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A6386-C7E0-499F-BA35-46E77B9DE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AE0FD-26A1-4D20-B301-303A2DA7A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0D5B6-C7DF-4CD7-9831-4B20BFE2A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AF1F6-C081-48AC-BDAD-E1D48967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7B3C3B-F077-4B4B-A88C-743EBE430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404FF-43DC-4790-B633-E73BC7F0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B48F1-61AE-4EF8-83F0-DCE9BE1C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96443-0F04-4F60-AF5A-EA796B96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0EAEE-68BD-425C-B01B-5EF61733F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D45CD-B259-4A06-A9EC-A522F278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CF178-E65B-4A89-A61C-9ECEE15C2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01700" y="2303817"/>
            <a:ext cx="4027170" cy="7569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81376" y="1165291"/>
            <a:ext cx="3276600" cy="4591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95312" y="1518178"/>
            <a:ext cx="8021320" cy="45561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74197" y="6451446"/>
            <a:ext cx="271779" cy="2063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9.png" /><Relationship Id="rId11" Type="http://schemas.openxmlformats.org/officeDocument/2006/relationships/image" Target="../media/image30.png" /><Relationship Id="rId12" Type="http://schemas.openxmlformats.org/officeDocument/2006/relationships/image" Target="../media/image31.png" /><Relationship Id="rId13" Type="http://schemas.openxmlformats.org/officeDocument/2006/relationships/image" Target="../media/image32.png" /><Relationship Id="rId14" Type="http://schemas.openxmlformats.org/officeDocument/2006/relationships/image" Target="../media/image33.png" /><Relationship Id="rId15" Type="http://schemas.openxmlformats.org/officeDocument/2006/relationships/image" Target="../media/image34.png" /><Relationship Id="rId16" Type="http://schemas.openxmlformats.org/officeDocument/2006/relationships/image" Target="../media/image35.png" /><Relationship Id="rId17" Type="http://schemas.openxmlformats.org/officeDocument/2006/relationships/image" Target="../media/image36.png" /><Relationship Id="rId18" Type="http://schemas.openxmlformats.org/officeDocument/2006/relationships/image" Target="../media/image37.png" /><Relationship Id="rId19" Type="http://schemas.openxmlformats.org/officeDocument/2006/relationships/image" Target="../media/image38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5.png" /><Relationship Id="rId7" Type="http://schemas.openxmlformats.org/officeDocument/2006/relationships/image" Target="../media/image26.png" /><Relationship Id="rId8" Type="http://schemas.openxmlformats.org/officeDocument/2006/relationships/image" Target="../media/image27.png" /><Relationship Id="rId9" Type="http://schemas.openxmlformats.org/officeDocument/2006/relationships/image" Target="../media/image2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0.png" /><Relationship Id="rId3" Type="http://schemas.openxmlformats.org/officeDocument/2006/relationships/image" Target="../media/image41.png" /><Relationship Id="rId4" Type="http://schemas.openxmlformats.org/officeDocument/2006/relationships/image" Target="../media/image4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4.png" /><Relationship Id="rId3" Type="http://schemas.openxmlformats.org/officeDocument/2006/relationships/image" Target="../media/image45.png" /><Relationship Id="rId4" Type="http://schemas.openxmlformats.org/officeDocument/2006/relationships/image" Target="../media/image46.png" /><Relationship Id="rId5" Type="http://schemas.openxmlformats.org/officeDocument/2006/relationships/image" Target="../media/image47.png" /><Relationship Id="rId6" Type="http://schemas.openxmlformats.org/officeDocument/2006/relationships/image" Target="../media/image48.png" /><Relationship Id="rId7" Type="http://schemas.openxmlformats.org/officeDocument/2006/relationships/image" Target="../media/image4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8.png" /><Relationship Id="rId11" Type="http://schemas.openxmlformats.org/officeDocument/2006/relationships/image" Target="../media/image59.png" /><Relationship Id="rId12" Type="http://schemas.openxmlformats.org/officeDocument/2006/relationships/image" Target="../media/image60.png" /><Relationship Id="rId13" Type="http://schemas.openxmlformats.org/officeDocument/2006/relationships/image" Target="../media/image61.png" /><Relationship Id="rId14" Type="http://schemas.openxmlformats.org/officeDocument/2006/relationships/image" Target="../media/image62.png" /><Relationship Id="rId15" Type="http://schemas.openxmlformats.org/officeDocument/2006/relationships/image" Target="../media/image63.png" /><Relationship Id="rId16" Type="http://schemas.openxmlformats.org/officeDocument/2006/relationships/image" Target="../media/image64.png" /><Relationship Id="rId17" Type="http://schemas.openxmlformats.org/officeDocument/2006/relationships/image" Target="../media/image65.png" /><Relationship Id="rId18" Type="http://schemas.openxmlformats.org/officeDocument/2006/relationships/image" Target="../media/image66.png" /><Relationship Id="rId19" Type="http://schemas.openxmlformats.org/officeDocument/2006/relationships/image" Target="../media/image67.png" /><Relationship Id="rId2" Type="http://schemas.openxmlformats.org/officeDocument/2006/relationships/image" Target="../media/image50.png" /><Relationship Id="rId20" Type="http://schemas.openxmlformats.org/officeDocument/2006/relationships/image" Target="../media/image68.png" /><Relationship Id="rId21" Type="http://schemas.openxmlformats.org/officeDocument/2006/relationships/image" Target="../media/image69.png" /><Relationship Id="rId22" Type="http://schemas.openxmlformats.org/officeDocument/2006/relationships/image" Target="../media/image70.png" /><Relationship Id="rId23" Type="http://schemas.openxmlformats.org/officeDocument/2006/relationships/image" Target="../media/image71.png" /><Relationship Id="rId24" Type="http://schemas.openxmlformats.org/officeDocument/2006/relationships/image" Target="../media/image72.png" /><Relationship Id="rId25" Type="http://schemas.openxmlformats.org/officeDocument/2006/relationships/image" Target="../media/image73.png" /><Relationship Id="rId26" Type="http://schemas.openxmlformats.org/officeDocument/2006/relationships/image" Target="../media/image74.png" /><Relationship Id="rId27" Type="http://schemas.openxmlformats.org/officeDocument/2006/relationships/image" Target="../media/image75.png" /><Relationship Id="rId28" Type="http://schemas.openxmlformats.org/officeDocument/2006/relationships/image" Target="../media/image76.png" /><Relationship Id="rId29" Type="http://schemas.openxmlformats.org/officeDocument/2006/relationships/image" Target="../media/image77.png" /><Relationship Id="rId3" Type="http://schemas.openxmlformats.org/officeDocument/2006/relationships/image" Target="../media/image51.png" /><Relationship Id="rId30" Type="http://schemas.openxmlformats.org/officeDocument/2006/relationships/image" Target="../media/image78.png" /><Relationship Id="rId4" Type="http://schemas.openxmlformats.org/officeDocument/2006/relationships/image" Target="../media/image52.png" /><Relationship Id="rId5" Type="http://schemas.openxmlformats.org/officeDocument/2006/relationships/image" Target="../media/image53.png" /><Relationship Id="rId6" Type="http://schemas.openxmlformats.org/officeDocument/2006/relationships/image" Target="../media/image54.png" /><Relationship Id="rId7" Type="http://schemas.openxmlformats.org/officeDocument/2006/relationships/image" Target="../media/image55.png" /><Relationship Id="rId8" Type="http://schemas.openxmlformats.org/officeDocument/2006/relationships/image" Target="../media/image56.png" /><Relationship Id="rId9" Type="http://schemas.openxmlformats.org/officeDocument/2006/relationships/image" Target="../media/image57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9.png" /><Relationship Id="rId3" Type="http://schemas.openxmlformats.org/officeDocument/2006/relationships/image" Target="../media/image80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3220404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68900" y="2336412"/>
            <a:ext cx="3073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solidFill>
                  <a:srgbClr val="3E26D6"/>
                </a:solidFill>
                <a:latin typeface="Microsoft JhengHei"/>
                <a:cs typeface="Microsoft JhengHei"/>
              </a:rPr>
              <a:t>购战略简介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2527045" y="4563078"/>
            <a:ext cx="4090035" cy="567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50" b="1" spc="-10">
                <a:solidFill>
                  <a:srgbClr val="3E26D6"/>
                </a:solidFill>
                <a:latin typeface="Microsoft JhengHei"/>
                <a:cs typeface="Microsoft JhengHei"/>
              </a:rPr>
              <a:t>中国一汽车集团公司</a:t>
            </a:r>
            <a:endParaRPr sz="35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spc="-682" baseline="-2893">
                <a:solidFill>
                  <a:srgbClr val="3E26D6"/>
                </a:solidFill>
              </a:rPr>
              <a:t>形成一汽集团</a:t>
            </a:r>
            <a:r>
              <a:rPr sz="1400" b="0" spc="-5">
                <a:latin typeface="Calibri"/>
                <a:cs typeface="Calibri"/>
              </a:rPr>
              <a:t>2/6/</a:t>
            </a:r>
            <a:r>
              <a:rPr sz="1400" b="0" spc="-540">
                <a:latin typeface="Calibri"/>
                <a:cs typeface="Calibri"/>
              </a:rPr>
              <a:t>2</a:t>
            </a:r>
            <a:r>
              <a:rPr sz="7200" spc="-6390" baseline="-2893">
                <a:solidFill>
                  <a:srgbClr val="3E26D6"/>
                </a:solidFill>
              </a:rPr>
              <a:t>采</a:t>
            </a:r>
            <a:r>
              <a:rPr sz="1400" b="0" spc="-25">
                <a:latin typeface="Calibri"/>
                <a:cs typeface="Calibri"/>
              </a:rPr>
              <a:t>023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56073" y="1744133"/>
            <a:ext cx="67754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325">
                <a:solidFill>
                  <a:srgbClr val="CC99FF"/>
                </a:solidFill>
                <a:latin typeface="Microsoft JhengHei"/>
                <a:cs typeface="Microsoft JhengHei"/>
              </a:rPr>
              <a:t>1</a:t>
            </a:r>
            <a:r>
              <a:rPr sz="3200" b="1">
                <a:solidFill>
                  <a:srgbClr val="CC99FF"/>
                </a:solidFill>
                <a:latin typeface="Microsoft JhengHei"/>
                <a:cs typeface="Microsoft JhengHei"/>
              </a:rPr>
              <a:t>、</a:t>
            </a:r>
            <a:r>
              <a:rPr sz="2850" b="1" spc="-35">
                <a:solidFill>
                  <a:srgbClr val="CC99FF"/>
                </a:solidFill>
                <a:latin typeface="Microsoft JhengHei"/>
                <a:cs typeface="Microsoft JhengHei"/>
              </a:rPr>
              <a:t>国外大型汽车集团公司供应商数量比</a:t>
            </a:r>
            <a:r>
              <a:rPr sz="2850" b="1" spc="-60">
                <a:solidFill>
                  <a:srgbClr val="CC99FF"/>
                </a:solidFill>
                <a:latin typeface="Microsoft JhengHei"/>
                <a:cs typeface="Microsoft JhengHei"/>
              </a:rPr>
              <a:t>照</a:t>
            </a:r>
            <a:endParaRPr sz="285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2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8176" y="962091"/>
            <a:ext cx="2915285" cy="459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5">
                <a:solidFill>
                  <a:srgbClr val="CC3300"/>
                </a:solidFill>
              </a:rPr>
              <a:t>一、采购环境分</a:t>
            </a:r>
            <a:r>
              <a:rPr spc="-50">
                <a:solidFill>
                  <a:srgbClr val="CC3300"/>
                </a:solidFill>
              </a:rPr>
              <a:t>析</a:t>
            </a: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95312" y="2466445"/>
          <a:ext cx="7873364" cy="30460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09545"/>
                <a:gridCol w="2303145"/>
                <a:gridCol w="2832735"/>
              </a:tblGrid>
              <a:tr h="473709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国家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ts val="2295"/>
                        </a:lnSpc>
                        <a:spcBef>
                          <a:spcPts val="395"/>
                        </a:spcBef>
                      </a:pPr>
                      <a:r>
                        <a:rPr sz="2400" spc="-1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供应商数量</a:t>
                      </a:r>
                      <a:endParaRPr sz="2400">
                        <a:latin typeface="宋体"/>
                        <a:cs typeface="宋体"/>
                      </a:endParaRPr>
                    </a:p>
                    <a:p>
                      <a:pPr marL="908685">
                        <a:lnSpc>
                          <a:spcPts val="940"/>
                        </a:lnSpc>
                      </a:pPr>
                      <a:r>
                        <a:rPr sz="1400" spc="-10">
                          <a:latin typeface="Calibri"/>
                          <a:cs typeface="Calibri"/>
                        </a:rPr>
                        <a:t>2/6/2023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汽车年销量（万辆</a:t>
                      </a:r>
                      <a:r>
                        <a:rPr sz="2400" spc="-5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02284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通用</a:t>
                      </a:r>
                      <a:r>
                        <a:rPr sz="2400" spc="-2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（GM）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1200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 marR="4889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1100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00380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福特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1000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 marR="4889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800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00380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大众</a:t>
                      </a:r>
                      <a:r>
                        <a:rPr sz="2400" spc="-2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（VW）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1000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 marR="4889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498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02284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戴—克</a:t>
                      </a:r>
                      <a:r>
                        <a:rPr sz="2400" spc="-2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（DC）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466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 marR="4889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455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67055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丰田</a:t>
                      </a:r>
                      <a:r>
                        <a:rPr sz="2400" spc="-1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（TOYOTA）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212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 marR="4889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617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073" y="1202265"/>
            <a:ext cx="813054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325">
                <a:solidFill>
                  <a:srgbClr val="CC99FF"/>
                </a:solidFill>
              </a:rPr>
              <a:t>2</a:t>
            </a:r>
            <a:r>
              <a:rPr sz="3200">
                <a:solidFill>
                  <a:srgbClr val="CC99FF"/>
                </a:solidFill>
              </a:rPr>
              <a:t>、国内主要汽车厂供应商数量比照</a:t>
            </a:r>
            <a:r>
              <a:rPr spc="-245">
                <a:solidFill>
                  <a:srgbClr val="CC99FF"/>
                </a:solidFill>
              </a:rPr>
              <a:t>（2002</a:t>
            </a:r>
            <a:r>
              <a:rPr spc="-35">
                <a:solidFill>
                  <a:srgbClr val="CC99FF"/>
                </a:solidFill>
              </a:rPr>
              <a:t>年</a:t>
            </a:r>
            <a:r>
              <a:rPr spc="-50">
                <a:solidFill>
                  <a:srgbClr val="CC99FF"/>
                </a:solidFill>
              </a:rPr>
              <a:t>）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3</a:t>
            </a:fld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798512" y="2127778"/>
          <a:ext cx="7614920" cy="3352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70455"/>
                <a:gridCol w="2370455"/>
                <a:gridCol w="2844799"/>
              </a:tblGrid>
              <a:tr h="551180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1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汽车公司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1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供应商数量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汽车年销量（万辆</a:t>
                      </a:r>
                      <a:r>
                        <a:rPr sz="2400" spc="-5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9910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1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一汽集团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ts val="2310"/>
                        </a:lnSpc>
                        <a:tabLst>
                          <a:tab pos="1043940"/>
                        </a:tabLst>
                      </a:pPr>
                      <a:r>
                        <a:rPr sz="3600" spc="-30" baseline="-2199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3600</a:t>
                      </a:r>
                      <a:r>
                        <a:rPr sz="3600" baseline="-2199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	</a:t>
                      </a:r>
                      <a:r>
                        <a:rPr sz="1400" spc="-10">
                          <a:latin typeface="Calibri"/>
                          <a:cs typeface="Calibri"/>
                        </a:rPr>
                        <a:t>2/6/2023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58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51180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1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上汽集团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504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56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81025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1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东风集团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40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69595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1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长安集团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2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30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9910"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 spc="-15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广州本田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2400">
                          <a:solidFill>
                            <a:srgbClr val="1F497D"/>
                          </a:solidFill>
                          <a:latin typeface="宋体"/>
                          <a:cs typeface="宋体"/>
                        </a:rPr>
                        <a:t>6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1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20524" y="1897007"/>
            <a:ext cx="4925060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 b="1" spc="-65">
                <a:solidFill>
                  <a:srgbClr val="3333CC"/>
                </a:solidFill>
                <a:latin typeface="Microsoft JhengHei"/>
                <a:cs typeface="Microsoft JhengHei"/>
              </a:rPr>
              <a:t>（1）</a:t>
            </a:r>
            <a:r>
              <a:rPr sz="2450" b="1">
                <a:solidFill>
                  <a:srgbClr val="3333CC"/>
                </a:solidFill>
                <a:latin typeface="Microsoft JhengHei"/>
                <a:cs typeface="Microsoft JhengHei"/>
              </a:rPr>
              <a:t>九个子公司资源调查情况对</a:t>
            </a:r>
            <a:r>
              <a:rPr sz="2450" b="1" spc="-50">
                <a:solidFill>
                  <a:srgbClr val="3333CC"/>
                </a:solidFill>
                <a:latin typeface="Microsoft JhengHei"/>
                <a:cs typeface="Microsoft JhengHei"/>
              </a:rPr>
              <a:t>比</a:t>
            </a:r>
            <a:endParaRPr sz="245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4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27006" y="1175590"/>
            <a:ext cx="3886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CC3300"/>
                </a:solidFill>
                <a:latin typeface="Times New Roman"/>
                <a:cs typeface="Times New Roman"/>
              </a:rPr>
              <a:t>3</a:t>
            </a:r>
            <a:r>
              <a:rPr sz="3200" spc="-10">
                <a:solidFill>
                  <a:srgbClr val="CC3300"/>
                </a:solidFill>
              </a:rPr>
              <a:t>、一汽资源管理现状</a:t>
            </a:r>
            <a:endParaRPr sz="3200">
              <a:latin typeface="Times New Roman"/>
              <a:cs typeface="Times New Roman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069445" y="2580746"/>
          <a:ext cx="6925309" cy="26041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06445"/>
                <a:gridCol w="3589654"/>
              </a:tblGrid>
              <a:tr h="1692910">
                <a:tc>
                  <a:txBody>
                    <a:bodyPr vert="horz" wrap="square"/>
                    <a:lstStyle/>
                    <a:p>
                      <a:pPr algn="r">
                        <a:lnSpc>
                          <a:spcPts val="1405"/>
                        </a:lnSpc>
                        <a:spcBef>
                          <a:spcPts val="1205"/>
                        </a:spcBef>
                      </a:pPr>
                      <a:r>
                        <a:rPr sz="1400" spc="-25">
                          <a:latin typeface="Calibri"/>
                          <a:cs typeface="Calibri"/>
                        </a:rPr>
                        <a:t>2/</a:t>
                      </a:r>
                      <a:endParaRPr sz="1400">
                        <a:latin typeface="Calibri"/>
                        <a:cs typeface="Calibri"/>
                      </a:endParaRPr>
                    </a:p>
                    <a:p>
                      <a:pPr marR="48895" algn="ctr">
                        <a:lnSpc>
                          <a:spcPts val="2605"/>
                        </a:lnSpc>
                      </a:pPr>
                      <a:r>
                        <a:rPr sz="2400" spc="-10">
                          <a:latin typeface="Tahoma"/>
                          <a:cs typeface="Tahoma"/>
                        </a:rPr>
                        <a:t>2002</a:t>
                      </a:r>
                      <a:r>
                        <a:rPr sz="2400" spc="-10">
                          <a:latin typeface="宋体"/>
                          <a:cs typeface="宋体"/>
                        </a:rPr>
                        <a:t>年年底零部件、</a:t>
                      </a:r>
                      <a:endParaRPr sz="2400">
                        <a:latin typeface="宋体"/>
                        <a:cs typeface="宋体"/>
                      </a:endParaRPr>
                    </a:p>
                    <a:p>
                      <a:pPr marL="100965" marR="149860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2400" spc="-5">
                          <a:latin typeface="宋体"/>
                          <a:cs typeface="宋体"/>
                        </a:rPr>
                        <a:t>原辅材料供应商代数和</a:t>
                      </a:r>
                      <a:r>
                        <a:rPr sz="2400" spc="-25">
                          <a:latin typeface="宋体"/>
                          <a:cs typeface="宋体"/>
                        </a:rPr>
                        <a:t>汇总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1530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3340">
                        <a:lnSpc>
                          <a:spcPct val="100000"/>
                        </a:lnSpc>
                        <a:spcBef>
                          <a:spcPts val="1205"/>
                        </a:spcBef>
                      </a:pPr>
                      <a:r>
                        <a:rPr sz="1400" spc="-10">
                          <a:latin typeface="Calibri"/>
                          <a:cs typeface="Calibri"/>
                        </a:rPr>
                        <a:t>6/2023</a:t>
                      </a:r>
                      <a:endParaRPr sz="1400">
                        <a:latin typeface="Calibri"/>
                        <a:cs typeface="Calibri"/>
                      </a:endParaRPr>
                    </a:p>
                    <a:p>
                      <a:pPr marL="270510" marR="151765" indent="-111760">
                        <a:lnSpc>
                          <a:spcPct val="103000"/>
                        </a:lnSpc>
                        <a:spcBef>
                          <a:spcPts val="800"/>
                        </a:spcBef>
                      </a:pPr>
                      <a:r>
                        <a:rPr sz="2400" spc="-10">
                          <a:latin typeface="Tahoma"/>
                          <a:cs typeface="Tahoma"/>
                        </a:rPr>
                        <a:t>2003</a:t>
                      </a:r>
                      <a:r>
                        <a:rPr sz="2400">
                          <a:latin typeface="宋体"/>
                          <a:cs typeface="宋体"/>
                        </a:rPr>
                        <a:t>年</a:t>
                      </a:r>
                      <a:r>
                        <a:rPr sz="2400">
                          <a:latin typeface="Tahoma"/>
                          <a:cs typeface="Tahoma"/>
                        </a:rPr>
                        <a:t>5</a:t>
                      </a:r>
                      <a:r>
                        <a:rPr sz="2400" spc="-10">
                          <a:latin typeface="宋体"/>
                          <a:cs typeface="宋体"/>
                        </a:rPr>
                        <a:t>月零部件、原辅</a:t>
                      </a:r>
                      <a:r>
                        <a:rPr sz="2400" spc="-5">
                          <a:latin typeface="宋体"/>
                          <a:cs typeface="宋体"/>
                        </a:rPr>
                        <a:t>材料供应商代数和汇总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1530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11225"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2135"/>
                        </a:spcBef>
                      </a:pPr>
                      <a:r>
                        <a:rPr sz="2400" spc="-20">
                          <a:latin typeface="Tahoma"/>
                          <a:cs typeface="Tahoma"/>
                        </a:rPr>
                        <a:t>3600</a:t>
                      </a:r>
                      <a:endParaRPr sz="2400">
                        <a:latin typeface="Tahoma"/>
                        <a:cs typeface="Tahoma"/>
                      </a:endParaRPr>
                    </a:p>
                  </a:txBody>
                  <a:tcPr marL="0" marR="0" marT="27114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135"/>
                        </a:spcBef>
                      </a:pPr>
                      <a:r>
                        <a:rPr sz="2400" spc="-20">
                          <a:latin typeface="Tahoma"/>
                          <a:cs typeface="Tahoma"/>
                        </a:rPr>
                        <a:t>3756</a:t>
                      </a:r>
                      <a:endParaRPr sz="2400">
                        <a:latin typeface="Tahoma"/>
                        <a:cs typeface="Tahoma"/>
                      </a:endParaRPr>
                    </a:p>
                  </a:txBody>
                  <a:tcPr marL="0" marR="0" marT="271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0207" y="1531245"/>
            <a:ext cx="6365240" cy="4273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>
                <a:solidFill>
                  <a:srgbClr val="3333CC"/>
                </a:solidFill>
              </a:rPr>
              <a:t>（</a:t>
            </a:r>
            <a:r>
              <a:rPr sz="2450">
                <a:solidFill>
                  <a:srgbClr val="3333CC"/>
                </a:solidFill>
                <a:latin typeface="Arial"/>
                <a:cs typeface="Arial"/>
              </a:rPr>
              <a:t>2</a:t>
            </a:r>
            <a:r>
              <a:rPr sz="2450">
                <a:solidFill>
                  <a:srgbClr val="3333CC"/>
                </a:solidFill>
              </a:rPr>
              <a:t>）集团供应商总数</a:t>
            </a:r>
            <a:r>
              <a:rPr sz="2450" b="0">
                <a:solidFill>
                  <a:srgbClr val="3333CC"/>
                </a:solidFill>
                <a:latin typeface="Times New Roman"/>
                <a:cs typeface="Times New Roman"/>
              </a:rPr>
              <a:t>——</a:t>
            </a:r>
            <a:r>
              <a:rPr sz="2600" b="0" spc="-65">
                <a:solidFill>
                  <a:srgbClr val="3333CC"/>
                </a:solidFill>
                <a:latin typeface="宋体"/>
                <a:cs typeface="宋体"/>
              </a:rPr>
              <a:t>2003</a:t>
            </a:r>
            <a:r>
              <a:rPr sz="2600" b="0" spc="-130">
                <a:solidFill>
                  <a:srgbClr val="3333CC"/>
                </a:solidFill>
                <a:latin typeface="宋体"/>
                <a:cs typeface="宋体"/>
              </a:rPr>
              <a:t>年</a:t>
            </a:r>
            <a:r>
              <a:rPr sz="2600" b="0" spc="-65">
                <a:solidFill>
                  <a:srgbClr val="3333CC"/>
                </a:solidFill>
                <a:latin typeface="宋体"/>
                <a:cs typeface="宋体"/>
              </a:rPr>
              <a:t>5</a:t>
            </a:r>
            <a:r>
              <a:rPr sz="2600" b="0" spc="-130">
                <a:solidFill>
                  <a:srgbClr val="3333CC"/>
                </a:solidFill>
                <a:latin typeface="宋体"/>
                <a:cs typeface="宋体"/>
              </a:rPr>
              <a:t>月统计情</a:t>
            </a:r>
            <a:r>
              <a:rPr sz="2600" b="0" spc="-50">
                <a:solidFill>
                  <a:srgbClr val="3333CC"/>
                </a:solidFill>
                <a:latin typeface="宋体"/>
                <a:cs typeface="宋体"/>
              </a:rPr>
              <a:t>况</a:t>
            </a:r>
            <a:endParaRPr sz="26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5</a:t>
            </a:fld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272645" y="2534179"/>
          <a:ext cx="6771005" cy="27768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55975"/>
                <a:gridCol w="3387089"/>
              </a:tblGrid>
              <a:tr h="1550670">
                <a:tc>
                  <a:txBody>
                    <a:bodyPr vert="horz" wrap="square"/>
                    <a:lstStyle/>
                    <a:p>
                      <a:pPr marL="44005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400" spc="-80">
                          <a:latin typeface="宋体"/>
                          <a:cs typeface="宋体"/>
                        </a:rPr>
                        <a:t>零部件、原辅材料 </a:t>
                      </a:r>
                      <a:r>
                        <a:rPr sz="2100" spc="-15" baseline="3968">
                          <a:latin typeface="Calibri"/>
                          <a:cs typeface="Calibri"/>
                        </a:rPr>
                        <a:t>2/6/2</a:t>
                      </a:r>
                      <a:endParaRPr sz="2100" baseline="3968">
                        <a:latin typeface="Calibri"/>
                        <a:cs typeface="Calibri"/>
                      </a:endParaRPr>
                    </a:p>
                    <a:p>
                      <a:pPr marL="440055" marR="3048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2400" spc="-10">
                          <a:latin typeface="宋体"/>
                          <a:cs typeface="宋体"/>
                        </a:rPr>
                        <a:t>供应商代数和汇总</a:t>
                      </a:r>
                      <a:endParaRPr sz="2400">
                        <a:latin typeface="宋体"/>
                        <a:cs typeface="宋体"/>
                      </a:endParaRPr>
                    </a:p>
                    <a:p>
                      <a:pPr marL="1503045" marR="156845" indent="-1376045">
                        <a:lnSpc>
                          <a:spcPct val="101600"/>
                        </a:lnSpc>
                        <a:spcBef>
                          <a:spcPts val="335"/>
                        </a:spcBef>
                      </a:pPr>
                      <a:r>
                        <a:rPr sz="1750">
                          <a:latin typeface="Tahoma"/>
                          <a:cs typeface="Tahoma"/>
                        </a:rPr>
                        <a:t>(15</a:t>
                      </a:r>
                      <a:r>
                        <a:rPr sz="1750">
                          <a:latin typeface="宋体"/>
                          <a:cs typeface="宋体"/>
                        </a:rPr>
                        <a:t>家整车公司、</a:t>
                      </a:r>
                      <a:r>
                        <a:rPr sz="1750">
                          <a:latin typeface="Tahoma"/>
                          <a:cs typeface="Tahoma"/>
                        </a:rPr>
                        <a:t>17</a:t>
                      </a:r>
                      <a:r>
                        <a:rPr sz="1750">
                          <a:latin typeface="宋体"/>
                          <a:cs typeface="宋体"/>
                        </a:rPr>
                        <a:t>家零部件</a:t>
                      </a:r>
                      <a:r>
                        <a:rPr sz="1750" spc="-50">
                          <a:latin typeface="宋体"/>
                          <a:cs typeface="宋体"/>
                        </a:rPr>
                        <a:t>公</a:t>
                      </a:r>
                      <a:r>
                        <a:rPr sz="1750">
                          <a:latin typeface="宋体"/>
                          <a:cs typeface="宋体"/>
                        </a:rPr>
                        <a:t>司</a:t>
                      </a:r>
                      <a:r>
                        <a:rPr sz="1750" spc="-50">
                          <a:latin typeface="Tahoma"/>
                          <a:cs typeface="Tahoma"/>
                        </a:rPr>
                        <a:t>)</a:t>
                      </a:r>
                      <a:endParaRPr sz="1750">
                        <a:latin typeface="Tahoma"/>
                        <a:cs typeface="Tahoma"/>
                      </a:endParaRPr>
                    </a:p>
                  </a:txBody>
                  <a:tcPr marL="0" marR="0" marT="8445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26364" algn="ctr">
                        <a:lnSpc>
                          <a:spcPct val="100000"/>
                        </a:lnSpc>
                        <a:spcBef>
                          <a:spcPts val="1570"/>
                        </a:spcBef>
                        <a:tabLst>
                          <a:tab pos="438784"/>
                        </a:tabLst>
                      </a:pPr>
                      <a:r>
                        <a:rPr sz="2100" spc="-292" baseline="39682">
                          <a:latin typeface="Calibri"/>
                          <a:cs typeface="Calibri"/>
                        </a:rPr>
                        <a:t>02</a:t>
                      </a:r>
                      <a:r>
                        <a:rPr sz="2400" spc="-2020">
                          <a:latin typeface="宋体"/>
                          <a:cs typeface="宋体"/>
                        </a:rPr>
                        <a:t>供</a:t>
                      </a:r>
                      <a:r>
                        <a:rPr sz="2100" spc="-75" baseline="39682">
                          <a:latin typeface="Calibri"/>
                          <a:cs typeface="Calibri"/>
                        </a:rPr>
                        <a:t>3</a:t>
                      </a:r>
                      <a:r>
                        <a:rPr sz="2100" baseline="39682">
                          <a:latin typeface="Calibri"/>
                          <a:cs typeface="Calibri"/>
                        </a:rPr>
                        <a:t>	</a:t>
                      </a:r>
                      <a:r>
                        <a:rPr sz="2400">
                          <a:latin typeface="宋体"/>
                          <a:cs typeface="宋体"/>
                        </a:rPr>
                        <a:t>应商合并同类项后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数</a:t>
                      </a:r>
                      <a:endParaRPr sz="2400">
                        <a:latin typeface="宋体"/>
                        <a:cs typeface="宋体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400">
                          <a:latin typeface="宋体"/>
                          <a:cs typeface="宋体"/>
                        </a:rPr>
                        <a:t>量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199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226185">
                <a:tc>
                  <a:txBody>
                    <a:bodyPr vert="horz" wrap="square"/>
                    <a:lstStyle/>
                    <a:p>
                      <a:pPr marR="3048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  <a:p>
                      <a:pPr marR="30480" algn="ctr">
                        <a:lnSpc>
                          <a:spcPct val="100000"/>
                        </a:lnSpc>
                      </a:pPr>
                      <a:r>
                        <a:rPr sz="2400" spc="-10">
                          <a:latin typeface="Tahoma"/>
                          <a:cs typeface="Tahoma"/>
                        </a:rPr>
                        <a:t>4945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家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400" spc="-10">
                          <a:latin typeface="Tahoma"/>
                          <a:cs typeface="Tahoma"/>
                        </a:rPr>
                        <a:t>3351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家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8198" y="1304056"/>
            <a:ext cx="6189980" cy="4273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 spc="-225">
                <a:solidFill>
                  <a:srgbClr val="3333CC"/>
                </a:solidFill>
              </a:rPr>
              <a:t>4</a:t>
            </a:r>
            <a:r>
              <a:rPr sz="2450">
                <a:solidFill>
                  <a:srgbClr val="3333CC"/>
                </a:solidFill>
              </a:rPr>
              <a:t>、同行业资源状况对比</a:t>
            </a:r>
            <a:r>
              <a:rPr sz="2450" b="0">
                <a:solidFill>
                  <a:srgbClr val="3333CC"/>
                </a:solidFill>
                <a:latin typeface="Times New Roman"/>
                <a:cs typeface="Times New Roman"/>
              </a:rPr>
              <a:t>——</a:t>
            </a:r>
            <a:r>
              <a:rPr sz="2600" b="0" spc="-65">
                <a:solidFill>
                  <a:srgbClr val="3333CC"/>
                </a:solidFill>
                <a:latin typeface="宋体"/>
                <a:cs typeface="宋体"/>
              </a:rPr>
              <a:t>2002</a:t>
            </a:r>
            <a:r>
              <a:rPr sz="2600" b="0" spc="-130">
                <a:solidFill>
                  <a:srgbClr val="3333CC"/>
                </a:solidFill>
                <a:latin typeface="宋体"/>
                <a:cs typeface="宋体"/>
              </a:rPr>
              <a:t>年统计资</a:t>
            </a:r>
            <a:r>
              <a:rPr sz="2600" b="0" spc="-50">
                <a:solidFill>
                  <a:srgbClr val="3333CC"/>
                </a:solidFill>
                <a:latin typeface="宋体"/>
                <a:cs typeface="宋体"/>
              </a:rPr>
              <a:t>料</a:t>
            </a:r>
            <a:endParaRPr sz="26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51466" y="2074333"/>
            <a:ext cx="6563076" cy="347415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51466" y="2074333"/>
            <a:ext cx="6563359" cy="3474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800">
              <a:latin typeface="Times New Roman"/>
              <a:cs typeface="Times New Roman"/>
            </a:endParaRPr>
          </a:p>
          <a:p>
            <a:pPr marL="276225" algn="ctr">
              <a:lnSpc>
                <a:spcPct val="100000"/>
              </a:lnSpc>
            </a:pPr>
            <a:r>
              <a:rPr sz="1400" spc="-10">
                <a:latin typeface="Calibri"/>
                <a:cs typeface="Calibri"/>
              </a:rPr>
              <a:t>2/6/2023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01637" y="1663170"/>
            <a:ext cx="2312670" cy="1364615"/>
            <a:chOff x="401637" y="1663170"/>
            <a:chExt cx="2312670" cy="136461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06400" y="1667933"/>
              <a:ext cx="2302933" cy="135466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06400" y="1667933"/>
              <a:ext cx="2303145" cy="1355090"/>
            </a:xfrm>
            <a:custGeom>
              <a:rect l="l" t="t" r="r" b="b"/>
              <a:pathLst>
                <a:path w="2303145" h="1355089">
                  <a:moveTo>
                    <a:pt x="0" y="0"/>
                  </a:moveTo>
                  <a:lnTo>
                    <a:pt x="1535296" y="0"/>
                  </a:lnTo>
                  <a:lnTo>
                    <a:pt x="1535296" y="508000"/>
                  </a:lnTo>
                  <a:lnTo>
                    <a:pt x="1919115" y="508000"/>
                  </a:lnTo>
                  <a:lnTo>
                    <a:pt x="1919115" y="338666"/>
                  </a:lnTo>
                  <a:lnTo>
                    <a:pt x="2302933" y="677333"/>
                  </a:lnTo>
                  <a:lnTo>
                    <a:pt x="1919115" y="1016000"/>
                  </a:lnTo>
                  <a:lnTo>
                    <a:pt x="1919115" y="846666"/>
                  </a:lnTo>
                  <a:lnTo>
                    <a:pt x="1535296" y="846666"/>
                  </a:lnTo>
                  <a:lnTo>
                    <a:pt x="1535296" y="1354667"/>
                  </a:lnTo>
                  <a:lnTo>
                    <a:pt x="0" y="135466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08168" y="1676845"/>
            <a:ext cx="1290320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/>
              <a:t>国际先</a:t>
            </a:r>
            <a:r>
              <a:rPr sz="2450" spc="-50"/>
              <a:t>进</a:t>
            </a:r>
            <a:endParaRPr sz="2450"/>
          </a:p>
        </p:txBody>
      </p:sp>
      <p:sp>
        <p:nvSpPr>
          <p:cNvPr id="6" name="object 6"/>
          <p:cNvSpPr txBox="1"/>
          <p:nvPr/>
        </p:nvSpPr>
        <p:spPr>
          <a:xfrm>
            <a:off x="529142" y="2152783"/>
            <a:ext cx="1290320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 b="1">
                <a:latin typeface="Microsoft JhengHei"/>
                <a:cs typeface="Microsoft JhengHei"/>
              </a:rPr>
              <a:t>采购战</a:t>
            </a:r>
            <a:r>
              <a:rPr sz="2450" b="1" spc="-50">
                <a:latin typeface="Microsoft JhengHei"/>
                <a:cs typeface="Microsoft JhengHei"/>
              </a:rPr>
              <a:t>略</a:t>
            </a:r>
            <a:endParaRPr sz="245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37104" y="1798637"/>
            <a:ext cx="2312670" cy="1364615"/>
            <a:chOff x="537104" y="1798637"/>
            <a:chExt cx="2312670" cy="1364615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1866" y="1803400"/>
              <a:ext cx="2302933" cy="1354666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541866" y="1803400"/>
              <a:ext cx="2303145" cy="1355090"/>
            </a:xfrm>
            <a:custGeom>
              <a:rect l="l" t="t" r="r" b="b"/>
              <a:pathLst>
                <a:path w="2303145" h="1355089">
                  <a:moveTo>
                    <a:pt x="0" y="0"/>
                  </a:moveTo>
                  <a:lnTo>
                    <a:pt x="1535296" y="0"/>
                  </a:lnTo>
                  <a:lnTo>
                    <a:pt x="1535296" y="508000"/>
                  </a:lnTo>
                  <a:lnTo>
                    <a:pt x="1919115" y="508000"/>
                  </a:lnTo>
                  <a:lnTo>
                    <a:pt x="1919115" y="338666"/>
                  </a:lnTo>
                  <a:lnTo>
                    <a:pt x="2302933" y="677333"/>
                  </a:lnTo>
                  <a:lnTo>
                    <a:pt x="1919115" y="1016000"/>
                  </a:lnTo>
                  <a:lnTo>
                    <a:pt x="1919115" y="846666"/>
                  </a:lnTo>
                  <a:lnTo>
                    <a:pt x="1535296" y="846666"/>
                  </a:lnTo>
                  <a:lnTo>
                    <a:pt x="1535296" y="1354666"/>
                  </a:lnTo>
                  <a:lnTo>
                    <a:pt x="0" y="135466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96981" y="1877417"/>
            <a:ext cx="1583690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 b="1">
                <a:solidFill>
                  <a:srgbClr val="FF0000"/>
                </a:solidFill>
                <a:latin typeface="Times New Roman"/>
                <a:cs typeface="Times New Roman"/>
              </a:rPr>
              <a:t>5</a:t>
            </a:r>
            <a:r>
              <a:rPr sz="2450" b="1">
                <a:solidFill>
                  <a:srgbClr val="FF0000"/>
                </a:solidFill>
                <a:latin typeface="Microsoft JhengHei"/>
                <a:cs typeface="Microsoft JhengHei"/>
              </a:rPr>
              <a:t>、</a:t>
            </a:r>
            <a:r>
              <a:rPr sz="2100" b="1">
                <a:latin typeface="Microsoft JhengHei"/>
                <a:cs typeface="Microsoft JhengHei"/>
              </a:rPr>
              <a:t>国际先</a:t>
            </a:r>
            <a:r>
              <a:rPr sz="2100" b="1" spc="-50">
                <a:latin typeface="Microsoft JhengHei"/>
                <a:cs typeface="Microsoft JhengHei"/>
              </a:rPr>
              <a:t>进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55033" y="2341091"/>
            <a:ext cx="110934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>
                <a:latin typeface="Microsoft JhengHei"/>
                <a:cs typeface="Microsoft JhengHei"/>
              </a:rPr>
              <a:t>采购战</a:t>
            </a:r>
            <a:r>
              <a:rPr sz="2100" b="1" spc="-50">
                <a:latin typeface="Microsoft JhengHei"/>
                <a:cs typeface="Microsoft JhengHei"/>
              </a:rPr>
              <a:t>略</a:t>
            </a:r>
            <a:endParaRPr sz="21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386668" y="1464732"/>
            <a:ext cx="5486400" cy="4227830"/>
            <a:chOff x="3386668" y="1464732"/>
            <a:chExt cx="5486400" cy="4227830"/>
          </a:xfrm>
        </p:grpSpPr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386668" y="1464732"/>
              <a:ext cx="5486399" cy="5699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386668" y="2683983"/>
              <a:ext cx="5486399" cy="5699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386668" y="2074358"/>
              <a:ext cx="5486399" cy="5699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386668" y="3293608"/>
              <a:ext cx="5486399" cy="5699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386668" y="3903234"/>
              <a:ext cx="5486399" cy="5699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386668" y="4512859"/>
              <a:ext cx="5486399" cy="57152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386668" y="5122484"/>
              <a:ext cx="5486399" cy="569936"/>
            </a:xfrm>
            <a:prstGeom prst="rect">
              <a:avLst/>
            </a:prstGeom>
          </p:spPr>
        </p:pic>
      </p:grpSp>
      <p:graphicFrame>
        <p:nvGraphicFramePr>
          <p:cNvPr id="20" name="object 20"/>
          <p:cNvGraphicFramePr>
            <a:graphicFrameLocks noGrp="1"/>
          </p:cNvGraphicFramePr>
          <p:nvPr/>
        </p:nvGraphicFramePr>
        <p:xfrm>
          <a:off x="3386668" y="1464732"/>
          <a:ext cx="5486400" cy="4226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86400"/>
              </a:tblGrid>
              <a:tr h="589280">
                <a:tc>
                  <a:txBody>
                    <a:bodyPr vert="horz" wrap="square"/>
                    <a:lstStyle/>
                    <a:p>
                      <a:pPr marL="327025" indent="-247015">
                        <a:lnSpc>
                          <a:spcPct val="100000"/>
                        </a:lnSpc>
                        <a:spcBef>
                          <a:spcPts val="209"/>
                        </a:spcBef>
                        <a:buSzPct val="96875"/>
                        <a:buFont typeface="Times New Roman"/>
                        <a:buChar char="●"/>
                        <a:tabLst>
                          <a:tab pos="327660"/>
                        </a:tabLst>
                      </a:pPr>
                      <a:r>
                        <a:rPr sz="3200" b="1" spc="-15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同步采购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26669" marB="0">
                    <a:lnB w="571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09600">
                <a:tc>
                  <a:txBody>
                    <a:bodyPr vert="horz" wrap="square"/>
                    <a:lstStyle/>
                    <a:p>
                      <a:pPr marL="327025" indent="-247015">
                        <a:lnSpc>
                          <a:spcPct val="100000"/>
                        </a:lnSpc>
                        <a:spcBef>
                          <a:spcPts val="365"/>
                        </a:spcBef>
                        <a:buSzPct val="96875"/>
                        <a:buFont typeface="Times New Roman"/>
                        <a:buChar char="●"/>
                        <a:tabLst>
                          <a:tab pos="327660"/>
                        </a:tabLst>
                      </a:pPr>
                      <a:r>
                        <a:rPr sz="3200" b="1" spc="-15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全球采购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T w="571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09600">
                <a:tc>
                  <a:txBody>
                    <a:bodyPr vert="horz" wrap="square"/>
                    <a:lstStyle/>
                    <a:p>
                      <a:pPr marL="327025" indent="-247015">
                        <a:lnSpc>
                          <a:spcPts val="2705"/>
                        </a:lnSpc>
                        <a:buSzPct val="96875"/>
                        <a:buFont typeface="Times New Roman"/>
                        <a:buChar char="●"/>
                        <a:tabLst>
                          <a:tab pos="327660"/>
                        </a:tabLst>
                      </a:pPr>
                      <a:r>
                        <a:rPr sz="4800" b="1" spc="-1770" baseline="-26041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平台</a:t>
                      </a:r>
                      <a:r>
                        <a:rPr sz="1400" spc="-45">
                          <a:latin typeface="Calibri"/>
                          <a:cs typeface="Calibri"/>
                        </a:rPr>
                        <a:t>2/6/</a:t>
                      </a:r>
                      <a:r>
                        <a:rPr sz="4800" b="1" spc="-4530" baseline="-26041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战</a:t>
                      </a:r>
                      <a:r>
                        <a:rPr sz="1400">
                          <a:latin typeface="Calibri"/>
                          <a:cs typeface="Calibri"/>
                        </a:rPr>
                        <a:t>2023</a:t>
                      </a:r>
                      <a:r>
                        <a:rPr sz="1400" spc="-160">
                          <a:latin typeface="Calibri"/>
                          <a:cs typeface="Calibri"/>
                        </a:rPr>
                        <a:t> </a:t>
                      </a:r>
                      <a:r>
                        <a:rPr sz="4800" b="1" spc="-75" baseline="-26041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略</a:t>
                      </a:r>
                      <a:endParaRPr sz="4800" baseline="-26041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T w="571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09600">
                <a:tc>
                  <a:txBody>
                    <a:bodyPr vert="horz" wrap="square"/>
                    <a:lstStyle/>
                    <a:p>
                      <a:pPr marL="327025" indent="-247015">
                        <a:lnSpc>
                          <a:spcPct val="100000"/>
                        </a:lnSpc>
                        <a:spcBef>
                          <a:spcPts val="365"/>
                        </a:spcBef>
                        <a:buSzPct val="96875"/>
                        <a:buFont typeface="Times New Roman"/>
                        <a:buChar char="●"/>
                        <a:tabLst>
                          <a:tab pos="327660"/>
                        </a:tabLst>
                      </a:pPr>
                      <a:r>
                        <a:rPr sz="3200" b="1" spc="-10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系统、模块化供货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T w="571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09600">
                <a:tc>
                  <a:txBody>
                    <a:bodyPr vert="horz" wrap="square"/>
                    <a:lstStyle/>
                    <a:p>
                      <a:pPr marL="327025" indent="-247015">
                        <a:lnSpc>
                          <a:spcPct val="100000"/>
                        </a:lnSpc>
                        <a:spcBef>
                          <a:spcPts val="365"/>
                        </a:spcBef>
                        <a:buSzPct val="96875"/>
                        <a:buFont typeface="Times New Roman"/>
                        <a:buChar char="●"/>
                        <a:tabLst>
                          <a:tab pos="327660"/>
                        </a:tabLst>
                      </a:pPr>
                      <a:r>
                        <a:rPr sz="3200" b="1" spc="-10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战略性外购和外包。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T w="571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10235">
                <a:tc>
                  <a:txBody>
                    <a:bodyPr vert="horz" wrap="square"/>
                    <a:lstStyle/>
                    <a:p>
                      <a:pPr marL="327025" indent="-247015">
                        <a:lnSpc>
                          <a:spcPct val="100000"/>
                        </a:lnSpc>
                        <a:spcBef>
                          <a:spcPts val="365"/>
                        </a:spcBef>
                        <a:buSzPct val="96875"/>
                        <a:buFont typeface="Times New Roman"/>
                        <a:buChar char="●"/>
                        <a:tabLst>
                          <a:tab pos="327660"/>
                        </a:tabLst>
                      </a:pPr>
                      <a:r>
                        <a:rPr sz="3200" b="1" spc="-15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集中采购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6355" marB="0">
                    <a:lnT w="5715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588645">
                <a:tc>
                  <a:txBody>
                    <a:bodyPr vert="horz" wrap="square"/>
                    <a:lstStyle/>
                    <a:p>
                      <a:pPr marL="327025" indent="-247015">
                        <a:lnSpc>
                          <a:spcPct val="100000"/>
                        </a:lnSpc>
                        <a:spcBef>
                          <a:spcPts val="359"/>
                        </a:spcBef>
                        <a:buSzPct val="96875"/>
                        <a:buFont typeface="Times New Roman"/>
                        <a:buChar char="●"/>
                        <a:tabLst>
                          <a:tab pos="327660"/>
                        </a:tabLst>
                      </a:pPr>
                      <a:r>
                        <a:rPr sz="3200" b="1" spc="-5">
                          <a:solidFill>
                            <a:srgbClr val="333399"/>
                          </a:solidFill>
                          <a:latin typeface="Microsoft JhengHei"/>
                          <a:cs typeface="Microsoft JhengHei"/>
                        </a:rPr>
                        <a:t>与供应商建立战略伙伴关系</a:t>
                      </a:r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45719" marB="0">
                    <a:lnT w="38100">
                      <a:solidFill>
                        <a:srgbClr val="FFFFFF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5582" y="1166703"/>
            <a:ext cx="673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325">
                <a:solidFill>
                  <a:srgbClr val="CC3300"/>
                </a:solidFill>
              </a:rPr>
              <a:t>6</a:t>
            </a:r>
            <a:r>
              <a:rPr sz="3200" spc="-5">
                <a:solidFill>
                  <a:srgbClr val="CC3300"/>
                </a:solidFill>
              </a:rPr>
              <a:t>、国际大型汽车集团实施的采购策略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50142" y="1841215"/>
            <a:ext cx="7571740" cy="419798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76200" marR="55880" indent="161925">
              <a:lnSpc>
                <a:spcPct val="101200"/>
              </a:lnSpc>
              <a:spcBef>
                <a:spcPts val="50"/>
              </a:spcBef>
              <a:buSzPct val="97959"/>
              <a:buFont typeface="Arial"/>
              <a:buChar char="•"/>
              <a:tabLst>
                <a:tab pos="238125"/>
              </a:tabLst>
            </a:pPr>
            <a:r>
              <a:rPr sz="2450" b="1">
                <a:latin typeface="Microsoft JhengHei"/>
                <a:cs typeface="Microsoft JhengHei"/>
              </a:rPr>
              <a:t>国外各大汽车集团采取减少平台，提高零部件通用</a:t>
            </a:r>
            <a:r>
              <a:rPr sz="2450" b="1" spc="-50">
                <a:latin typeface="Microsoft JhengHei"/>
                <a:cs typeface="Microsoft JhengHei"/>
              </a:rPr>
              <a:t>化</a:t>
            </a:r>
            <a:r>
              <a:rPr sz="2450" b="1">
                <a:latin typeface="Microsoft JhengHei"/>
                <a:cs typeface="Microsoft JhengHei"/>
              </a:rPr>
              <a:t>程度，进行总量合并，实现规模经济的战略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  <a:p>
            <a:pPr marL="76200" marR="55880" indent="161925">
              <a:lnSpc>
                <a:spcPct val="101499"/>
              </a:lnSpc>
              <a:spcBef>
                <a:spcPts val="1445"/>
              </a:spcBef>
              <a:buSzPct val="97959"/>
              <a:buFont typeface="Arial"/>
              <a:buChar char="•"/>
              <a:tabLst>
                <a:tab pos="238125"/>
                <a:tab pos="4346575"/>
              </a:tabLst>
            </a:pPr>
            <a:r>
              <a:rPr sz="2450" b="1">
                <a:latin typeface="Microsoft JhengHei"/>
                <a:cs typeface="Microsoft JhengHei"/>
              </a:rPr>
              <a:t>雷诺公司和日产公司合</a:t>
            </a:r>
            <a:r>
              <a:rPr sz="2450" b="1" spc="-1850">
                <a:latin typeface="Microsoft JhengHei"/>
                <a:cs typeface="Microsoft JhengHei"/>
              </a:rPr>
              <a:t>作</a:t>
            </a:r>
            <a:r>
              <a:rPr sz="2100" spc="-67" baseline="59523">
                <a:latin typeface="Calibri"/>
                <a:cs typeface="Calibri"/>
              </a:rPr>
              <a:t>2/6</a:t>
            </a:r>
            <a:r>
              <a:rPr sz="2450" b="1" spc="-2350">
                <a:latin typeface="Microsoft JhengHei"/>
                <a:cs typeface="Microsoft JhengHei"/>
              </a:rPr>
              <a:t>的</a:t>
            </a:r>
            <a:r>
              <a:rPr sz="2100" spc="-135" baseline="59523">
                <a:latin typeface="Calibri"/>
                <a:cs typeface="Calibri"/>
              </a:rPr>
              <a:t>/202</a:t>
            </a:r>
            <a:r>
              <a:rPr sz="2450" b="1" spc="-2135">
                <a:latin typeface="Microsoft JhengHei"/>
                <a:cs typeface="Microsoft JhengHei"/>
              </a:rPr>
              <a:t>主</a:t>
            </a:r>
            <a:r>
              <a:rPr sz="2100" spc="-75" baseline="59523">
                <a:latin typeface="Calibri"/>
                <a:cs typeface="Calibri"/>
              </a:rPr>
              <a:t>3</a:t>
            </a:r>
            <a:r>
              <a:rPr sz="2100" baseline="59523">
                <a:latin typeface="Calibri"/>
                <a:cs typeface="Calibri"/>
              </a:rPr>
              <a:t>	</a:t>
            </a:r>
            <a:r>
              <a:rPr sz="2450" b="1">
                <a:latin typeface="Microsoft JhengHei"/>
                <a:cs typeface="Microsoft JhengHei"/>
              </a:rPr>
              <a:t>要目的通过实施平台</a:t>
            </a:r>
            <a:r>
              <a:rPr sz="2450" b="1" spc="-50">
                <a:latin typeface="Microsoft JhengHei"/>
                <a:cs typeface="Microsoft JhengHei"/>
              </a:rPr>
              <a:t>战</a:t>
            </a:r>
            <a:r>
              <a:rPr sz="2450" b="1">
                <a:latin typeface="Microsoft JhengHei"/>
                <a:cs typeface="Microsoft JhengHei"/>
              </a:rPr>
              <a:t>略，扩大总成和零部件的通用化程度，统一降低采</a:t>
            </a:r>
            <a:r>
              <a:rPr sz="2450" b="1" spc="-50">
                <a:latin typeface="Microsoft JhengHei"/>
                <a:cs typeface="Microsoft JhengHei"/>
              </a:rPr>
              <a:t>购</a:t>
            </a:r>
            <a:r>
              <a:rPr sz="2450" b="1">
                <a:latin typeface="Microsoft JhengHei"/>
                <a:cs typeface="Microsoft JhengHei"/>
              </a:rPr>
              <a:t>成本</a:t>
            </a:r>
            <a:r>
              <a:rPr sz="2450" b="1" spc="-180">
                <a:latin typeface="Microsoft JhengHei"/>
                <a:cs typeface="Microsoft JhengHei"/>
              </a:rPr>
              <a:t>，2000</a:t>
            </a:r>
            <a:r>
              <a:rPr sz="2450" b="1">
                <a:latin typeface="Microsoft JhengHei"/>
                <a:cs typeface="Microsoft JhengHei"/>
              </a:rPr>
              <a:t>年到</a:t>
            </a:r>
            <a:r>
              <a:rPr sz="2450" b="1" spc="-225">
                <a:latin typeface="Microsoft JhengHei"/>
                <a:cs typeface="Microsoft JhengHei"/>
              </a:rPr>
              <a:t>2002</a:t>
            </a:r>
            <a:r>
              <a:rPr sz="2450" b="1">
                <a:latin typeface="Microsoft JhengHei"/>
                <a:cs typeface="Microsoft JhengHei"/>
              </a:rPr>
              <a:t>年三年时间降低采购成本</a:t>
            </a:r>
            <a:r>
              <a:rPr sz="2450" b="1" spc="-225">
                <a:latin typeface="Microsoft JhengHei"/>
                <a:cs typeface="Microsoft JhengHei"/>
              </a:rPr>
              <a:t>33</a:t>
            </a:r>
            <a:r>
              <a:rPr sz="2450" b="1">
                <a:latin typeface="Microsoft JhengHei"/>
                <a:cs typeface="Microsoft JhengHei"/>
              </a:rPr>
              <a:t>亿</a:t>
            </a:r>
            <a:r>
              <a:rPr sz="2450" b="1" spc="-50">
                <a:latin typeface="Microsoft JhengHei"/>
                <a:cs typeface="Microsoft JhengHei"/>
              </a:rPr>
              <a:t>美</a:t>
            </a:r>
            <a:r>
              <a:rPr sz="2450" b="1">
                <a:latin typeface="Microsoft JhengHei"/>
                <a:cs typeface="Microsoft JhengHei"/>
              </a:rPr>
              <a:t>元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  <a:p>
            <a:pPr marL="76200" marR="55880" indent="161925">
              <a:lnSpc>
                <a:spcPct val="101499"/>
              </a:lnSpc>
              <a:spcBef>
                <a:spcPts val="1445"/>
              </a:spcBef>
              <a:buSzPct val="97959"/>
              <a:buFont typeface="Arial"/>
              <a:buChar char="•"/>
              <a:tabLst>
                <a:tab pos="238125"/>
              </a:tabLst>
            </a:pPr>
            <a:r>
              <a:rPr sz="2450" b="1">
                <a:latin typeface="Microsoft JhengHei"/>
                <a:cs typeface="Microsoft JhengHei"/>
              </a:rPr>
              <a:t>汽车制造企业将在全球化竞争的态势下，从零散的</a:t>
            </a:r>
            <a:r>
              <a:rPr sz="2450" b="1" spc="-50">
                <a:latin typeface="Microsoft JhengHei"/>
                <a:cs typeface="Microsoft JhengHei"/>
              </a:rPr>
              <a:t>零</a:t>
            </a:r>
            <a:r>
              <a:rPr sz="2450" b="1">
                <a:latin typeface="Microsoft JhengHei"/>
                <a:cs typeface="Microsoft JhengHei"/>
              </a:rPr>
              <a:t>部件供应商采购模式向从少数系统供应商采购模式</a:t>
            </a:r>
            <a:r>
              <a:rPr sz="2450" b="1" spc="-50">
                <a:latin typeface="Microsoft JhengHei"/>
                <a:cs typeface="Microsoft JhengHei"/>
              </a:rPr>
              <a:t>上</a:t>
            </a:r>
            <a:r>
              <a:rPr sz="2450" b="1">
                <a:latin typeface="Microsoft JhengHei"/>
                <a:cs typeface="Microsoft JhengHei"/>
              </a:rPr>
              <a:t>转变，从单一零部件采购转变为系统采购。许多主</a:t>
            </a:r>
            <a:r>
              <a:rPr sz="2450" b="1" spc="-50">
                <a:latin typeface="Microsoft JhengHei"/>
                <a:cs typeface="Microsoft JhengHei"/>
              </a:rPr>
              <a:t>机</a:t>
            </a:r>
            <a:r>
              <a:rPr sz="2450" b="1">
                <a:latin typeface="Microsoft JhengHei"/>
                <a:cs typeface="Microsoft JhengHei"/>
              </a:rPr>
              <a:t>厂都把供应商作为自己的延伸网络或企业的一部分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49677" y="1369903"/>
            <a:ext cx="6121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CC3300"/>
                </a:solidFill>
              </a:rPr>
              <a:t>国际大型汽车集团实施的采购策略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885609" y="2179881"/>
            <a:ext cx="7242809" cy="362902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76200" marR="43180" indent="161925">
              <a:lnSpc>
                <a:spcPct val="101400"/>
              </a:lnSpc>
              <a:spcBef>
                <a:spcPts val="45"/>
              </a:spcBef>
              <a:buSzPct val="97959"/>
              <a:buFont typeface="Arial"/>
              <a:buChar char="•"/>
              <a:tabLst>
                <a:tab pos="238125"/>
                <a:tab pos="4185285"/>
              </a:tabLst>
            </a:pPr>
            <a:r>
              <a:rPr sz="2450" b="1">
                <a:latin typeface="Microsoft JhengHei"/>
                <a:cs typeface="Microsoft JhengHei"/>
              </a:rPr>
              <a:t>美国通用公司将公司</a:t>
            </a:r>
            <a:r>
              <a:rPr sz="2450" b="1" spc="-225">
                <a:latin typeface="Microsoft JhengHei"/>
                <a:cs typeface="Microsoft JhengHei"/>
              </a:rPr>
              <a:t>27</a:t>
            </a:r>
            <a:r>
              <a:rPr sz="2450" b="1">
                <a:latin typeface="Microsoft JhengHei"/>
                <a:cs typeface="Microsoft JhengHei"/>
              </a:rPr>
              <a:t>个世界范围的独立采购单</a:t>
            </a:r>
            <a:r>
              <a:rPr sz="2450" b="1" spc="-50">
                <a:latin typeface="Microsoft JhengHei"/>
                <a:cs typeface="Microsoft JhengHei"/>
              </a:rPr>
              <a:t>位</a:t>
            </a:r>
            <a:r>
              <a:rPr sz="2450" b="1">
                <a:latin typeface="Microsoft JhengHei"/>
                <a:cs typeface="Microsoft JhengHei"/>
              </a:rPr>
              <a:t>合并成一个零部件采购</a:t>
            </a:r>
            <a:r>
              <a:rPr sz="2450" b="1" spc="-1645">
                <a:latin typeface="Microsoft JhengHei"/>
                <a:cs typeface="Microsoft JhengHei"/>
              </a:rPr>
              <a:t>中</a:t>
            </a:r>
            <a:r>
              <a:rPr sz="2100" spc="-172" baseline="-11904">
                <a:latin typeface="Calibri"/>
                <a:cs typeface="Calibri"/>
              </a:rPr>
              <a:t>2/6</a:t>
            </a:r>
            <a:r>
              <a:rPr sz="2450" b="1" spc="-2150">
                <a:latin typeface="Microsoft JhengHei"/>
                <a:cs typeface="Microsoft JhengHei"/>
              </a:rPr>
              <a:t>心</a:t>
            </a:r>
            <a:r>
              <a:rPr sz="2100" spc="-15" baseline="-11904">
                <a:latin typeface="Calibri"/>
                <a:cs typeface="Calibri"/>
              </a:rPr>
              <a:t>/20</a:t>
            </a:r>
            <a:r>
              <a:rPr sz="2100" spc="-817" baseline="-11904">
                <a:latin typeface="Calibri"/>
                <a:cs typeface="Calibri"/>
              </a:rPr>
              <a:t>2</a:t>
            </a:r>
            <a:r>
              <a:rPr sz="2450" b="1" spc="-1939">
                <a:latin typeface="Microsoft JhengHei"/>
                <a:cs typeface="Microsoft JhengHei"/>
              </a:rPr>
              <a:t>，</a:t>
            </a:r>
            <a:r>
              <a:rPr sz="2100" spc="-7" baseline="-11904">
                <a:latin typeface="Calibri"/>
                <a:cs typeface="Calibri"/>
              </a:rPr>
              <a:t>3</a:t>
            </a:r>
            <a:r>
              <a:rPr sz="2100" baseline="-11904">
                <a:latin typeface="Calibri"/>
                <a:cs typeface="Calibri"/>
              </a:rPr>
              <a:t>	</a:t>
            </a:r>
            <a:r>
              <a:rPr sz="2450" b="1">
                <a:latin typeface="Microsoft JhengHei"/>
                <a:cs typeface="Microsoft JhengHei"/>
              </a:rPr>
              <a:t>集中管理</a:t>
            </a:r>
            <a:r>
              <a:rPr sz="2450" b="1" spc="-180">
                <a:latin typeface="Microsoft JhengHei"/>
                <a:cs typeface="Microsoft JhengHei"/>
              </a:rPr>
              <a:t>，1992</a:t>
            </a:r>
            <a:r>
              <a:rPr sz="2450" b="1">
                <a:latin typeface="Microsoft JhengHei"/>
                <a:cs typeface="Microsoft JhengHei"/>
              </a:rPr>
              <a:t>年</a:t>
            </a:r>
            <a:r>
              <a:rPr sz="2450" b="1" spc="-50">
                <a:latin typeface="Microsoft JhengHei"/>
                <a:cs typeface="Microsoft JhengHei"/>
              </a:rPr>
              <a:t>和 </a:t>
            </a:r>
            <a:r>
              <a:rPr sz="2450" b="1" spc="-225">
                <a:latin typeface="Microsoft JhengHei"/>
                <a:cs typeface="Microsoft JhengHei"/>
              </a:rPr>
              <a:t>1993</a:t>
            </a:r>
            <a:r>
              <a:rPr sz="2450" b="1">
                <a:latin typeface="Microsoft JhengHei"/>
                <a:cs typeface="Microsoft JhengHei"/>
              </a:rPr>
              <a:t>年两年节约近</a:t>
            </a:r>
            <a:r>
              <a:rPr sz="2450" b="1" spc="-225">
                <a:latin typeface="Microsoft JhengHei"/>
                <a:cs typeface="Microsoft JhengHei"/>
              </a:rPr>
              <a:t>40</a:t>
            </a:r>
            <a:r>
              <a:rPr sz="2450" b="1">
                <a:latin typeface="Microsoft JhengHei"/>
                <a:cs typeface="Microsoft JhengHei"/>
              </a:rPr>
              <a:t>亿美元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  <a:p>
            <a:pPr marL="76200" marR="91440" indent="113664">
              <a:lnSpc>
                <a:spcPct val="101499"/>
              </a:lnSpc>
              <a:spcBef>
                <a:spcPts val="1445"/>
              </a:spcBef>
              <a:buSzPct val="97959"/>
              <a:buFont typeface="Times New Roman"/>
              <a:buChar char="•"/>
              <a:tabLst>
                <a:tab pos="189865"/>
              </a:tabLst>
            </a:pPr>
            <a:r>
              <a:rPr sz="2450" b="1">
                <a:latin typeface="Microsoft JhengHei"/>
                <a:cs typeface="Microsoft JhengHei"/>
              </a:rPr>
              <a:t>主机厂和供应商之间的关系不仅仅是买卖关系，</a:t>
            </a:r>
            <a:r>
              <a:rPr sz="2450" b="1" spc="-50">
                <a:latin typeface="Microsoft JhengHei"/>
                <a:cs typeface="Microsoft JhengHei"/>
              </a:rPr>
              <a:t>而</a:t>
            </a:r>
            <a:r>
              <a:rPr sz="2450" b="1">
                <a:latin typeface="Microsoft JhengHei"/>
                <a:cs typeface="Microsoft JhengHei"/>
              </a:rPr>
              <a:t>是双嬴的战略伙伴关系。对供应商的要求不仅仅</a:t>
            </a:r>
            <a:r>
              <a:rPr sz="2450" b="1" spc="-50">
                <a:latin typeface="Microsoft JhengHei"/>
                <a:cs typeface="Microsoft JhengHei"/>
              </a:rPr>
              <a:t>是</a:t>
            </a:r>
            <a:r>
              <a:rPr sz="2450" b="1">
                <a:latin typeface="Microsoft JhengHei"/>
                <a:cs typeface="Microsoft JhengHei"/>
              </a:rPr>
              <a:t>提供价格低廉的产品，而是希望供应商能为用户</a:t>
            </a:r>
            <a:r>
              <a:rPr sz="2450" b="1" spc="-50">
                <a:latin typeface="Microsoft JhengHei"/>
                <a:cs typeface="Microsoft JhengHei"/>
              </a:rPr>
              <a:t>创</a:t>
            </a:r>
            <a:r>
              <a:rPr sz="2450" b="1">
                <a:latin typeface="Microsoft JhengHei"/>
                <a:cs typeface="Microsoft JhengHei"/>
              </a:rPr>
              <a:t>造更大的价值，通过将开发和制造工艺转嫁给供</a:t>
            </a:r>
            <a:r>
              <a:rPr sz="2450" b="1" spc="-50">
                <a:latin typeface="Microsoft JhengHei"/>
                <a:cs typeface="Microsoft JhengHei"/>
              </a:rPr>
              <a:t>应</a:t>
            </a:r>
            <a:r>
              <a:rPr sz="2450" b="1">
                <a:latin typeface="Microsoft JhengHei"/>
                <a:cs typeface="Microsoft JhengHei"/>
              </a:rPr>
              <a:t>商，以缩短整车的开发周期，也减少了汽车投入</a:t>
            </a:r>
            <a:r>
              <a:rPr sz="2450" b="1" spc="-50">
                <a:latin typeface="Microsoft JhengHei"/>
                <a:cs typeface="Microsoft JhengHei"/>
              </a:rPr>
              <a:t>市</a:t>
            </a:r>
            <a:r>
              <a:rPr sz="2450" b="1">
                <a:latin typeface="Microsoft JhengHei"/>
                <a:cs typeface="Microsoft JhengHei"/>
              </a:rPr>
              <a:t>场所需的成本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46704" y="1934103"/>
            <a:ext cx="7460615" cy="4289425"/>
            <a:chOff x="1146704" y="1934103"/>
            <a:chExt cx="7460615" cy="42894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51466" y="1938866"/>
              <a:ext cx="7450667" cy="42799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51466" y="1938866"/>
              <a:ext cx="7451090" cy="4279900"/>
            </a:xfrm>
            <a:custGeom>
              <a:rect l="l" t="t" r="r" b="b"/>
              <a:pathLst>
                <a:path w="7451090" h="4279900">
                  <a:moveTo>
                    <a:pt x="0" y="1814420"/>
                  </a:moveTo>
                  <a:lnTo>
                    <a:pt x="3725333" y="0"/>
                  </a:lnTo>
                  <a:lnTo>
                    <a:pt x="7450667" y="1814420"/>
                  </a:lnTo>
                  <a:lnTo>
                    <a:pt x="5476575" y="1814420"/>
                  </a:lnTo>
                  <a:lnTo>
                    <a:pt x="5476575" y="4279900"/>
                  </a:lnTo>
                  <a:lnTo>
                    <a:pt x="1974091" y="4279900"/>
                  </a:lnTo>
                  <a:lnTo>
                    <a:pt x="1974091" y="1814420"/>
                  </a:lnTo>
                  <a:lnTo>
                    <a:pt x="0" y="181442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251200" y="3632200"/>
            <a:ext cx="3251200" cy="2574290"/>
            <a:chOff x="3251200" y="3632200"/>
            <a:chExt cx="3251200" cy="257429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51200" y="3632200"/>
              <a:ext cx="3251200" cy="51505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251200" y="4174066"/>
              <a:ext cx="3251200" cy="51505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251200" y="5257800"/>
              <a:ext cx="3251200" cy="94826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251200" y="4715933"/>
              <a:ext cx="3251200" cy="51505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506976" y="3126735"/>
            <a:ext cx="463105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>
                <a:solidFill>
                  <a:srgbClr val="FFFF00"/>
                </a:solidFill>
                <a:latin typeface="Microsoft JhengHei"/>
                <a:cs typeface="Microsoft JhengHei"/>
              </a:rPr>
              <a:t>建设一汽具有竞争力的供应链管理体</a:t>
            </a:r>
            <a:r>
              <a:rPr sz="2100" b="1" spc="-50">
                <a:solidFill>
                  <a:srgbClr val="FFFF00"/>
                </a:solidFill>
                <a:latin typeface="Microsoft JhengHei"/>
                <a:cs typeface="Microsoft JhengHei"/>
              </a:rPr>
              <a:t>系</a:t>
            </a:r>
            <a:endParaRPr sz="2100">
              <a:latin typeface="Microsoft JhengHei"/>
              <a:cs typeface="Microsoft JhengHe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349904" y="2205037"/>
            <a:ext cx="1296670" cy="822325"/>
            <a:chOff x="1349904" y="2205037"/>
            <a:chExt cx="1296670" cy="822325"/>
          </a:xfrm>
        </p:grpSpPr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354666" y="2209800"/>
              <a:ext cx="1286932" cy="81280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354666" y="2209800"/>
              <a:ext cx="1287145" cy="812800"/>
            </a:xfrm>
            <a:custGeom>
              <a:rect l="l" t="t" r="r" b="b"/>
              <a:pathLst>
                <a:path w="1287145" h="812800">
                  <a:moveTo>
                    <a:pt x="0" y="0"/>
                  </a:moveTo>
                  <a:lnTo>
                    <a:pt x="857959" y="0"/>
                  </a:lnTo>
                  <a:lnTo>
                    <a:pt x="857959" y="254000"/>
                  </a:lnTo>
                  <a:lnTo>
                    <a:pt x="1112660" y="254000"/>
                  </a:lnTo>
                  <a:lnTo>
                    <a:pt x="1112660" y="203200"/>
                  </a:lnTo>
                  <a:lnTo>
                    <a:pt x="1286932" y="406400"/>
                  </a:lnTo>
                  <a:lnTo>
                    <a:pt x="1112660" y="609600"/>
                  </a:lnTo>
                  <a:lnTo>
                    <a:pt x="1112660" y="558800"/>
                  </a:lnTo>
                  <a:lnTo>
                    <a:pt x="857959" y="558800"/>
                  </a:lnTo>
                  <a:lnTo>
                    <a:pt x="857959" y="812800"/>
                  </a:lnTo>
                  <a:lnTo>
                    <a:pt x="0" y="812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454843" y="2423716"/>
            <a:ext cx="657860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 b="1">
                <a:solidFill>
                  <a:srgbClr val="FF0000"/>
                </a:solidFill>
                <a:latin typeface="Microsoft JhengHei"/>
                <a:cs typeface="Microsoft JhengHei"/>
              </a:rPr>
              <a:t>期</a:t>
            </a:r>
            <a:r>
              <a:rPr sz="2450" b="1" spc="-50">
                <a:solidFill>
                  <a:srgbClr val="FF0000"/>
                </a:solidFill>
                <a:latin typeface="Microsoft JhengHei"/>
                <a:cs typeface="Microsoft JhengHei"/>
              </a:rPr>
              <a:t>望</a:t>
            </a:r>
            <a:endParaRPr sz="245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282170" y="4010024"/>
            <a:ext cx="1524000" cy="2045970"/>
            <a:chOff x="1282170" y="4010024"/>
            <a:chExt cx="1524000" cy="2045970"/>
          </a:xfrm>
        </p:grpSpPr>
        <p:sp>
          <p:nvSpPr>
            <p:cNvPr id="16" name="object 16"/>
            <p:cNvSpPr/>
            <p:nvPr/>
          </p:nvSpPr>
          <p:spPr>
            <a:xfrm>
              <a:off x="2641599" y="4038599"/>
              <a:ext cx="135890" cy="1988820"/>
            </a:xfrm>
            <a:custGeom>
              <a:rect l="l" t="t" r="r" b="b"/>
              <a:pathLst>
                <a:path w="135889" h="1988820">
                  <a:moveTo>
                    <a:pt x="135467" y="1988255"/>
                  </a:moveTo>
                  <a:lnTo>
                    <a:pt x="109102" y="1975235"/>
                  </a:lnTo>
                  <a:lnTo>
                    <a:pt x="87572" y="1939727"/>
                  </a:lnTo>
                  <a:lnTo>
                    <a:pt x="73056" y="1887061"/>
                  </a:lnTo>
                  <a:lnTo>
                    <a:pt x="67733" y="1822567"/>
                  </a:lnTo>
                  <a:lnTo>
                    <a:pt x="67733" y="1159816"/>
                  </a:lnTo>
                  <a:lnTo>
                    <a:pt x="62410" y="1095322"/>
                  </a:lnTo>
                  <a:lnTo>
                    <a:pt x="47894" y="1042656"/>
                  </a:lnTo>
                  <a:lnTo>
                    <a:pt x="26364" y="1007148"/>
                  </a:lnTo>
                  <a:lnTo>
                    <a:pt x="0" y="994128"/>
                  </a:lnTo>
                  <a:lnTo>
                    <a:pt x="26364" y="981106"/>
                  </a:lnTo>
                  <a:lnTo>
                    <a:pt x="47894" y="945598"/>
                  </a:lnTo>
                  <a:lnTo>
                    <a:pt x="62410" y="892932"/>
                  </a:lnTo>
                  <a:lnTo>
                    <a:pt x="67733" y="828438"/>
                  </a:lnTo>
                  <a:lnTo>
                    <a:pt x="67733" y="165688"/>
                  </a:lnTo>
                  <a:lnTo>
                    <a:pt x="73056" y="101194"/>
                  </a:lnTo>
                  <a:lnTo>
                    <a:pt x="87572" y="48528"/>
                  </a:lnTo>
                  <a:lnTo>
                    <a:pt x="109101" y="13020"/>
                  </a:lnTo>
                  <a:lnTo>
                    <a:pt x="135466" y="0"/>
                  </a:lnTo>
                </a:path>
              </a:pathLst>
            </a:custGeom>
            <a:ln w="57150">
              <a:solidFill>
                <a:srgbClr val="644DD9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286932" y="4580466"/>
              <a:ext cx="1286932" cy="81280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286932" y="4580466"/>
              <a:ext cx="1287145" cy="812800"/>
            </a:xfrm>
            <a:custGeom>
              <a:rect l="l" t="t" r="r" b="b"/>
              <a:pathLst>
                <a:path w="1287145" h="812800">
                  <a:moveTo>
                    <a:pt x="1126066" y="0"/>
                  </a:moveTo>
                  <a:lnTo>
                    <a:pt x="1126066" y="812800"/>
                  </a:lnTo>
                </a:path>
                <a:path w="1287145" h="812800">
                  <a:moveTo>
                    <a:pt x="0" y="0"/>
                  </a:moveTo>
                  <a:lnTo>
                    <a:pt x="1286932" y="0"/>
                  </a:lnTo>
                  <a:lnTo>
                    <a:pt x="1286932" y="812800"/>
                  </a:lnTo>
                  <a:lnTo>
                    <a:pt x="0" y="812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1447799" y="4580466"/>
            <a:ext cx="965200" cy="812800"/>
          </a:xfrm>
          <a:prstGeom prst="rect">
            <a:avLst/>
          </a:prstGeom>
          <a:ln w="9525">
            <a:solidFill>
              <a:srgbClr val="FFFFFF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1900">
              <a:latin typeface="Times New Roman"/>
              <a:cs typeface="Times New Roman"/>
            </a:endParaRPr>
          </a:p>
          <a:p>
            <a:pPr marL="30480">
              <a:lnSpc>
                <a:spcPct val="100000"/>
              </a:lnSpc>
            </a:pPr>
            <a:r>
              <a:rPr sz="1750" b="1">
                <a:solidFill>
                  <a:srgbClr val="FFFFFF"/>
                </a:solidFill>
                <a:latin typeface="Microsoft JhengHei"/>
                <a:cs typeface="Microsoft JhengHei"/>
              </a:rPr>
              <a:t>战略要</a:t>
            </a:r>
            <a:r>
              <a:rPr sz="1750" b="1" spc="-50">
                <a:solidFill>
                  <a:srgbClr val="FFFFFF"/>
                </a:solidFill>
                <a:latin typeface="Microsoft JhengHei"/>
                <a:cs typeface="Microsoft JhengHei"/>
              </a:rPr>
              <a:t>点</a:t>
            </a:r>
            <a:endParaRPr sz="175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10</a:t>
            </a:fld>
          </a:p>
        </p:txBody>
      </p:sp>
      <p:graphicFrame>
        <p:nvGraphicFramePr>
          <p:cNvPr id="20" name="object 20"/>
          <p:cNvGraphicFramePr>
            <a:graphicFrameLocks noGrp="1"/>
          </p:cNvGraphicFramePr>
          <p:nvPr/>
        </p:nvGraphicFramePr>
        <p:xfrm>
          <a:off x="3251200" y="3632200"/>
          <a:ext cx="3251200" cy="25730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51200"/>
              </a:tblGrid>
              <a:tr h="54165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2850" b="1" spc="-3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同步采</a:t>
                      </a:r>
                      <a:r>
                        <a:rPr sz="2850" b="1" spc="-5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购</a:t>
                      </a:r>
                      <a:endParaRPr sz="285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/>
                </a:tc>
              </a:tr>
              <a:tr h="54165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2850" b="1" spc="-3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集中采</a:t>
                      </a:r>
                      <a:r>
                        <a:rPr sz="2850" b="1" spc="-5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购</a:t>
                      </a:r>
                      <a:endParaRPr sz="285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/>
                </a:tc>
              </a:tr>
              <a:tr h="54165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2850" b="1" spc="-3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全球采</a:t>
                      </a:r>
                      <a:r>
                        <a:rPr sz="2850" b="1" spc="-5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购</a:t>
                      </a:r>
                      <a:endParaRPr sz="285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/>
                </a:tc>
              </a:tr>
              <a:tr h="948055">
                <a:tc>
                  <a:txBody>
                    <a:bodyPr vert="horz" wrap="square"/>
                    <a:lstStyle/>
                    <a:p>
                      <a:pPr marL="902969" marR="89535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2850" b="1" spc="-3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系统开</a:t>
                      </a:r>
                      <a:r>
                        <a:rPr sz="2850" b="1" spc="-5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发</a:t>
                      </a:r>
                      <a:r>
                        <a:rPr sz="2850" b="1" spc="7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     </a:t>
                      </a:r>
                      <a:r>
                        <a:rPr sz="2850" b="1" spc="-3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模块采</a:t>
                      </a:r>
                      <a:r>
                        <a:rPr sz="2850" b="1" spc="-5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购</a:t>
                      </a:r>
                      <a:endParaRPr sz="285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/>
                </a:tc>
              </a:tr>
            </a:tbl>
          </a:graphicData>
        </a:graphic>
      </p:graphicFrame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xfrm>
            <a:off x="881376" y="1165291"/>
            <a:ext cx="5802630" cy="892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72110">
              <a:lnSpc>
                <a:spcPts val="3415"/>
              </a:lnSpc>
              <a:spcBef>
                <a:spcPts val="95"/>
              </a:spcBef>
            </a:pPr>
            <a:r>
              <a:rPr spc="-35">
                <a:solidFill>
                  <a:srgbClr val="CC3300"/>
                </a:solidFill>
              </a:rPr>
              <a:t>二、一汽集团采购战略与政策要</a:t>
            </a:r>
            <a:r>
              <a:rPr spc="-50">
                <a:solidFill>
                  <a:srgbClr val="CC3300"/>
                </a:solidFill>
              </a:rPr>
              <a:t>点</a:t>
            </a:r>
          </a:p>
          <a:p>
            <a:pPr marL="12700">
              <a:lnSpc>
                <a:spcPts val="3415"/>
              </a:lnSpc>
            </a:pPr>
            <a:r>
              <a:rPr spc="-35">
                <a:solidFill>
                  <a:srgbClr val="CC3300"/>
                </a:solidFill>
              </a:rPr>
              <a:t>（一）采购战</a:t>
            </a:r>
            <a:r>
              <a:rPr spc="-50">
                <a:solidFill>
                  <a:srgbClr val="CC3300"/>
                </a:solidFill>
              </a:rPr>
              <a:t>略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4123423" y="2732823"/>
            <a:ext cx="895985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spc="-10">
                <a:latin typeface="Calibri"/>
                <a:cs typeface="Calibri"/>
              </a:rPr>
              <a:t>11/12/2023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495248" y="2079448"/>
            <a:ext cx="2057400" cy="585470"/>
            <a:chOff x="1495248" y="2079448"/>
            <a:chExt cx="2057400" cy="585470"/>
          </a:xfrm>
        </p:grpSpPr>
        <p:sp>
          <p:nvSpPr>
            <p:cNvPr id="3" name="object 3"/>
            <p:cNvSpPr/>
            <p:nvPr/>
          </p:nvSpPr>
          <p:spPr>
            <a:xfrm>
              <a:off x="1500011" y="2084210"/>
              <a:ext cx="2047875" cy="575945"/>
            </a:xfrm>
            <a:custGeom>
              <a:rect l="l" t="t" r="r" b="b"/>
              <a:pathLst>
                <a:path w="2047875" h="575944">
                  <a:moveTo>
                    <a:pt x="511878" y="575733"/>
                  </a:moveTo>
                  <a:lnTo>
                    <a:pt x="2047521" y="575733"/>
                  </a:lnTo>
                  <a:lnTo>
                    <a:pt x="1535643" y="0"/>
                  </a:lnTo>
                  <a:lnTo>
                    <a:pt x="0" y="0"/>
                  </a:lnTo>
                  <a:lnTo>
                    <a:pt x="511878" y="575733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500011" y="2084210"/>
              <a:ext cx="2047875" cy="575945"/>
            </a:xfrm>
            <a:custGeom>
              <a:rect l="l" t="t" r="r" b="b"/>
              <a:pathLst>
                <a:path w="2047875" h="575944">
                  <a:moveTo>
                    <a:pt x="2047521" y="575733"/>
                  </a:moveTo>
                  <a:lnTo>
                    <a:pt x="1535643" y="0"/>
                  </a:lnTo>
                  <a:lnTo>
                    <a:pt x="0" y="0"/>
                  </a:lnTo>
                  <a:lnTo>
                    <a:pt x="511878" y="575733"/>
                  </a:lnTo>
                  <a:lnTo>
                    <a:pt x="2047521" y="575733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104671" y="2243807"/>
            <a:ext cx="8382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5">
                <a:latin typeface="Microsoft JhengHei"/>
                <a:cs typeface="Microsoft JhengHei"/>
              </a:rPr>
              <a:t>市场需求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912027" y="2079448"/>
            <a:ext cx="2057400" cy="585470"/>
            <a:chOff x="5912027" y="2079448"/>
            <a:chExt cx="2057400" cy="585470"/>
          </a:xfrm>
        </p:grpSpPr>
        <p:sp>
          <p:nvSpPr>
            <p:cNvPr id="7" name="object 7"/>
            <p:cNvSpPr/>
            <p:nvPr/>
          </p:nvSpPr>
          <p:spPr>
            <a:xfrm>
              <a:off x="5916790" y="2084210"/>
              <a:ext cx="2047875" cy="575945"/>
            </a:xfrm>
            <a:custGeom>
              <a:rect l="l" t="t" r="r" b="b"/>
              <a:pathLst>
                <a:path w="2047875" h="575944">
                  <a:moveTo>
                    <a:pt x="511878" y="575733"/>
                  </a:moveTo>
                  <a:lnTo>
                    <a:pt x="2047521" y="575733"/>
                  </a:lnTo>
                  <a:lnTo>
                    <a:pt x="1535643" y="0"/>
                  </a:lnTo>
                  <a:lnTo>
                    <a:pt x="0" y="0"/>
                  </a:lnTo>
                  <a:lnTo>
                    <a:pt x="511878" y="575733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916790" y="2084210"/>
              <a:ext cx="2047875" cy="575945"/>
            </a:xfrm>
            <a:custGeom>
              <a:rect l="l" t="t" r="r" b="b"/>
              <a:pathLst>
                <a:path w="2047875" h="575944">
                  <a:moveTo>
                    <a:pt x="2047521" y="575733"/>
                  </a:moveTo>
                  <a:lnTo>
                    <a:pt x="1535643" y="0"/>
                  </a:lnTo>
                  <a:lnTo>
                    <a:pt x="0" y="0"/>
                  </a:lnTo>
                  <a:lnTo>
                    <a:pt x="511878" y="575733"/>
                  </a:lnTo>
                  <a:lnTo>
                    <a:pt x="2047521" y="575733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6521450" y="2243807"/>
            <a:ext cx="8382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5">
                <a:latin typeface="Microsoft JhengHei"/>
                <a:cs typeface="Microsoft JhengHei"/>
              </a:rPr>
              <a:t>采购管理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607682" y="2079448"/>
            <a:ext cx="2057400" cy="585470"/>
            <a:chOff x="3607682" y="2079448"/>
            <a:chExt cx="2057400" cy="585470"/>
          </a:xfrm>
        </p:grpSpPr>
        <p:sp>
          <p:nvSpPr>
            <p:cNvPr id="11" name="object 11"/>
            <p:cNvSpPr/>
            <p:nvPr/>
          </p:nvSpPr>
          <p:spPr>
            <a:xfrm>
              <a:off x="3612445" y="2084210"/>
              <a:ext cx="2047875" cy="575945"/>
            </a:xfrm>
            <a:custGeom>
              <a:rect l="l" t="t" r="r" b="b"/>
              <a:pathLst>
                <a:path w="2047875" h="575944">
                  <a:moveTo>
                    <a:pt x="511878" y="575733"/>
                  </a:moveTo>
                  <a:lnTo>
                    <a:pt x="2047521" y="575733"/>
                  </a:lnTo>
                  <a:lnTo>
                    <a:pt x="1535643" y="0"/>
                  </a:lnTo>
                  <a:lnTo>
                    <a:pt x="0" y="0"/>
                  </a:lnTo>
                  <a:lnTo>
                    <a:pt x="511878" y="575733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612445" y="2084210"/>
              <a:ext cx="2047875" cy="575945"/>
            </a:xfrm>
            <a:custGeom>
              <a:rect l="l" t="t" r="r" b="b"/>
              <a:pathLst>
                <a:path w="2047875" h="575944">
                  <a:moveTo>
                    <a:pt x="2047521" y="575733"/>
                  </a:moveTo>
                  <a:lnTo>
                    <a:pt x="1535643" y="0"/>
                  </a:lnTo>
                  <a:lnTo>
                    <a:pt x="0" y="0"/>
                  </a:lnTo>
                  <a:lnTo>
                    <a:pt x="511878" y="575733"/>
                  </a:lnTo>
                  <a:lnTo>
                    <a:pt x="2047521" y="575733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4217105" y="2243807"/>
            <a:ext cx="8382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5">
                <a:latin typeface="Microsoft JhengHei"/>
                <a:cs typeface="Microsoft JhengHei"/>
              </a:rPr>
              <a:t>同步采购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391304" y="3168825"/>
            <a:ext cx="1203325" cy="1289685"/>
            <a:chOff x="2391304" y="3168825"/>
            <a:chExt cx="1203325" cy="1289685"/>
          </a:xfrm>
        </p:grpSpPr>
        <p:sp>
          <p:nvSpPr>
            <p:cNvPr id="15" name="object 15"/>
            <p:cNvSpPr/>
            <p:nvPr/>
          </p:nvSpPr>
          <p:spPr>
            <a:xfrm>
              <a:off x="2396066" y="3173588"/>
              <a:ext cx="1193800" cy="1280160"/>
            </a:xfrm>
            <a:custGeom>
              <a:rect l="l" t="t" r="r" b="b"/>
              <a:pathLst>
                <a:path w="1193800" h="1280160">
                  <a:moveTo>
                    <a:pt x="1193799" y="1279876"/>
                  </a:moveTo>
                  <a:lnTo>
                    <a:pt x="0" y="1279876"/>
                  </a:lnTo>
                  <a:lnTo>
                    <a:pt x="0" y="0"/>
                  </a:lnTo>
                  <a:lnTo>
                    <a:pt x="1193799" y="0"/>
                  </a:lnTo>
                  <a:lnTo>
                    <a:pt x="1193799" y="1279876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396066" y="3173588"/>
              <a:ext cx="1193800" cy="1280160"/>
            </a:xfrm>
            <a:custGeom>
              <a:rect l="l" t="t" r="r" b="b"/>
              <a:pathLst>
                <a:path w="1193800" h="1280160">
                  <a:moveTo>
                    <a:pt x="0" y="0"/>
                  </a:moveTo>
                  <a:lnTo>
                    <a:pt x="1193799" y="0"/>
                  </a:lnTo>
                  <a:lnTo>
                    <a:pt x="1193799" y="1279876"/>
                  </a:lnTo>
                  <a:lnTo>
                    <a:pt x="0" y="127987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2396066" y="3210914"/>
            <a:ext cx="1202690" cy="116967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393700">
              <a:lnSpc>
                <a:spcPct val="100000"/>
              </a:lnSpc>
              <a:spcBef>
                <a:spcPts val="375"/>
              </a:spcBef>
            </a:pPr>
            <a:r>
              <a:rPr sz="1600" b="1" spc="-25">
                <a:latin typeface="Microsoft JhengHei"/>
                <a:cs typeface="Microsoft JhengHei"/>
              </a:rPr>
              <a:t>参与</a:t>
            </a:r>
            <a:endParaRPr sz="1600">
              <a:latin typeface="Microsoft JhengHei"/>
              <a:cs typeface="Microsoft JhengHei"/>
            </a:endParaRPr>
          </a:p>
          <a:p>
            <a:pPr marL="267335" indent="-153035">
              <a:lnSpc>
                <a:spcPct val="100000"/>
              </a:lnSpc>
              <a:spcBef>
                <a:spcPts val="280"/>
              </a:spcBef>
              <a:buSzPct val="93750"/>
              <a:buFont typeface="Times New Roman"/>
              <a:buAutoNum type="arabicPeriod"/>
              <a:tabLst>
                <a:tab pos="267335"/>
              </a:tabLst>
            </a:pPr>
            <a:r>
              <a:rPr sz="1600" b="1" spc="-15">
                <a:latin typeface="Microsoft JhengHei"/>
                <a:cs typeface="Microsoft JhengHei"/>
              </a:rPr>
              <a:t>市场调研</a:t>
            </a:r>
            <a:endParaRPr sz="1600">
              <a:latin typeface="Microsoft JhengHei"/>
              <a:cs typeface="Microsoft JhengHei"/>
            </a:endParaRPr>
          </a:p>
          <a:p>
            <a:pPr marL="267335" indent="-153035">
              <a:lnSpc>
                <a:spcPct val="100000"/>
              </a:lnSpc>
              <a:spcBef>
                <a:spcPts val="385"/>
              </a:spcBef>
              <a:buSzPct val="93750"/>
              <a:buFont typeface="Times New Roman"/>
              <a:buAutoNum type="arabicPeriod"/>
              <a:tabLst>
                <a:tab pos="267335"/>
              </a:tabLst>
            </a:pPr>
            <a:r>
              <a:rPr sz="1600" b="1" spc="-15">
                <a:latin typeface="Microsoft JhengHei"/>
                <a:cs typeface="Microsoft JhengHei"/>
              </a:rPr>
              <a:t>车型定位</a:t>
            </a:r>
            <a:endParaRPr sz="1600">
              <a:latin typeface="Microsoft JhengHei"/>
              <a:cs typeface="Microsoft JhengHei"/>
            </a:endParaRPr>
          </a:p>
          <a:p>
            <a:pPr marL="267335" indent="-153035">
              <a:lnSpc>
                <a:spcPct val="100000"/>
              </a:lnSpc>
              <a:spcBef>
                <a:spcPts val="385"/>
              </a:spcBef>
              <a:buSzPct val="93750"/>
              <a:buFont typeface="Times New Roman"/>
              <a:buAutoNum type="arabicPeriod"/>
              <a:tabLst>
                <a:tab pos="267335"/>
              </a:tabLst>
            </a:pPr>
            <a:r>
              <a:rPr sz="1600" b="1" spc="-15">
                <a:latin typeface="Microsoft JhengHei"/>
                <a:cs typeface="Microsoft JhengHei"/>
              </a:rPr>
              <a:t>技术要求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3585104" y="3085570"/>
            <a:ext cx="1003300" cy="585470"/>
            <a:chOff x="3585104" y="3085570"/>
            <a:chExt cx="1003300" cy="585470"/>
          </a:xfrm>
        </p:grpSpPr>
        <p:sp>
          <p:nvSpPr>
            <p:cNvPr id="19" name="object 19"/>
            <p:cNvSpPr/>
            <p:nvPr/>
          </p:nvSpPr>
          <p:spPr>
            <a:xfrm>
              <a:off x="3589866" y="3090333"/>
              <a:ext cx="993775" cy="575945"/>
            </a:xfrm>
            <a:custGeom>
              <a:rect l="l" t="t" r="r" b="b"/>
              <a:pathLst>
                <a:path w="993775" h="575945">
                  <a:moveTo>
                    <a:pt x="993421" y="575733"/>
                  </a:moveTo>
                  <a:lnTo>
                    <a:pt x="0" y="575733"/>
                  </a:lnTo>
                  <a:lnTo>
                    <a:pt x="0" y="0"/>
                  </a:lnTo>
                  <a:lnTo>
                    <a:pt x="993421" y="0"/>
                  </a:lnTo>
                  <a:lnTo>
                    <a:pt x="993421" y="575733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589866" y="3090333"/>
              <a:ext cx="993775" cy="575945"/>
            </a:xfrm>
            <a:custGeom>
              <a:rect l="l" t="t" r="r" b="b"/>
              <a:pathLst>
                <a:path w="993775" h="575945">
                  <a:moveTo>
                    <a:pt x="0" y="0"/>
                  </a:moveTo>
                  <a:lnTo>
                    <a:pt x="993421" y="0"/>
                  </a:lnTo>
                  <a:lnTo>
                    <a:pt x="993421" y="575733"/>
                  </a:lnTo>
                  <a:lnTo>
                    <a:pt x="0" y="57573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3626732" y="3054857"/>
            <a:ext cx="965200" cy="610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340" marR="90805" indent="203200">
              <a:lnSpc>
                <a:spcPct val="120000"/>
              </a:lnSpc>
              <a:spcBef>
                <a:spcPts val="100"/>
              </a:spcBef>
            </a:pPr>
            <a:r>
              <a:rPr sz="1600" b="1" spc="-25">
                <a:latin typeface="Microsoft JhengHei"/>
                <a:cs typeface="Microsoft JhengHei"/>
              </a:rPr>
              <a:t>参与</a:t>
            </a:r>
            <a:r>
              <a:rPr sz="1600" b="1" spc="-50">
                <a:latin typeface="Microsoft JhengHei"/>
                <a:cs typeface="Microsoft JhengHei"/>
              </a:rPr>
              <a:t> </a:t>
            </a:r>
            <a:r>
              <a:rPr sz="1600" b="1" spc="-15">
                <a:latin typeface="Microsoft JhengHei"/>
                <a:cs typeface="Microsoft JhengHei"/>
              </a:rPr>
              <a:t>产品开发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4635500" y="3225800"/>
            <a:ext cx="1054100" cy="1422400"/>
          </a:xfrm>
          <a:custGeom>
            <a:rect l="l" t="t" r="r" b="b"/>
            <a:pathLst>
              <a:path w="1054100" h="1422400">
                <a:moveTo>
                  <a:pt x="0" y="0"/>
                </a:moveTo>
                <a:lnTo>
                  <a:pt x="1054100" y="0"/>
                </a:lnTo>
                <a:lnTo>
                  <a:pt x="1054100" y="1422400"/>
                </a:lnTo>
                <a:lnTo>
                  <a:pt x="0" y="14224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4635500" y="3225800"/>
            <a:ext cx="1054100" cy="1422400"/>
          </a:xfrm>
          <a:prstGeom prst="rect">
            <a:avLst/>
          </a:prstGeom>
          <a:solidFill>
            <a:srgbClr val="CC99FF"/>
          </a:solidFill>
        </p:spPr>
        <p:txBody>
          <a:bodyPr vert="horz" wrap="square" lIns="0" tIns="172720" rIns="0" bIns="0" rtlCol="0">
            <a:spAutoFit/>
          </a:bodyPr>
          <a:lstStyle/>
          <a:p>
            <a:pPr marL="120650" marR="113664" indent="203200">
              <a:lnSpc>
                <a:spcPct val="120000"/>
              </a:lnSpc>
              <a:spcBef>
                <a:spcPts val="1360"/>
              </a:spcBef>
            </a:pPr>
            <a:r>
              <a:rPr sz="1600" b="1" spc="-25">
                <a:latin typeface="Microsoft JhengHei"/>
                <a:cs typeface="Microsoft JhengHei"/>
              </a:rPr>
              <a:t>参与</a:t>
            </a:r>
            <a:r>
              <a:rPr sz="1600" b="1" spc="-50">
                <a:latin typeface="Microsoft JhengHei"/>
                <a:cs typeface="Microsoft JhengHei"/>
              </a:rPr>
              <a:t> </a:t>
            </a:r>
            <a:r>
              <a:rPr sz="1600" b="1" spc="-15">
                <a:latin typeface="Microsoft JhengHei"/>
                <a:cs typeface="Microsoft JhengHei"/>
              </a:rPr>
              <a:t>生产准备</a:t>
            </a:r>
            <a:endParaRPr sz="1600">
              <a:latin typeface="Microsoft JhengHei"/>
              <a:cs typeface="Microsoft JhengHei"/>
            </a:endParaRPr>
          </a:p>
          <a:p>
            <a:pPr marL="187960" indent="-120014">
              <a:lnSpc>
                <a:spcPct val="100000"/>
              </a:lnSpc>
              <a:spcBef>
                <a:spcPts val="200"/>
              </a:spcBef>
              <a:buSzPct val="92000"/>
              <a:buFont typeface="Times New Roman"/>
              <a:buAutoNum type="arabicPeriod"/>
              <a:tabLst>
                <a:tab pos="188595"/>
              </a:tabLst>
            </a:pPr>
            <a:r>
              <a:rPr sz="1250" b="1" spc="-20">
                <a:latin typeface="Microsoft JhengHei"/>
                <a:cs typeface="Microsoft JhengHei"/>
              </a:rPr>
              <a:t>决定供应商</a:t>
            </a:r>
            <a:endParaRPr sz="1250">
              <a:latin typeface="Microsoft JhengHei"/>
              <a:cs typeface="Microsoft JhengHei"/>
            </a:endParaRPr>
          </a:p>
          <a:p>
            <a:pPr marL="267970" indent="-120650">
              <a:lnSpc>
                <a:spcPct val="100000"/>
              </a:lnSpc>
              <a:spcBef>
                <a:spcPts val="290"/>
              </a:spcBef>
              <a:buSzPct val="92000"/>
              <a:buFont typeface="Times New Roman"/>
              <a:buAutoNum type="arabicPeriod"/>
              <a:tabLst>
                <a:tab pos="268605"/>
              </a:tabLst>
            </a:pPr>
            <a:r>
              <a:rPr sz="1250" b="1" spc="-20">
                <a:latin typeface="Microsoft JhengHei"/>
                <a:cs typeface="Microsoft JhengHei"/>
              </a:rPr>
              <a:t>决定价格</a:t>
            </a:r>
            <a:endParaRPr sz="1250">
              <a:latin typeface="Microsoft JhengHei"/>
              <a:cs typeface="Microsoft JhengHe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5684837" y="4304770"/>
            <a:ext cx="1838325" cy="650240"/>
            <a:chOff x="5684837" y="4304770"/>
            <a:chExt cx="1838325" cy="650240"/>
          </a:xfrm>
        </p:grpSpPr>
        <p:sp>
          <p:nvSpPr>
            <p:cNvPr id="25" name="object 25"/>
            <p:cNvSpPr/>
            <p:nvPr/>
          </p:nvSpPr>
          <p:spPr>
            <a:xfrm>
              <a:off x="5689600" y="4309533"/>
              <a:ext cx="1828800" cy="640715"/>
            </a:xfrm>
            <a:custGeom>
              <a:rect l="l" t="t" r="r" b="b"/>
              <a:pathLst>
                <a:path w="1828800" h="640714">
                  <a:moveTo>
                    <a:pt x="1828800" y="640643"/>
                  </a:moveTo>
                  <a:lnTo>
                    <a:pt x="0" y="640643"/>
                  </a:lnTo>
                  <a:lnTo>
                    <a:pt x="0" y="0"/>
                  </a:lnTo>
                  <a:lnTo>
                    <a:pt x="1828800" y="0"/>
                  </a:lnTo>
                  <a:lnTo>
                    <a:pt x="1828800" y="640643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5689600" y="4309533"/>
              <a:ext cx="1828800" cy="640715"/>
            </a:xfrm>
            <a:custGeom>
              <a:rect l="l" t="t" r="r" b="b"/>
              <a:pathLst>
                <a:path w="1828800" h="640714">
                  <a:moveTo>
                    <a:pt x="0" y="0"/>
                  </a:moveTo>
                  <a:lnTo>
                    <a:pt x="1828800" y="0"/>
                  </a:lnTo>
                  <a:lnTo>
                    <a:pt x="1828800" y="640643"/>
                  </a:lnTo>
                  <a:lnTo>
                    <a:pt x="0" y="64064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7" name="object 27"/>
          <p:cNvSpPr txBox="1"/>
          <p:nvPr/>
        </p:nvSpPr>
        <p:spPr>
          <a:xfrm>
            <a:off x="5674254" y="4501584"/>
            <a:ext cx="184467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3240">
              <a:lnSpc>
                <a:spcPct val="100000"/>
              </a:lnSpc>
              <a:spcBef>
                <a:spcPts val="100"/>
              </a:spcBef>
            </a:pPr>
            <a:r>
              <a:rPr sz="1600" b="1" spc="-15">
                <a:latin typeface="Microsoft JhengHei"/>
                <a:cs typeface="Microsoft JhengHei"/>
              </a:rPr>
              <a:t>批量生产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1435100" y="2084209"/>
            <a:ext cx="6913245" cy="3270250"/>
            <a:chOff x="1435100" y="2084209"/>
            <a:chExt cx="6913245" cy="3270250"/>
          </a:xfrm>
        </p:grpSpPr>
        <p:sp>
          <p:nvSpPr>
            <p:cNvPr id="29" name="object 29"/>
            <p:cNvSpPr/>
            <p:nvPr/>
          </p:nvSpPr>
          <p:spPr>
            <a:xfrm>
              <a:off x="1435100" y="5043311"/>
              <a:ext cx="6913245" cy="228600"/>
            </a:xfrm>
            <a:custGeom>
              <a:rect l="l" t="t" r="r" b="b"/>
              <a:pathLst>
                <a:path w="6913245" h="228600">
                  <a:moveTo>
                    <a:pt x="6684432" y="228600"/>
                  </a:moveTo>
                  <a:lnTo>
                    <a:pt x="6684432" y="0"/>
                  </a:lnTo>
                  <a:lnTo>
                    <a:pt x="6836832" y="76200"/>
                  </a:lnTo>
                  <a:lnTo>
                    <a:pt x="6707309" y="76200"/>
                  </a:lnTo>
                  <a:lnTo>
                    <a:pt x="6707309" y="152400"/>
                  </a:lnTo>
                  <a:lnTo>
                    <a:pt x="6836832" y="152400"/>
                  </a:lnTo>
                  <a:lnTo>
                    <a:pt x="6684432" y="228600"/>
                  </a:lnTo>
                  <a:close/>
                </a:path>
                <a:path w="6913245" h="228600">
                  <a:moveTo>
                    <a:pt x="6684432" y="152400"/>
                  </a:moveTo>
                  <a:lnTo>
                    <a:pt x="0" y="152400"/>
                  </a:lnTo>
                  <a:lnTo>
                    <a:pt x="0" y="76200"/>
                  </a:lnTo>
                  <a:lnTo>
                    <a:pt x="6684432" y="76200"/>
                  </a:lnTo>
                  <a:lnTo>
                    <a:pt x="6684432" y="152400"/>
                  </a:lnTo>
                  <a:close/>
                </a:path>
                <a:path w="6913245" h="228600">
                  <a:moveTo>
                    <a:pt x="6836832" y="152400"/>
                  </a:moveTo>
                  <a:lnTo>
                    <a:pt x="6707309" y="152400"/>
                  </a:lnTo>
                  <a:lnTo>
                    <a:pt x="6707309" y="76200"/>
                  </a:lnTo>
                  <a:lnTo>
                    <a:pt x="6836832" y="76200"/>
                  </a:lnTo>
                  <a:lnTo>
                    <a:pt x="6913033" y="114300"/>
                  </a:lnTo>
                  <a:lnTo>
                    <a:pt x="6836832" y="152400"/>
                  </a:lnTo>
                  <a:close/>
                </a:path>
              </a:pathLst>
            </a:custGeom>
            <a:solidFill>
              <a:srgbClr val="33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 flipH="1">
              <a:off x="3612445" y="2084209"/>
              <a:ext cx="0" cy="3073400"/>
            </a:xfrm>
            <a:custGeom>
              <a:rect l="l" t="t" r="r" b="b"/>
              <a:pathLst>
                <a:path h="3073400">
                  <a:moveTo>
                    <a:pt x="0" y="0"/>
                  </a:moveTo>
                  <a:lnTo>
                    <a:pt x="0" y="3073400"/>
                  </a:lnTo>
                </a:path>
              </a:pathLst>
            </a:custGeom>
            <a:ln w="28575">
              <a:solidFill>
                <a:srgbClr val="3333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 flipH="1">
              <a:off x="5659966" y="2724855"/>
              <a:ext cx="0" cy="2433320"/>
            </a:xfrm>
            <a:custGeom>
              <a:rect l="l" t="t" r="r" b="b"/>
              <a:pathLst>
                <a:path h="2433320">
                  <a:moveTo>
                    <a:pt x="0" y="0"/>
                  </a:moveTo>
                  <a:lnTo>
                    <a:pt x="0" y="2432756"/>
                  </a:lnTo>
                </a:path>
              </a:pathLst>
            </a:custGeom>
            <a:ln w="28575">
              <a:solidFill>
                <a:srgbClr val="3333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 flipH="1">
              <a:off x="4605866" y="2751666"/>
              <a:ext cx="0" cy="2433320"/>
            </a:xfrm>
            <a:custGeom>
              <a:rect l="l" t="t" r="r" b="b"/>
              <a:pathLst>
                <a:path h="2433320">
                  <a:moveTo>
                    <a:pt x="0" y="0"/>
                  </a:moveTo>
                  <a:lnTo>
                    <a:pt x="0" y="2432756"/>
                  </a:lnTo>
                </a:path>
              </a:pathLst>
            </a:custGeom>
            <a:ln w="28575">
              <a:solidFill>
                <a:srgbClr val="3333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3547533" y="4965700"/>
              <a:ext cx="192405" cy="384175"/>
            </a:xfrm>
            <a:custGeom>
              <a:rect l="l" t="t" r="r" b="b"/>
              <a:pathLst>
                <a:path w="192404" h="384175">
                  <a:moveTo>
                    <a:pt x="95955" y="383821"/>
                  </a:moveTo>
                  <a:lnTo>
                    <a:pt x="0" y="191911"/>
                  </a:lnTo>
                  <a:lnTo>
                    <a:pt x="95955" y="0"/>
                  </a:lnTo>
                  <a:lnTo>
                    <a:pt x="191910" y="191911"/>
                  </a:lnTo>
                  <a:lnTo>
                    <a:pt x="95955" y="383821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3547533" y="4965700"/>
              <a:ext cx="192405" cy="384175"/>
            </a:xfrm>
            <a:custGeom>
              <a:rect l="l" t="t" r="r" b="b"/>
              <a:pathLst>
                <a:path w="192404" h="384175">
                  <a:moveTo>
                    <a:pt x="0" y="191911"/>
                  </a:moveTo>
                  <a:lnTo>
                    <a:pt x="191910" y="191911"/>
                  </a:lnTo>
                </a:path>
                <a:path w="192404" h="384175">
                  <a:moveTo>
                    <a:pt x="0" y="191911"/>
                  </a:moveTo>
                  <a:lnTo>
                    <a:pt x="95955" y="0"/>
                  </a:lnTo>
                  <a:lnTo>
                    <a:pt x="191910" y="191911"/>
                  </a:lnTo>
                  <a:lnTo>
                    <a:pt x="95955" y="383821"/>
                  </a:lnTo>
                  <a:lnTo>
                    <a:pt x="0" y="19191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7382933" y="4965700"/>
              <a:ext cx="198120" cy="384175"/>
            </a:xfrm>
            <a:custGeom>
              <a:rect l="l" t="t" r="r" b="b"/>
              <a:pathLst>
                <a:path w="198120" h="384175">
                  <a:moveTo>
                    <a:pt x="98777" y="383821"/>
                  </a:moveTo>
                  <a:lnTo>
                    <a:pt x="0" y="191911"/>
                  </a:lnTo>
                  <a:lnTo>
                    <a:pt x="98777" y="0"/>
                  </a:lnTo>
                  <a:lnTo>
                    <a:pt x="197556" y="191911"/>
                  </a:lnTo>
                  <a:lnTo>
                    <a:pt x="98777" y="383821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7382933" y="4965700"/>
              <a:ext cx="198120" cy="384175"/>
            </a:xfrm>
            <a:custGeom>
              <a:rect l="l" t="t" r="r" b="b"/>
              <a:pathLst>
                <a:path w="198120" h="384175">
                  <a:moveTo>
                    <a:pt x="0" y="191911"/>
                  </a:moveTo>
                  <a:lnTo>
                    <a:pt x="197556" y="191911"/>
                  </a:lnTo>
                </a:path>
                <a:path w="198120" h="384175">
                  <a:moveTo>
                    <a:pt x="0" y="191911"/>
                  </a:moveTo>
                  <a:lnTo>
                    <a:pt x="98777" y="0"/>
                  </a:lnTo>
                  <a:lnTo>
                    <a:pt x="197556" y="191911"/>
                  </a:lnTo>
                  <a:lnTo>
                    <a:pt x="98777" y="383821"/>
                  </a:lnTo>
                  <a:lnTo>
                    <a:pt x="0" y="19191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596466" y="4965700"/>
              <a:ext cx="192405" cy="384175"/>
            </a:xfrm>
            <a:custGeom>
              <a:rect l="l" t="t" r="r" b="b"/>
              <a:pathLst>
                <a:path w="192404" h="384175">
                  <a:moveTo>
                    <a:pt x="95955" y="383821"/>
                  </a:moveTo>
                  <a:lnTo>
                    <a:pt x="0" y="191911"/>
                  </a:lnTo>
                  <a:lnTo>
                    <a:pt x="95955" y="0"/>
                  </a:lnTo>
                  <a:lnTo>
                    <a:pt x="191911" y="191911"/>
                  </a:lnTo>
                  <a:lnTo>
                    <a:pt x="95955" y="383821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5596466" y="4965700"/>
              <a:ext cx="192405" cy="384175"/>
            </a:xfrm>
            <a:custGeom>
              <a:rect l="l" t="t" r="r" b="b"/>
              <a:pathLst>
                <a:path w="192404" h="384175">
                  <a:moveTo>
                    <a:pt x="0" y="191911"/>
                  </a:moveTo>
                  <a:lnTo>
                    <a:pt x="191911" y="191911"/>
                  </a:lnTo>
                </a:path>
                <a:path w="192404" h="384175">
                  <a:moveTo>
                    <a:pt x="0" y="191911"/>
                  </a:moveTo>
                  <a:lnTo>
                    <a:pt x="95955" y="0"/>
                  </a:lnTo>
                  <a:lnTo>
                    <a:pt x="191911" y="191911"/>
                  </a:lnTo>
                  <a:lnTo>
                    <a:pt x="95955" y="383821"/>
                  </a:lnTo>
                  <a:lnTo>
                    <a:pt x="0" y="19191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9" name="object 39"/>
          <p:cNvSpPr txBox="1"/>
          <p:nvPr/>
        </p:nvSpPr>
        <p:spPr>
          <a:xfrm>
            <a:off x="5383849" y="5324426"/>
            <a:ext cx="55181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 spc="-25">
                <a:latin typeface="Times New Roman"/>
                <a:cs typeface="Times New Roman"/>
              </a:rPr>
              <a:t>SOP</a:t>
            </a:r>
            <a:endParaRPr sz="2100">
              <a:latin typeface="Times New Roman"/>
              <a:cs typeface="Times New Roma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160946" y="5324426"/>
            <a:ext cx="58166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 spc="-25">
                <a:latin typeface="Times New Roman"/>
                <a:cs typeface="Times New Roman"/>
              </a:rPr>
              <a:t>EOP</a:t>
            </a:r>
            <a:endParaRPr sz="2100">
              <a:latin typeface="Times New Roman"/>
              <a:cs typeface="Times New Roman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1485370" y="1121304"/>
            <a:ext cx="5833745" cy="906144"/>
            <a:chOff x="1485370" y="1121304"/>
            <a:chExt cx="5833745" cy="906144"/>
          </a:xfrm>
        </p:grpSpPr>
        <p:sp>
          <p:nvSpPr>
            <p:cNvPr id="42" name="object 42"/>
            <p:cNvSpPr/>
            <p:nvPr/>
          </p:nvSpPr>
          <p:spPr>
            <a:xfrm>
              <a:off x="1490132" y="1182070"/>
              <a:ext cx="5824220" cy="840105"/>
            </a:xfrm>
            <a:custGeom>
              <a:rect l="l" t="t" r="r" b="b"/>
              <a:pathLst>
                <a:path w="5824220" h="840105">
                  <a:moveTo>
                    <a:pt x="5823653" y="56003"/>
                  </a:moveTo>
                  <a:lnTo>
                    <a:pt x="5767650" y="56003"/>
                  </a:lnTo>
                  <a:lnTo>
                    <a:pt x="5789449" y="51602"/>
                  </a:lnTo>
                  <a:lnTo>
                    <a:pt x="5807250" y="39600"/>
                  </a:lnTo>
                  <a:lnTo>
                    <a:pt x="5819252" y="21799"/>
                  </a:lnTo>
                  <a:lnTo>
                    <a:pt x="5823653" y="0"/>
                  </a:lnTo>
                  <a:lnTo>
                    <a:pt x="5823653" y="56003"/>
                  </a:lnTo>
                  <a:close/>
                </a:path>
                <a:path w="5824220" h="840105">
                  <a:moveTo>
                    <a:pt x="5767650" y="28001"/>
                  </a:moveTo>
                  <a:lnTo>
                    <a:pt x="5739649" y="28001"/>
                  </a:lnTo>
                  <a:lnTo>
                    <a:pt x="5750549" y="25801"/>
                  </a:lnTo>
                  <a:lnTo>
                    <a:pt x="5759449" y="19800"/>
                  </a:lnTo>
                  <a:lnTo>
                    <a:pt x="5765450" y="10899"/>
                  </a:lnTo>
                  <a:lnTo>
                    <a:pt x="5767651" y="0"/>
                  </a:lnTo>
                  <a:lnTo>
                    <a:pt x="5767650" y="28001"/>
                  </a:lnTo>
                  <a:close/>
                </a:path>
                <a:path w="5824220" h="840105">
                  <a:moveTo>
                    <a:pt x="5823653" y="56003"/>
                  </a:moveTo>
                  <a:lnTo>
                    <a:pt x="5711647" y="56003"/>
                  </a:lnTo>
                  <a:lnTo>
                    <a:pt x="5711647" y="0"/>
                  </a:lnTo>
                  <a:lnTo>
                    <a:pt x="5713848" y="10899"/>
                  </a:lnTo>
                  <a:lnTo>
                    <a:pt x="5719849" y="19800"/>
                  </a:lnTo>
                  <a:lnTo>
                    <a:pt x="5728750" y="25801"/>
                  </a:lnTo>
                  <a:lnTo>
                    <a:pt x="5739649" y="28001"/>
                  </a:lnTo>
                  <a:lnTo>
                    <a:pt x="5767650" y="28001"/>
                  </a:lnTo>
                  <a:lnTo>
                    <a:pt x="5767650" y="56003"/>
                  </a:lnTo>
                  <a:lnTo>
                    <a:pt x="5823653" y="56003"/>
                  </a:lnTo>
                  <a:close/>
                </a:path>
                <a:path w="5824220" h="840105">
                  <a:moveTo>
                    <a:pt x="56003" y="840051"/>
                  </a:moveTo>
                  <a:lnTo>
                    <a:pt x="34204" y="835650"/>
                  </a:lnTo>
                  <a:lnTo>
                    <a:pt x="16403" y="823648"/>
                  </a:lnTo>
                  <a:lnTo>
                    <a:pt x="4401" y="805847"/>
                  </a:lnTo>
                  <a:lnTo>
                    <a:pt x="0" y="784048"/>
                  </a:lnTo>
                  <a:lnTo>
                    <a:pt x="0" y="112006"/>
                  </a:lnTo>
                  <a:lnTo>
                    <a:pt x="4401" y="90207"/>
                  </a:lnTo>
                  <a:lnTo>
                    <a:pt x="16403" y="72406"/>
                  </a:lnTo>
                  <a:lnTo>
                    <a:pt x="34204" y="60404"/>
                  </a:lnTo>
                  <a:lnTo>
                    <a:pt x="56003" y="56003"/>
                  </a:lnTo>
                  <a:lnTo>
                    <a:pt x="5823653" y="56003"/>
                  </a:lnTo>
                  <a:lnTo>
                    <a:pt x="5823653" y="84005"/>
                  </a:lnTo>
                  <a:lnTo>
                    <a:pt x="84005" y="84005"/>
                  </a:lnTo>
                  <a:lnTo>
                    <a:pt x="73105" y="86205"/>
                  </a:lnTo>
                  <a:lnTo>
                    <a:pt x="64204" y="92206"/>
                  </a:lnTo>
                  <a:lnTo>
                    <a:pt x="58203" y="101107"/>
                  </a:lnTo>
                  <a:lnTo>
                    <a:pt x="56003" y="112006"/>
                  </a:lnTo>
                  <a:lnTo>
                    <a:pt x="56003" y="168010"/>
                  </a:lnTo>
                  <a:lnTo>
                    <a:pt x="5823653" y="168010"/>
                  </a:lnTo>
                  <a:lnTo>
                    <a:pt x="5823653" y="672041"/>
                  </a:lnTo>
                  <a:lnTo>
                    <a:pt x="5819252" y="693840"/>
                  </a:lnTo>
                  <a:lnTo>
                    <a:pt x="5807250" y="711641"/>
                  </a:lnTo>
                  <a:lnTo>
                    <a:pt x="5789449" y="723643"/>
                  </a:lnTo>
                  <a:lnTo>
                    <a:pt x="5767650" y="728044"/>
                  </a:lnTo>
                  <a:lnTo>
                    <a:pt x="112006" y="728044"/>
                  </a:lnTo>
                  <a:lnTo>
                    <a:pt x="112006" y="784048"/>
                  </a:lnTo>
                  <a:lnTo>
                    <a:pt x="107605" y="805847"/>
                  </a:lnTo>
                  <a:lnTo>
                    <a:pt x="95603" y="823648"/>
                  </a:lnTo>
                  <a:lnTo>
                    <a:pt x="77802" y="835650"/>
                  </a:lnTo>
                  <a:lnTo>
                    <a:pt x="56003" y="840051"/>
                  </a:lnTo>
                  <a:close/>
                </a:path>
                <a:path w="5824220" h="840105">
                  <a:moveTo>
                    <a:pt x="5823653" y="168010"/>
                  </a:moveTo>
                  <a:lnTo>
                    <a:pt x="56003" y="168010"/>
                  </a:lnTo>
                  <a:lnTo>
                    <a:pt x="77802" y="163609"/>
                  </a:lnTo>
                  <a:lnTo>
                    <a:pt x="95603" y="151607"/>
                  </a:lnTo>
                  <a:lnTo>
                    <a:pt x="107605" y="133805"/>
                  </a:lnTo>
                  <a:lnTo>
                    <a:pt x="112006" y="112006"/>
                  </a:lnTo>
                  <a:lnTo>
                    <a:pt x="109806" y="101107"/>
                  </a:lnTo>
                  <a:lnTo>
                    <a:pt x="103805" y="92206"/>
                  </a:lnTo>
                  <a:lnTo>
                    <a:pt x="94904" y="86205"/>
                  </a:lnTo>
                  <a:lnTo>
                    <a:pt x="84005" y="84005"/>
                  </a:lnTo>
                  <a:lnTo>
                    <a:pt x="5823653" y="84005"/>
                  </a:lnTo>
                  <a:lnTo>
                    <a:pt x="5823653" y="16801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1546136" y="1126066"/>
              <a:ext cx="5767705" cy="224154"/>
            </a:xfrm>
            <a:custGeom>
              <a:rect l="l" t="t" r="r" b="b"/>
              <a:pathLst>
                <a:path w="5767705" h="224153">
                  <a:moveTo>
                    <a:pt x="0" y="224013"/>
                  </a:moveTo>
                  <a:lnTo>
                    <a:pt x="0" y="168010"/>
                  </a:lnTo>
                  <a:lnTo>
                    <a:pt x="28001" y="140008"/>
                  </a:lnTo>
                  <a:lnTo>
                    <a:pt x="38901" y="142209"/>
                  </a:lnTo>
                  <a:lnTo>
                    <a:pt x="47801" y="148210"/>
                  </a:lnTo>
                  <a:lnTo>
                    <a:pt x="53802" y="157110"/>
                  </a:lnTo>
                  <a:lnTo>
                    <a:pt x="56003" y="168010"/>
                  </a:lnTo>
                  <a:lnTo>
                    <a:pt x="51602" y="189809"/>
                  </a:lnTo>
                  <a:lnTo>
                    <a:pt x="39600" y="207610"/>
                  </a:lnTo>
                  <a:lnTo>
                    <a:pt x="21799" y="219612"/>
                  </a:lnTo>
                  <a:lnTo>
                    <a:pt x="0" y="224013"/>
                  </a:lnTo>
                  <a:close/>
                </a:path>
                <a:path w="5767705" h="224153">
                  <a:moveTo>
                    <a:pt x="5711646" y="56003"/>
                  </a:moveTo>
                  <a:lnTo>
                    <a:pt x="5655643" y="56003"/>
                  </a:lnTo>
                  <a:lnTo>
                    <a:pt x="5660044" y="34204"/>
                  </a:lnTo>
                  <a:lnTo>
                    <a:pt x="5672046" y="16403"/>
                  </a:lnTo>
                  <a:lnTo>
                    <a:pt x="5689847" y="4401"/>
                  </a:lnTo>
                  <a:lnTo>
                    <a:pt x="5711646" y="0"/>
                  </a:lnTo>
                  <a:lnTo>
                    <a:pt x="5733445" y="4401"/>
                  </a:lnTo>
                  <a:lnTo>
                    <a:pt x="5751246" y="16403"/>
                  </a:lnTo>
                  <a:lnTo>
                    <a:pt x="5763248" y="34204"/>
                  </a:lnTo>
                  <a:lnTo>
                    <a:pt x="5767649" y="56003"/>
                  </a:lnTo>
                  <a:lnTo>
                    <a:pt x="5711646" y="56003"/>
                  </a:lnTo>
                  <a:close/>
                </a:path>
                <a:path w="5767705" h="224153">
                  <a:moveTo>
                    <a:pt x="5711647" y="112006"/>
                  </a:moveTo>
                  <a:lnTo>
                    <a:pt x="5711646" y="56003"/>
                  </a:lnTo>
                  <a:lnTo>
                    <a:pt x="5767649" y="56003"/>
                  </a:lnTo>
                  <a:lnTo>
                    <a:pt x="5763248" y="77802"/>
                  </a:lnTo>
                  <a:lnTo>
                    <a:pt x="5751247" y="95603"/>
                  </a:lnTo>
                  <a:lnTo>
                    <a:pt x="5733445" y="107605"/>
                  </a:lnTo>
                  <a:lnTo>
                    <a:pt x="5711647" y="112006"/>
                  </a:lnTo>
                  <a:close/>
                </a:path>
                <a:path w="5767705" h="224153">
                  <a:moveTo>
                    <a:pt x="5683645" y="84005"/>
                  </a:moveTo>
                  <a:lnTo>
                    <a:pt x="5672745" y="81804"/>
                  </a:lnTo>
                  <a:lnTo>
                    <a:pt x="5663844" y="75803"/>
                  </a:lnTo>
                  <a:lnTo>
                    <a:pt x="5657843" y="66902"/>
                  </a:lnTo>
                  <a:lnTo>
                    <a:pt x="5655642" y="56003"/>
                  </a:lnTo>
                  <a:lnTo>
                    <a:pt x="5711646" y="56003"/>
                  </a:lnTo>
                  <a:lnTo>
                    <a:pt x="5709445" y="66902"/>
                  </a:lnTo>
                  <a:lnTo>
                    <a:pt x="5703444" y="75803"/>
                  </a:lnTo>
                  <a:lnTo>
                    <a:pt x="5694544" y="81804"/>
                  </a:lnTo>
                  <a:lnTo>
                    <a:pt x="5683645" y="84005"/>
                  </a:lnTo>
                  <a:close/>
                </a:path>
              </a:pathLst>
            </a:custGeom>
            <a:solidFill>
              <a:srgbClr val="3E679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1490132" y="1126066"/>
              <a:ext cx="5824220" cy="896619"/>
            </a:xfrm>
            <a:custGeom>
              <a:rect l="l" t="t" r="r" b="b"/>
              <a:pathLst>
                <a:path w="5824220" h="896619">
                  <a:moveTo>
                    <a:pt x="0" y="168010"/>
                  </a:moveTo>
                  <a:lnTo>
                    <a:pt x="4401" y="146211"/>
                  </a:lnTo>
                  <a:lnTo>
                    <a:pt x="16403" y="128409"/>
                  </a:lnTo>
                  <a:lnTo>
                    <a:pt x="34204" y="116407"/>
                  </a:lnTo>
                  <a:lnTo>
                    <a:pt x="56003" y="112006"/>
                  </a:lnTo>
                  <a:lnTo>
                    <a:pt x="5711647" y="112006"/>
                  </a:lnTo>
                  <a:lnTo>
                    <a:pt x="5711647" y="56003"/>
                  </a:lnTo>
                  <a:lnTo>
                    <a:pt x="5716048" y="34204"/>
                  </a:lnTo>
                  <a:lnTo>
                    <a:pt x="5728050" y="16403"/>
                  </a:lnTo>
                  <a:lnTo>
                    <a:pt x="5745851" y="4401"/>
                  </a:lnTo>
                  <a:lnTo>
                    <a:pt x="5767649" y="0"/>
                  </a:lnTo>
                  <a:lnTo>
                    <a:pt x="5789448" y="4400"/>
                  </a:lnTo>
                  <a:lnTo>
                    <a:pt x="5807250" y="16402"/>
                  </a:lnTo>
                  <a:lnTo>
                    <a:pt x="5819252" y="34204"/>
                  </a:lnTo>
                  <a:lnTo>
                    <a:pt x="5823653" y="56003"/>
                  </a:lnTo>
                  <a:lnTo>
                    <a:pt x="5823654" y="728044"/>
                  </a:lnTo>
                  <a:lnTo>
                    <a:pt x="5819252" y="749843"/>
                  </a:lnTo>
                  <a:lnTo>
                    <a:pt x="5807250" y="767645"/>
                  </a:lnTo>
                  <a:lnTo>
                    <a:pt x="5789449" y="779647"/>
                  </a:lnTo>
                  <a:lnTo>
                    <a:pt x="5767650" y="784048"/>
                  </a:lnTo>
                  <a:lnTo>
                    <a:pt x="112007" y="784048"/>
                  </a:lnTo>
                  <a:lnTo>
                    <a:pt x="112007" y="840051"/>
                  </a:lnTo>
                  <a:lnTo>
                    <a:pt x="107605" y="861850"/>
                  </a:lnTo>
                  <a:lnTo>
                    <a:pt x="95603" y="879651"/>
                  </a:lnTo>
                  <a:lnTo>
                    <a:pt x="77802" y="891653"/>
                  </a:lnTo>
                  <a:lnTo>
                    <a:pt x="56003" y="896054"/>
                  </a:lnTo>
                  <a:lnTo>
                    <a:pt x="34204" y="891653"/>
                  </a:lnTo>
                  <a:lnTo>
                    <a:pt x="16403" y="879651"/>
                  </a:lnTo>
                  <a:lnTo>
                    <a:pt x="4401" y="861850"/>
                  </a:lnTo>
                  <a:lnTo>
                    <a:pt x="0" y="840051"/>
                  </a:lnTo>
                  <a:lnTo>
                    <a:pt x="0" y="168010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5" name="object 4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197018" y="1177307"/>
              <a:ext cx="121530" cy="65528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5370" y="1261313"/>
              <a:ext cx="121532" cy="93530"/>
            </a:xfrm>
            <a:prstGeom prst="rect">
              <a:avLst/>
            </a:prstGeom>
          </p:spPr>
        </p:pic>
        <p:sp>
          <p:nvSpPr>
            <p:cNvPr id="47" name="object 47"/>
            <p:cNvSpPr/>
            <p:nvPr/>
          </p:nvSpPr>
          <p:spPr>
            <a:xfrm flipH="1">
              <a:off x="1602139" y="1294077"/>
              <a:ext cx="0" cy="616585"/>
            </a:xfrm>
            <a:custGeom>
              <a:rect l="l" t="t" r="r" b="b"/>
              <a:pathLst>
                <a:path h="616585">
                  <a:moveTo>
                    <a:pt x="0" y="0"/>
                  </a:moveTo>
                  <a:lnTo>
                    <a:pt x="0" y="616037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>
            <a:spLocks noGrp="1"/>
          </p:cNvSpPr>
          <p:nvPr>
            <p:ph type="title"/>
          </p:nvPr>
        </p:nvSpPr>
        <p:spPr>
          <a:xfrm>
            <a:off x="1809413" y="1255187"/>
            <a:ext cx="5241290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>
                <a:latin typeface="Times New Roman"/>
                <a:cs typeface="Times New Roman"/>
              </a:rPr>
              <a:t>1</a:t>
            </a:r>
            <a:r>
              <a:rPr sz="2450"/>
              <a:t>、同步采购：采购前移、参与全过</a:t>
            </a:r>
            <a:r>
              <a:rPr sz="2450" spc="-50"/>
              <a:t>程</a:t>
            </a:r>
            <a:endParaRPr sz="2450">
              <a:latin typeface="Times New Roman"/>
              <a:cs typeface="Times New Roman"/>
            </a:endParaRPr>
          </a:p>
        </p:txBody>
      </p:sp>
      <p:sp>
        <p:nvSpPr>
          <p:cNvPr id="50" name="object 5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49" name="object 49"/>
          <p:cNvSpPr txBox="1"/>
          <p:nvPr/>
        </p:nvSpPr>
        <p:spPr>
          <a:xfrm>
            <a:off x="4123423" y="2732823"/>
            <a:ext cx="895985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718503" y="1169105"/>
            <a:ext cx="4646930" cy="5462905"/>
            <a:chOff x="2718503" y="1169105"/>
            <a:chExt cx="4646930" cy="5462905"/>
          </a:xfrm>
        </p:grpSpPr>
        <p:sp>
          <p:nvSpPr>
            <p:cNvPr id="3" name="object 3"/>
            <p:cNvSpPr/>
            <p:nvPr/>
          </p:nvSpPr>
          <p:spPr>
            <a:xfrm>
              <a:off x="4082345" y="1188155"/>
              <a:ext cx="1856105" cy="5424805"/>
            </a:xfrm>
            <a:custGeom>
              <a:rect l="l" t="t" r="r" b="b"/>
              <a:pathLst>
                <a:path w="1856104" h="5424805">
                  <a:moveTo>
                    <a:pt x="0" y="0"/>
                  </a:moveTo>
                  <a:lnTo>
                    <a:pt x="1855611" y="0"/>
                  </a:lnTo>
                  <a:lnTo>
                    <a:pt x="1855611" y="5424310"/>
                  </a:lnTo>
                  <a:lnTo>
                    <a:pt x="0" y="542431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737553" y="1573388"/>
              <a:ext cx="4608830" cy="4031615"/>
            </a:xfrm>
            <a:custGeom>
              <a:rect l="l" t="t" r="r" b="b"/>
              <a:pathLst>
                <a:path w="4608830" h="4031615">
                  <a:moveTo>
                    <a:pt x="2" y="2015774"/>
                  </a:moveTo>
                  <a:lnTo>
                    <a:pt x="565" y="1970758"/>
                  </a:lnTo>
                  <a:lnTo>
                    <a:pt x="2247" y="1925983"/>
                  </a:lnTo>
                  <a:lnTo>
                    <a:pt x="5036" y="1881460"/>
                  </a:lnTo>
                  <a:lnTo>
                    <a:pt x="8920" y="1837199"/>
                  </a:lnTo>
                  <a:lnTo>
                    <a:pt x="13888" y="1793209"/>
                  </a:lnTo>
                  <a:lnTo>
                    <a:pt x="19928" y="1749502"/>
                  </a:lnTo>
                  <a:lnTo>
                    <a:pt x="27028" y="1706087"/>
                  </a:lnTo>
                  <a:lnTo>
                    <a:pt x="35176" y="1662974"/>
                  </a:lnTo>
                  <a:lnTo>
                    <a:pt x="44361" y="1620175"/>
                  </a:lnTo>
                  <a:lnTo>
                    <a:pt x="54571" y="1577699"/>
                  </a:lnTo>
                  <a:lnTo>
                    <a:pt x="65794" y="1535556"/>
                  </a:lnTo>
                  <a:lnTo>
                    <a:pt x="78019" y="1493756"/>
                  </a:lnTo>
                  <a:lnTo>
                    <a:pt x="91234" y="1452311"/>
                  </a:lnTo>
                  <a:lnTo>
                    <a:pt x="105427" y="1411230"/>
                  </a:lnTo>
                  <a:lnTo>
                    <a:pt x="120587" y="1370523"/>
                  </a:lnTo>
                  <a:lnTo>
                    <a:pt x="136702" y="1330200"/>
                  </a:lnTo>
                  <a:lnTo>
                    <a:pt x="153759" y="1290273"/>
                  </a:lnTo>
                  <a:lnTo>
                    <a:pt x="171748" y="1250750"/>
                  </a:lnTo>
                  <a:lnTo>
                    <a:pt x="190657" y="1211643"/>
                  </a:lnTo>
                  <a:lnTo>
                    <a:pt x="210473" y="1172961"/>
                  </a:lnTo>
                  <a:lnTo>
                    <a:pt x="231186" y="1134715"/>
                  </a:lnTo>
                  <a:lnTo>
                    <a:pt x="252783" y="1096916"/>
                  </a:lnTo>
                  <a:lnTo>
                    <a:pt x="275254" y="1059572"/>
                  </a:lnTo>
                  <a:lnTo>
                    <a:pt x="298585" y="1022695"/>
                  </a:lnTo>
                  <a:lnTo>
                    <a:pt x="322766" y="986295"/>
                  </a:lnTo>
                  <a:lnTo>
                    <a:pt x="347784" y="950381"/>
                  </a:lnTo>
                  <a:lnTo>
                    <a:pt x="373628" y="914965"/>
                  </a:lnTo>
                  <a:lnTo>
                    <a:pt x="400287" y="880057"/>
                  </a:lnTo>
                  <a:lnTo>
                    <a:pt x="427749" y="845666"/>
                  </a:lnTo>
                  <a:lnTo>
                    <a:pt x="456001" y="811803"/>
                  </a:lnTo>
                  <a:lnTo>
                    <a:pt x="485032" y="778479"/>
                  </a:lnTo>
                  <a:lnTo>
                    <a:pt x="514831" y="745702"/>
                  </a:lnTo>
                  <a:lnTo>
                    <a:pt x="545386" y="713485"/>
                  </a:lnTo>
                  <a:lnTo>
                    <a:pt x="576684" y="681836"/>
                  </a:lnTo>
                  <a:lnTo>
                    <a:pt x="608715" y="650767"/>
                  </a:lnTo>
                  <a:lnTo>
                    <a:pt x="641467" y="620287"/>
                  </a:lnTo>
                  <a:lnTo>
                    <a:pt x="674928" y="590407"/>
                  </a:lnTo>
                  <a:lnTo>
                    <a:pt x="709085" y="561137"/>
                  </a:lnTo>
                  <a:lnTo>
                    <a:pt x="743929" y="532486"/>
                  </a:lnTo>
                  <a:lnTo>
                    <a:pt x="779446" y="504466"/>
                  </a:lnTo>
                  <a:lnTo>
                    <a:pt x="815625" y="477087"/>
                  </a:lnTo>
                  <a:lnTo>
                    <a:pt x="852455" y="450359"/>
                  </a:lnTo>
                  <a:lnTo>
                    <a:pt x="889923" y="424292"/>
                  </a:lnTo>
                  <a:lnTo>
                    <a:pt x="928018" y="398896"/>
                  </a:lnTo>
                  <a:lnTo>
                    <a:pt x="966729" y="374182"/>
                  </a:lnTo>
                  <a:lnTo>
                    <a:pt x="1006043" y="350159"/>
                  </a:lnTo>
                  <a:lnTo>
                    <a:pt x="1045948" y="326839"/>
                  </a:lnTo>
                  <a:lnTo>
                    <a:pt x="1086435" y="304231"/>
                  </a:lnTo>
                  <a:lnTo>
                    <a:pt x="1127489" y="282345"/>
                  </a:lnTo>
                  <a:lnTo>
                    <a:pt x="1169100" y="261193"/>
                  </a:lnTo>
                  <a:lnTo>
                    <a:pt x="1211256" y="240783"/>
                  </a:lnTo>
                  <a:lnTo>
                    <a:pt x="1253946" y="221127"/>
                  </a:lnTo>
                  <a:lnTo>
                    <a:pt x="1297157" y="202234"/>
                  </a:lnTo>
                  <a:lnTo>
                    <a:pt x="1340878" y="184115"/>
                  </a:lnTo>
                  <a:lnTo>
                    <a:pt x="1385097" y="166780"/>
                  </a:lnTo>
                  <a:lnTo>
                    <a:pt x="1429803" y="150239"/>
                  </a:lnTo>
                  <a:lnTo>
                    <a:pt x="1474983" y="134503"/>
                  </a:lnTo>
                  <a:lnTo>
                    <a:pt x="1520627" y="119581"/>
                  </a:lnTo>
                  <a:lnTo>
                    <a:pt x="1566722" y="105485"/>
                  </a:lnTo>
                  <a:lnTo>
                    <a:pt x="1613256" y="92224"/>
                  </a:lnTo>
                  <a:lnTo>
                    <a:pt x="1660218" y="79808"/>
                  </a:lnTo>
                  <a:lnTo>
                    <a:pt x="1707597" y="68248"/>
                  </a:lnTo>
                  <a:lnTo>
                    <a:pt x="1755380" y="57554"/>
                  </a:lnTo>
                  <a:lnTo>
                    <a:pt x="1803556" y="47736"/>
                  </a:lnTo>
                  <a:lnTo>
                    <a:pt x="1852113" y="38804"/>
                  </a:lnTo>
                  <a:lnTo>
                    <a:pt x="1901040" y="30769"/>
                  </a:lnTo>
                  <a:lnTo>
                    <a:pt x="1950324" y="23641"/>
                  </a:lnTo>
                  <a:lnTo>
                    <a:pt x="1999954" y="17430"/>
                  </a:lnTo>
                  <a:lnTo>
                    <a:pt x="2049918" y="12147"/>
                  </a:lnTo>
                  <a:lnTo>
                    <a:pt x="2100205" y="7801"/>
                  </a:lnTo>
                  <a:lnTo>
                    <a:pt x="2150803" y="4403"/>
                  </a:lnTo>
                  <a:lnTo>
                    <a:pt x="2201700" y="1964"/>
                  </a:lnTo>
                  <a:lnTo>
                    <a:pt x="2252885" y="492"/>
                  </a:lnTo>
                  <a:lnTo>
                    <a:pt x="2304345" y="0"/>
                  </a:lnTo>
                  <a:lnTo>
                    <a:pt x="2355803" y="492"/>
                  </a:lnTo>
                  <a:lnTo>
                    <a:pt x="2406987" y="1964"/>
                  </a:lnTo>
                  <a:lnTo>
                    <a:pt x="2457884" y="4403"/>
                  </a:lnTo>
                  <a:lnTo>
                    <a:pt x="2508482" y="7801"/>
                  </a:lnTo>
                  <a:lnTo>
                    <a:pt x="2558769" y="12147"/>
                  </a:lnTo>
                  <a:lnTo>
                    <a:pt x="2608733" y="17430"/>
                  </a:lnTo>
                  <a:lnTo>
                    <a:pt x="2658364" y="23641"/>
                  </a:lnTo>
                  <a:lnTo>
                    <a:pt x="2707648" y="30769"/>
                  </a:lnTo>
                  <a:lnTo>
                    <a:pt x="2756574" y="38804"/>
                  </a:lnTo>
                  <a:lnTo>
                    <a:pt x="2805131" y="47735"/>
                  </a:lnTo>
                  <a:lnTo>
                    <a:pt x="2853307" y="57553"/>
                  </a:lnTo>
                  <a:lnTo>
                    <a:pt x="2901090" y="68247"/>
                  </a:lnTo>
                  <a:lnTo>
                    <a:pt x="2948469" y="79807"/>
                  </a:lnTo>
                  <a:lnTo>
                    <a:pt x="2995431" y="92223"/>
                  </a:lnTo>
                  <a:lnTo>
                    <a:pt x="3041966" y="105484"/>
                  </a:lnTo>
                  <a:lnTo>
                    <a:pt x="3088061" y="119581"/>
                  </a:lnTo>
                  <a:lnTo>
                    <a:pt x="3133704" y="134502"/>
                  </a:lnTo>
                  <a:lnTo>
                    <a:pt x="3178885" y="150238"/>
                  </a:lnTo>
                  <a:lnTo>
                    <a:pt x="3223590" y="166779"/>
                  </a:lnTo>
                  <a:lnTo>
                    <a:pt x="3267810" y="184114"/>
                  </a:lnTo>
                  <a:lnTo>
                    <a:pt x="3311531" y="202233"/>
                  </a:lnTo>
                  <a:lnTo>
                    <a:pt x="3354742" y="221125"/>
                  </a:lnTo>
                  <a:lnTo>
                    <a:pt x="3397431" y="240782"/>
                  </a:lnTo>
                  <a:lnTo>
                    <a:pt x="3439588" y="261191"/>
                  </a:lnTo>
                  <a:lnTo>
                    <a:pt x="3481199" y="282344"/>
                  </a:lnTo>
                  <a:lnTo>
                    <a:pt x="3522253" y="304229"/>
                  </a:lnTo>
                  <a:lnTo>
                    <a:pt x="3562739" y="326837"/>
                  </a:lnTo>
                  <a:lnTo>
                    <a:pt x="3602645" y="350158"/>
                  </a:lnTo>
                  <a:lnTo>
                    <a:pt x="3641959" y="374180"/>
                  </a:lnTo>
                  <a:lnTo>
                    <a:pt x="3680670" y="398894"/>
                  </a:lnTo>
                  <a:lnTo>
                    <a:pt x="3718765" y="424290"/>
                  </a:lnTo>
                  <a:lnTo>
                    <a:pt x="3756233" y="450357"/>
                  </a:lnTo>
                  <a:lnTo>
                    <a:pt x="3793063" y="477085"/>
                  </a:lnTo>
                  <a:lnTo>
                    <a:pt x="3829242" y="504465"/>
                  </a:lnTo>
                  <a:lnTo>
                    <a:pt x="3864759" y="532484"/>
                  </a:lnTo>
                  <a:lnTo>
                    <a:pt x="3899603" y="561135"/>
                  </a:lnTo>
                  <a:lnTo>
                    <a:pt x="3933761" y="590405"/>
                  </a:lnTo>
                  <a:lnTo>
                    <a:pt x="3967221" y="620285"/>
                  </a:lnTo>
                  <a:lnTo>
                    <a:pt x="3999973" y="650765"/>
                  </a:lnTo>
                  <a:lnTo>
                    <a:pt x="4032004" y="681834"/>
                  </a:lnTo>
                  <a:lnTo>
                    <a:pt x="4063303" y="713483"/>
                  </a:lnTo>
                  <a:lnTo>
                    <a:pt x="4093857" y="745700"/>
                  </a:lnTo>
                  <a:lnTo>
                    <a:pt x="4123656" y="778477"/>
                  </a:lnTo>
                  <a:lnTo>
                    <a:pt x="4152688" y="811801"/>
                  </a:lnTo>
                  <a:lnTo>
                    <a:pt x="4180940" y="845664"/>
                  </a:lnTo>
                  <a:lnTo>
                    <a:pt x="4208401" y="880055"/>
                  </a:lnTo>
                  <a:lnTo>
                    <a:pt x="4235060" y="914963"/>
                  </a:lnTo>
                  <a:lnTo>
                    <a:pt x="4260905" y="950379"/>
                  </a:lnTo>
                  <a:lnTo>
                    <a:pt x="4285923" y="986293"/>
                  </a:lnTo>
                  <a:lnTo>
                    <a:pt x="4310104" y="1022693"/>
                  </a:lnTo>
                  <a:lnTo>
                    <a:pt x="4333435" y="1059570"/>
                  </a:lnTo>
                  <a:lnTo>
                    <a:pt x="4355906" y="1096913"/>
                  </a:lnTo>
                  <a:lnTo>
                    <a:pt x="4377503" y="1134713"/>
                  </a:lnTo>
                  <a:lnTo>
                    <a:pt x="4398216" y="1172959"/>
                  </a:lnTo>
                  <a:lnTo>
                    <a:pt x="4418033" y="1211641"/>
                  </a:lnTo>
                  <a:lnTo>
                    <a:pt x="4436941" y="1250748"/>
                  </a:lnTo>
                  <a:lnTo>
                    <a:pt x="4454930" y="1290270"/>
                  </a:lnTo>
                  <a:lnTo>
                    <a:pt x="4471988" y="1330198"/>
                  </a:lnTo>
                  <a:lnTo>
                    <a:pt x="4488102" y="1370520"/>
                  </a:lnTo>
                  <a:lnTo>
                    <a:pt x="4503262" y="1411227"/>
                  </a:lnTo>
                  <a:lnTo>
                    <a:pt x="4517455" y="1452309"/>
                  </a:lnTo>
                  <a:lnTo>
                    <a:pt x="4530670" y="1493754"/>
                  </a:lnTo>
                  <a:lnTo>
                    <a:pt x="4542895" y="1535554"/>
                  </a:lnTo>
                  <a:lnTo>
                    <a:pt x="4554119" y="1577697"/>
                  </a:lnTo>
                  <a:lnTo>
                    <a:pt x="4564329" y="1620173"/>
                  </a:lnTo>
                  <a:lnTo>
                    <a:pt x="4573514" y="1662972"/>
                  </a:lnTo>
                  <a:lnTo>
                    <a:pt x="4581663" y="1706085"/>
                  </a:lnTo>
                  <a:lnTo>
                    <a:pt x="4588762" y="1749500"/>
                  </a:lnTo>
                  <a:lnTo>
                    <a:pt x="4594802" y="1793207"/>
                  </a:lnTo>
                  <a:lnTo>
                    <a:pt x="4599770" y="1837197"/>
                  </a:lnTo>
                  <a:lnTo>
                    <a:pt x="4603654" y="1881458"/>
                  </a:lnTo>
                  <a:lnTo>
                    <a:pt x="4606443" y="1925981"/>
                  </a:lnTo>
                  <a:lnTo>
                    <a:pt x="4608125" y="1970756"/>
                  </a:lnTo>
                  <a:lnTo>
                    <a:pt x="4608689" y="2015772"/>
                  </a:lnTo>
                  <a:lnTo>
                    <a:pt x="4608125" y="2060788"/>
                  </a:lnTo>
                  <a:lnTo>
                    <a:pt x="4606443" y="2105562"/>
                  </a:lnTo>
                  <a:lnTo>
                    <a:pt x="4603654" y="2150085"/>
                  </a:lnTo>
                  <a:lnTo>
                    <a:pt x="4599769" y="2194347"/>
                  </a:lnTo>
                  <a:lnTo>
                    <a:pt x="4594802" y="2238336"/>
                  </a:lnTo>
                  <a:lnTo>
                    <a:pt x="4588762" y="2282044"/>
                  </a:lnTo>
                  <a:lnTo>
                    <a:pt x="4581662" y="2325459"/>
                  </a:lnTo>
                  <a:lnTo>
                    <a:pt x="4573514" y="2368571"/>
                  </a:lnTo>
                  <a:lnTo>
                    <a:pt x="4564329" y="2411370"/>
                  </a:lnTo>
                  <a:lnTo>
                    <a:pt x="4554118" y="2453847"/>
                  </a:lnTo>
                  <a:lnTo>
                    <a:pt x="4542895" y="2495990"/>
                  </a:lnTo>
                  <a:lnTo>
                    <a:pt x="4530670" y="2537789"/>
                  </a:lnTo>
                  <a:lnTo>
                    <a:pt x="4517455" y="2579234"/>
                  </a:lnTo>
                  <a:lnTo>
                    <a:pt x="4503262" y="2620316"/>
                  </a:lnTo>
                  <a:lnTo>
                    <a:pt x="4488102" y="2661023"/>
                  </a:lnTo>
                  <a:lnTo>
                    <a:pt x="4471988" y="2701345"/>
                  </a:lnTo>
                  <a:lnTo>
                    <a:pt x="4454930" y="2741273"/>
                  </a:lnTo>
                  <a:lnTo>
                    <a:pt x="4436941" y="2780795"/>
                  </a:lnTo>
                  <a:lnTo>
                    <a:pt x="4418032" y="2819902"/>
                  </a:lnTo>
                  <a:lnTo>
                    <a:pt x="4398216" y="2858584"/>
                  </a:lnTo>
                  <a:lnTo>
                    <a:pt x="4377503" y="2896830"/>
                  </a:lnTo>
                  <a:lnTo>
                    <a:pt x="4355906" y="2934630"/>
                  </a:lnTo>
                  <a:lnTo>
                    <a:pt x="4333435" y="2971973"/>
                  </a:lnTo>
                  <a:lnTo>
                    <a:pt x="4310104" y="3008850"/>
                  </a:lnTo>
                  <a:lnTo>
                    <a:pt x="4285923" y="3045250"/>
                  </a:lnTo>
                  <a:lnTo>
                    <a:pt x="4260905" y="3081164"/>
                  </a:lnTo>
                  <a:lnTo>
                    <a:pt x="4235060" y="3116580"/>
                  </a:lnTo>
                  <a:lnTo>
                    <a:pt x="4208402" y="3151488"/>
                  </a:lnTo>
                  <a:lnTo>
                    <a:pt x="4180940" y="3185879"/>
                  </a:lnTo>
                  <a:lnTo>
                    <a:pt x="4152688" y="3219742"/>
                  </a:lnTo>
                  <a:lnTo>
                    <a:pt x="4123657" y="3253066"/>
                  </a:lnTo>
                  <a:lnTo>
                    <a:pt x="4093858" y="3285843"/>
                  </a:lnTo>
                  <a:lnTo>
                    <a:pt x="4063303" y="3318060"/>
                  </a:lnTo>
                  <a:lnTo>
                    <a:pt x="4032004" y="3349709"/>
                  </a:lnTo>
                  <a:lnTo>
                    <a:pt x="3999973" y="3380778"/>
                  </a:lnTo>
                  <a:lnTo>
                    <a:pt x="3967222" y="3411258"/>
                  </a:lnTo>
                  <a:lnTo>
                    <a:pt x="3933761" y="3441138"/>
                  </a:lnTo>
                  <a:lnTo>
                    <a:pt x="3899603" y="3470408"/>
                  </a:lnTo>
                  <a:lnTo>
                    <a:pt x="3864760" y="3499059"/>
                  </a:lnTo>
                  <a:lnTo>
                    <a:pt x="3829243" y="3527078"/>
                  </a:lnTo>
                  <a:lnTo>
                    <a:pt x="3793064" y="3554458"/>
                  </a:lnTo>
                  <a:lnTo>
                    <a:pt x="3756234" y="3581186"/>
                  </a:lnTo>
                  <a:lnTo>
                    <a:pt x="3718766" y="3607253"/>
                  </a:lnTo>
                  <a:lnTo>
                    <a:pt x="3680671" y="3632649"/>
                  </a:lnTo>
                  <a:lnTo>
                    <a:pt x="3641960" y="3657363"/>
                  </a:lnTo>
                  <a:lnTo>
                    <a:pt x="3602646" y="3681386"/>
                  </a:lnTo>
                  <a:lnTo>
                    <a:pt x="3562740" y="3704706"/>
                  </a:lnTo>
                  <a:lnTo>
                    <a:pt x="3522254" y="3727314"/>
                  </a:lnTo>
                  <a:lnTo>
                    <a:pt x="3481200" y="3749199"/>
                  </a:lnTo>
                  <a:lnTo>
                    <a:pt x="3439588" y="3770352"/>
                  </a:lnTo>
                  <a:lnTo>
                    <a:pt x="3397432" y="3790761"/>
                  </a:lnTo>
                  <a:lnTo>
                    <a:pt x="3354743" y="3810418"/>
                  </a:lnTo>
                  <a:lnTo>
                    <a:pt x="3311532" y="3829310"/>
                  </a:lnTo>
                  <a:lnTo>
                    <a:pt x="3267811" y="3847429"/>
                  </a:lnTo>
                  <a:lnTo>
                    <a:pt x="3223591" y="3864764"/>
                  </a:lnTo>
                  <a:lnTo>
                    <a:pt x="3178886" y="3881305"/>
                  </a:lnTo>
                  <a:lnTo>
                    <a:pt x="3133705" y="3897041"/>
                  </a:lnTo>
                  <a:lnTo>
                    <a:pt x="3088062" y="3911963"/>
                  </a:lnTo>
                  <a:lnTo>
                    <a:pt x="3041967" y="3926059"/>
                  </a:lnTo>
                  <a:lnTo>
                    <a:pt x="2995432" y="3939321"/>
                  </a:lnTo>
                  <a:lnTo>
                    <a:pt x="2948470" y="3951736"/>
                  </a:lnTo>
                  <a:lnTo>
                    <a:pt x="2901091" y="3963296"/>
                  </a:lnTo>
                  <a:lnTo>
                    <a:pt x="2853308" y="3973991"/>
                  </a:lnTo>
                  <a:lnTo>
                    <a:pt x="2805132" y="3983808"/>
                  </a:lnTo>
                  <a:lnTo>
                    <a:pt x="2756575" y="3992740"/>
                  </a:lnTo>
                  <a:lnTo>
                    <a:pt x="2707649" y="4000775"/>
                  </a:lnTo>
                  <a:lnTo>
                    <a:pt x="2658365" y="4007903"/>
                  </a:lnTo>
                  <a:lnTo>
                    <a:pt x="2608735" y="4014113"/>
                  </a:lnTo>
                  <a:lnTo>
                    <a:pt x="2558770" y="4019397"/>
                  </a:lnTo>
                  <a:lnTo>
                    <a:pt x="2508483" y="4023743"/>
                  </a:lnTo>
                  <a:lnTo>
                    <a:pt x="2457885" y="4027140"/>
                  </a:lnTo>
                  <a:lnTo>
                    <a:pt x="2406988" y="4029580"/>
                  </a:lnTo>
                  <a:lnTo>
                    <a:pt x="2355804" y="4031051"/>
                  </a:lnTo>
                  <a:lnTo>
                    <a:pt x="2304344" y="4031544"/>
                  </a:lnTo>
                  <a:lnTo>
                    <a:pt x="2252885" y="4031051"/>
                  </a:lnTo>
                  <a:lnTo>
                    <a:pt x="2201701" y="4029580"/>
                  </a:lnTo>
                  <a:lnTo>
                    <a:pt x="2150804" y="4027140"/>
                  </a:lnTo>
                  <a:lnTo>
                    <a:pt x="2100206" y="4023742"/>
                  </a:lnTo>
                  <a:lnTo>
                    <a:pt x="2049919" y="4019397"/>
                  </a:lnTo>
                  <a:lnTo>
                    <a:pt x="1999954" y="4014113"/>
                  </a:lnTo>
                  <a:lnTo>
                    <a:pt x="1950324" y="4007902"/>
                  </a:lnTo>
                  <a:lnTo>
                    <a:pt x="1901040" y="4000775"/>
                  </a:lnTo>
                  <a:lnTo>
                    <a:pt x="1852114" y="3992740"/>
                  </a:lnTo>
                  <a:lnTo>
                    <a:pt x="1803557" y="3983808"/>
                  </a:lnTo>
                  <a:lnTo>
                    <a:pt x="1755381" y="3973990"/>
                  </a:lnTo>
                  <a:lnTo>
                    <a:pt x="1707597" y="3963296"/>
                  </a:lnTo>
                  <a:lnTo>
                    <a:pt x="1660219" y="3951736"/>
                  </a:lnTo>
                  <a:lnTo>
                    <a:pt x="1613256" y="3939320"/>
                  </a:lnTo>
                  <a:lnTo>
                    <a:pt x="1566722" y="3926059"/>
                  </a:lnTo>
                  <a:lnTo>
                    <a:pt x="1520627" y="3911963"/>
                  </a:lnTo>
                  <a:lnTo>
                    <a:pt x="1474984" y="3897041"/>
                  </a:lnTo>
                  <a:lnTo>
                    <a:pt x="1429803" y="3881305"/>
                  </a:lnTo>
                  <a:lnTo>
                    <a:pt x="1385097" y="3864764"/>
                  </a:lnTo>
                  <a:lnTo>
                    <a:pt x="1340878" y="3847429"/>
                  </a:lnTo>
                  <a:lnTo>
                    <a:pt x="1297157" y="3829310"/>
                  </a:lnTo>
                  <a:lnTo>
                    <a:pt x="1253946" y="3810418"/>
                  </a:lnTo>
                  <a:lnTo>
                    <a:pt x="1211257" y="3790761"/>
                  </a:lnTo>
                  <a:lnTo>
                    <a:pt x="1169100" y="3770352"/>
                  </a:lnTo>
                  <a:lnTo>
                    <a:pt x="1127489" y="3749199"/>
                  </a:lnTo>
                  <a:lnTo>
                    <a:pt x="1086435" y="3727314"/>
                  </a:lnTo>
                  <a:lnTo>
                    <a:pt x="1045949" y="3704706"/>
                  </a:lnTo>
                  <a:lnTo>
                    <a:pt x="1006043" y="3681386"/>
                  </a:lnTo>
                  <a:lnTo>
                    <a:pt x="966729" y="3657363"/>
                  </a:lnTo>
                  <a:lnTo>
                    <a:pt x="928018" y="3632649"/>
                  </a:lnTo>
                  <a:lnTo>
                    <a:pt x="889923" y="3607253"/>
                  </a:lnTo>
                  <a:lnTo>
                    <a:pt x="852454" y="3581186"/>
                  </a:lnTo>
                  <a:lnTo>
                    <a:pt x="815625" y="3554458"/>
                  </a:lnTo>
                  <a:lnTo>
                    <a:pt x="779446" y="3527079"/>
                  </a:lnTo>
                  <a:lnTo>
                    <a:pt x="743928" y="3499059"/>
                  </a:lnTo>
                  <a:lnTo>
                    <a:pt x="709085" y="3470409"/>
                  </a:lnTo>
                  <a:lnTo>
                    <a:pt x="674927" y="3441138"/>
                  </a:lnTo>
                  <a:lnTo>
                    <a:pt x="641467" y="3411258"/>
                  </a:lnTo>
                  <a:lnTo>
                    <a:pt x="608715" y="3380778"/>
                  </a:lnTo>
                  <a:lnTo>
                    <a:pt x="576684" y="3349709"/>
                  </a:lnTo>
                  <a:lnTo>
                    <a:pt x="545385" y="3318060"/>
                  </a:lnTo>
                  <a:lnTo>
                    <a:pt x="514831" y="3285843"/>
                  </a:lnTo>
                  <a:lnTo>
                    <a:pt x="485032" y="3253067"/>
                  </a:lnTo>
                  <a:lnTo>
                    <a:pt x="456000" y="3219742"/>
                  </a:lnTo>
                  <a:lnTo>
                    <a:pt x="427748" y="3185879"/>
                  </a:lnTo>
                  <a:lnTo>
                    <a:pt x="400286" y="3151488"/>
                  </a:lnTo>
                  <a:lnTo>
                    <a:pt x="373628" y="3116580"/>
                  </a:lnTo>
                  <a:lnTo>
                    <a:pt x="347783" y="3081164"/>
                  </a:lnTo>
                  <a:lnTo>
                    <a:pt x="322765" y="3045251"/>
                  </a:lnTo>
                  <a:lnTo>
                    <a:pt x="298584" y="3008850"/>
                  </a:lnTo>
                  <a:lnTo>
                    <a:pt x="275253" y="2971973"/>
                  </a:lnTo>
                  <a:lnTo>
                    <a:pt x="252782" y="2934630"/>
                  </a:lnTo>
                  <a:lnTo>
                    <a:pt x="231185" y="2896830"/>
                  </a:lnTo>
                  <a:lnTo>
                    <a:pt x="210472" y="2858584"/>
                  </a:lnTo>
                  <a:lnTo>
                    <a:pt x="190655" y="2819902"/>
                  </a:lnTo>
                  <a:lnTo>
                    <a:pt x="171747" y="2780795"/>
                  </a:lnTo>
                  <a:lnTo>
                    <a:pt x="153758" y="2741273"/>
                  </a:lnTo>
                  <a:lnTo>
                    <a:pt x="136700" y="2701345"/>
                  </a:lnTo>
                  <a:lnTo>
                    <a:pt x="120586" y="2661023"/>
                  </a:lnTo>
                  <a:lnTo>
                    <a:pt x="105426" y="2620316"/>
                  </a:lnTo>
                  <a:lnTo>
                    <a:pt x="91233" y="2579234"/>
                  </a:lnTo>
                  <a:lnTo>
                    <a:pt x="78018" y="2537789"/>
                  </a:lnTo>
                  <a:lnTo>
                    <a:pt x="65793" y="2495990"/>
                  </a:lnTo>
                  <a:lnTo>
                    <a:pt x="54569" y="2453847"/>
                  </a:lnTo>
                  <a:lnTo>
                    <a:pt x="44359" y="2411370"/>
                  </a:lnTo>
                  <a:lnTo>
                    <a:pt x="35174" y="2368571"/>
                  </a:lnTo>
                  <a:lnTo>
                    <a:pt x="27026" y="2325459"/>
                  </a:lnTo>
                  <a:lnTo>
                    <a:pt x="19926" y="2282044"/>
                  </a:lnTo>
                  <a:lnTo>
                    <a:pt x="13886" y="2238336"/>
                  </a:lnTo>
                  <a:lnTo>
                    <a:pt x="8918" y="2194347"/>
                  </a:lnTo>
                  <a:lnTo>
                    <a:pt x="5034" y="2150085"/>
                  </a:lnTo>
                  <a:lnTo>
                    <a:pt x="2245" y="2105562"/>
                  </a:lnTo>
                  <a:lnTo>
                    <a:pt x="563" y="2060787"/>
                  </a:lnTo>
                  <a:lnTo>
                    <a:pt x="0" y="2015771"/>
                  </a:lnTo>
                  <a:close/>
                </a:path>
              </a:pathLst>
            </a:custGeom>
            <a:ln w="38100">
              <a:solidFill>
                <a:srgbClr val="C0504D"/>
              </a:solidFill>
              <a:prstDash val="sysDashDot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063998" y="2661354"/>
              <a:ext cx="1896533" cy="1279876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063998" y="2661354"/>
              <a:ext cx="1896745" cy="1280160"/>
            </a:xfrm>
            <a:custGeom>
              <a:rect l="l" t="t" r="r" b="b"/>
              <a:pathLst>
                <a:path w="1896745" h="1280160">
                  <a:moveTo>
                    <a:pt x="1" y="639939"/>
                  </a:moveTo>
                  <a:lnTo>
                    <a:pt x="1731" y="600955"/>
                  </a:lnTo>
                  <a:lnTo>
                    <a:pt x="6857" y="562590"/>
                  </a:lnTo>
                  <a:lnTo>
                    <a:pt x="15278" y="524909"/>
                  </a:lnTo>
                  <a:lnTo>
                    <a:pt x="26897" y="487979"/>
                  </a:lnTo>
                  <a:lnTo>
                    <a:pt x="41612" y="451869"/>
                  </a:lnTo>
                  <a:lnTo>
                    <a:pt x="59326" y="416643"/>
                  </a:lnTo>
                  <a:lnTo>
                    <a:pt x="79940" y="382370"/>
                  </a:lnTo>
                  <a:lnTo>
                    <a:pt x="103353" y="349117"/>
                  </a:lnTo>
                  <a:lnTo>
                    <a:pt x="129467" y="316949"/>
                  </a:lnTo>
                  <a:lnTo>
                    <a:pt x="158182" y="285935"/>
                  </a:lnTo>
                  <a:lnTo>
                    <a:pt x="189400" y="256141"/>
                  </a:lnTo>
                  <a:lnTo>
                    <a:pt x="223021" y="227634"/>
                  </a:lnTo>
                  <a:lnTo>
                    <a:pt x="258946" y="200481"/>
                  </a:lnTo>
                  <a:lnTo>
                    <a:pt x="297075" y="174749"/>
                  </a:lnTo>
                  <a:lnTo>
                    <a:pt x="337311" y="150505"/>
                  </a:lnTo>
                  <a:lnTo>
                    <a:pt x="379552" y="127816"/>
                  </a:lnTo>
                  <a:lnTo>
                    <a:pt x="423701" y="106749"/>
                  </a:lnTo>
                  <a:lnTo>
                    <a:pt x="469658" y="87370"/>
                  </a:lnTo>
                  <a:lnTo>
                    <a:pt x="517324" y="69747"/>
                  </a:lnTo>
                  <a:lnTo>
                    <a:pt x="566600" y="53947"/>
                  </a:lnTo>
                  <a:lnTo>
                    <a:pt x="617386" y="40036"/>
                  </a:lnTo>
                  <a:lnTo>
                    <a:pt x="669583" y="28081"/>
                  </a:lnTo>
                  <a:lnTo>
                    <a:pt x="723092" y="18150"/>
                  </a:lnTo>
                  <a:lnTo>
                    <a:pt x="777814" y="10310"/>
                  </a:lnTo>
                  <a:lnTo>
                    <a:pt x="833650" y="4627"/>
                  </a:lnTo>
                  <a:lnTo>
                    <a:pt x="890501" y="1167"/>
                  </a:lnTo>
                  <a:lnTo>
                    <a:pt x="948266" y="0"/>
                  </a:lnTo>
                  <a:lnTo>
                    <a:pt x="1006031" y="1167"/>
                  </a:lnTo>
                  <a:lnTo>
                    <a:pt x="1062882" y="4626"/>
                  </a:lnTo>
                  <a:lnTo>
                    <a:pt x="1118718" y="10310"/>
                  </a:lnTo>
                  <a:lnTo>
                    <a:pt x="1173440" y="18150"/>
                  </a:lnTo>
                  <a:lnTo>
                    <a:pt x="1226949" y="28081"/>
                  </a:lnTo>
                  <a:lnTo>
                    <a:pt x="1279147" y="40036"/>
                  </a:lnTo>
                  <a:lnTo>
                    <a:pt x="1329932" y="53946"/>
                  </a:lnTo>
                  <a:lnTo>
                    <a:pt x="1379208" y="69747"/>
                  </a:lnTo>
                  <a:lnTo>
                    <a:pt x="1426874" y="87370"/>
                  </a:lnTo>
                  <a:lnTo>
                    <a:pt x="1472831" y="106748"/>
                  </a:lnTo>
                  <a:lnTo>
                    <a:pt x="1516980" y="127816"/>
                  </a:lnTo>
                  <a:lnTo>
                    <a:pt x="1559222" y="150505"/>
                  </a:lnTo>
                  <a:lnTo>
                    <a:pt x="1599457" y="174749"/>
                  </a:lnTo>
                  <a:lnTo>
                    <a:pt x="1637587" y="200481"/>
                  </a:lnTo>
                  <a:lnTo>
                    <a:pt x="1673512" y="227634"/>
                  </a:lnTo>
                  <a:lnTo>
                    <a:pt x="1707133" y="256140"/>
                  </a:lnTo>
                  <a:lnTo>
                    <a:pt x="1738351" y="285934"/>
                  </a:lnTo>
                  <a:lnTo>
                    <a:pt x="1767066" y="316949"/>
                  </a:lnTo>
                  <a:lnTo>
                    <a:pt x="1793180" y="349116"/>
                  </a:lnTo>
                  <a:lnTo>
                    <a:pt x="1816593" y="382369"/>
                  </a:lnTo>
                  <a:lnTo>
                    <a:pt x="1837206" y="416642"/>
                  </a:lnTo>
                  <a:lnTo>
                    <a:pt x="1854921" y="451868"/>
                  </a:lnTo>
                  <a:lnTo>
                    <a:pt x="1869636" y="487979"/>
                  </a:lnTo>
                  <a:lnTo>
                    <a:pt x="1881255" y="524908"/>
                  </a:lnTo>
                  <a:lnTo>
                    <a:pt x="1889676" y="562589"/>
                  </a:lnTo>
                  <a:lnTo>
                    <a:pt x="1894802" y="600954"/>
                  </a:lnTo>
                  <a:lnTo>
                    <a:pt x="1896533" y="639938"/>
                  </a:lnTo>
                  <a:lnTo>
                    <a:pt x="1894802" y="678921"/>
                  </a:lnTo>
                  <a:lnTo>
                    <a:pt x="1889676" y="717287"/>
                  </a:lnTo>
                  <a:lnTo>
                    <a:pt x="1881254" y="754968"/>
                  </a:lnTo>
                  <a:lnTo>
                    <a:pt x="1869636" y="791897"/>
                  </a:lnTo>
                  <a:lnTo>
                    <a:pt x="1854920" y="828008"/>
                  </a:lnTo>
                  <a:lnTo>
                    <a:pt x="1837206" y="863233"/>
                  </a:lnTo>
                  <a:lnTo>
                    <a:pt x="1816593" y="897506"/>
                  </a:lnTo>
                  <a:lnTo>
                    <a:pt x="1793180" y="930760"/>
                  </a:lnTo>
                  <a:lnTo>
                    <a:pt x="1767066" y="962927"/>
                  </a:lnTo>
                  <a:lnTo>
                    <a:pt x="1738351" y="993941"/>
                  </a:lnTo>
                  <a:lnTo>
                    <a:pt x="1707133" y="1023735"/>
                  </a:lnTo>
                  <a:lnTo>
                    <a:pt x="1673512" y="1052242"/>
                  </a:lnTo>
                  <a:lnTo>
                    <a:pt x="1637587" y="1079395"/>
                  </a:lnTo>
                  <a:lnTo>
                    <a:pt x="1599457" y="1105127"/>
                  </a:lnTo>
                  <a:lnTo>
                    <a:pt x="1559222" y="1129371"/>
                  </a:lnTo>
                  <a:lnTo>
                    <a:pt x="1516980" y="1152060"/>
                  </a:lnTo>
                  <a:lnTo>
                    <a:pt x="1472831" y="1173127"/>
                  </a:lnTo>
                  <a:lnTo>
                    <a:pt x="1426874" y="1192506"/>
                  </a:lnTo>
                  <a:lnTo>
                    <a:pt x="1379208" y="1210129"/>
                  </a:lnTo>
                  <a:lnTo>
                    <a:pt x="1329933" y="1225929"/>
                  </a:lnTo>
                  <a:lnTo>
                    <a:pt x="1279147" y="1239840"/>
                  </a:lnTo>
                  <a:lnTo>
                    <a:pt x="1226950" y="1251794"/>
                  </a:lnTo>
                  <a:lnTo>
                    <a:pt x="1173440" y="1261725"/>
                  </a:lnTo>
                  <a:lnTo>
                    <a:pt x="1118718" y="1269566"/>
                  </a:lnTo>
                  <a:lnTo>
                    <a:pt x="1062882" y="1275249"/>
                  </a:lnTo>
                  <a:lnTo>
                    <a:pt x="1006032" y="1278708"/>
                  </a:lnTo>
                  <a:lnTo>
                    <a:pt x="948266" y="1279876"/>
                  </a:lnTo>
                  <a:lnTo>
                    <a:pt x="890501" y="1278708"/>
                  </a:lnTo>
                  <a:lnTo>
                    <a:pt x="833650" y="1275249"/>
                  </a:lnTo>
                  <a:lnTo>
                    <a:pt x="777814" y="1269566"/>
                  </a:lnTo>
                  <a:lnTo>
                    <a:pt x="723092" y="1261725"/>
                  </a:lnTo>
                  <a:lnTo>
                    <a:pt x="669583" y="1251794"/>
                  </a:lnTo>
                  <a:lnTo>
                    <a:pt x="617386" y="1239840"/>
                  </a:lnTo>
                  <a:lnTo>
                    <a:pt x="566600" y="1225929"/>
                  </a:lnTo>
                  <a:lnTo>
                    <a:pt x="517324" y="1210129"/>
                  </a:lnTo>
                  <a:lnTo>
                    <a:pt x="469658" y="1192506"/>
                  </a:lnTo>
                  <a:lnTo>
                    <a:pt x="423701" y="1173127"/>
                  </a:lnTo>
                  <a:lnTo>
                    <a:pt x="379552" y="1152060"/>
                  </a:lnTo>
                  <a:lnTo>
                    <a:pt x="337310" y="1129371"/>
                  </a:lnTo>
                  <a:lnTo>
                    <a:pt x="297075" y="1105127"/>
                  </a:lnTo>
                  <a:lnTo>
                    <a:pt x="258945" y="1079395"/>
                  </a:lnTo>
                  <a:lnTo>
                    <a:pt x="223020" y="1052242"/>
                  </a:lnTo>
                  <a:lnTo>
                    <a:pt x="189399" y="1023735"/>
                  </a:lnTo>
                  <a:lnTo>
                    <a:pt x="158181" y="993941"/>
                  </a:lnTo>
                  <a:lnTo>
                    <a:pt x="129466" y="962927"/>
                  </a:lnTo>
                  <a:lnTo>
                    <a:pt x="103352" y="930760"/>
                  </a:lnTo>
                  <a:lnTo>
                    <a:pt x="79939" y="897506"/>
                  </a:lnTo>
                  <a:lnTo>
                    <a:pt x="59326" y="863233"/>
                  </a:lnTo>
                  <a:lnTo>
                    <a:pt x="41611" y="828008"/>
                  </a:lnTo>
                  <a:lnTo>
                    <a:pt x="26896" y="791897"/>
                  </a:lnTo>
                  <a:lnTo>
                    <a:pt x="15277" y="754968"/>
                  </a:lnTo>
                  <a:lnTo>
                    <a:pt x="6856" y="717287"/>
                  </a:lnTo>
                  <a:lnTo>
                    <a:pt x="1730" y="678921"/>
                  </a:lnTo>
                  <a:lnTo>
                    <a:pt x="0" y="63993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420481" y="3295650"/>
            <a:ext cx="1606550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集团组织中心</a:t>
            </a:r>
            <a:r>
              <a:rPr sz="1750" b="1" spc="-50">
                <a:latin typeface="Microsoft JhengHei"/>
                <a:cs typeface="Microsoft JhengHei"/>
              </a:rPr>
              <a:t>化</a:t>
            </a:r>
            <a:endParaRPr sz="175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397903" y="4304770"/>
            <a:ext cx="1226185" cy="1025525"/>
            <a:chOff x="4397903" y="4304770"/>
            <a:chExt cx="1226185" cy="1025525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402665" y="4309532"/>
              <a:ext cx="1216378" cy="1015999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4402665" y="4309532"/>
              <a:ext cx="1216660" cy="1016000"/>
            </a:xfrm>
            <a:custGeom>
              <a:rect l="l" t="t" r="r" b="b"/>
              <a:pathLst>
                <a:path w="1216660" h="1016000">
                  <a:moveTo>
                    <a:pt x="0" y="508000"/>
                  </a:moveTo>
                  <a:lnTo>
                    <a:pt x="2233" y="464168"/>
                  </a:lnTo>
                  <a:lnTo>
                    <a:pt x="8808" y="421371"/>
                  </a:lnTo>
                  <a:lnTo>
                    <a:pt x="19544" y="379762"/>
                  </a:lnTo>
                  <a:lnTo>
                    <a:pt x="34258" y="339494"/>
                  </a:lnTo>
                  <a:lnTo>
                    <a:pt x="52768" y="300718"/>
                  </a:lnTo>
                  <a:lnTo>
                    <a:pt x="74890" y="263587"/>
                  </a:lnTo>
                  <a:lnTo>
                    <a:pt x="100443" y="228255"/>
                  </a:lnTo>
                  <a:lnTo>
                    <a:pt x="129243" y="194873"/>
                  </a:lnTo>
                  <a:lnTo>
                    <a:pt x="161109" y="163593"/>
                  </a:lnTo>
                  <a:lnTo>
                    <a:pt x="195857" y="134569"/>
                  </a:lnTo>
                  <a:lnTo>
                    <a:pt x="233306" y="107953"/>
                  </a:lnTo>
                  <a:lnTo>
                    <a:pt x="273272" y="83896"/>
                  </a:lnTo>
                  <a:lnTo>
                    <a:pt x="315573" y="62553"/>
                  </a:lnTo>
                  <a:lnTo>
                    <a:pt x="360026" y="44075"/>
                  </a:lnTo>
                  <a:lnTo>
                    <a:pt x="406449" y="28614"/>
                  </a:lnTo>
                  <a:lnTo>
                    <a:pt x="454659" y="16324"/>
                  </a:lnTo>
                  <a:lnTo>
                    <a:pt x="504475" y="7357"/>
                  </a:lnTo>
                  <a:lnTo>
                    <a:pt x="555712" y="1864"/>
                  </a:lnTo>
                  <a:lnTo>
                    <a:pt x="608189" y="0"/>
                  </a:lnTo>
                  <a:lnTo>
                    <a:pt x="660665" y="1864"/>
                  </a:lnTo>
                  <a:lnTo>
                    <a:pt x="711902" y="7356"/>
                  </a:lnTo>
                  <a:lnTo>
                    <a:pt x="761717" y="16324"/>
                  </a:lnTo>
                  <a:lnTo>
                    <a:pt x="809928" y="28614"/>
                  </a:lnTo>
                  <a:lnTo>
                    <a:pt x="856351" y="44074"/>
                  </a:lnTo>
                  <a:lnTo>
                    <a:pt x="900804" y="62552"/>
                  </a:lnTo>
                  <a:lnTo>
                    <a:pt x="943105" y="83896"/>
                  </a:lnTo>
                  <a:lnTo>
                    <a:pt x="983071" y="107952"/>
                  </a:lnTo>
                  <a:lnTo>
                    <a:pt x="1020520" y="134568"/>
                  </a:lnTo>
                  <a:lnTo>
                    <a:pt x="1055268" y="163592"/>
                  </a:lnTo>
                  <a:lnTo>
                    <a:pt x="1087134" y="194872"/>
                  </a:lnTo>
                  <a:lnTo>
                    <a:pt x="1115934" y="228254"/>
                  </a:lnTo>
                  <a:lnTo>
                    <a:pt x="1141487" y="263587"/>
                  </a:lnTo>
                  <a:lnTo>
                    <a:pt x="1163610" y="300717"/>
                  </a:lnTo>
                  <a:lnTo>
                    <a:pt x="1182119" y="339493"/>
                  </a:lnTo>
                  <a:lnTo>
                    <a:pt x="1196833" y="379761"/>
                  </a:lnTo>
                  <a:lnTo>
                    <a:pt x="1207570" y="421370"/>
                  </a:lnTo>
                  <a:lnTo>
                    <a:pt x="1214145" y="464167"/>
                  </a:lnTo>
                  <a:lnTo>
                    <a:pt x="1216378" y="507999"/>
                  </a:lnTo>
                  <a:lnTo>
                    <a:pt x="1214145" y="551831"/>
                  </a:lnTo>
                  <a:lnTo>
                    <a:pt x="1207570" y="594628"/>
                  </a:lnTo>
                  <a:lnTo>
                    <a:pt x="1196834" y="636237"/>
                  </a:lnTo>
                  <a:lnTo>
                    <a:pt x="1182119" y="676506"/>
                  </a:lnTo>
                  <a:lnTo>
                    <a:pt x="1163610" y="715281"/>
                  </a:lnTo>
                  <a:lnTo>
                    <a:pt x="1141487" y="752412"/>
                  </a:lnTo>
                  <a:lnTo>
                    <a:pt x="1115935" y="787744"/>
                  </a:lnTo>
                  <a:lnTo>
                    <a:pt x="1087134" y="821126"/>
                  </a:lnTo>
                  <a:lnTo>
                    <a:pt x="1055268" y="852406"/>
                  </a:lnTo>
                  <a:lnTo>
                    <a:pt x="1020520" y="881430"/>
                  </a:lnTo>
                  <a:lnTo>
                    <a:pt x="983072" y="908046"/>
                  </a:lnTo>
                  <a:lnTo>
                    <a:pt x="943106" y="932103"/>
                  </a:lnTo>
                  <a:lnTo>
                    <a:pt x="900805" y="953446"/>
                  </a:lnTo>
                  <a:lnTo>
                    <a:pt x="856352" y="971924"/>
                  </a:lnTo>
                  <a:lnTo>
                    <a:pt x="809928" y="987384"/>
                  </a:lnTo>
                  <a:lnTo>
                    <a:pt x="761718" y="999675"/>
                  </a:lnTo>
                  <a:lnTo>
                    <a:pt x="711903" y="1008642"/>
                  </a:lnTo>
                  <a:lnTo>
                    <a:pt x="660666" y="1014134"/>
                  </a:lnTo>
                  <a:lnTo>
                    <a:pt x="608189" y="1015999"/>
                  </a:lnTo>
                  <a:lnTo>
                    <a:pt x="555712" y="1014134"/>
                  </a:lnTo>
                  <a:lnTo>
                    <a:pt x="504475" y="1008642"/>
                  </a:lnTo>
                  <a:lnTo>
                    <a:pt x="454659" y="999674"/>
                  </a:lnTo>
                  <a:lnTo>
                    <a:pt x="406449" y="987384"/>
                  </a:lnTo>
                  <a:lnTo>
                    <a:pt x="360026" y="971924"/>
                  </a:lnTo>
                  <a:lnTo>
                    <a:pt x="315573" y="953446"/>
                  </a:lnTo>
                  <a:lnTo>
                    <a:pt x="273272" y="932102"/>
                  </a:lnTo>
                  <a:lnTo>
                    <a:pt x="233306" y="908046"/>
                  </a:lnTo>
                  <a:lnTo>
                    <a:pt x="195857" y="881430"/>
                  </a:lnTo>
                  <a:lnTo>
                    <a:pt x="161109" y="852406"/>
                  </a:lnTo>
                  <a:lnTo>
                    <a:pt x="129243" y="821126"/>
                  </a:lnTo>
                  <a:lnTo>
                    <a:pt x="100443" y="787744"/>
                  </a:lnTo>
                  <a:lnTo>
                    <a:pt x="74890" y="752412"/>
                  </a:lnTo>
                  <a:lnTo>
                    <a:pt x="52767" y="715281"/>
                  </a:lnTo>
                  <a:lnTo>
                    <a:pt x="34258" y="676506"/>
                  </a:lnTo>
                  <a:lnTo>
                    <a:pt x="19544" y="636237"/>
                  </a:lnTo>
                  <a:lnTo>
                    <a:pt x="8808" y="594628"/>
                  </a:lnTo>
                  <a:lnTo>
                    <a:pt x="2232" y="551831"/>
                  </a:lnTo>
                  <a:lnTo>
                    <a:pt x="0" y="5079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4546544" y="4540922"/>
            <a:ext cx="929005" cy="5676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38125" marR="5080" indent="-226060">
              <a:lnSpc>
                <a:spcPct val="101600"/>
              </a:lnSpc>
              <a:spcBef>
                <a:spcPts val="95"/>
              </a:spcBef>
            </a:pPr>
            <a:r>
              <a:rPr sz="1750" b="1">
                <a:latin typeface="Microsoft JhengHei"/>
                <a:cs typeface="Microsoft JhengHei"/>
              </a:rPr>
              <a:t>信息汇</a:t>
            </a:r>
            <a:r>
              <a:rPr sz="1750" b="1" spc="-50">
                <a:latin typeface="Microsoft JhengHei"/>
                <a:cs typeface="Microsoft JhengHei"/>
              </a:rPr>
              <a:t>总</a:t>
            </a:r>
            <a:r>
              <a:rPr sz="1750" b="1">
                <a:latin typeface="Microsoft JhengHei"/>
                <a:cs typeface="Microsoft JhengHei"/>
              </a:rPr>
              <a:t>分</a:t>
            </a:r>
            <a:r>
              <a:rPr sz="1750" b="1" spc="-50">
                <a:latin typeface="Microsoft JhengHei"/>
                <a:cs typeface="Microsoft JhengHei"/>
              </a:rPr>
              <a:t>析</a:t>
            </a:r>
            <a:endParaRPr sz="175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397903" y="5591704"/>
            <a:ext cx="1226185" cy="1025525"/>
            <a:chOff x="4397903" y="5591704"/>
            <a:chExt cx="1226185" cy="1025525"/>
          </a:xfrm>
        </p:grpSpPr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02665" y="5596466"/>
              <a:ext cx="1216378" cy="1015999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402665" y="5596466"/>
              <a:ext cx="1216660" cy="1016000"/>
            </a:xfrm>
            <a:custGeom>
              <a:rect l="l" t="t" r="r" b="b"/>
              <a:pathLst>
                <a:path w="1216660" h="1016000">
                  <a:moveTo>
                    <a:pt x="0" y="508000"/>
                  </a:moveTo>
                  <a:lnTo>
                    <a:pt x="2233" y="464168"/>
                  </a:lnTo>
                  <a:lnTo>
                    <a:pt x="8808" y="421371"/>
                  </a:lnTo>
                  <a:lnTo>
                    <a:pt x="19544" y="379762"/>
                  </a:lnTo>
                  <a:lnTo>
                    <a:pt x="34258" y="339494"/>
                  </a:lnTo>
                  <a:lnTo>
                    <a:pt x="52768" y="300718"/>
                  </a:lnTo>
                  <a:lnTo>
                    <a:pt x="74890" y="263587"/>
                  </a:lnTo>
                  <a:lnTo>
                    <a:pt x="100443" y="228255"/>
                  </a:lnTo>
                  <a:lnTo>
                    <a:pt x="129243" y="194873"/>
                  </a:lnTo>
                  <a:lnTo>
                    <a:pt x="161109" y="163593"/>
                  </a:lnTo>
                  <a:lnTo>
                    <a:pt x="195857" y="134569"/>
                  </a:lnTo>
                  <a:lnTo>
                    <a:pt x="233306" y="107953"/>
                  </a:lnTo>
                  <a:lnTo>
                    <a:pt x="273272" y="83896"/>
                  </a:lnTo>
                  <a:lnTo>
                    <a:pt x="315573" y="62553"/>
                  </a:lnTo>
                  <a:lnTo>
                    <a:pt x="360026" y="44075"/>
                  </a:lnTo>
                  <a:lnTo>
                    <a:pt x="406449" y="28614"/>
                  </a:lnTo>
                  <a:lnTo>
                    <a:pt x="454659" y="16324"/>
                  </a:lnTo>
                  <a:lnTo>
                    <a:pt x="504475" y="7357"/>
                  </a:lnTo>
                  <a:lnTo>
                    <a:pt x="555712" y="1864"/>
                  </a:lnTo>
                  <a:lnTo>
                    <a:pt x="608189" y="0"/>
                  </a:lnTo>
                  <a:lnTo>
                    <a:pt x="660665" y="1864"/>
                  </a:lnTo>
                  <a:lnTo>
                    <a:pt x="711902" y="7356"/>
                  </a:lnTo>
                  <a:lnTo>
                    <a:pt x="761717" y="16324"/>
                  </a:lnTo>
                  <a:lnTo>
                    <a:pt x="809928" y="28614"/>
                  </a:lnTo>
                  <a:lnTo>
                    <a:pt x="856351" y="44074"/>
                  </a:lnTo>
                  <a:lnTo>
                    <a:pt x="900804" y="62552"/>
                  </a:lnTo>
                  <a:lnTo>
                    <a:pt x="943105" y="83896"/>
                  </a:lnTo>
                  <a:lnTo>
                    <a:pt x="983071" y="107952"/>
                  </a:lnTo>
                  <a:lnTo>
                    <a:pt x="1020520" y="134568"/>
                  </a:lnTo>
                  <a:lnTo>
                    <a:pt x="1055268" y="163592"/>
                  </a:lnTo>
                  <a:lnTo>
                    <a:pt x="1087134" y="194872"/>
                  </a:lnTo>
                  <a:lnTo>
                    <a:pt x="1115934" y="228254"/>
                  </a:lnTo>
                  <a:lnTo>
                    <a:pt x="1141487" y="263587"/>
                  </a:lnTo>
                  <a:lnTo>
                    <a:pt x="1163610" y="300717"/>
                  </a:lnTo>
                  <a:lnTo>
                    <a:pt x="1182119" y="339493"/>
                  </a:lnTo>
                  <a:lnTo>
                    <a:pt x="1196833" y="379761"/>
                  </a:lnTo>
                  <a:lnTo>
                    <a:pt x="1207570" y="421370"/>
                  </a:lnTo>
                  <a:lnTo>
                    <a:pt x="1214145" y="464167"/>
                  </a:lnTo>
                  <a:lnTo>
                    <a:pt x="1216378" y="507999"/>
                  </a:lnTo>
                  <a:lnTo>
                    <a:pt x="1214145" y="551831"/>
                  </a:lnTo>
                  <a:lnTo>
                    <a:pt x="1207570" y="594628"/>
                  </a:lnTo>
                  <a:lnTo>
                    <a:pt x="1196834" y="636237"/>
                  </a:lnTo>
                  <a:lnTo>
                    <a:pt x="1182119" y="676506"/>
                  </a:lnTo>
                  <a:lnTo>
                    <a:pt x="1163610" y="715281"/>
                  </a:lnTo>
                  <a:lnTo>
                    <a:pt x="1141487" y="752412"/>
                  </a:lnTo>
                  <a:lnTo>
                    <a:pt x="1115935" y="787744"/>
                  </a:lnTo>
                  <a:lnTo>
                    <a:pt x="1087134" y="821126"/>
                  </a:lnTo>
                  <a:lnTo>
                    <a:pt x="1055268" y="852406"/>
                  </a:lnTo>
                  <a:lnTo>
                    <a:pt x="1020520" y="881430"/>
                  </a:lnTo>
                  <a:lnTo>
                    <a:pt x="983072" y="908046"/>
                  </a:lnTo>
                  <a:lnTo>
                    <a:pt x="943106" y="932103"/>
                  </a:lnTo>
                  <a:lnTo>
                    <a:pt x="900805" y="953446"/>
                  </a:lnTo>
                  <a:lnTo>
                    <a:pt x="856352" y="971924"/>
                  </a:lnTo>
                  <a:lnTo>
                    <a:pt x="809928" y="987384"/>
                  </a:lnTo>
                  <a:lnTo>
                    <a:pt x="761718" y="999675"/>
                  </a:lnTo>
                  <a:lnTo>
                    <a:pt x="711903" y="1008642"/>
                  </a:lnTo>
                  <a:lnTo>
                    <a:pt x="660666" y="1014134"/>
                  </a:lnTo>
                  <a:lnTo>
                    <a:pt x="608189" y="1015999"/>
                  </a:lnTo>
                  <a:lnTo>
                    <a:pt x="555712" y="1014134"/>
                  </a:lnTo>
                  <a:lnTo>
                    <a:pt x="504475" y="1008642"/>
                  </a:lnTo>
                  <a:lnTo>
                    <a:pt x="454659" y="999674"/>
                  </a:lnTo>
                  <a:lnTo>
                    <a:pt x="406449" y="987384"/>
                  </a:lnTo>
                  <a:lnTo>
                    <a:pt x="360026" y="971924"/>
                  </a:lnTo>
                  <a:lnTo>
                    <a:pt x="315573" y="953446"/>
                  </a:lnTo>
                  <a:lnTo>
                    <a:pt x="273272" y="932102"/>
                  </a:lnTo>
                  <a:lnTo>
                    <a:pt x="233306" y="908046"/>
                  </a:lnTo>
                  <a:lnTo>
                    <a:pt x="195857" y="881430"/>
                  </a:lnTo>
                  <a:lnTo>
                    <a:pt x="161109" y="852406"/>
                  </a:lnTo>
                  <a:lnTo>
                    <a:pt x="129243" y="821126"/>
                  </a:lnTo>
                  <a:lnTo>
                    <a:pt x="100443" y="787744"/>
                  </a:lnTo>
                  <a:lnTo>
                    <a:pt x="74890" y="752412"/>
                  </a:lnTo>
                  <a:lnTo>
                    <a:pt x="52767" y="715281"/>
                  </a:lnTo>
                  <a:lnTo>
                    <a:pt x="34258" y="676506"/>
                  </a:lnTo>
                  <a:lnTo>
                    <a:pt x="19544" y="636237"/>
                  </a:lnTo>
                  <a:lnTo>
                    <a:pt x="8808" y="594628"/>
                  </a:lnTo>
                  <a:lnTo>
                    <a:pt x="2232" y="551831"/>
                  </a:lnTo>
                  <a:lnTo>
                    <a:pt x="0" y="507999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4546544" y="5827856"/>
            <a:ext cx="929005" cy="5676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5095" marR="5080" indent="-113030">
              <a:lnSpc>
                <a:spcPct val="101600"/>
              </a:lnSpc>
              <a:spcBef>
                <a:spcPts val="95"/>
              </a:spcBef>
            </a:pPr>
            <a:r>
              <a:rPr sz="1750" b="1">
                <a:latin typeface="Microsoft JhengHei"/>
                <a:cs typeface="Microsoft JhengHei"/>
              </a:rPr>
              <a:t>采购委</a:t>
            </a:r>
            <a:r>
              <a:rPr sz="1750" b="1" spc="-50">
                <a:latin typeface="Microsoft JhengHei"/>
                <a:cs typeface="Microsoft JhengHei"/>
              </a:rPr>
              <a:t>员</a:t>
            </a:r>
            <a:r>
              <a:rPr sz="1750" b="1">
                <a:latin typeface="Microsoft JhengHei"/>
                <a:cs typeface="Microsoft JhengHei"/>
              </a:rPr>
              <a:t>会决</a:t>
            </a:r>
            <a:r>
              <a:rPr sz="1750" b="1" spc="-50">
                <a:latin typeface="Microsoft JhengHei"/>
                <a:cs typeface="Microsoft JhengHei"/>
              </a:rPr>
              <a:t>策</a:t>
            </a:r>
            <a:endParaRPr sz="1750">
              <a:latin typeface="Microsoft JhengHei"/>
              <a:cs typeface="Microsoft JhengHe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332992" y="1183392"/>
            <a:ext cx="1161415" cy="1025525"/>
            <a:chOff x="4332992" y="1183392"/>
            <a:chExt cx="1161415" cy="102552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337754" y="1188154"/>
              <a:ext cx="1151467" cy="1015999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4337754" y="1188154"/>
              <a:ext cx="1151890" cy="1016000"/>
            </a:xfrm>
            <a:custGeom>
              <a:rect l="l" t="t" r="r" b="b"/>
              <a:pathLst>
                <a:path w="1151889" h="1016000">
                  <a:moveTo>
                    <a:pt x="0" y="508000"/>
                  </a:moveTo>
                  <a:lnTo>
                    <a:pt x="2114" y="464168"/>
                  </a:lnTo>
                  <a:lnTo>
                    <a:pt x="8338" y="421371"/>
                  </a:lnTo>
                  <a:lnTo>
                    <a:pt x="18501" y="379762"/>
                  </a:lnTo>
                  <a:lnTo>
                    <a:pt x="32430" y="339493"/>
                  </a:lnTo>
                  <a:lnTo>
                    <a:pt x="49952" y="300718"/>
                  </a:lnTo>
                  <a:lnTo>
                    <a:pt x="70894" y="263587"/>
                  </a:lnTo>
                  <a:lnTo>
                    <a:pt x="95083" y="228255"/>
                  </a:lnTo>
                  <a:lnTo>
                    <a:pt x="122347" y="194873"/>
                  </a:lnTo>
                  <a:lnTo>
                    <a:pt x="152512" y="163593"/>
                  </a:lnTo>
                  <a:lnTo>
                    <a:pt x="185406" y="134569"/>
                  </a:lnTo>
                  <a:lnTo>
                    <a:pt x="220856" y="107953"/>
                  </a:lnTo>
                  <a:lnTo>
                    <a:pt x="258689" y="83896"/>
                  </a:lnTo>
                  <a:lnTo>
                    <a:pt x="298733" y="62553"/>
                  </a:lnTo>
                  <a:lnTo>
                    <a:pt x="340814" y="44075"/>
                  </a:lnTo>
                  <a:lnTo>
                    <a:pt x="384759" y="28614"/>
                  </a:lnTo>
                  <a:lnTo>
                    <a:pt x="430397" y="16324"/>
                  </a:lnTo>
                  <a:lnTo>
                    <a:pt x="477554" y="7357"/>
                  </a:lnTo>
                  <a:lnTo>
                    <a:pt x="526057" y="1864"/>
                  </a:lnTo>
                  <a:lnTo>
                    <a:pt x="575733" y="0"/>
                  </a:lnTo>
                  <a:lnTo>
                    <a:pt x="625409" y="1864"/>
                  </a:lnTo>
                  <a:lnTo>
                    <a:pt x="673912" y="7357"/>
                  </a:lnTo>
                  <a:lnTo>
                    <a:pt x="721069" y="16324"/>
                  </a:lnTo>
                  <a:lnTo>
                    <a:pt x="766707" y="28614"/>
                  </a:lnTo>
                  <a:lnTo>
                    <a:pt x="810653" y="44075"/>
                  </a:lnTo>
                  <a:lnTo>
                    <a:pt x="852734" y="62553"/>
                  </a:lnTo>
                  <a:lnTo>
                    <a:pt x="892777" y="83896"/>
                  </a:lnTo>
                  <a:lnTo>
                    <a:pt x="930611" y="107952"/>
                  </a:lnTo>
                  <a:lnTo>
                    <a:pt x="966061" y="134569"/>
                  </a:lnTo>
                  <a:lnTo>
                    <a:pt x="998955" y="163593"/>
                  </a:lnTo>
                  <a:lnTo>
                    <a:pt x="1029120" y="194872"/>
                  </a:lnTo>
                  <a:lnTo>
                    <a:pt x="1056384" y="228254"/>
                  </a:lnTo>
                  <a:lnTo>
                    <a:pt x="1080573" y="263587"/>
                  </a:lnTo>
                  <a:lnTo>
                    <a:pt x="1101515" y="300717"/>
                  </a:lnTo>
                  <a:lnTo>
                    <a:pt x="1119037" y="339493"/>
                  </a:lnTo>
                  <a:lnTo>
                    <a:pt x="1132966" y="379761"/>
                  </a:lnTo>
                  <a:lnTo>
                    <a:pt x="1143129" y="421370"/>
                  </a:lnTo>
                  <a:lnTo>
                    <a:pt x="1149353" y="464167"/>
                  </a:lnTo>
                  <a:lnTo>
                    <a:pt x="1151467" y="507999"/>
                  </a:lnTo>
                  <a:lnTo>
                    <a:pt x="1149353" y="551832"/>
                  </a:lnTo>
                  <a:lnTo>
                    <a:pt x="1143129" y="594628"/>
                  </a:lnTo>
                  <a:lnTo>
                    <a:pt x="1132965" y="636237"/>
                  </a:lnTo>
                  <a:lnTo>
                    <a:pt x="1119036" y="676506"/>
                  </a:lnTo>
                  <a:lnTo>
                    <a:pt x="1101515" y="715282"/>
                  </a:lnTo>
                  <a:lnTo>
                    <a:pt x="1080573" y="752412"/>
                  </a:lnTo>
                  <a:lnTo>
                    <a:pt x="1056384" y="787744"/>
                  </a:lnTo>
                  <a:lnTo>
                    <a:pt x="1029120" y="821127"/>
                  </a:lnTo>
                  <a:lnTo>
                    <a:pt x="998955" y="852406"/>
                  </a:lnTo>
                  <a:lnTo>
                    <a:pt x="966061" y="881430"/>
                  </a:lnTo>
                  <a:lnTo>
                    <a:pt x="930611" y="908047"/>
                  </a:lnTo>
                  <a:lnTo>
                    <a:pt x="892778" y="932103"/>
                  </a:lnTo>
                  <a:lnTo>
                    <a:pt x="852734" y="953446"/>
                  </a:lnTo>
                  <a:lnTo>
                    <a:pt x="810653" y="971924"/>
                  </a:lnTo>
                  <a:lnTo>
                    <a:pt x="766707" y="987385"/>
                  </a:lnTo>
                  <a:lnTo>
                    <a:pt x="721070" y="999675"/>
                  </a:lnTo>
                  <a:lnTo>
                    <a:pt x="673913" y="1008642"/>
                  </a:lnTo>
                  <a:lnTo>
                    <a:pt x="625410" y="1014135"/>
                  </a:lnTo>
                  <a:lnTo>
                    <a:pt x="575733" y="1015999"/>
                  </a:lnTo>
                  <a:lnTo>
                    <a:pt x="526057" y="1014135"/>
                  </a:lnTo>
                  <a:lnTo>
                    <a:pt x="477554" y="1008642"/>
                  </a:lnTo>
                  <a:lnTo>
                    <a:pt x="430397" y="999675"/>
                  </a:lnTo>
                  <a:lnTo>
                    <a:pt x="384760" y="987385"/>
                  </a:lnTo>
                  <a:lnTo>
                    <a:pt x="340814" y="971924"/>
                  </a:lnTo>
                  <a:lnTo>
                    <a:pt x="298733" y="953446"/>
                  </a:lnTo>
                  <a:lnTo>
                    <a:pt x="258689" y="932103"/>
                  </a:lnTo>
                  <a:lnTo>
                    <a:pt x="220856" y="908047"/>
                  </a:lnTo>
                  <a:lnTo>
                    <a:pt x="185406" y="881430"/>
                  </a:lnTo>
                  <a:lnTo>
                    <a:pt x="152512" y="852406"/>
                  </a:lnTo>
                  <a:lnTo>
                    <a:pt x="122346" y="821127"/>
                  </a:lnTo>
                  <a:lnTo>
                    <a:pt x="95083" y="787745"/>
                  </a:lnTo>
                  <a:lnTo>
                    <a:pt x="70894" y="752412"/>
                  </a:lnTo>
                  <a:lnTo>
                    <a:pt x="49952" y="715282"/>
                  </a:lnTo>
                  <a:lnTo>
                    <a:pt x="32430" y="676506"/>
                  </a:lnTo>
                  <a:lnTo>
                    <a:pt x="18501" y="636237"/>
                  </a:lnTo>
                  <a:lnTo>
                    <a:pt x="8338" y="594628"/>
                  </a:lnTo>
                  <a:lnTo>
                    <a:pt x="2113" y="551832"/>
                  </a:lnTo>
                  <a:lnTo>
                    <a:pt x="0" y="5079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4449177" y="1555027"/>
            <a:ext cx="929005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采购需</a:t>
            </a:r>
            <a:r>
              <a:rPr sz="1750" b="1" spc="-50">
                <a:latin typeface="Microsoft JhengHei"/>
                <a:cs typeface="Microsoft JhengHei"/>
              </a:rPr>
              <a:t>求</a:t>
            </a:r>
            <a:endParaRPr sz="1750">
              <a:latin typeface="Microsoft JhengHei"/>
              <a:cs typeface="Microsoft JhengHei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6765745" y="3295825"/>
            <a:ext cx="1161415" cy="1025525"/>
            <a:chOff x="6765745" y="3295825"/>
            <a:chExt cx="1161415" cy="1025525"/>
          </a:xfrm>
        </p:grpSpPr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770507" y="3300588"/>
              <a:ext cx="1151469" cy="1015999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6770507" y="3300588"/>
              <a:ext cx="1151890" cy="1016000"/>
            </a:xfrm>
            <a:custGeom>
              <a:rect l="l" t="t" r="r" b="b"/>
              <a:pathLst>
                <a:path w="1151890" h="1016000">
                  <a:moveTo>
                    <a:pt x="3" y="508000"/>
                  </a:moveTo>
                  <a:lnTo>
                    <a:pt x="2117" y="464168"/>
                  </a:lnTo>
                  <a:lnTo>
                    <a:pt x="8341" y="421371"/>
                  </a:lnTo>
                  <a:lnTo>
                    <a:pt x="18504" y="379762"/>
                  </a:lnTo>
                  <a:lnTo>
                    <a:pt x="32433" y="339494"/>
                  </a:lnTo>
                  <a:lnTo>
                    <a:pt x="49955" y="300718"/>
                  </a:lnTo>
                  <a:lnTo>
                    <a:pt x="70897" y="263587"/>
                  </a:lnTo>
                  <a:lnTo>
                    <a:pt x="95086" y="228255"/>
                  </a:lnTo>
                  <a:lnTo>
                    <a:pt x="122350" y="194873"/>
                  </a:lnTo>
                  <a:lnTo>
                    <a:pt x="152515" y="163593"/>
                  </a:lnTo>
                  <a:lnTo>
                    <a:pt x="185409" y="134569"/>
                  </a:lnTo>
                  <a:lnTo>
                    <a:pt x="220859" y="107953"/>
                  </a:lnTo>
                  <a:lnTo>
                    <a:pt x="258692" y="83896"/>
                  </a:lnTo>
                  <a:lnTo>
                    <a:pt x="298736" y="62553"/>
                  </a:lnTo>
                  <a:lnTo>
                    <a:pt x="340817" y="44075"/>
                  </a:lnTo>
                  <a:lnTo>
                    <a:pt x="384762" y="28614"/>
                  </a:lnTo>
                  <a:lnTo>
                    <a:pt x="430400" y="16324"/>
                  </a:lnTo>
                  <a:lnTo>
                    <a:pt x="477557" y="7357"/>
                  </a:lnTo>
                  <a:lnTo>
                    <a:pt x="526060" y="1864"/>
                  </a:lnTo>
                  <a:lnTo>
                    <a:pt x="575736" y="0"/>
                  </a:lnTo>
                  <a:lnTo>
                    <a:pt x="625411" y="1864"/>
                  </a:lnTo>
                  <a:lnTo>
                    <a:pt x="673914" y="7356"/>
                  </a:lnTo>
                  <a:lnTo>
                    <a:pt x="721071" y="16324"/>
                  </a:lnTo>
                  <a:lnTo>
                    <a:pt x="766709" y="28614"/>
                  </a:lnTo>
                  <a:lnTo>
                    <a:pt x="810655" y="44074"/>
                  </a:lnTo>
                  <a:lnTo>
                    <a:pt x="852736" y="62552"/>
                  </a:lnTo>
                  <a:lnTo>
                    <a:pt x="892780" y="83896"/>
                  </a:lnTo>
                  <a:lnTo>
                    <a:pt x="930613" y="107952"/>
                  </a:lnTo>
                  <a:lnTo>
                    <a:pt x="966063" y="134568"/>
                  </a:lnTo>
                  <a:lnTo>
                    <a:pt x="998957" y="163592"/>
                  </a:lnTo>
                  <a:lnTo>
                    <a:pt x="1029122" y="194872"/>
                  </a:lnTo>
                  <a:lnTo>
                    <a:pt x="1056386" y="228254"/>
                  </a:lnTo>
                  <a:lnTo>
                    <a:pt x="1080575" y="263587"/>
                  </a:lnTo>
                  <a:lnTo>
                    <a:pt x="1101517" y="300717"/>
                  </a:lnTo>
                  <a:lnTo>
                    <a:pt x="1119039" y="339493"/>
                  </a:lnTo>
                  <a:lnTo>
                    <a:pt x="1132968" y="379761"/>
                  </a:lnTo>
                  <a:lnTo>
                    <a:pt x="1143131" y="421370"/>
                  </a:lnTo>
                  <a:lnTo>
                    <a:pt x="1149355" y="464167"/>
                  </a:lnTo>
                  <a:lnTo>
                    <a:pt x="1151469" y="507999"/>
                  </a:lnTo>
                  <a:lnTo>
                    <a:pt x="1149354" y="551831"/>
                  </a:lnTo>
                  <a:lnTo>
                    <a:pt x="1143129" y="594628"/>
                  </a:lnTo>
                  <a:lnTo>
                    <a:pt x="1132966" y="636237"/>
                  </a:lnTo>
                  <a:lnTo>
                    <a:pt x="1119037" y="676506"/>
                  </a:lnTo>
                  <a:lnTo>
                    <a:pt x="1101515" y="715281"/>
                  </a:lnTo>
                  <a:lnTo>
                    <a:pt x="1080573" y="752412"/>
                  </a:lnTo>
                  <a:lnTo>
                    <a:pt x="1056384" y="787744"/>
                  </a:lnTo>
                  <a:lnTo>
                    <a:pt x="1029121" y="821126"/>
                  </a:lnTo>
                  <a:lnTo>
                    <a:pt x="998955" y="852406"/>
                  </a:lnTo>
                  <a:lnTo>
                    <a:pt x="966061" y="881430"/>
                  </a:lnTo>
                  <a:lnTo>
                    <a:pt x="930611" y="908046"/>
                  </a:lnTo>
                  <a:lnTo>
                    <a:pt x="892778" y="932103"/>
                  </a:lnTo>
                  <a:lnTo>
                    <a:pt x="852735" y="953446"/>
                  </a:lnTo>
                  <a:lnTo>
                    <a:pt x="810654" y="971924"/>
                  </a:lnTo>
                  <a:lnTo>
                    <a:pt x="766708" y="987384"/>
                  </a:lnTo>
                  <a:lnTo>
                    <a:pt x="721070" y="999675"/>
                  </a:lnTo>
                  <a:lnTo>
                    <a:pt x="673913" y="1008642"/>
                  </a:lnTo>
                  <a:lnTo>
                    <a:pt x="625411" y="1014134"/>
                  </a:lnTo>
                  <a:lnTo>
                    <a:pt x="575734" y="1015999"/>
                  </a:lnTo>
                  <a:lnTo>
                    <a:pt x="526057" y="1014134"/>
                  </a:lnTo>
                  <a:lnTo>
                    <a:pt x="477554" y="1008642"/>
                  </a:lnTo>
                  <a:lnTo>
                    <a:pt x="430397" y="999674"/>
                  </a:lnTo>
                  <a:lnTo>
                    <a:pt x="384759" y="987384"/>
                  </a:lnTo>
                  <a:lnTo>
                    <a:pt x="340813" y="971924"/>
                  </a:lnTo>
                  <a:lnTo>
                    <a:pt x="298732" y="953446"/>
                  </a:lnTo>
                  <a:lnTo>
                    <a:pt x="258689" y="932102"/>
                  </a:lnTo>
                  <a:lnTo>
                    <a:pt x="220855" y="908046"/>
                  </a:lnTo>
                  <a:lnTo>
                    <a:pt x="185405" y="881430"/>
                  </a:lnTo>
                  <a:lnTo>
                    <a:pt x="152511" y="852406"/>
                  </a:lnTo>
                  <a:lnTo>
                    <a:pt x="122346" y="821126"/>
                  </a:lnTo>
                  <a:lnTo>
                    <a:pt x="95082" y="787744"/>
                  </a:lnTo>
                  <a:lnTo>
                    <a:pt x="70893" y="752412"/>
                  </a:lnTo>
                  <a:lnTo>
                    <a:pt x="49951" y="715281"/>
                  </a:lnTo>
                  <a:lnTo>
                    <a:pt x="32430" y="676506"/>
                  </a:lnTo>
                  <a:lnTo>
                    <a:pt x="18501" y="636237"/>
                  </a:lnTo>
                  <a:lnTo>
                    <a:pt x="8337" y="594628"/>
                  </a:lnTo>
                  <a:lnTo>
                    <a:pt x="2113" y="551831"/>
                  </a:lnTo>
                  <a:lnTo>
                    <a:pt x="0" y="5079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6938385" y="3652639"/>
            <a:ext cx="815975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子公司</a:t>
            </a:r>
            <a:r>
              <a:rPr sz="1750" b="1" spc="-50">
                <a:latin typeface="Times New Roman"/>
                <a:cs typeface="Times New Roman"/>
              </a:rPr>
              <a:t>5</a:t>
            </a:r>
            <a:endParaRPr sz="1750">
              <a:latin typeface="Times New Roman"/>
              <a:cs typeface="Times New Roman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6253513" y="1887536"/>
            <a:ext cx="1161415" cy="1025525"/>
            <a:chOff x="6253513" y="1887536"/>
            <a:chExt cx="1161415" cy="1025525"/>
          </a:xfrm>
        </p:grpSpPr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258276" y="1892298"/>
              <a:ext cx="1151467" cy="1015999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6258276" y="1892298"/>
              <a:ext cx="1151890" cy="1016000"/>
            </a:xfrm>
            <a:custGeom>
              <a:rect l="l" t="t" r="r" b="b"/>
              <a:pathLst>
                <a:path w="1151890" h="1016000">
                  <a:moveTo>
                    <a:pt x="1" y="508000"/>
                  </a:moveTo>
                  <a:lnTo>
                    <a:pt x="2114" y="464168"/>
                  </a:lnTo>
                  <a:lnTo>
                    <a:pt x="8339" y="421371"/>
                  </a:lnTo>
                  <a:lnTo>
                    <a:pt x="18502" y="379762"/>
                  </a:lnTo>
                  <a:lnTo>
                    <a:pt x="32431" y="339493"/>
                  </a:lnTo>
                  <a:lnTo>
                    <a:pt x="49953" y="300718"/>
                  </a:lnTo>
                  <a:lnTo>
                    <a:pt x="70895" y="263587"/>
                  </a:lnTo>
                  <a:lnTo>
                    <a:pt x="95084" y="228255"/>
                  </a:lnTo>
                  <a:lnTo>
                    <a:pt x="122347" y="194873"/>
                  </a:lnTo>
                  <a:lnTo>
                    <a:pt x="152513" y="163593"/>
                  </a:lnTo>
                  <a:lnTo>
                    <a:pt x="185407" y="134569"/>
                  </a:lnTo>
                  <a:lnTo>
                    <a:pt x="220857" y="107953"/>
                  </a:lnTo>
                  <a:lnTo>
                    <a:pt x="258690" y="83896"/>
                  </a:lnTo>
                  <a:lnTo>
                    <a:pt x="298733" y="62553"/>
                  </a:lnTo>
                  <a:lnTo>
                    <a:pt x="340814" y="44075"/>
                  </a:lnTo>
                  <a:lnTo>
                    <a:pt x="384760" y="28614"/>
                  </a:lnTo>
                  <a:lnTo>
                    <a:pt x="430398" y="16324"/>
                  </a:lnTo>
                  <a:lnTo>
                    <a:pt x="477555" y="7357"/>
                  </a:lnTo>
                  <a:lnTo>
                    <a:pt x="526058" y="1864"/>
                  </a:lnTo>
                  <a:lnTo>
                    <a:pt x="575734" y="0"/>
                  </a:lnTo>
                  <a:lnTo>
                    <a:pt x="625410" y="1864"/>
                  </a:lnTo>
                  <a:lnTo>
                    <a:pt x="673913" y="7356"/>
                  </a:lnTo>
                  <a:lnTo>
                    <a:pt x="721070" y="16324"/>
                  </a:lnTo>
                  <a:lnTo>
                    <a:pt x="766707" y="28614"/>
                  </a:lnTo>
                  <a:lnTo>
                    <a:pt x="810653" y="44074"/>
                  </a:lnTo>
                  <a:lnTo>
                    <a:pt x="852734" y="62553"/>
                  </a:lnTo>
                  <a:lnTo>
                    <a:pt x="892778" y="83896"/>
                  </a:lnTo>
                  <a:lnTo>
                    <a:pt x="930611" y="107952"/>
                  </a:lnTo>
                  <a:lnTo>
                    <a:pt x="966061" y="134568"/>
                  </a:lnTo>
                  <a:lnTo>
                    <a:pt x="998955" y="163593"/>
                  </a:lnTo>
                  <a:lnTo>
                    <a:pt x="1029121" y="194872"/>
                  </a:lnTo>
                  <a:lnTo>
                    <a:pt x="1056384" y="228254"/>
                  </a:lnTo>
                  <a:lnTo>
                    <a:pt x="1080573" y="263587"/>
                  </a:lnTo>
                  <a:lnTo>
                    <a:pt x="1101515" y="300717"/>
                  </a:lnTo>
                  <a:lnTo>
                    <a:pt x="1119037" y="339493"/>
                  </a:lnTo>
                  <a:lnTo>
                    <a:pt x="1132966" y="379761"/>
                  </a:lnTo>
                  <a:lnTo>
                    <a:pt x="1143129" y="421370"/>
                  </a:lnTo>
                  <a:lnTo>
                    <a:pt x="1149354" y="464167"/>
                  </a:lnTo>
                  <a:lnTo>
                    <a:pt x="1151467" y="507999"/>
                  </a:lnTo>
                  <a:lnTo>
                    <a:pt x="1149353" y="551831"/>
                  </a:lnTo>
                  <a:lnTo>
                    <a:pt x="1143128" y="594628"/>
                  </a:lnTo>
                  <a:lnTo>
                    <a:pt x="1132965" y="636237"/>
                  </a:lnTo>
                  <a:lnTo>
                    <a:pt x="1119036" y="676506"/>
                  </a:lnTo>
                  <a:lnTo>
                    <a:pt x="1101515" y="715281"/>
                  </a:lnTo>
                  <a:lnTo>
                    <a:pt x="1080573" y="752412"/>
                  </a:lnTo>
                  <a:lnTo>
                    <a:pt x="1056384" y="787744"/>
                  </a:lnTo>
                  <a:lnTo>
                    <a:pt x="1029120" y="821127"/>
                  </a:lnTo>
                  <a:lnTo>
                    <a:pt x="998955" y="852406"/>
                  </a:lnTo>
                  <a:lnTo>
                    <a:pt x="966061" y="881430"/>
                  </a:lnTo>
                  <a:lnTo>
                    <a:pt x="930611" y="908047"/>
                  </a:lnTo>
                  <a:lnTo>
                    <a:pt x="892777" y="932103"/>
                  </a:lnTo>
                  <a:lnTo>
                    <a:pt x="852734" y="953446"/>
                  </a:lnTo>
                  <a:lnTo>
                    <a:pt x="810653" y="971924"/>
                  </a:lnTo>
                  <a:lnTo>
                    <a:pt x="766707" y="987385"/>
                  </a:lnTo>
                  <a:lnTo>
                    <a:pt x="721069" y="999675"/>
                  </a:lnTo>
                  <a:lnTo>
                    <a:pt x="673913" y="1008642"/>
                  </a:lnTo>
                  <a:lnTo>
                    <a:pt x="625410" y="1014135"/>
                  </a:lnTo>
                  <a:lnTo>
                    <a:pt x="575733" y="1015999"/>
                  </a:lnTo>
                  <a:lnTo>
                    <a:pt x="526057" y="1014134"/>
                  </a:lnTo>
                  <a:lnTo>
                    <a:pt x="477554" y="1008642"/>
                  </a:lnTo>
                  <a:lnTo>
                    <a:pt x="430397" y="999675"/>
                  </a:lnTo>
                  <a:lnTo>
                    <a:pt x="384759" y="987385"/>
                  </a:lnTo>
                  <a:lnTo>
                    <a:pt x="340813" y="971924"/>
                  </a:lnTo>
                  <a:lnTo>
                    <a:pt x="298732" y="953446"/>
                  </a:lnTo>
                  <a:lnTo>
                    <a:pt x="258689" y="932103"/>
                  </a:lnTo>
                  <a:lnTo>
                    <a:pt x="220856" y="908047"/>
                  </a:lnTo>
                  <a:lnTo>
                    <a:pt x="185406" y="881430"/>
                  </a:lnTo>
                  <a:lnTo>
                    <a:pt x="152511" y="852406"/>
                  </a:lnTo>
                  <a:lnTo>
                    <a:pt x="122346" y="821127"/>
                  </a:lnTo>
                  <a:lnTo>
                    <a:pt x="95083" y="787744"/>
                  </a:lnTo>
                  <a:lnTo>
                    <a:pt x="70893" y="752412"/>
                  </a:lnTo>
                  <a:lnTo>
                    <a:pt x="49952" y="715282"/>
                  </a:lnTo>
                  <a:lnTo>
                    <a:pt x="32430" y="676506"/>
                  </a:lnTo>
                  <a:lnTo>
                    <a:pt x="18501" y="636237"/>
                  </a:lnTo>
                  <a:lnTo>
                    <a:pt x="8338" y="594628"/>
                  </a:lnTo>
                  <a:lnTo>
                    <a:pt x="2113" y="551832"/>
                  </a:lnTo>
                  <a:lnTo>
                    <a:pt x="0" y="5079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7" name="object 27"/>
          <p:cNvSpPr txBox="1"/>
          <p:nvPr/>
        </p:nvSpPr>
        <p:spPr>
          <a:xfrm>
            <a:off x="6419810" y="2244349"/>
            <a:ext cx="828675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子公司</a:t>
            </a:r>
            <a:r>
              <a:rPr sz="1750" b="1" spc="-50">
                <a:latin typeface="Times New Roman"/>
                <a:cs typeface="Times New Roman"/>
              </a:rPr>
              <a:t>n</a:t>
            </a:r>
            <a:endParaRPr sz="1750">
              <a:latin typeface="Times New Roman"/>
              <a:cs typeface="Times New Roman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6061602" y="4448704"/>
            <a:ext cx="1161415" cy="1025525"/>
            <a:chOff x="6061602" y="4448704"/>
            <a:chExt cx="1161415" cy="1025525"/>
          </a:xfrm>
        </p:grpSpPr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066364" y="4453466"/>
              <a:ext cx="1151467" cy="1015999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6066364" y="4453466"/>
              <a:ext cx="1151890" cy="1016000"/>
            </a:xfrm>
            <a:custGeom>
              <a:rect l="l" t="t" r="r" b="b"/>
              <a:pathLst>
                <a:path w="1151890" h="1016000">
                  <a:moveTo>
                    <a:pt x="1" y="508000"/>
                  </a:moveTo>
                  <a:lnTo>
                    <a:pt x="2114" y="464168"/>
                  </a:lnTo>
                  <a:lnTo>
                    <a:pt x="8339" y="421371"/>
                  </a:lnTo>
                  <a:lnTo>
                    <a:pt x="18502" y="379762"/>
                  </a:lnTo>
                  <a:lnTo>
                    <a:pt x="32431" y="339494"/>
                  </a:lnTo>
                  <a:lnTo>
                    <a:pt x="49953" y="300718"/>
                  </a:lnTo>
                  <a:lnTo>
                    <a:pt x="70895" y="263587"/>
                  </a:lnTo>
                  <a:lnTo>
                    <a:pt x="95084" y="228255"/>
                  </a:lnTo>
                  <a:lnTo>
                    <a:pt x="122347" y="194873"/>
                  </a:lnTo>
                  <a:lnTo>
                    <a:pt x="152513" y="163593"/>
                  </a:lnTo>
                  <a:lnTo>
                    <a:pt x="185407" y="134569"/>
                  </a:lnTo>
                  <a:lnTo>
                    <a:pt x="220857" y="107953"/>
                  </a:lnTo>
                  <a:lnTo>
                    <a:pt x="258690" y="83896"/>
                  </a:lnTo>
                  <a:lnTo>
                    <a:pt x="298733" y="62553"/>
                  </a:lnTo>
                  <a:lnTo>
                    <a:pt x="340814" y="44075"/>
                  </a:lnTo>
                  <a:lnTo>
                    <a:pt x="384760" y="28614"/>
                  </a:lnTo>
                  <a:lnTo>
                    <a:pt x="430398" y="16324"/>
                  </a:lnTo>
                  <a:lnTo>
                    <a:pt x="477555" y="7357"/>
                  </a:lnTo>
                  <a:lnTo>
                    <a:pt x="526058" y="1864"/>
                  </a:lnTo>
                  <a:lnTo>
                    <a:pt x="575734" y="0"/>
                  </a:lnTo>
                  <a:lnTo>
                    <a:pt x="625410" y="1864"/>
                  </a:lnTo>
                  <a:lnTo>
                    <a:pt x="673913" y="7356"/>
                  </a:lnTo>
                  <a:lnTo>
                    <a:pt x="721070" y="16324"/>
                  </a:lnTo>
                  <a:lnTo>
                    <a:pt x="766707" y="28614"/>
                  </a:lnTo>
                  <a:lnTo>
                    <a:pt x="810653" y="44074"/>
                  </a:lnTo>
                  <a:lnTo>
                    <a:pt x="852734" y="62552"/>
                  </a:lnTo>
                  <a:lnTo>
                    <a:pt x="892778" y="83896"/>
                  </a:lnTo>
                  <a:lnTo>
                    <a:pt x="930611" y="107952"/>
                  </a:lnTo>
                  <a:lnTo>
                    <a:pt x="966061" y="134568"/>
                  </a:lnTo>
                  <a:lnTo>
                    <a:pt x="998955" y="163592"/>
                  </a:lnTo>
                  <a:lnTo>
                    <a:pt x="1029121" y="194872"/>
                  </a:lnTo>
                  <a:lnTo>
                    <a:pt x="1056384" y="228254"/>
                  </a:lnTo>
                  <a:lnTo>
                    <a:pt x="1080573" y="263587"/>
                  </a:lnTo>
                  <a:lnTo>
                    <a:pt x="1101515" y="300717"/>
                  </a:lnTo>
                  <a:lnTo>
                    <a:pt x="1119037" y="339493"/>
                  </a:lnTo>
                  <a:lnTo>
                    <a:pt x="1132966" y="379761"/>
                  </a:lnTo>
                  <a:lnTo>
                    <a:pt x="1143129" y="421370"/>
                  </a:lnTo>
                  <a:lnTo>
                    <a:pt x="1149354" y="464167"/>
                  </a:lnTo>
                  <a:lnTo>
                    <a:pt x="1151467" y="507999"/>
                  </a:lnTo>
                  <a:lnTo>
                    <a:pt x="1149353" y="551831"/>
                  </a:lnTo>
                  <a:lnTo>
                    <a:pt x="1143128" y="594628"/>
                  </a:lnTo>
                  <a:lnTo>
                    <a:pt x="1132965" y="636237"/>
                  </a:lnTo>
                  <a:lnTo>
                    <a:pt x="1119036" y="676506"/>
                  </a:lnTo>
                  <a:lnTo>
                    <a:pt x="1101515" y="715281"/>
                  </a:lnTo>
                  <a:lnTo>
                    <a:pt x="1080573" y="752412"/>
                  </a:lnTo>
                  <a:lnTo>
                    <a:pt x="1056384" y="787744"/>
                  </a:lnTo>
                  <a:lnTo>
                    <a:pt x="1029120" y="821126"/>
                  </a:lnTo>
                  <a:lnTo>
                    <a:pt x="998955" y="852406"/>
                  </a:lnTo>
                  <a:lnTo>
                    <a:pt x="966061" y="881430"/>
                  </a:lnTo>
                  <a:lnTo>
                    <a:pt x="930611" y="908046"/>
                  </a:lnTo>
                  <a:lnTo>
                    <a:pt x="892777" y="932103"/>
                  </a:lnTo>
                  <a:lnTo>
                    <a:pt x="852734" y="953446"/>
                  </a:lnTo>
                  <a:lnTo>
                    <a:pt x="810653" y="971924"/>
                  </a:lnTo>
                  <a:lnTo>
                    <a:pt x="766707" y="987384"/>
                  </a:lnTo>
                  <a:lnTo>
                    <a:pt x="721069" y="999675"/>
                  </a:lnTo>
                  <a:lnTo>
                    <a:pt x="673913" y="1008642"/>
                  </a:lnTo>
                  <a:lnTo>
                    <a:pt x="625410" y="1014134"/>
                  </a:lnTo>
                  <a:lnTo>
                    <a:pt x="575733" y="1015999"/>
                  </a:lnTo>
                  <a:lnTo>
                    <a:pt x="526057" y="1014134"/>
                  </a:lnTo>
                  <a:lnTo>
                    <a:pt x="477554" y="1008642"/>
                  </a:lnTo>
                  <a:lnTo>
                    <a:pt x="430397" y="999674"/>
                  </a:lnTo>
                  <a:lnTo>
                    <a:pt x="384759" y="987384"/>
                  </a:lnTo>
                  <a:lnTo>
                    <a:pt x="340814" y="971924"/>
                  </a:lnTo>
                  <a:lnTo>
                    <a:pt x="298733" y="953446"/>
                  </a:lnTo>
                  <a:lnTo>
                    <a:pt x="258689" y="932102"/>
                  </a:lnTo>
                  <a:lnTo>
                    <a:pt x="220856" y="908046"/>
                  </a:lnTo>
                  <a:lnTo>
                    <a:pt x="185406" y="881430"/>
                  </a:lnTo>
                  <a:lnTo>
                    <a:pt x="152512" y="852406"/>
                  </a:lnTo>
                  <a:lnTo>
                    <a:pt x="122346" y="821126"/>
                  </a:lnTo>
                  <a:lnTo>
                    <a:pt x="95083" y="787744"/>
                  </a:lnTo>
                  <a:lnTo>
                    <a:pt x="70894" y="752412"/>
                  </a:lnTo>
                  <a:lnTo>
                    <a:pt x="49952" y="715281"/>
                  </a:lnTo>
                  <a:lnTo>
                    <a:pt x="32430" y="676506"/>
                  </a:lnTo>
                  <a:lnTo>
                    <a:pt x="18501" y="636237"/>
                  </a:lnTo>
                  <a:lnTo>
                    <a:pt x="8338" y="594628"/>
                  </a:lnTo>
                  <a:lnTo>
                    <a:pt x="2113" y="551831"/>
                  </a:lnTo>
                  <a:lnTo>
                    <a:pt x="0" y="5079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6234240" y="4805517"/>
            <a:ext cx="815975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子公司</a:t>
            </a:r>
            <a:r>
              <a:rPr sz="1750" b="1" spc="-50">
                <a:latin typeface="Times New Roman"/>
                <a:cs typeface="Times New Roman"/>
              </a:rPr>
              <a:t>4</a:t>
            </a:r>
            <a:endParaRPr sz="1750">
              <a:latin typeface="Times New Roman"/>
              <a:cs typeface="Times New Roman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2540880" y="1952449"/>
            <a:ext cx="1161415" cy="1025525"/>
            <a:chOff x="2540880" y="1952449"/>
            <a:chExt cx="1161415" cy="1025525"/>
          </a:xfrm>
        </p:grpSpPr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545643" y="1957211"/>
              <a:ext cx="1151467" cy="1015999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2545643" y="1957211"/>
              <a:ext cx="1151890" cy="1016000"/>
            </a:xfrm>
            <a:custGeom>
              <a:rect l="l" t="t" r="r" b="b"/>
              <a:pathLst>
                <a:path w="1151889" h="1016000">
                  <a:moveTo>
                    <a:pt x="0" y="508000"/>
                  </a:moveTo>
                  <a:lnTo>
                    <a:pt x="2113" y="464168"/>
                  </a:lnTo>
                  <a:lnTo>
                    <a:pt x="8338" y="421371"/>
                  </a:lnTo>
                  <a:lnTo>
                    <a:pt x="18501" y="379762"/>
                  </a:lnTo>
                  <a:lnTo>
                    <a:pt x="32430" y="339493"/>
                  </a:lnTo>
                  <a:lnTo>
                    <a:pt x="49952" y="300718"/>
                  </a:lnTo>
                  <a:lnTo>
                    <a:pt x="70894" y="263587"/>
                  </a:lnTo>
                  <a:lnTo>
                    <a:pt x="95083" y="228255"/>
                  </a:lnTo>
                  <a:lnTo>
                    <a:pt x="122346" y="194873"/>
                  </a:lnTo>
                  <a:lnTo>
                    <a:pt x="152512" y="163593"/>
                  </a:lnTo>
                  <a:lnTo>
                    <a:pt x="185406" y="134569"/>
                  </a:lnTo>
                  <a:lnTo>
                    <a:pt x="220856" y="107953"/>
                  </a:lnTo>
                  <a:lnTo>
                    <a:pt x="258689" y="83896"/>
                  </a:lnTo>
                  <a:lnTo>
                    <a:pt x="298732" y="62553"/>
                  </a:lnTo>
                  <a:lnTo>
                    <a:pt x="340813" y="44075"/>
                  </a:lnTo>
                  <a:lnTo>
                    <a:pt x="384759" y="28614"/>
                  </a:lnTo>
                  <a:lnTo>
                    <a:pt x="430397" y="16324"/>
                  </a:lnTo>
                  <a:lnTo>
                    <a:pt x="477554" y="7357"/>
                  </a:lnTo>
                  <a:lnTo>
                    <a:pt x="526057" y="1864"/>
                  </a:lnTo>
                  <a:lnTo>
                    <a:pt x="575733" y="0"/>
                  </a:lnTo>
                  <a:lnTo>
                    <a:pt x="625409" y="1864"/>
                  </a:lnTo>
                  <a:lnTo>
                    <a:pt x="673912" y="7356"/>
                  </a:lnTo>
                  <a:lnTo>
                    <a:pt x="721069" y="16324"/>
                  </a:lnTo>
                  <a:lnTo>
                    <a:pt x="766707" y="28614"/>
                  </a:lnTo>
                  <a:lnTo>
                    <a:pt x="810652" y="44074"/>
                  </a:lnTo>
                  <a:lnTo>
                    <a:pt x="852734" y="62553"/>
                  </a:lnTo>
                  <a:lnTo>
                    <a:pt x="892777" y="83896"/>
                  </a:lnTo>
                  <a:lnTo>
                    <a:pt x="930610" y="107952"/>
                  </a:lnTo>
                  <a:lnTo>
                    <a:pt x="966060" y="134568"/>
                  </a:lnTo>
                  <a:lnTo>
                    <a:pt x="998954" y="163593"/>
                  </a:lnTo>
                  <a:lnTo>
                    <a:pt x="1029120" y="194872"/>
                  </a:lnTo>
                  <a:lnTo>
                    <a:pt x="1056383" y="228254"/>
                  </a:lnTo>
                  <a:lnTo>
                    <a:pt x="1080573" y="263587"/>
                  </a:lnTo>
                  <a:lnTo>
                    <a:pt x="1101515" y="300717"/>
                  </a:lnTo>
                  <a:lnTo>
                    <a:pt x="1119036" y="339493"/>
                  </a:lnTo>
                  <a:lnTo>
                    <a:pt x="1132965" y="379761"/>
                  </a:lnTo>
                  <a:lnTo>
                    <a:pt x="1143129" y="421370"/>
                  </a:lnTo>
                  <a:lnTo>
                    <a:pt x="1149353" y="464167"/>
                  </a:lnTo>
                  <a:lnTo>
                    <a:pt x="1151467" y="507999"/>
                  </a:lnTo>
                  <a:lnTo>
                    <a:pt x="1149353" y="551831"/>
                  </a:lnTo>
                  <a:lnTo>
                    <a:pt x="1143128" y="594628"/>
                  </a:lnTo>
                  <a:lnTo>
                    <a:pt x="1132965" y="636237"/>
                  </a:lnTo>
                  <a:lnTo>
                    <a:pt x="1119036" y="676506"/>
                  </a:lnTo>
                  <a:lnTo>
                    <a:pt x="1101514" y="715281"/>
                  </a:lnTo>
                  <a:lnTo>
                    <a:pt x="1080573" y="752412"/>
                  </a:lnTo>
                  <a:lnTo>
                    <a:pt x="1056383" y="787744"/>
                  </a:lnTo>
                  <a:lnTo>
                    <a:pt x="1029120" y="821127"/>
                  </a:lnTo>
                  <a:lnTo>
                    <a:pt x="998955" y="852406"/>
                  </a:lnTo>
                  <a:lnTo>
                    <a:pt x="966061" y="881430"/>
                  </a:lnTo>
                  <a:lnTo>
                    <a:pt x="930611" y="908047"/>
                  </a:lnTo>
                  <a:lnTo>
                    <a:pt x="892777" y="932103"/>
                  </a:lnTo>
                  <a:lnTo>
                    <a:pt x="852734" y="953446"/>
                  </a:lnTo>
                  <a:lnTo>
                    <a:pt x="810653" y="971924"/>
                  </a:lnTo>
                  <a:lnTo>
                    <a:pt x="766707" y="987385"/>
                  </a:lnTo>
                  <a:lnTo>
                    <a:pt x="721069" y="999675"/>
                  </a:lnTo>
                  <a:lnTo>
                    <a:pt x="673913" y="1008642"/>
                  </a:lnTo>
                  <a:lnTo>
                    <a:pt x="625410" y="1014135"/>
                  </a:lnTo>
                  <a:lnTo>
                    <a:pt x="575733" y="1015999"/>
                  </a:lnTo>
                  <a:lnTo>
                    <a:pt x="526057" y="1014134"/>
                  </a:lnTo>
                  <a:lnTo>
                    <a:pt x="477554" y="1008642"/>
                  </a:lnTo>
                  <a:lnTo>
                    <a:pt x="430397" y="999675"/>
                  </a:lnTo>
                  <a:lnTo>
                    <a:pt x="384759" y="987385"/>
                  </a:lnTo>
                  <a:lnTo>
                    <a:pt x="340814" y="971924"/>
                  </a:lnTo>
                  <a:lnTo>
                    <a:pt x="298732" y="953446"/>
                  </a:lnTo>
                  <a:lnTo>
                    <a:pt x="258689" y="932103"/>
                  </a:lnTo>
                  <a:lnTo>
                    <a:pt x="220856" y="908047"/>
                  </a:lnTo>
                  <a:lnTo>
                    <a:pt x="185406" y="881430"/>
                  </a:lnTo>
                  <a:lnTo>
                    <a:pt x="152511" y="852406"/>
                  </a:lnTo>
                  <a:lnTo>
                    <a:pt x="122346" y="821127"/>
                  </a:lnTo>
                  <a:lnTo>
                    <a:pt x="95083" y="787744"/>
                  </a:lnTo>
                  <a:lnTo>
                    <a:pt x="70893" y="752412"/>
                  </a:lnTo>
                  <a:lnTo>
                    <a:pt x="49951" y="715282"/>
                  </a:lnTo>
                  <a:lnTo>
                    <a:pt x="32430" y="676506"/>
                  </a:lnTo>
                  <a:lnTo>
                    <a:pt x="18501" y="636237"/>
                  </a:lnTo>
                  <a:lnTo>
                    <a:pt x="8337" y="594628"/>
                  </a:lnTo>
                  <a:lnTo>
                    <a:pt x="2113" y="551832"/>
                  </a:lnTo>
                  <a:lnTo>
                    <a:pt x="0" y="5079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 txBox="1"/>
          <p:nvPr/>
        </p:nvSpPr>
        <p:spPr>
          <a:xfrm>
            <a:off x="2713517" y="2309262"/>
            <a:ext cx="815975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子公司</a:t>
            </a:r>
            <a:r>
              <a:rPr sz="1750" b="1" spc="-50">
                <a:latin typeface="Times New Roman"/>
                <a:cs typeface="Times New Roman"/>
              </a:rPr>
              <a:t>1</a:t>
            </a:r>
            <a:endParaRPr sz="1750">
              <a:latin typeface="Times New Roman"/>
              <a:cs typeface="Times New Roman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2285469" y="3424237"/>
            <a:ext cx="1161415" cy="1025525"/>
            <a:chOff x="2285469" y="3424237"/>
            <a:chExt cx="1161415" cy="1025525"/>
          </a:xfrm>
        </p:grpSpPr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290232" y="3428999"/>
              <a:ext cx="1151467" cy="1015999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2290232" y="3428999"/>
              <a:ext cx="1151890" cy="1016000"/>
            </a:xfrm>
            <a:custGeom>
              <a:rect l="l" t="t" r="r" b="b"/>
              <a:pathLst>
                <a:path w="1151889" h="1016000">
                  <a:moveTo>
                    <a:pt x="0" y="508000"/>
                  </a:moveTo>
                  <a:lnTo>
                    <a:pt x="2114" y="464168"/>
                  </a:lnTo>
                  <a:lnTo>
                    <a:pt x="8338" y="421371"/>
                  </a:lnTo>
                  <a:lnTo>
                    <a:pt x="18501" y="379762"/>
                  </a:lnTo>
                  <a:lnTo>
                    <a:pt x="32430" y="339494"/>
                  </a:lnTo>
                  <a:lnTo>
                    <a:pt x="49952" y="300718"/>
                  </a:lnTo>
                  <a:lnTo>
                    <a:pt x="70894" y="263587"/>
                  </a:lnTo>
                  <a:lnTo>
                    <a:pt x="95083" y="228255"/>
                  </a:lnTo>
                  <a:lnTo>
                    <a:pt x="122347" y="194873"/>
                  </a:lnTo>
                  <a:lnTo>
                    <a:pt x="152512" y="163593"/>
                  </a:lnTo>
                  <a:lnTo>
                    <a:pt x="185406" y="134569"/>
                  </a:lnTo>
                  <a:lnTo>
                    <a:pt x="220856" y="107953"/>
                  </a:lnTo>
                  <a:lnTo>
                    <a:pt x="258689" y="83896"/>
                  </a:lnTo>
                  <a:lnTo>
                    <a:pt x="298732" y="62553"/>
                  </a:lnTo>
                  <a:lnTo>
                    <a:pt x="340814" y="44075"/>
                  </a:lnTo>
                  <a:lnTo>
                    <a:pt x="384759" y="28614"/>
                  </a:lnTo>
                  <a:lnTo>
                    <a:pt x="430397" y="16324"/>
                  </a:lnTo>
                  <a:lnTo>
                    <a:pt x="477554" y="7357"/>
                  </a:lnTo>
                  <a:lnTo>
                    <a:pt x="526057" y="1864"/>
                  </a:lnTo>
                  <a:lnTo>
                    <a:pt x="575733" y="0"/>
                  </a:lnTo>
                  <a:lnTo>
                    <a:pt x="625409" y="1864"/>
                  </a:lnTo>
                  <a:lnTo>
                    <a:pt x="673912" y="7356"/>
                  </a:lnTo>
                  <a:lnTo>
                    <a:pt x="721069" y="16324"/>
                  </a:lnTo>
                  <a:lnTo>
                    <a:pt x="766707" y="28614"/>
                  </a:lnTo>
                  <a:lnTo>
                    <a:pt x="810653" y="44074"/>
                  </a:lnTo>
                  <a:lnTo>
                    <a:pt x="852734" y="62552"/>
                  </a:lnTo>
                  <a:lnTo>
                    <a:pt x="892777" y="83896"/>
                  </a:lnTo>
                  <a:lnTo>
                    <a:pt x="930610" y="107952"/>
                  </a:lnTo>
                  <a:lnTo>
                    <a:pt x="966061" y="134568"/>
                  </a:lnTo>
                  <a:lnTo>
                    <a:pt x="998955" y="163592"/>
                  </a:lnTo>
                  <a:lnTo>
                    <a:pt x="1029120" y="194872"/>
                  </a:lnTo>
                  <a:lnTo>
                    <a:pt x="1056383" y="228254"/>
                  </a:lnTo>
                  <a:lnTo>
                    <a:pt x="1080573" y="263587"/>
                  </a:lnTo>
                  <a:lnTo>
                    <a:pt x="1101515" y="300717"/>
                  </a:lnTo>
                  <a:lnTo>
                    <a:pt x="1119036" y="339493"/>
                  </a:lnTo>
                  <a:lnTo>
                    <a:pt x="1132965" y="379761"/>
                  </a:lnTo>
                  <a:lnTo>
                    <a:pt x="1143129" y="421370"/>
                  </a:lnTo>
                  <a:lnTo>
                    <a:pt x="1149353" y="464167"/>
                  </a:lnTo>
                  <a:lnTo>
                    <a:pt x="1151467" y="507999"/>
                  </a:lnTo>
                  <a:lnTo>
                    <a:pt x="1149353" y="551831"/>
                  </a:lnTo>
                  <a:lnTo>
                    <a:pt x="1143128" y="594628"/>
                  </a:lnTo>
                  <a:lnTo>
                    <a:pt x="1132965" y="636237"/>
                  </a:lnTo>
                  <a:lnTo>
                    <a:pt x="1119036" y="676506"/>
                  </a:lnTo>
                  <a:lnTo>
                    <a:pt x="1101514" y="715281"/>
                  </a:lnTo>
                  <a:lnTo>
                    <a:pt x="1080573" y="752412"/>
                  </a:lnTo>
                  <a:lnTo>
                    <a:pt x="1056383" y="787744"/>
                  </a:lnTo>
                  <a:lnTo>
                    <a:pt x="1029120" y="821126"/>
                  </a:lnTo>
                  <a:lnTo>
                    <a:pt x="998955" y="852406"/>
                  </a:lnTo>
                  <a:lnTo>
                    <a:pt x="966061" y="881430"/>
                  </a:lnTo>
                  <a:lnTo>
                    <a:pt x="930611" y="908046"/>
                  </a:lnTo>
                  <a:lnTo>
                    <a:pt x="892777" y="932103"/>
                  </a:lnTo>
                  <a:lnTo>
                    <a:pt x="852734" y="953446"/>
                  </a:lnTo>
                  <a:lnTo>
                    <a:pt x="810653" y="971924"/>
                  </a:lnTo>
                  <a:lnTo>
                    <a:pt x="766707" y="987384"/>
                  </a:lnTo>
                  <a:lnTo>
                    <a:pt x="721069" y="999675"/>
                  </a:lnTo>
                  <a:lnTo>
                    <a:pt x="673913" y="1008642"/>
                  </a:lnTo>
                  <a:lnTo>
                    <a:pt x="625410" y="1014134"/>
                  </a:lnTo>
                  <a:lnTo>
                    <a:pt x="575733" y="1015999"/>
                  </a:lnTo>
                  <a:lnTo>
                    <a:pt x="526057" y="1014134"/>
                  </a:lnTo>
                  <a:lnTo>
                    <a:pt x="477554" y="1008642"/>
                  </a:lnTo>
                  <a:lnTo>
                    <a:pt x="430397" y="999674"/>
                  </a:lnTo>
                  <a:lnTo>
                    <a:pt x="384759" y="987384"/>
                  </a:lnTo>
                  <a:lnTo>
                    <a:pt x="340814" y="971924"/>
                  </a:lnTo>
                  <a:lnTo>
                    <a:pt x="298732" y="953446"/>
                  </a:lnTo>
                  <a:lnTo>
                    <a:pt x="258689" y="932102"/>
                  </a:lnTo>
                  <a:lnTo>
                    <a:pt x="220856" y="908046"/>
                  </a:lnTo>
                  <a:lnTo>
                    <a:pt x="185406" y="881430"/>
                  </a:lnTo>
                  <a:lnTo>
                    <a:pt x="152511" y="852406"/>
                  </a:lnTo>
                  <a:lnTo>
                    <a:pt x="122346" y="821126"/>
                  </a:lnTo>
                  <a:lnTo>
                    <a:pt x="95083" y="787744"/>
                  </a:lnTo>
                  <a:lnTo>
                    <a:pt x="70893" y="752412"/>
                  </a:lnTo>
                  <a:lnTo>
                    <a:pt x="49951" y="715281"/>
                  </a:lnTo>
                  <a:lnTo>
                    <a:pt x="32430" y="676506"/>
                  </a:lnTo>
                  <a:lnTo>
                    <a:pt x="18501" y="636237"/>
                  </a:lnTo>
                  <a:lnTo>
                    <a:pt x="8337" y="594628"/>
                  </a:lnTo>
                  <a:lnTo>
                    <a:pt x="2113" y="551831"/>
                  </a:lnTo>
                  <a:lnTo>
                    <a:pt x="0" y="50799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9" name="object 39"/>
          <p:cNvSpPr txBox="1"/>
          <p:nvPr/>
        </p:nvSpPr>
        <p:spPr>
          <a:xfrm>
            <a:off x="2458105" y="3781050"/>
            <a:ext cx="815975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子公司</a:t>
            </a:r>
            <a:r>
              <a:rPr sz="1750" b="1" spc="-50">
                <a:latin typeface="Times New Roman"/>
                <a:cs typeface="Times New Roman"/>
              </a:rPr>
              <a:t>2</a:t>
            </a:r>
            <a:endParaRPr sz="1750">
              <a:latin typeface="Times New Roman"/>
              <a:cs typeface="Times New Roman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2861203" y="2207859"/>
            <a:ext cx="4042410" cy="3461385"/>
            <a:chOff x="2861203" y="2207859"/>
            <a:chExt cx="4042410" cy="3461385"/>
          </a:xfrm>
        </p:grpSpPr>
        <p:pic>
          <p:nvPicPr>
            <p:cNvPr id="41" name="object 4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722988" y="2212621"/>
              <a:ext cx="406400" cy="448733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4722988" y="2212621"/>
              <a:ext cx="406400" cy="448945"/>
            </a:xfrm>
            <a:custGeom>
              <a:rect l="l" t="t" r="r" b="b"/>
              <a:pathLst>
                <a:path w="406400" h="448944">
                  <a:moveTo>
                    <a:pt x="0" y="336550"/>
                  </a:moveTo>
                  <a:lnTo>
                    <a:pt x="101600" y="336550"/>
                  </a:lnTo>
                  <a:lnTo>
                    <a:pt x="101600" y="0"/>
                  </a:lnTo>
                  <a:lnTo>
                    <a:pt x="304800" y="0"/>
                  </a:lnTo>
                  <a:lnTo>
                    <a:pt x="304800" y="336550"/>
                  </a:lnTo>
                  <a:lnTo>
                    <a:pt x="406400" y="336550"/>
                  </a:lnTo>
                  <a:lnTo>
                    <a:pt x="203200" y="448733"/>
                  </a:lnTo>
                  <a:lnTo>
                    <a:pt x="0" y="3365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786488" y="3941233"/>
              <a:ext cx="406400" cy="368300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4786488" y="3941233"/>
              <a:ext cx="406400" cy="368300"/>
            </a:xfrm>
            <a:custGeom>
              <a:rect l="l" t="t" r="r" b="b"/>
              <a:pathLst>
                <a:path w="406400" h="368300">
                  <a:moveTo>
                    <a:pt x="0" y="276225"/>
                  </a:moveTo>
                  <a:lnTo>
                    <a:pt x="101600" y="276225"/>
                  </a:lnTo>
                  <a:lnTo>
                    <a:pt x="101600" y="0"/>
                  </a:lnTo>
                  <a:lnTo>
                    <a:pt x="304800" y="0"/>
                  </a:lnTo>
                  <a:lnTo>
                    <a:pt x="304800" y="276225"/>
                  </a:lnTo>
                  <a:lnTo>
                    <a:pt x="406400" y="276225"/>
                  </a:lnTo>
                  <a:lnTo>
                    <a:pt x="203200" y="368300"/>
                  </a:lnTo>
                  <a:lnTo>
                    <a:pt x="0" y="2762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5" name="object 4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809066" y="5325533"/>
              <a:ext cx="406400" cy="338666"/>
            </a:xfrm>
            <a:prstGeom prst="rect">
              <a:avLst/>
            </a:prstGeom>
          </p:spPr>
        </p:pic>
        <p:sp>
          <p:nvSpPr>
            <p:cNvPr id="46" name="object 46"/>
            <p:cNvSpPr/>
            <p:nvPr/>
          </p:nvSpPr>
          <p:spPr>
            <a:xfrm>
              <a:off x="4809066" y="5325533"/>
              <a:ext cx="406400" cy="339090"/>
            </a:xfrm>
            <a:custGeom>
              <a:rect l="l" t="t" r="r" b="b"/>
              <a:pathLst>
                <a:path w="406400" h="339089">
                  <a:moveTo>
                    <a:pt x="0" y="254000"/>
                  </a:moveTo>
                  <a:lnTo>
                    <a:pt x="101600" y="254000"/>
                  </a:lnTo>
                  <a:lnTo>
                    <a:pt x="101600" y="0"/>
                  </a:lnTo>
                  <a:lnTo>
                    <a:pt x="304800" y="0"/>
                  </a:lnTo>
                  <a:lnTo>
                    <a:pt x="304800" y="254000"/>
                  </a:lnTo>
                  <a:lnTo>
                    <a:pt x="406400" y="254000"/>
                  </a:lnTo>
                  <a:lnTo>
                    <a:pt x="203200" y="338666"/>
                  </a:lnTo>
                  <a:lnTo>
                    <a:pt x="0" y="2540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7" name="object 47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810956" y="2596444"/>
              <a:ext cx="512232" cy="256821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5804552" y="2596444"/>
              <a:ext cx="518795" cy="269875"/>
            </a:xfrm>
            <a:custGeom>
              <a:rect l="l" t="t" r="r" b="b"/>
              <a:pathLst>
                <a:path w="518795" h="269875">
                  <a:moveTo>
                    <a:pt x="435600" y="25649"/>
                  </a:moveTo>
                  <a:lnTo>
                    <a:pt x="422792" y="105"/>
                  </a:lnTo>
                  <a:lnTo>
                    <a:pt x="518636" y="0"/>
                  </a:lnTo>
                  <a:lnTo>
                    <a:pt x="502318" y="21807"/>
                  </a:lnTo>
                  <a:lnTo>
                    <a:pt x="443263" y="21807"/>
                  </a:lnTo>
                  <a:lnTo>
                    <a:pt x="435600" y="25649"/>
                  </a:lnTo>
                  <a:close/>
                </a:path>
                <a:path w="518795" h="269875">
                  <a:moveTo>
                    <a:pt x="448407" y="51193"/>
                  </a:moveTo>
                  <a:lnTo>
                    <a:pt x="435600" y="25649"/>
                  </a:lnTo>
                  <a:lnTo>
                    <a:pt x="443263" y="21807"/>
                  </a:lnTo>
                  <a:lnTo>
                    <a:pt x="456070" y="47351"/>
                  </a:lnTo>
                  <a:lnTo>
                    <a:pt x="448407" y="51193"/>
                  </a:lnTo>
                  <a:close/>
                </a:path>
                <a:path w="518795" h="269875">
                  <a:moveTo>
                    <a:pt x="461214" y="76737"/>
                  </a:moveTo>
                  <a:lnTo>
                    <a:pt x="448407" y="51193"/>
                  </a:lnTo>
                  <a:lnTo>
                    <a:pt x="456070" y="47351"/>
                  </a:lnTo>
                  <a:lnTo>
                    <a:pt x="443263" y="21807"/>
                  </a:lnTo>
                  <a:lnTo>
                    <a:pt x="502318" y="21807"/>
                  </a:lnTo>
                  <a:lnTo>
                    <a:pt x="461214" y="76737"/>
                  </a:lnTo>
                  <a:close/>
                </a:path>
                <a:path w="518795" h="269875">
                  <a:moveTo>
                    <a:pt x="12807" y="269593"/>
                  </a:moveTo>
                  <a:lnTo>
                    <a:pt x="0" y="244049"/>
                  </a:lnTo>
                  <a:lnTo>
                    <a:pt x="435600" y="25649"/>
                  </a:lnTo>
                  <a:lnTo>
                    <a:pt x="448407" y="51193"/>
                  </a:lnTo>
                  <a:lnTo>
                    <a:pt x="12807" y="26959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9" name="object 4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937956" y="2788354"/>
              <a:ext cx="512232" cy="256821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>
            <a:xfrm>
              <a:off x="5937956" y="2775582"/>
              <a:ext cx="518795" cy="269875"/>
            </a:xfrm>
            <a:custGeom>
              <a:rect l="l" t="t" r="r" b="b"/>
              <a:pathLst>
                <a:path w="518795" h="269875">
                  <a:moveTo>
                    <a:pt x="83036" y="243943"/>
                  </a:moveTo>
                  <a:lnTo>
                    <a:pt x="518636" y="25543"/>
                  </a:lnTo>
                  <a:lnTo>
                    <a:pt x="505829" y="0"/>
                  </a:lnTo>
                  <a:lnTo>
                    <a:pt x="70229" y="218399"/>
                  </a:lnTo>
                  <a:lnTo>
                    <a:pt x="83036" y="243943"/>
                  </a:lnTo>
                  <a:close/>
                </a:path>
                <a:path w="518795" h="269875">
                  <a:moveTo>
                    <a:pt x="16318" y="247786"/>
                  </a:moveTo>
                  <a:lnTo>
                    <a:pt x="75373" y="247786"/>
                  </a:lnTo>
                  <a:lnTo>
                    <a:pt x="62565" y="222242"/>
                  </a:lnTo>
                  <a:lnTo>
                    <a:pt x="70229" y="218399"/>
                  </a:lnTo>
                  <a:lnTo>
                    <a:pt x="57421" y="192855"/>
                  </a:lnTo>
                  <a:lnTo>
                    <a:pt x="16318" y="247786"/>
                  </a:lnTo>
                  <a:close/>
                </a:path>
                <a:path w="518795" h="269875">
                  <a:moveTo>
                    <a:pt x="75373" y="247786"/>
                  </a:moveTo>
                  <a:lnTo>
                    <a:pt x="83036" y="243943"/>
                  </a:lnTo>
                  <a:lnTo>
                    <a:pt x="70229" y="218399"/>
                  </a:lnTo>
                  <a:lnTo>
                    <a:pt x="62565" y="222242"/>
                  </a:lnTo>
                  <a:lnTo>
                    <a:pt x="75373" y="247786"/>
                  </a:lnTo>
                  <a:close/>
                </a:path>
                <a:path w="518795" h="269875">
                  <a:moveTo>
                    <a:pt x="0" y="269594"/>
                  </a:moveTo>
                  <a:lnTo>
                    <a:pt x="95843" y="269488"/>
                  </a:lnTo>
                  <a:lnTo>
                    <a:pt x="83036" y="243943"/>
                  </a:lnTo>
                  <a:lnTo>
                    <a:pt x="75373" y="247786"/>
                  </a:lnTo>
                  <a:lnTo>
                    <a:pt x="16318" y="247786"/>
                  </a:lnTo>
                  <a:lnTo>
                    <a:pt x="0" y="26959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1" name="object 51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6002866" y="3300588"/>
              <a:ext cx="900513" cy="256821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5998948" y="3286848"/>
              <a:ext cx="904875" cy="288290"/>
            </a:xfrm>
            <a:custGeom>
              <a:rect l="l" t="t" r="r" b="b"/>
              <a:pathLst>
                <a:path w="904875" h="288289">
                  <a:moveTo>
                    <a:pt x="818075" y="260790"/>
                  </a:moveTo>
                  <a:lnTo>
                    <a:pt x="0" y="27479"/>
                  </a:lnTo>
                  <a:lnTo>
                    <a:pt x="7837" y="0"/>
                  </a:lnTo>
                  <a:lnTo>
                    <a:pt x="825912" y="233310"/>
                  </a:lnTo>
                  <a:lnTo>
                    <a:pt x="818075" y="260790"/>
                  </a:lnTo>
                  <a:close/>
                </a:path>
                <a:path w="904875" h="288289">
                  <a:moveTo>
                    <a:pt x="896329" y="263141"/>
                  </a:moveTo>
                  <a:lnTo>
                    <a:pt x="826318" y="263141"/>
                  </a:lnTo>
                  <a:lnTo>
                    <a:pt x="834155" y="235661"/>
                  </a:lnTo>
                  <a:lnTo>
                    <a:pt x="825912" y="233310"/>
                  </a:lnTo>
                  <a:lnTo>
                    <a:pt x="833748" y="205831"/>
                  </a:lnTo>
                  <a:lnTo>
                    <a:pt x="896329" y="263141"/>
                  </a:lnTo>
                  <a:close/>
                </a:path>
                <a:path w="904875" h="288289">
                  <a:moveTo>
                    <a:pt x="826318" y="263141"/>
                  </a:moveTo>
                  <a:lnTo>
                    <a:pt x="818075" y="260790"/>
                  </a:lnTo>
                  <a:lnTo>
                    <a:pt x="825912" y="233310"/>
                  </a:lnTo>
                  <a:lnTo>
                    <a:pt x="834155" y="235661"/>
                  </a:lnTo>
                  <a:lnTo>
                    <a:pt x="826318" y="263141"/>
                  </a:lnTo>
                  <a:close/>
                </a:path>
                <a:path w="904875" h="288289">
                  <a:moveTo>
                    <a:pt x="810238" y="288269"/>
                  </a:moveTo>
                  <a:lnTo>
                    <a:pt x="818075" y="260790"/>
                  </a:lnTo>
                  <a:lnTo>
                    <a:pt x="826318" y="263141"/>
                  </a:lnTo>
                  <a:lnTo>
                    <a:pt x="896329" y="263141"/>
                  </a:lnTo>
                  <a:lnTo>
                    <a:pt x="904432" y="270561"/>
                  </a:lnTo>
                  <a:lnTo>
                    <a:pt x="810238" y="28826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3" name="object 53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5874454" y="3492500"/>
              <a:ext cx="896054" cy="256821"/>
            </a:xfrm>
            <a:prstGeom prst="rect">
              <a:avLst/>
            </a:prstGeom>
          </p:spPr>
        </p:pic>
        <p:sp>
          <p:nvSpPr>
            <p:cNvPr id="54" name="object 54"/>
            <p:cNvSpPr/>
            <p:nvPr/>
          </p:nvSpPr>
          <p:spPr>
            <a:xfrm>
              <a:off x="5874454" y="3474915"/>
              <a:ext cx="900430" cy="288290"/>
            </a:xfrm>
            <a:custGeom>
              <a:rect l="l" t="t" r="r" b="b"/>
              <a:pathLst>
                <a:path w="900428" h="288289">
                  <a:moveTo>
                    <a:pt x="70597" y="82406"/>
                  </a:moveTo>
                  <a:lnTo>
                    <a:pt x="0" y="17584"/>
                  </a:lnTo>
                  <a:lnTo>
                    <a:pt x="94216" y="0"/>
                  </a:lnTo>
                  <a:lnTo>
                    <a:pt x="87020" y="25106"/>
                  </a:lnTo>
                  <a:lnTo>
                    <a:pt x="78101" y="25106"/>
                  </a:lnTo>
                  <a:lnTo>
                    <a:pt x="70229" y="52575"/>
                  </a:lnTo>
                  <a:lnTo>
                    <a:pt x="78470" y="54937"/>
                  </a:lnTo>
                  <a:lnTo>
                    <a:pt x="70597" y="82406"/>
                  </a:lnTo>
                  <a:close/>
                </a:path>
                <a:path w="900428" h="288289">
                  <a:moveTo>
                    <a:pt x="78470" y="54937"/>
                  </a:moveTo>
                  <a:lnTo>
                    <a:pt x="70229" y="52575"/>
                  </a:lnTo>
                  <a:lnTo>
                    <a:pt x="78101" y="25106"/>
                  </a:lnTo>
                  <a:lnTo>
                    <a:pt x="86343" y="27468"/>
                  </a:lnTo>
                  <a:lnTo>
                    <a:pt x="78470" y="54937"/>
                  </a:lnTo>
                  <a:close/>
                </a:path>
                <a:path w="900428" h="288289">
                  <a:moveTo>
                    <a:pt x="86343" y="27468"/>
                  </a:moveTo>
                  <a:lnTo>
                    <a:pt x="78101" y="25106"/>
                  </a:lnTo>
                  <a:lnTo>
                    <a:pt x="87020" y="25106"/>
                  </a:lnTo>
                  <a:lnTo>
                    <a:pt x="86343" y="27468"/>
                  </a:lnTo>
                  <a:close/>
                </a:path>
                <a:path w="900428" h="288289">
                  <a:moveTo>
                    <a:pt x="892117" y="288141"/>
                  </a:moveTo>
                  <a:lnTo>
                    <a:pt x="78470" y="54937"/>
                  </a:lnTo>
                  <a:lnTo>
                    <a:pt x="86343" y="27468"/>
                  </a:lnTo>
                  <a:lnTo>
                    <a:pt x="899990" y="260672"/>
                  </a:lnTo>
                  <a:lnTo>
                    <a:pt x="892117" y="28814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5" name="object 55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5682545" y="3749321"/>
              <a:ext cx="640643" cy="767644"/>
            </a:xfrm>
            <a:prstGeom prst="rect">
              <a:avLst/>
            </a:prstGeom>
          </p:spPr>
        </p:pic>
        <p:sp>
          <p:nvSpPr>
            <p:cNvPr id="56" name="object 56"/>
            <p:cNvSpPr/>
            <p:nvPr/>
          </p:nvSpPr>
          <p:spPr>
            <a:xfrm>
              <a:off x="5671575" y="3740167"/>
              <a:ext cx="652145" cy="777240"/>
            </a:xfrm>
            <a:custGeom>
              <a:rect l="l" t="t" r="r" b="b"/>
              <a:pathLst>
                <a:path w="652145" h="777239">
                  <a:moveTo>
                    <a:pt x="585716" y="720137"/>
                  </a:moveTo>
                  <a:lnTo>
                    <a:pt x="0" y="18309"/>
                  </a:lnTo>
                  <a:lnTo>
                    <a:pt x="21938" y="0"/>
                  </a:lnTo>
                  <a:lnTo>
                    <a:pt x="607655" y="701828"/>
                  </a:lnTo>
                  <a:lnTo>
                    <a:pt x="585716" y="720137"/>
                  </a:lnTo>
                  <a:close/>
                </a:path>
                <a:path w="652145" h="777239">
                  <a:moveTo>
                    <a:pt x="639791" y="726719"/>
                  </a:moveTo>
                  <a:lnTo>
                    <a:pt x="591209" y="726719"/>
                  </a:lnTo>
                  <a:lnTo>
                    <a:pt x="613147" y="708409"/>
                  </a:lnTo>
                  <a:lnTo>
                    <a:pt x="607655" y="701828"/>
                  </a:lnTo>
                  <a:lnTo>
                    <a:pt x="629593" y="683519"/>
                  </a:lnTo>
                  <a:lnTo>
                    <a:pt x="639791" y="726719"/>
                  </a:lnTo>
                  <a:close/>
                </a:path>
                <a:path w="652145" h="777239">
                  <a:moveTo>
                    <a:pt x="591209" y="726719"/>
                  </a:moveTo>
                  <a:lnTo>
                    <a:pt x="585716" y="720137"/>
                  </a:lnTo>
                  <a:lnTo>
                    <a:pt x="607655" y="701828"/>
                  </a:lnTo>
                  <a:lnTo>
                    <a:pt x="613147" y="708409"/>
                  </a:lnTo>
                  <a:lnTo>
                    <a:pt x="591209" y="726719"/>
                  </a:lnTo>
                  <a:close/>
                </a:path>
                <a:path w="652145" h="777239">
                  <a:moveTo>
                    <a:pt x="651613" y="776799"/>
                  </a:moveTo>
                  <a:lnTo>
                    <a:pt x="563777" y="738446"/>
                  </a:lnTo>
                  <a:lnTo>
                    <a:pt x="585716" y="720137"/>
                  </a:lnTo>
                  <a:lnTo>
                    <a:pt x="591209" y="726719"/>
                  </a:lnTo>
                  <a:lnTo>
                    <a:pt x="639791" y="726719"/>
                  </a:lnTo>
                  <a:lnTo>
                    <a:pt x="651613" y="7767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7" name="object 5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5682543" y="4133144"/>
              <a:ext cx="512233" cy="512232"/>
            </a:xfrm>
            <a:prstGeom prst="rect">
              <a:avLst/>
            </a:prstGeom>
          </p:spPr>
        </p:pic>
        <p:sp>
          <p:nvSpPr>
            <p:cNvPr id="58" name="object 58"/>
            <p:cNvSpPr/>
            <p:nvPr/>
          </p:nvSpPr>
          <p:spPr>
            <a:xfrm>
              <a:off x="5682543" y="4133144"/>
              <a:ext cx="522605" cy="522605"/>
            </a:xfrm>
            <a:custGeom>
              <a:rect l="l" t="t" r="r" b="b"/>
              <a:pathLst>
                <a:path w="522604" h="522604">
                  <a:moveTo>
                    <a:pt x="70719" y="50514"/>
                  </a:moveTo>
                  <a:lnTo>
                    <a:pt x="522335" y="502130"/>
                  </a:lnTo>
                  <a:lnTo>
                    <a:pt x="502130" y="522335"/>
                  </a:lnTo>
                  <a:lnTo>
                    <a:pt x="50514" y="70719"/>
                  </a:lnTo>
                  <a:lnTo>
                    <a:pt x="70719" y="50514"/>
                  </a:lnTo>
                  <a:close/>
                </a:path>
                <a:path w="522604" h="522604">
                  <a:moveTo>
                    <a:pt x="14817" y="44452"/>
                  </a:moveTo>
                  <a:lnTo>
                    <a:pt x="64658" y="44452"/>
                  </a:lnTo>
                  <a:lnTo>
                    <a:pt x="44452" y="64658"/>
                  </a:lnTo>
                  <a:lnTo>
                    <a:pt x="50514" y="70719"/>
                  </a:lnTo>
                  <a:lnTo>
                    <a:pt x="30308" y="90925"/>
                  </a:lnTo>
                  <a:lnTo>
                    <a:pt x="14817" y="44452"/>
                  </a:lnTo>
                  <a:close/>
                </a:path>
                <a:path w="522604" h="522604">
                  <a:moveTo>
                    <a:pt x="64658" y="44452"/>
                  </a:moveTo>
                  <a:lnTo>
                    <a:pt x="70719" y="50514"/>
                  </a:lnTo>
                  <a:lnTo>
                    <a:pt x="50514" y="70719"/>
                  </a:lnTo>
                  <a:lnTo>
                    <a:pt x="44452" y="64658"/>
                  </a:lnTo>
                  <a:lnTo>
                    <a:pt x="64658" y="44452"/>
                  </a:lnTo>
                  <a:close/>
                </a:path>
                <a:path w="522604" h="522604">
                  <a:moveTo>
                    <a:pt x="0" y="0"/>
                  </a:moveTo>
                  <a:lnTo>
                    <a:pt x="90925" y="30308"/>
                  </a:lnTo>
                  <a:lnTo>
                    <a:pt x="70719" y="50514"/>
                  </a:lnTo>
                  <a:lnTo>
                    <a:pt x="64658" y="44452"/>
                  </a:lnTo>
                  <a:lnTo>
                    <a:pt x="14817" y="444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9" name="object 5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865965" y="4453466"/>
              <a:ext cx="1151467" cy="1015999"/>
            </a:xfrm>
            <a:prstGeom prst="rect">
              <a:avLst/>
            </a:prstGeom>
          </p:spPr>
        </p:pic>
        <p:sp>
          <p:nvSpPr>
            <p:cNvPr id="60" name="object 60"/>
            <p:cNvSpPr/>
            <p:nvPr/>
          </p:nvSpPr>
          <p:spPr>
            <a:xfrm>
              <a:off x="2865965" y="4453466"/>
              <a:ext cx="1151890" cy="1016000"/>
            </a:xfrm>
            <a:custGeom>
              <a:rect l="l" t="t" r="r" b="b"/>
              <a:pathLst>
                <a:path w="1151889" h="1016000">
                  <a:moveTo>
                    <a:pt x="0" y="508000"/>
                  </a:moveTo>
                  <a:lnTo>
                    <a:pt x="2114" y="464168"/>
                  </a:lnTo>
                  <a:lnTo>
                    <a:pt x="8338" y="421371"/>
                  </a:lnTo>
                  <a:lnTo>
                    <a:pt x="18501" y="379762"/>
                  </a:lnTo>
                  <a:lnTo>
                    <a:pt x="32430" y="339494"/>
                  </a:lnTo>
                  <a:lnTo>
                    <a:pt x="49952" y="300718"/>
                  </a:lnTo>
                  <a:lnTo>
                    <a:pt x="70894" y="263587"/>
                  </a:lnTo>
                  <a:lnTo>
                    <a:pt x="95083" y="228255"/>
                  </a:lnTo>
                  <a:lnTo>
                    <a:pt x="122347" y="194873"/>
                  </a:lnTo>
                  <a:lnTo>
                    <a:pt x="152512" y="163593"/>
                  </a:lnTo>
                  <a:lnTo>
                    <a:pt x="185406" y="134569"/>
                  </a:lnTo>
                  <a:lnTo>
                    <a:pt x="220856" y="107953"/>
                  </a:lnTo>
                  <a:lnTo>
                    <a:pt x="258689" y="83896"/>
                  </a:lnTo>
                  <a:lnTo>
                    <a:pt x="298732" y="62553"/>
                  </a:lnTo>
                  <a:lnTo>
                    <a:pt x="340813" y="44075"/>
                  </a:lnTo>
                  <a:lnTo>
                    <a:pt x="384759" y="28614"/>
                  </a:lnTo>
                  <a:lnTo>
                    <a:pt x="430397" y="16324"/>
                  </a:lnTo>
                  <a:lnTo>
                    <a:pt x="477554" y="7357"/>
                  </a:lnTo>
                  <a:lnTo>
                    <a:pt x="526057" y="1864"/>
                  </a:lnTo>
                  <a:lnTo>
                    <a:pt x="575733" y="0"/>
                  </a:lnTo>
                  <a:lnTo>
                    <a:pt x="625409" y="1864"/>
                  </a:lnTo>
                  <a:lnTo>
                    <a:pt x="673912" y="7356"/>
                  </a:lnTo>
                  <a:lnTo>
                    <a:pt x="721069" y="16324"/>
                  </a:lnTo>
                  <a:lnTo>
                    <a:pt x="766707" y="28614"/>
                  </a:lnTo>
                  <a:lnTo>
                    <a:pt x="810652" y="44074"/>
                  </a:lnTo>
                  <a:lnTo>
                    <a:pt x="852733" y="62552"/>
                  </a:lnTo>
                  <a:lnTo>
                    <a:pt x="892777" y="83896"/>
                  </a:lnTo>
                  <a:lnTo>
                    <a:pt x="930610" y="107952"/>
                  </a:lnTo>
                  <a:lnTo>
                    <a:pt x="966060" y="134568"/>
                  </a:lnTo>
                  <a:lnTo>
                    <a:pt x="998954" y="163592"/>
                  </a:lnTo>
                  <a:lnTo>
                    <a:pt x="1029120" y="194872"/>
                  </a:lnTo>
                  <a:lnTo>
                    <a:pt x="1056383" y="228254"/>
                  </a:lnTo>
                  <a:lnTo>
                    <a:pt x="1080573" y="263587"/>
                  </a:lnTo>
                  <a:lnTo>
                    <a:pt x="1101515" y="300717"/>
                  </a:lnTo>
                  <a:lnTo>
                    <a:pt x="1119036" y="339493"/>
                  </a:lnTo>
                  <a:lnTo>
                    <a:pt x="1132965" y="379761"/>
                  </a:lnTo>
                  <a:lnTo>
                    <a:pt x="1143129" y="421370"/>
                  </a:lnTo>
                  <a:lnTo>
                    <a:pt x="1149353" y="464167"/>
                  </a:lnTo>
                  <a:lnTo>
                    <a:pt x="1151467" y="507999"/>
                  </a:lnTo>
                  <a:lnTo>
                    <a:pt x="1149353" y="551831"/>
                  </a:lnTo>
                  <a:lnTo>
                    <a:pt x="1143128" y="594628"/>
                  </a:lnTo>
                  <a:lnTo>
                    <a:pt x="1132965" y="636237"/>
                  </a:lnTo>
                  <a:lnTo>
                    <a:pt x="1119036" y="676506"/>
                  </a:lnTo>
                  <a:lnTo>
                    <a:pt x="1101514" y="715281"/>
                  </a:lnTo>
                  <a:lnTo>
                    <a:pt x="1080573" y="752412"/>
                  </a:lnTo>
                  <a:lnTo>
                    <a:pt x="1056383" y="787744"/>
                  </a:lnTo>
                  <a:lnTo>
                    <a:pt x="1029120" y="821126"/>
                  </a:lnTo>
                  <a:lnTo>
                    <a:pt x="998955" y="852406"/>
                  </a:lnTo>
                  <a:lnTo>
                    <a:pt x="966061" y="881430"/>
                  </a:lnTo>
                  <a:lnTo>
                    <a:pt x="930611" y="908046"/>
                  </a:lnTo>
                  <a:lnTo>
                    <a:pt x="892777" y="932103"/>
                  </a:lnTo>
                  <a:lnTo>
                    <a:pt x="852734" y="953446"/>
                  </a:lnTo>
                  <a:lnTo>
                    <a:pt x="810653" y="971924"/>
                  </a:lnTo>
                  <a:lnTo>
                    <a:pt x="766707" y="987384"/>
                  </a:lnTo>
                  <a:lnTo>
                    <a:pt x="721069" y="999675"/>
                  </a:lnTo>
                  <a:lnTo>
                    <a:pt x="673913" y="1008642"/>
                  </a:lnTo>
                  <a:lnTo>
                    <a:pt x="625410" y="1014134"/>
                  </a:lnTo>
                  <a:lnTo>
                    <a:pt x="575733" y="1015999"/>
                  </a:lnTo>
                  <a:lnTo>
                    <a:pt x="526057" y="1014134"/>
                  </a:lnTo>
                  <a:lnTo>
                    <a:pt x="477554" y="1008642"/>
                  </a:lnTo>
                  <a:lnTo>
                    <a:pt x="430397" y="999674"/>
                  </a:lnTo>
                  <a:lnTo>
                    <a:pt x="384759" y="987384"/>
                  </a:lnTo>
                  <a:lnTo>
                    <a:pt x="340814" y="971924"/>
                  </a:lnTo>
                  <a:lnTo>
                    <a:pt x="298732" y="953446"/>
                  </a:lnTo>
                  <a:lnTo>
                    <a:pt x="258689" y="932102"/>
                  </a:lnTo>
                  <a:lnTo>
                    <a:pt x="220856" y="908046"/>
                  </a:lnTo>
                  <a:lnTo>
                    <a:pt x="185406" y="881430"/>
                  </a:lnTo>
                  <a:lnTo>
                    <a:pt x="152511" y="852406"/>
                  </a:lnTo>
                  <a:lnTo>
                    <a:pt x="122346" y="821126"/>
                  </a:lnTo>
                  <a:lnTo>
                    <a:pt x="95083" y="787744"/>
                  </a:lnTo>
                  <a:lnTo>
                    <a:pt x="70893" y="752412"/>
                  </a:lnTo>
                  <a:lnTo>
                    <a:pt x="49951" y="715281"/>
                  </a:lnTo>
                  <a:lnTo>
                    <a:pt x="32430" y="676506"/>
                  </a:lnTo>
                  <a:lnTo>
                    <a:pt x="18501" y="636237"/>
                  </a:lnTo>
                  <a:lnTo>
                    <a:pt x="8337" y="594628"/>
                  </a:lnTo>
                  <a:lnTo>
                    <a:pt x="2113" y="551831"/>
                  </a:lnTo>
                  <a:lnTo>
                    <a:pt x="0" y="507999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1" name="object 61"/>
          <p:cNvSpPr txBox="1"/>
          <p:nvPr/>
        </p:nvSpPr>
        <p:spPr>
          <a:xfrm>
            <a:off x="3033839" y="4805517"/>
            <a:ext cx="815975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子公司</a:t>
            </a:r>
            <a:r>
              <a:rPr sz="1750" b="1" spc="-50">
                <a:latin typeface="Times New Roman"/>
                <a:cs typeface="Times New Roman"/>
              </a:rPr>
              <a:t>3</a:t>
            </a:r>
            <a:endParaRPr sz="1750">
              <a:latin typeface="Times New Roman"/>
              <a:cs typeface="Times New Roman"/>
            </a:endParaRPr>
          </a:p>
        </p:txBody>
      </p:sp>
      <p:grpSp>
        <p:nvGrpSpPr>
          <p:cNvPr id="62" name="object 62"/>
          <p:cNvGrpSpPr/>
          <p:nvPr/>
        </p:nvGrpSpPr>
        <p:grpSpPr>
          <a:xfrm>
            <a:off x="604837" y="1324504"/>
            <a:ext cx="3733165" cy="3328035"/>
            <a:chOff x="604837" y="1324504"/>
            <a:chExt cx="3733165" cy="3328035"/>
          </a:xfrm>
        </p:grpSpPr>
        <p:sp>
          <p:nvSpPr>
            <p:cNvPr id="63" name="object 63"/>
            <p:cNvSpPr/>
            <p:nvPr/>
          </p:nvSpPr>
          <p:spPr>
            <a:xfrm>
              <a:off x="3314700" y="2661361"/>
              <a:ext cx="1023619" cy="1991360"/>
            </a:xfrm>
            <a:custGeom>
              <a:rect l="l" t="t" r="r" b="b"/>
              <a:pathLst>
                <a:path w="1023619" h="1991360">
                  <a:moveTo>
                    <a:pt x="581812" y="780567"/>
                  </a:moveTo>
                  <a:lnTo>
                    <a:pt x="569645" y="754722"/>
                  </a:lnTo>
                  <a:lnTo>
                    <a:pt x="71475" y="989152"/>
                  </a:lnTo>
                  <a:lnTo>
                    <a:pt x="59309" y="963295"/>
                  </a:lnTo>
                  <a:lnTo>
                    <a:pt x="15697" y="1018654"/>
                  </a:lnTo>
                  <a:lnTo>
                    <a:pt x="0" y="1038580"/>
                  </a:lnTo>
                  <a:lnTo>
                    <a:pt x="95808" y="1040853"/>
                  </a:lnTo>
                  <a:lnTo>
                    <a:pt x="83642" y="1015009"/>
                  </a:lnTo>
                  <a:lnTo>
                    <a:pt x="581812" y="780567"/>
                  </a:lnTo>
                  <a:close/>
                </a:path>
                <a:path w="1023619" h="1991360">
                  <a:moveTo>
                    <a:pt x="639229" y="510819"/>
                  </a:moveTo>
                  <a:lnTo>
                    <a:pt x="621639" y="477672"/>
                  </a:lnTo>
                  <a:lnTo>
                    <a:pt x="594309" y="426161"/>
                  </a:lnTo>
                  <a:lnTo>
                    <a:pt x="577723" y="449427"/>
                  </a:lnTo>
                  <a:lnTo>
                    <a:pt x="200202" y="180276"/>
                  </a:lnTo>
                  <a:lnTo>
                    <a:pt x="183616" y="203542"/>
                  </a:lnTo>
                  <a:lnTo>
                    <a:pt x="561136" y="472694"/>
                  </a:lnTo>
                  <a:lnTo>
                    <a:pt x="544550" y="495960"/>
                  </a:lnTo>
                  <a:lnTo>
                    <a:pt x="639229" y="510819"/>
                  </a:lnTo>
                  <a:close/>
                </a:path>
                <a:path w="1023619" h="1991360">
                  <a:moveTo>
                    <a:pt x="668858" y="959561"/>
                  </a:moveTo>
                  <a:lnTo>
                    <a:pt x="573011" y="959561"/>
                  </a:lnTo>
                  <a:lnTo>
                    <a:pt x="585800" y="985113"/>
                  </a:lnTo>
                  <a:lnTo>
                    <a:pt x="120599" y="1217714"/>
                  </a:lnTo>
                  <a:lnTo>
                    <a:pt x="133388" y="1243266"/>
                  </a:lnTo>
                  <a:lnTo>
                    <a:pt x="598576" y="1010678"/>
                  </a:lnTo>
                  <a:lnTo>
                    <a:pt x="611352" y="1036231"/>
                  </a:lnTo>
                  <a:lnTo>
                    <a:pt x="652564" y="981278"/>
                  </a:lnTo>
                  <a:lnTo>
                    <a:pt x="668858" y="959561"/>
                  </a:lnTo>
                  <a:close/>
                </a:path>
                <a:path w="1023619" h="1991360">
                  <a:moveTo>
                    <a:pt x="775919" y="307263"/>
                  </a:moveTo>
                  <a:lnTo>
                    <a:pt x="397052" y="38011"/>
                  </a:lnTo>
                  <a:lnTo>
                    <a:pt x="413613" y="14719"/>
                  </a:lnTo>
                  <a:lnTo>
                    <a:pt x="318909" y="0"/>
                  </a:lnTo>
                  <a:lnTo>
                    <a:pt x="336499" y="33045"/>
                  </a:lnTo>
                  <a:lnTo>
                    <a:pt x="363956" y="84594"/>
                  </a:lnTo>
                  <a:lnTo>
                    <a:pt x="380504" y="61302"/>
                  </a:lnTo>
                  <a:lnTo>
                    <a:pt x="759358" y="330555"/>
                  </a:lnTo>
                  <a:lnTo>
                    <a:pt x="775919" y="307263"/>
                  </a:lnTo>
                  <a:close/>
                </a:path>
                <a:path w="1023619" h="1991360">
                  <a:moveTo>
                    <a:pt x="908291" y="1158836"/>
                  </a:moveTo>
                  <a:lnTo>
                    <a:pt x="883805" y="1144092"/>
                  </a:lnTo>
                  <a:lnTo>
                    <a:pt x="479310" y="1815731"/>
                  </a:lnTo>
                  <a:lnTo>
                    <a:pt x="454825" y="1800987"/>
                  </a:lnTo>
                  <a:lnTo>
                    <a:pt x="451929" y="1837817"/>
                  </a:lnTo>
                  <a:lnTo>
                    <a:pt x="447319" y="1896529"/>
                  </a:lnTo>
                  <a:lnTo>
                    <a:pt x="528256" y="1845208"/>
                  </a:lnTo>
                  <a:lnTo>
                    <a:pt x="503783" y="1830476"/>
                  </a:lnTo>
                  <a:lnTo>
                    <a:pt x="908291" y="1158836"/>
                  </a:lnTo>
                  <a:close/>
                </a:path>
                <a:path w="1023619" h="1991360">
                  <a:moveTo>
                    <a:pt x="1023048" y="1408290"/>
                  </a:moveTo>
                  <a:lnTo>
                    <a:pt x="944016" y="1462506"/>
                  </a:lnTo>
                  <a:lnTo>
                    <a:pt x="969010" y="1476349"/>
                  </a:lnTo>
                  <a:lnTo>
                    <a:pt x="691642" y="1977097"/>
                  </a:lnTo>
                  <a:lnTo>
                    <a:pt x="716635" y="1990940"/>
                  </a:lnTo>
                  <a:lnTo>
                    <a:pt x="994003" y="1490205"/>
                  </a:lnTo>
                  <a:lnTo>
                    <a:pt x="1019009" y="1504048"/>
                  </a:lnTo>
                  <a:lnTo>
                    <a:pt x="1020495" y="1468856"/>
                  </a:lnTo>
                  <a:lnTo>
                    <a:pt x="1023048" y="14082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>
              <a:off x="609600" y="1329266"/>
              <a:ext cx="1673860" cy="1896745"/>
            </a:xfrm>
            <a:custGeom>
              <a:rect l="l" t="t" r="r" b="b"/>
              <a:pathLst>
                <a:path w="1673860" h="1896745">
                  <a:moveTo>
                    <a:pt x="1394644" y="0"/>
                  </a:moveTo>
                  <a:close/>
                </a:path>
                <a:path w="1673860" h="1896745">
                  <a:moveTo>
                    <a:pt x="976253" y="1896533"/>
                  </a:moveTo>
                  <a:lnTo>
                    <a:pt x="1394647" y="1896532"/>
                  </a:lnTo>
                  <a:lnTo>
                    <a:pt x="1439887" y="1892882"/>
                  </a:lnTo>
                  <a:lnTo>
                    <a:pt x="1482808" y="1882312"/>
                  </a:lnTo>
                  <a:lnTo>
                    <a:pt x="1522829" y="1865398"/>
                  </a:lnTo>
                  <a:lnTo>
                    <a:pt x="1559378" y="1842714"/>
                  </a:lnTo>
                  <a:lnTo>
                    <a:pt x="1591879" y="1814834"/>
                  </a:lnTo>
                  <a:lnTo>
                    <a:pt x="1619759" y="1782333"/>
                  </a:lnTo>
                  <a:lnTo>
                    <a:pt x="1642443" y="1745784"/>
                  </a:lnTo>
                  <a:lnTo>
                    <a:pt x="1659357" y="1705762"/>
                  </a:lnTo>
                  <a:lnTo>
                    <a:pt x="1669927" y="1662842"/>
                  </a:lnTo>
                  <a:lnTo>
                    <a:pt x="1673578" y="1617597"/>
                  </a:lnTo>
                  <a:lnTo>
                    <a:pt x="1673578" y="278935"/>
                  </a:lnTo>
                  <a:lnTo>
                    <a:pt x="1669927" y="233690"/>
                  </a:lnTo>
                  <a:lnTo>
                    <a:pt x="1659357" y="190769"/>
                  </a:lnTo>
                  <a:lnTo>
                    <a:pt x="1642443" y="150748"/>
                  </a:lnTo>
                  <a:lnTo>
                    <a:pt x="1619759" y="114199"/>
                  </a:lnTo>
                  <a:lnTo>
                    <a:pt x="1591879" y="81697"/>
                  </a:lnTo>
                  <a:lnTo>
                    <a:pt x="1559378" y="53818"/>
                  </a:lnTo>
                  <a:lnTo>
                    <a:pt x="1522829" y="31134"/>
                  </a:lnTo>
                  <a:lnTo>
                    <a:pt x="1482807" y="14220"/>
                  </a:lnTo>
                  <a:lnTo>
                    <a:pt x="1439886" y="3650"/>
                  </a:lnTo>
                  <a:lnTo>
                    <a:pt x="1394644" y="0"/>
                  </a:lnTo>
                  <a:lnTo>
                    <a:pt x="278935" y="0"/>
                  </a:lnTo>
                  <a:lnTo>
                    <a:pt x="233690" y="3650"/>
                  </a:lnTo>
                  <a:lnTo>
                    <a:pt x="190770" y="14220"/>
                  </a:lnTo>
                  <a:lnTo>
                    <a:pt x="150748" y="31134"/>
                  </a:lnTo>
                  <a:lnTo>
                    <a:pt x="114200" y="53818"/>
                  </a:lnTo>
                  <a:lnTo>
                    <a:pt x="81698" y="81698"/>
                  </a:lnTo>
                  <a:lnTo>
                    <a:pt x="53818" y="114199"/>
                  </a:lnTo>
                  <a:lnTo>
                    <a:pt x="31134" y="150748"/>
                  </a:lnTo>
                  <a:lnTo>
                    <a:pt x="14220" y="190770"/>
                  </a:lnTo>
                  <a:lnTo>
                    <a:pt x="3651" y="233690"/>
                  </a:lnTo>
                  <a:lnTo>
                    <a:pt x="0" y="278935"/>
                  </a:lnTo>
                  <a:lnTo>
                    <a:pt x="0" y="1617597"/>
                  </a:lnTo>
                  <a:lnTo>
                    <a:pt x="3651" y="1662842"/>
                  </a:lnTo>
                  <a:lnTo>
                    <a:pt x="14220" y="1705762"/>
                  </a:lnTo>
                  <a:lnTo>
                    <a:pt x="31134" y="1745784"/>
                  </a:lnTo>
                  <a:lnTo>
                    <a:pt x="53818" y="1782333"/>
                  </a:lnTo>
                  <a:lnTo>
                    <a:pt x="81698" y="1814834"/>
                  </a:lnTo>
                  <a:lnTo>
                    <a:pt x="114200" y="1842714"/>
                  </a:lnTo>
                  <a:lnTo>
                    <a:pt x="150749" y="1865398"/>
                  </a:lnTo>
                  <a:lnTo>
                    <a:pt x="190770" y="1882312"/>
                  </a:lnTo>
                  <a:lnTo>
                    <a:pt x="233691" y="1892882"/>
                  </a:lnTo>
                  <a:lnTo>
                    <a:pt x="278935" y="1896532"/>
                  </a:lnTo>
                  <a:lnTo>
                    <a:pt x="976253" y="1896533"/>
                  </a:lnTo>
                  <a:close/>
                </a:path>
                <a:path w="1673860" h="1896745">
                  <a:moveTo>
                    <a:pt x="0" y="1617597"/>
                  </a:move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5" name="object 65"/>
            <p:cNvSpPr/>
            <p:nvPr/>
          </p:nvSpPr>
          <p:spPr>
            <a:xfrm>
              <a:off x="609600" y="1329266"/>
              <a:ext cx="1673860" cy="1896745"/>
            </a:xfrm>
            <a:custGeom>
              <a:rect l="l" t="t" r="r" b="b"/>
              <a:pathLst>
                <a:path w="1673860" h="1896745">
                  <a:moveTo>
                    <a:pt x="1673578" y="278935"/>
                  </a:moveTo>
                  <a:lnTo>
                    <a:pt x="1669927" y="233690"/>
                  </a:lnTo>
                  <a:lnTo>
                    <a:pt x="1659357" y="190770"/>
                  </a:lnTo>
                  <a:lnTo>
                    <a:pt x="1642444" y="150748"/>
                  </a:lnTo>
                  <a:lnTo>
                    <a:pt x="1619759" y="114199"/>
                  </a:lnTo>
                  <a:lnTo>
                    <a:pt x="1591880" y="81698"/>
                  </a:lnTo>
                  <a:lnTo>
                    <a:pt x="1559378" y="53818"/>
                  </a:lnTo>
                  <a:lnTo>
                    <a:pt x="1522829" y="31134"/>
                  </a:lnTo>
                  <a:lnTo>
                    <a:pt x="1482808" y="14220"/>
                  </a:lnTo>
                  <a:lnTo>
                    <a:pt x="1439887" y="3650"/>
                  </a:lnTo>
                  <a:lnTo>
                    <a:pt x="1394643" y="0"/>
                  </a:lnTo>
                  <a:lnTo>
                    <a:pt x="976253" y="0"/>
                  </a:lnTo>
                  <a:lnTo>
                    <a:pt x="278935" y="0"/>
                  </a:lnTo>
                  <a:lnTo>
                    <a:pt x="233691" y="3650"/>
                  </a:lnTo>
                  <a:lnTo>
                    <a:pt x="190770" y="14220"/>
                  </a:lnTo>
                  <a:lnTo>
                    <a:pt x="150749" y="31134"/>
                  </a:lnTo>
                  <a:lnTo>
                    <a:pt x="114200" y="53818"/>
                  </a:lnTo>
                  <a:lnTo>
                    <a:pt x="81698" y="81697"/>
                  </a:lnTo>
                  <a:lnTo>
                    <a:pt x="53818" y="114199"/>
                  </a:lnTo>
                  <a:lnTo>
                    <a:pt x="31134" y="150748"/>
                  </a:lnTo>
                  <a:lnTo>
                    <a:pt x="14220" y="190769"/>
                  </a:lnTo>
                  <a:lnTo>
                    <a:pt x="3651" y="233690"/>
                  </a:lnTo>
                  <a:lnTo>
                    <a:pt x="0" y="278935"/>
                  </a:lnTo>
                  <a:lnTo>
                    <a:pt x="0" y="1106311"/>
                  </a:lnTo>
                  <a:lnTo>
                    <a:pt x="0" y="1580444"/>
                  </a:lnTo>
                  <a:lnTo>
                    <a:pt x="0" y="1617597"/>
                  </a:lnTo>
                  <a:lnTo>
                    <a:pt x="3651" y="1662842"/>
                  </a:lnTo>
                  <a:lnTo>
                    <a:pt x="14220" y="1705762"/>
                  </a:lnTo>
                  <a:lnTo>
                    <a:pt x="31134" y="1745784"/>
                  </a:lnTo>
                  <a:lnTo>
                    <a:pt x="53818" y="1782333"/>
                  </a:lnTo>
                  <a:lnTo>
                    <a:pt x="81698" y="1814834"/>
                  </a:lnTo>
                  <a:lnTo>
                    <a:pt x="114200" y="1842714"/>
                  </a:lnTo>
                  <a:lnTo>
                    <a:pt x="150748" y="1865398"/>
                  </a:lnTo>
                  <a:lnTo>
                    <a:pt x="190770" y="1882312"/>
                  </a:lnTo>
                  <a:lnTo>
                    <a:pt x="233690" y="1892882"/>
                  </a:lnTo>
                  <a:lnTo>
                    <a:pt x="278935" y="1896532"/>
                  </a:lnTo>
                  <a:lnTo>
                    <a:pt x="976253" y="1896533"/>
                  </a:lnTo>
                  <a:lnTo>
                    <a:pt x="1394648" y="1896533"/>
                  </a:lnTo>
                  <a:lnTo>
                    <a:pt x="1439887" y="1892882"/>
                  </a:lnTo>
                  <a:lnTo>
                    <a:pt x="1482807" y="1882312"/>
                  </a:lnTo>
                  <a:lnTo>
                    <a:pt x="1522829" y="1865398"/>
                  </a:lnTo>
                  <a:lnTo>
                    <a:pt x="1559378" y="1842714"/>
                  </a:lnTo>
                  <a:lnTo>
                    <a:pt x="1591879" y="1814834"/>
                  </a:lnTo>
                  <a:lnTo>
                    <a:pt x="1619759" y="1782333"/>
                  </a:lnTo>
                  <a:lnTo>
                    <a:pt x="1642443" y="1745784"/>
                  </a:lnTo>
                  <a:lnTo>
                    <a:pt x="1659357" y="1705762"/>
                  </a:lnTo>
                  <a:lnTo>
                    <a:pt x="1669927" y="1662842"/>
                  </a:lnTo>
                  <a:lnTo>
                    <a:pt x="1673578" y="1617597"/>
                  </a:lnTo>
                  <a:lnTo>
                    <a:pt x="1673578" y="1580444"/>
                  </a:lnTo>
                  <a:lnTo>
                    <a:pt x="1673578" y="1440663"/>
                  </a:lnTo>
                  <a:lnTo>
                    <a:pt x="1673578" y="1106311"/>
                  </a:lnTo>
                  <a:lnTo>
                    <a:pt x="1673578" y="278935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6" name="object 66"/>
          <p:cNvSpPr txBox="1">
            <a:spLocks noGrp="1"/>
          </p:cNvSpPr>
          <p:nvPr>
            <p:ph type="title"/>
          </p:nvPr>
        </p:nvSpPr>
        <p:spPr>
          <a:xfrm>
            <a:off x="744999" y="1329601"/>
            <a:ext cx="1718945" cy="1692910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15"/>
              </a:spcBef>
            </a:pPr>
            <a:r>
              <a:rPr sz="2450">
                <a:latin typeface="Times New Roman"/>
                <a:cs typeface="Times New Roman"/>
              </a:rPr>
              <a:t>2</a:t>
            </a:r>
            <a:r>
              <a:rPr sz="2450"/>
              <a:t>、</a:t>
            </a:r>
            <a:r>
              <a:rPr sz="1750"/>
              <a:t>集中采购</a:t>
            </a:r>
            <a:r>
              <a:rPr sz="2450" spc="-50"/>
              <a:t>：</a:t>
            </a:r>
            <a:endParaRPr sz="2450">
              <a:latin typeface="Times New Roman"/>
              <a:cs typeface="Times New Roman"/>
            </a:endParaRPr>
          </a:p>
          <a:p>
            <a:pPr marL="159385" marR="467995" algn="just">
              <a:lnSpc>
                <a:spcPct val="121900"/>
              </a:lnSpc>
              <a:spcBef>
                <a:spcPts val="150"/>
              </a:spcBef>
            </a:pPr>
            <a:r>
              <a:rPr sz="2100"/>
              <a:t>组织集</a:t>
            </a:r>
            <a:r>
              <a:rPr sz="2100" spc="-50"/>
              <a:t>中</a:t>
            </a:r>
            <a:r>
              <a:rPr sz="2100"/>
              <a:t>规模集</a:t>
            </a:r>
            <a:r>
              <a:rPr sz="2100" spc="-50"/>
              <a:t>中</a:t>
            </a:r>
            <a:r>
              <a:rPr sz="2100"/>
              <a:t>决策集</a:t>
            </a:r>
            <a:r>
              <a:rPr sz="2100" spc="-50"/>
              <a:t>中</a:t>
            </a:r>
            <a:endParaRPr sz="2100"/>
          </a:p>
        </p:txBody>
      </p:sp>
      <p:sp>
        <p:nvSpPr>
          <p:cNvPr id="68" name="object 6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67" name="object 67"/>
          <p:cNvSpPr txBox="1"/>
          <p:nvPr/>
        </p:nvSpPr>
        <p:spPr>
          <a:xfrm>
            <a:off x="4123423" y="2672722"/>
            <a:ext cx="1226185" cy="64833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  <a:p>
            <a:pPr marL="309245">
              <a:lnSpc>
                <a:spcPct val="100000"/>
              </a:lnSpc>
              <a:spcBef>
                <a:spcPts val="625"/>
              </a:spcBef>
            </a:pPr>
            <a:r>
              <a:rPr sz="1750" b="1">
                <a:latin typeface="Microsoft JhengHei"/>
                <a:cs typeface="Microsoft JhengHei"/>
              </a:rPr>
              <a:t>前期采</a:t>
            </a:r>
            <a:r>
              <a:rPr sz="1750" b="1" spc="-50">
                <a:latin typeface="Microsoft JhengHei"/>
                <a:cs typeface="Microsoft JhengHei"/>
              </a:rPr>
              <a:t>购</a:t>
            </a:r>
            <a:endParaRPr sz="17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40304" y="1663170"/>
            <a:ext cx="2312670" cy="1771014"/>
            <a:chOff x="740304" y="1663170"/>
            <a:chExt cx="2312670" cy="1771014"/>
          </a:xfrm>
        </p:grpSpPr>
        <p:sp>
          <p:nvSpPr>
            <p:cNvPr id="3" name="object 3"/>
            <p:cNvSpPr/>
            <p:nvPr/>
          </p:nvSpPr>
          <p:spPr>
            <a:xfrm>
              <a:off x="745066" y="1667933"/>
              <a:ext cx="2303145" cy="1761489"/>
            </a:xfrm>
            <a:custGeom>
              <a:rect l="l" t="t" r="r" b="b"/>
              <a:pathLst>
                <a:path w="2303145" h="1761489">
                  <a:moveTo>
                    <a:pt x="1535296" y="1761066"/>
                  </a:moveTo>
                  <a:lnTo>
                    <a:pt x="0" y="1761066"/>
                  </a:lnTo>
                  <a:lnTo>
                    <a:pt x="0" y="0"/>
                  </a:lnTo>
                  <a:lnTo>
                    <a:pt x="1535296" y="0"/>
                  </a:lnTo>
                  <a:lnTo>
                    <a:pt x="1535296" y="660400"/>
                  </a:lnTo>
                  <a:lnTo>
                    <a:pt x="1919108" y="660400"/>
                  </a:lnTo>
                  <a:lnTo>
                    <a:pt x="1919108" y="440266"/>
                  </a:lnTo>
                  <a:lnTo>
                    <a:pt x="2302933" y="880533"/>
                  </a:lnTo>
                  <a:lnTo>
                    <a:pt x="1919108" y="1320800"/>
                  </a:lnTo>
                  <a:lnTo>
                    <a:pt x="1919108" y="1100666"/>
                  </a:lnTo>
                  <a:lnTo>
                    <a:pt x="1535296" y="1100666"/>
                  </a:lnTo>
                  <a:lnTo>
                    <a:pt x="1535296" y="1761066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45066" y="1667933"/>
              <a:ext cx="2303145" cy="1761489"/>
            </a:xfrm>
            <a:custGeom>
              <a:rect l="l" t="t" r="r" b="b"/>
              <a:pathLst>
                <a:path w="2303145" h="1761489">
                  <a:moveTo>
                    <a:pt x="0" y="0"/>
                  </a:moveTo>
                  <a:lnTo>
                    <a:pt x="1535296" y="0"/>
                  </a:lnTo>
                  <a:lnTo>
                    <a:pt x="1535296" y="660400"/>
                  </a:lnTo>
                  <a:lnTo>
                    <a:pt x="1919108" y="660400"/>
                  </a:lnTo>
                  <a:lnTo>
                    <a:pt x="1919108" y="440266"/>
                  </a:lnTo>
                  <a:lnTo>
                    <a:pt x="2302933" y="880533"/>
                  </a:lnTo>
                  <a:lnTo>
                    <a:pt x="1919108" y="1320800"/>
                  </a:lnTo>
                  <a:lnTo>
                    <a:pt x="1919108" y="1100666"/>
                  </a:lnTo>
                  <a:lnTo>
                    <a:pt x="1535296" y="1100666"/>
                  </a:lnTo>
                  <a:lnTo>
                    <a:pt x="1535296" y="1761066"/>
                  </a:lnTo>
                  <a:lnTo>
                    <a:pt x="0" y="176106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879048" y="1870531"/>
            <a:ext cx="1493520" cy="1291590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750" b="1">
                <a:latin typeface="Times New Roman"/>
                <a:cs typeface="Times New Roman"/>
              </a:rPr>
              <a:t>3</a:t>
            </a:r>
            <a:r>
              <a:rPr sz="1750" b="1">
                <a:latin typeface="Microsoft JhengHei"/>
                <a:cs typeface="Microsoft JhengHei"/>
              </a:rPr>
              <a:t>、全球采购</a:t>
            </a:r>
            <a:r>
              <a:rPr sz="1750" b="1" spc="-50">
                <a:latin typeface="Microsoft JhengHei"/>
                <a:cs typeface="Microsoft JhengHei"/>
              </a:rPr>
              <a:t>：</a:t>
            </a:r>
            <a:endParaRPr sz="1750">
              <a:latin typeface="Microsoft JhengHei"/>
              <a:cs typeface="Microsoft JhengHei"/>
            </a:endParaRPr>
          </a:p>
          <a:p>
            <a:pPr marL="159385" marR="377190">
              <a:lnSpc>
                <a:spcPct val="121900"/>
              </a:lnSpc>
              <a:spcBef>
                <a:spcPts val="140"/>
              </a:spcBef>
            </a:pPr>
            <a:r>
              <a:rPr sz="2450" b="1">
                <a:latin typeface="Microsoft JhengHei"/>
                <a:cs typeface="Microsoft JhengHei"/>
              </a:rPr>
              <a:t>高技</a:t>
            </a:r>
            <a:r>
              <a:rPr sz="2450" b="1" spc="-50">
                <a:latin typeface="Microsoft JhengHei"/>
                <a:cs typeface="Microsoft JhengHei"/>
              </a:rPr>
              <a:t>术</a:t>
            </a:r>
            <a:r>
              <a:rPr sz="2450" b="1">
                <a:latin typeface="Microsoft JhengHei"/>
                <a:cs typeface="Microsoft JhengHei"/>
              </a:rPr>
              <a:t>低成</a:t>
            </a:r>
            <a:r>
              <a:rPr sz="2450" b="1" spc="-50">
                <a:latin typeface="Microsoft JhengHei"/>
                <a:cs typeface="Microsoft JhengHei"/>
              </a:rPr>
              <a:t>本</a:t>
            </a:r>
            <a:endParaRPr sz="245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65637" y="1527704"/>
            <a:ext cx="2854325" cy="3803015"/>
            <a:chOff x="4465637" y="1527704"/>
            <a:chExt cx="2854325" cy="380301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470400" y="1532466"/>
              <a:ext cx="2844800" cy="3793067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470400" y="1532466"/>
              <a:ext cx="2844800" cy="3793490"/>
            </a:xfrm>
            <a:custGeom>
              <a:rect l="l" t="t" r="r" b="b"/>
              <a:pathLst>
                <a:path w="2844800" h="3793490">
                  <a:moveTo>
                    <a:pt x="0" y="0"/>
                  </a:moveTo>
                  <a:lnTo>
                    <a:pt x="2844800" y="0"/>
                  </a:lnTo>
                  <a:lnTo>
                    <a:pt x="2844800" y="3793067"/>
                  </a:lnTo>
                  <a:lnTo>
                    <a:pt x="0" y="379306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549140" y="1742152"/>
            <a:ext cx="2237740" cy="10229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19100" indent="-406400">
              <a:lnSpc>
                <a:spcPct val="100000"/>
              </a:lnSpc>
              <a:spcBef>
                <a:spcPts val="95"/>
              </a:spcBef>
              <a:buSzPct val="101754"/>
              <a:buFont typeface="Wingdings"/>
              <a:buChar char=""/>
              <a:tabLst>
                <a:tab pos="419100"/>
              </a:tabLst>
            </a:pPr>
            <a:r>
              <a:rPr sz="2850" b="1" spc="-35">
                <a:latin typeface="Microsoft JhengHei"/>
                <a:cs typeface="Microsoft JhengHei"/>
              </a:rPr>
              <a:t>资源国际</a:t>
            </a:r>
            <a:r>
              <a:rPr sz="2850" b="1" spc="-60">
                <a:latin typeface="Microsoft JhengHei"/>
                <a:cs typeface="Microsoft JhengHei"/>
              </a:rPr>
              <a:t>化</a:t>
            </a:r>
            <a:endParaRPr sz="28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850"/>
              </a:spcBef>
              <a:tabLst>
                <a:tab pos="418465"/>
              </a:tabLst>
            </a:pPr>
            <a:r>
              <a:rPr sz="2150" b="1" spc="145">
                <a:latin typeface="Microsoft JhengHei"/>
                <a:cs typeface="Microsoft JhengHei"/>
              </a:rPr>
              <a:t>1.</a:t>
            </a:r>
            <a:r>
              <a:rPr sz="2150" b="1">
                <a:latin typeface="Microsoft JhengHei"/>
                <a:cs typeface="Microsoft JhengHei"/>
              </a:rPr>
              <a:t>	</a:t>
            </a:r>
            <a:r>
              <a:rPr sz="2100" b="1">
                <a:latin typeface="Microsoft JhengHei"/>
                <a:cs typeface="Microsoft JhengHei"/>
              </a:rPr>
              <a:t>经营国际</a:t>
            </a:r>
            <a:r>
              <a:rPr sz="2100" b="1" spc="-50">
                <a:latin typeface="Microsoft JhengHei"/>
                <a:cs typeface="Microsoft JhengHei"/>
              </a:rPr>
              <a:t>化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10" name="object 10"/>
          <p:cNvSpPr txBox="1"/>
          <p:nvPr/>
        </p:nvSpPr>
        <p:spPr>
          <a:xfrm>
            <a:off x="4549140" y="2803222"/>
            <a:ext cx="2328545" cy="100076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419100" marR="5080" indent="-406400">
              <a:lnSpc>
                <a:spcPct val="150800"/>
              </a:lnSpc>
              <a:spcBef>
                <a:spcPts val="50"/>
              </a:spcBef>
              <a:tabLst>
                <a:tab pos="418465"/>
              </a:tabLst>
            </a:pPr>
            <a:r>
              <a:rPr sz="2150" b="1" spc="145">
                <a:latin typeface="Microsoft JhengHei"/>
                <a:cs typeface="Microsoft JhengHei"/>
              </a:rPr>
              <a:t>2.</a:t>
            </a:r>
            <a:r>
              <a:rPr sz="2150" b="1">
                <a:latin typeface="Microsoft JhengHei"/>
                <a:cs typeface="Microsoft JhengHei"/>
              </a:rPr>
              <a:t>	</a:t>
            </a:r>
            <a:r>
              <a:rPr sz="2100" b="1">
                <a:latin typeface="Microsoft JhengHei"/>
                <a:cs typeface="Microsoft JhengHei"/>
              </a:rPr>
              <a:t>合资、合作的</a:t>
            </a:r>
            <a:r>
              <a:rPr sz="2100" b="1" spc="-50">
                <a:latin typeface="Microsoft JhengHei"/>
                <a:cs typeface="Microsoft JhengHei"/>
              </a:rPr>
              <a:t>需</a:t>
            </a:r>
            <a:r>
              <a:rPr sz="2100" b="1">
                <a:latin typeface="Microsoft JhengHei"/>
                <a:cs typeface="Microsoft JhengHei"/>
              </a:rPr>
              <a:t>需</a:t>
            </a:r>
            <a:r>
              <a:rPr sz="2100" b="1" spc="-50">
                <a:latin typeface="Microsoft JhengHei"/>
                <a:cs typeface="Microsoft JhengHei"/>
              </a:rPr>
              <a:t>要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49140" y="4005977"/>
            <a:ext cx="2057400" cy="90487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418465" indent="-405765">
              <a:lnSpc>
                <a:spcPct val="100000"/>
              </a:lnSpc>
              <a:spcBef>
                <a:spcPts val="80"/>
              </a:spcBef>
              <a:buSzPct val="102380"/>
              <a:buAutoNum type="arabicPeriod" startAt="3"/>
              <a:tabLst>
                <a:tab pos="418465"/>
                <a:tab pos="419100"/>
              </a:tabLst>
            </a:pPr>
            <a:r>
              <a:rPr sz="2100" b="1">
                <a:latin typeface="Microsoft JhengHei"/>
                <a:cs typeface="Microsoft JhengHei"/>
              </a:rPr>
              <a:t>国际物</a:t>
            </a:r>
            <a:r>
              <a:rPr sz="2100" b="1" spc="-50">
                <a:latin typeface="Microsoft JhengHei"/>
                <a:cs typeface="Microsoft JhengHei"/>
              </a:rPr>
              <a:t>流</a:t>
            </a:r>
            <a:endParaRPr sz="2100">
              <a:latin typeface="Microsoft JhengHei"/>
              <a:cs typeface="Microsoft JhengHei"/>
            </a:endParaRPr>
          </a:p>
          <a:p>
            <a:pPr marL="418465" indent="-405765">
              <a:lnSpc>
                <a:spcPct val="100000"/>
              </a:lnSpc>
              <a:spcBef>
                <a:spcPts val="1775"/>
              </a:spcBef>
              <a:buSzPct val="102380"/>
              <a:buAutoNum type="arabicPeriod" startAt="3"/>
              <a:tabLst>
                <a:tab pos="418465"/>
                <a:tab pos="419100"/>
              </a:tabLst>
            </a:pPr>
            <a:r>
              <a:rPr sz="2100" b="1">
                <a:latin typeface="Microsoft JhengHei"/>
                <a:cs typeface="Microsoft JhengHei"/>
              </a:rPr>
              <a:t>信息技术支</a:t>
            </a:r>
            <a:r>
              <a:rPr sz="2100" b="1" spc="-50">
                <a:latin typeface="Microsoft JhengHei"/>
                <a:cs typeface="Microsoft JhengHei"/>
              </a:rPr>
              <a:t>持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23423" y="2732823"/>
            <a:ext cx="895985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585104" y="4372504"/>
            <a:ext cx="1993900" cy="904240"/>
            <a:chOff x="3585104" y="4372504"/>
            <a:chExt cx="1993900" cy="90424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589866" y="4377266"/>
              <a:ext cx="1984021" cy="89410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589866" y="4377266"/>
              <a:ext cx="1984375" cy="894715"/>
            </a:xfrm>
            <a:custGeom>
              <a:rect l="l" t="t" r="r" b="b"/>
              <a:pathLst>
                <a:path w="1984375" h="894714">
                  <a:moveTo>
                    <a:pt x="0" y="152453"/>
                  </a:moveTo>
                  <a:lnTo>
                    <a:pt x="1708004" y="152453"/>
                  </a:lnTo>
                  <a:lnTo>
                    <a:pt x="1708004" y="747625"/>
                  </a:lnTo>
                  <a:lnTo>
                    <a:pt x="1642329" y="748090"/>
                  </a:lnTo>
                  <a:lnTo>
                    <a:pt x="1580016" y="749444"/>
                  </a:lnTo>
                  <a:lnTo>
                    <a:pt x="1520878" y="751625"/>
                  </a:lnTo>
                  <a:lnTo>
                    <a:pt x="1464728" y="754569"/>
                  </a:lnTo>
                  <a:lnTo>
                    <a:pt x="1411379" y="758214"/>
                  </a:lnTo>
                  <a:lnTo>
                    <a:pt x="1360644" y="762498"/>
                  </a:lnTo>
                  <a:lnTo>
                    <a:pt x="1312337" y="767358"/>
                  </a:lnTo>
                  <a:lnTo>
                    <a:pt x="1266271" y="772731"/>
                  </a:lnTo>
                  <a:lnTo>
                    <a:pt x="1222260" y="778554"/>
                  </a:lnTo>
                  <a:lnTo>
                    <a:pt x="1180115" y="784766"/>
                  </a:lnTo>
                  <a:lnTo>
                    <a:pt x="1139652" y="791304"/>
                  </a:lnTo>
                  <a:lnTo>
                    <a:pt x="1100682" y="798104"/>
                  </a:lnTo>
                  <a:lnTo>
                    <a:pt x="1063020" y="805104"/>
                  </a:lnTo>
                  <a:lnTo>
                    <a:pt x="990869" y="819456"/>
                  </a:lnTo>
                  <a:lnTo>
                    <a:pt x="921706" y="833858"/>
                  </a:lnTo>
                  <a:lnTo>
                    <a:pt x="887778" y="840921"/>
                  </a:lnTo>
                  <a:lnTo>
                    <a:pt x="820294" y="854459"/>
                  </a:lnTo>
                  <a:lnTo>
                    <a:pt x="752063" y="866795"/>
                  </a:lnTo>
                  <a:lnTo>
                    <a:pt x="681590" y="877428"/>
                  </a:lnTo>
                  <a:lnTo>
                    <a:pt x="607380" y="885858"/>
                  </a:lnTo>
                  <a:lnTo>
                    <a:pt x="568408" y="889090"/>
                  </a:lnTo>
                  <a:lnTo>
                    <a:pt x="527941" y="891583"/>
                  </a:lnTo>
                  <a:lnTo>
                    <a:pt x="485793" y="893276"/>
                  </a:lnTo>
                  <a:lnTo>
                    <a:pt x="441778" y="894104"/>
                  </a:lnTo>
                  <a:lnTo>
                    <a:pt x="395707" y="894006"/>
                  </a:lnTo>
                  <a:lnTo>
                    <a:pt x="347396" y="892919"/>
                  </a:lnTo>
                  <a:lnTo>
                    <a:pt x="296656" y="890780"/>
                  </a:lnTo>
                  <a:lnTo>
                    <a:pt x="243302" y="887527"/>
                  </a:lnTo>
                  <a:lnTo>
                    <a:pt x="187145" y="883097"/>
                  </a:lnTo>
                  <a:lnTo>
                    <a:pt x="128001" y="877428"/>
                  </a:lnTo>
                  <a:lnTo>
                    <a:pt x="65681" y="870457"/>
                  </a:lnTo>
                  <a:lnTo>
                    <a:pt x="0" y="862121"/>
                  </a:lnTo>
                  <a:lnTo>
                    <a:pt x="0" y="152453"/>
                  </a:lnTo>
                  <a:close/>
                </a:path>
                <a:path w="1984375" h="894714">
                  <a:moveTo>
                    <a:pt x="140718" y="152453"/>
                  </a:moveTo>
                  <a:lnTo>
                    <a:pt x="140718" y="75293"/>
                  </a:lnTo>
                  <a:lnTo>
                    <a:pt x="1837057" y="75293"/>
                  </a:lnTo>
                  <a:lnTo>
                    <a:pt x="1837057" y="674198"/>
                  </a:lnTo>
                  <a:lnTo>
                    <a:pt x="1789689" y="674846"/>
                  </a:lnTo>
                  <a:lnTo>
                    <a:pt x="1748350" y="676272"/>
                  </a:lnTo>
                  <a:lnTo>
                    <a:pt x="1719101" y="677698"/>
                  </a:lnTo>
                  <a:lnTo>
                    <a:pt x="1708004" y="678346"/>
                  </a:lnTo>
                </a:path>
                <a:path w="1984375" h="894714">
                  <a:moveTo>
                    <a:pt x="272986" y="75293"/>
                  </a:moveTo>
                  <a:lnTo>
                    <a:pt x="272986" y="0"/>
                  </a:lnTo>
                  <a:lnTo>
                    <a:pt x="1984021" y="0"/>
                  </a:lnTo>
                  <a:lnTo>
                    <a:pt x="1984021" y="597038"/>
                  </a:lnTo>
                  <a:lnTo>
                    <a:pt x="1930058" y="597524"/>
                  </a:lnTo>
                  <a:lnTo>
                    <a:pt x="1882983" y="598593"/>
                  </a:lnTo>
                  <a:lnTo>
                    <a:pt x="1849687" y="599663"/>
                  </a:lnTo>
                  <a:lnTo>
                    <a:pt x="1837057" y="600149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3640847" y="4743427"/>
            <a:ext cx="1606550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供应商分级管</a:t>
            </a:r>
            <a:r>
              <a:rPr sz="1750" b="1" spc="-50">
                <a:latin typeface="Microsoft JhengHei"/>
                <a:cs typeface="Microsoft JhengHei"/>
              </a:rPr>
              <a:t>理</a:t>
            </a:r>
            <a:endParaRPr sz="175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091237" y="4507970"/>
            <a:ext cx="2249170" cy="713740"/>
            <a:chOff x="6091237" y="4507970"/>
            <a:chExt cx="2249170" cy="713740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095999" y="4512732"/>
              <a:ext cx="2239432" cy="70414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095999" y="4512732"/>
              <a:ext cx="2239645" cy="704215"/>
            </a:xfrm>
            <a:custGeom>
              <a:rect l="l" t="t" r="r" b="b"/>
              <a:pathLst>
                <a:path w="2239645" h="704214">
                  <a:moveTo>
                    <a:pt x="0" y="0"/>
                  </a:moveTo>
                  <a:lnTo>
                    <a:pt x="489875" y="0"/>
                  </a:lnTo>
                  <a:lnTo>
                    <a:pt x="517114" y="1729"/>
                  </a:lnTo>
                  <a:lnTo>
                    <a:pt x="539359" y="6444"/>
                  </a:lnTo>
                  <a:lnTo>
                    <a:pt x="554357" y="13439"/>
                  </a:lnTo>
                  <a:lnTo>
                    <a:pt x="559856" y="22004"/>
                  </a:lnTo>
                  <a:lnTo>
                    <a:pt x="554357" y="30569"/>
                  </a:lnTo>
                  <a:lnTo>
                    <a:pt x="539359" y="37564"/>
                  </a:lnTo>
                  <a:lnTo>
                    <a:pt x="517115" y="42280"/>
                  </a:lnTo>
                  <a:lnTo>
                    <a:pt x="489875" y="44009"/>
                  </a:lnTo>
                  <a:lnTo>
                    <a:pt x="349911" y="44009"/>
                  </a:lnTo>
                  <a:lnTo>
                    <a:pt x="322670" y="45738"/>
                  </a:lnTo>
                  <a:lnTo>
                    <a:pt x="300425" y="50454"/>
                  </a:lnTo>
                  <a:lnTo>
                    <a:pt x="285428" y="57448"/>
                  </a:lnTo>
                  <a:lnTo>
                    <a:pt x="279928" y="66013"/>
                  </a:lnTo>
                  <a:lnTo>
                    <a:pt x="285428" y="74578"/>
                  </a:lnTo>
                  <a:lnTo>
                    <a:pt x="300426" y="81573"/>
                  </a:lnTo>
                  <a:lnTo>
                    <a:pt x="322670" y="86289"/>
                  </a:lnTo>
                  <a:lnTo>
                    <a:pt x="349911" y="88018"/>
                  </a:lnTo>
                  <a:lnTo>
                    <a:pt x="1889521" y="88018"/>
                  </a:lnTo>
                  <a:lnTo>
                    <a:pt x="1916760" y="86288"/>
                  </a:lnTo>
                  <a:lnTo>
                    <a:pt x="1939005" y="81573"/>
                  </a:lnTo>
                  <a:lnTo>
                    <a:pt x="1954002" y="74578"/>
                  </a:lnTo>
                  <a:lnTo>
                    <a:pt x="1959502" y="66013"/>
                  </a:lnTo>
                  <a:lnTo>
                    <a:pt x="1954002" y="57448"/>
                  </a:lnTo>
                  <a:lnTo>
                    <a:pt x="1939005" y="50453"/>
                  </a:lnTo>
                  <a:lnTo>
                    <a:pt x="1916760" y="45738"/>
                  </a:lnTo>
                  <a:lnTo>
                    <a:pt x="1889519" y="44008"/>
                  </a:lnTo>
                  <a:lnTo>
                    <a:pt x="1749557" y="44009"/>
                  </a:lnTo>
                  <a:lnTo>
                    <a:pt x="1722315" y="42280"/>
                  </a:lnTo>
                  <a:lnTo>
                    <a:pt x="1700071" y="37564"/>
                  </a:lnTo>
                  <a:lnTo>
                    <a:pt x="1685073" y="30569"/>
                  </a:lnTo>
                  <a:lnTo>
                    <a:pt x="1679573" y="22004"/>
                  </a:lnTo>
                  <a:lnTo>
                    <a:pt x="1685073" y="13439"/>
                  </a:lnTo>
                  <a:lnTo>
                    <a:pt x="1700071" y="6445"/>
                  </a:lnTo>
                  <a:lnTo>
                    <a:pt x="1722315" y="1729"/>
                  </a:lnTo>
                  <a:lnTo>
                    <a:pt x="1749555" y="0"/>
                  </a:lnTo>
                  <a:lnTo>
                    <a:pt x="2239432" y="0"/>
                  </a:lnTo>
                  <a:lnTo>
                    <a:pt x="1959504" y="308063"/>
                  </a:lnTo>
                  <a:lnTo>
                    <a:pt x="2239432" y="616126"/>
                  </a:lnTo>
                  <a:lnTo>
                    <a:pt x="1959504" y="616126"/>
                  </a:lnTo>
                  <a:lnTo>
                    <a:pt x="1959504" y="682139"/>
                  </a:lnTo>
                  <a:lnTo>
                    <a:pt x="1954002" y="690704"/>
                  </a:lnTo>
                  <a:lnTo>
                    <a:pt x="1939005" y="697699"/>
                  </a:lnTo>
                  <a:lnTo>
                    <a:pt x="1916760" y="702415"/>
                  </a:lnTo>
                  <a:lnTo>
                    <a:pt x="1889520" y="704144"/>
                  </a:lnTo>
                  <a:lnTo>
                    <a:pt x="349911" y="704144"/>
                  </a:lnTo>
                  <a:lnTo>
                    <a:pt x="322670" y="702415"/>
                  </a:lnTo>
                  <a:lnTo>
                    <a:pt x="300426" y="697699"/>
                  </a:lnTo>
                  <a:lnTo>
                    <a:pt x="285428" y="690704"/>
                  </a:lnTo>
                  <a:lnTo>
                    <a:pt x="279928" y="682139"/>
                  </a:lnTo>
                  <a:lnTo>
                    <a:pt x="279929" y="616126"/>
                  </a:lnTo>
                  <a:lnTo>
                    <a:pt x="0" y="616126"/>
                  </a:lnTo>
                  <a:lnTo>
                    <a:pt x="279929" y="308063"/>
                  </a:lnTo>
                  <a:lnTo>
                    <a:pt x="0" y="0"/>
                  </a:lnTo>
                  <a:close/>
                </a:path>
                <a:path w="2239645" h="704214">
                  <a:moveTo>
                    <a:pt x="559858" y="22004"/>
                  </a:moveTo>
                  <a:lnTo>
                    <a:pt x="559858" y="88018"/>
                  </a:lnTo>
                </a:path>
                <a:path w="2239645" h="704214">
                  <a:moveTo>
                    <a:pt x="1679574" y="88018"/>
                  </a:moveTo>
                  <a:lnTo>
                    <a:pt x="1679574" y="22004"/>
                  </a:lnTo>
                </a:path>
                <a:path w="2239645" h="704214">
                  <a:moveTo>
                    <a:pt x="279929" y="616126"/>
                  </a:moveTo>
                  <a:lnTo>
                    <a:pt x="279929" y="66013"/>
                  </a:lnTo>
                </a:path>
                <a:path w="2239645" h="704214">
                  <a:moveTo>
                    <a:pt x="1959504" y="66013"/>
                  </a:moveTo>
                  <a:lnTo>
                    <a:pt x="1959504" y="616126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6412695" y="4767686"/>
            <a:ext cx="1606550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b="1">
                <a:latin typeface="Microsoft JhengHei"/>
                <a:cs typeface="Microsoft JhengHei"/>
              </a:rPr>
              <a:t>核心供应商培</a:t>
            </a:r>
            <a:r>
              <a:rPr sz="1750" b="1" spc="-50">
                <a:latin typeface="Microsoft JhengHei"/>
                <a:cs typeface="Microsoft JhengHei"/>
              </a:rPr>
              <a:t>育</a:t>
            </a:r>
            <a:endParaRPr sz="1750">
              <a:latin typeface="Microsoft JhengHei"/>
              <a:cs typeface="Microsoft JhengHe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672570" y="1324504"/>
            <a:ext cx="1906270" cy="4479925"/>
            <a:chOff x="672570" y="1324504"/>
            <a:chExt cx="1906270" cy="4479925"/>
          </a:xfrm>
        </p:grpSpPr>
        <p:sp>
          <p:nvSpPr>
            <p:cNvPr id="11" name="object 11"/>
            <p:cNvSpPr/>
            <p:nvPr/>
          </p:nvSpPr>
          <p:spPr>
            <a:xfrm>
              <a:off x="677332" y="1329266"/>
              <a:ext cx="1896745" cy="4470400"/>
            </a:xfrm>
            <a:custGeom>
              <a:rect l="l" t="t" r="r" b="b"/>
              <a:pathLst>
                <a:path w="1896745" h="4470400">
                  <a:moveTo>
                    <a:pt x="1896533" y="4470400"/>
                  </a:moveTo>
                  <a:lnTo>
                    <a:pt x="0" y="4470400"/>
                  </a:lnTo>
                  <a:lnTo>
                    <a:pt x="0" y="0"/>
                  </a:lnTo>
                  <a:lnTo>
                    <a:pt x="1896533" y="0"/>
                  </a:lnTo>
                  <a:lnTo>
                    <a:pt x="1896533" y="4470400"/>
                  </a:lnTo>
                  <a:close/>
                </a:path>
              </a:pathLst>
            </a:custGeom>
            <a:solidFill>
              <a:srgbClr val="800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77332" y="1329266"/>
              <a:ext cx="1896745" cy="4470400"/>
            </a:xfrm>
            <a:custGeom>
              <a:rect l="l" t="t" r="r" b="b"/>
              <a:pathLst>
                <a:path w="1896745" h="4470400">
                  <a:moveTo>
                    <a:pt x="0" y="0"/>
                  </a:moveTo>
                  <a:lnTo>
                    <a:pt x="1896533" y="0"/>
                  </a:lnTo>
                  <a:lnTo>
                    <a:pt x="1896533" y="4470400"/>
                  </a:lnTo>
                  <a:lnTo>
                    <a:pt x="0" y="44704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901667" y="1368082"/>
            <a:ext cx="1764030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>
                <a:latin typeface="Times New Roman"/>
                <a:cs typeface="Times New Roman"/>
              </a:rPr>
              <a:t>4</a:t>
            </a:r>
            <a:r>
              <a:rPr sz="2450"/>
              <a:t>、模块分</a:t>
            </a:r>
            <a:r>
              <a:rPr sz="2450" spc="-50"/>
              <a:t>类</a:t>
            </a:r>
            <a:endParaRPr sz="245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04899" y="1765423"/>
            <a:ext cx="1041400" cy="399097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75"/>
              </a:spcBef>
            </a:pPr>
            <a:r>
              <a:rPr sz="1600" b="1" spc="-15">
                <a:latin typeface="Microsoft JhengHei"/>
                <a:cs typeface="Microsoft JhengHei"/>
              </a:rPr>
              <a:t>安全系统</a:t>
            </a:r>
            <a:endParaRPr sz="16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360"/>
              </a:spcBef>
            </a:pPr>
            <a:r>
              <a:rPr sz="1400" b="1">
                <a:latin typeface="Microsoft JhengHei"/>
                <a:cs typeface="Microsoft JhengHei"/>
              </a:rPr>
              <a:t>组合仪</a:t>
            </a:r>
            <a:r>
              <a:rPr sz="1400" b="1" spc="-50">
                <a:latin typeface="Microsoft JhengHei"/>
                <a:cs typeface="Microsoft JhengHei"/>
              </a:rPr>
              <a:t>表</a:t>
            </a:r>
            <a:endParaRPr sz="14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395"/>
              </a:spcBef>
            </a:pPr>
            <a:r>
              <a:rPr sz="1600" b="1" spc="-10">
                <a:latin typeface="Microsoft JhengHei"/>
                <a:cs typeface="Microsoft JhengHei"/>
              </a:rPr>
              <a:t>仪表板模块</a:t>
            </a:r>
            <a:endParaRPr sz="16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355"/>
              </a:spcBef>
            </a:pPr>
            <a:r>
              <a:rPr sz="1400" b="1">
                <a:latin typeface="Microsoft JhengHei"/>
                <a:cs typeface="Microsoft JhengHei"/>
              </a:rPr>
              <a:t>暖风空</a:t>
            </a:r>
            <a:r>
              <a:rPr sz="1400" b="1" spc="-50">
                <a:latin typeface="Microsoft JhengHei"/>
                <a:cs typeface="Microsoft JhengHei"/>
              </a:rPr>
              <a:t>调</a:t>
            </a:r>
            <a:endParaRPr sz="1400">
              <a:latin typeface="Microsoft JhengHei"/>
              <a:cs typeface="Microsoft JhengHei"/>
            </a:endParaRPr>
          </a:p>
          <a:p>
            <a:pPr marL="215900" marR="208279" algn="ctr">
              <a:lnSpc>
                <a:spcPct val="120000"/>
              </a:lnSpc>
              <a:spcBef>
                <a:spcPts val="10"/>
              </a:spcBef>
            </a:pPr>
            <a:r>
              <a:rPr sz="1600" b="1" spc="-25">
                <a:latin typeface="Microsoft JhengHei"/>
                <a:cs typeface="Microsoft JhengHei"/>
              </a:rPr>
              <a:t>前端</a:t>
            </a:r>
            <a:r>
              <a:rPr sz="1600" b="1" spc="-50">
                <a:latin typeface="Microsoft JhengHei"/>
                <a:cs typeface="Microsoft JhengHei"/>
              </a:rPr>
              <a:t> </a:t>
            </a:r>
            <a:r>
              <a:rPr sz="1600" b="1" spc="-20">
                <a:latin typeface="Microsoft JhengHei"/>
                <a:cs typeface="Microsoft JhengHei"/>
              </a:rPr>
              <a:t>保险杠</a:t>
            </a:r>
            <a:r>
              <a:rPr sz="1600" b="1" spc="-25">
                <a:latin typeface="Microsoft JhengHei"/>
                <a:cs typeface="Microsoft JhengHei"/>
              </a:rPr>
              <a:t>线束</a:t>
            </a:r>
            <a:endParaRPr sz="1600">
              <a:latin typeface="Microsoft JhengHei"/>
              <a:cs typeface="Microsoft JhengHei"/>
            </a:endParaRPr>
          </a:p>
          <a:p>
            <a:pPr marL="159385">
              <a:lnSpc>
                <a:spcPct val="100000"/>
              </a:lnSpc>
              <a:spcBef>
                <a:spcPts val="359"/>
              </a:spcBef>
            </a:pPr>
            <a:r>
              <a:rPr sz="1400" b="1">
                <a:latin typeface="Microsoft JhengHei"/>
                <a:cs typeface="Microsoft JhengHei"/>
              </a:rPr>
              <a:t>车门线</a:t>
            </a:r>
            <a:r>
              <a:rPr sz="1400" b="1" spc="-50">
                <a:latin typeface="Microsoft JhengHei"/>
                <a:cs typeface="Microsoft JhengHei"/>
              </a:rPr>
              <a:t>束</a:t>
            </a:r>
            <a:endParaRPr sz="1400">
              <a:latin typeface="Microsoft JhengHei"/>
              <a:cs typeface="Microsoft JhengHei"/>
            </a:endParaRPr>
          </a:p>
          <a:p>
            <a:pPr marL="114300">
              <a:lnSpc>
                <a:spcPct val="100000"/>
              </a:lnSpc>
              <a:spcBef>
                <a:spcPts val="390"/>
              </a:spcBef>
            </a:pPr>
            <a:r>
              <a:rPr sz="1600" b="1" spc="-15">
                <a:latin typeface="Microsoft JhengHei"/>
                <a:cs typeface="Microsoft JhengHei"/>
              </a:rPr>
              <a:t>车门模块</a:t>
            </a:r>
            <a:endParaRPr sz="1600">
              <a:latin typeface="Microsoft JhengHei"/>
              <a:cs typeface="Microsoft JhengHei"/>
            </a:endParaRPr>
          </a:p>
          <a:p>
            <a:pPr marL="159385">
              <a:lnSpc>
                <a:spcPct val="100000"/>
              </a:lnSpc>
              <a:spcBef>
                <a:spcPts val="360"/>
              </a:spcBef>
            </a:pPr>
            <a:r>
              <a:rPr sz="1400" b="1">
                <a:latin typeface="Microsoft JhengHei"/>
                <a:cs typeface="Microsoft JhengHei"/>
              </a:rPr>
              <a:t>车门支</a:t>
            </a:r>
            <a:r>
              <a:rPr sz="1400" b="1" spc="-50">
                <a:latin typeface="Microsoft JhengHei"/>
                <a:cs typeface="Microsoft JhengHei"/>
              </a:rPr>
              <a:t>架</a:t>
            </a:r>
            <a:endParaRPr sz="1400">
              <a:latin typeface="Microsoft JhengHei"/>
              <a:cs typeface="Microsoft JhengHei"/>
            </a:endParaRPr>
          </a:p>
          <a:p>
            <a:pPr marL="317500" marR="309880" algn="just">
              <a:lnSpc>
                <a:spcPct val="120000"/>
              </a:lnSpc>
              <a:spcBef>
                <a:spcPts val="10"/>
              </a:spcBef>
            </a:pPr>
            <a:r>
              <a:rPr sz="1600" b="1" spc="-25">
                <a:latin typeface="Microsoft JhengHei"/>
                <a:cs typeface="Microsoft JhengHei"/>
              </a:rPr>
              <a:t>座椅排气油箱</a:t>
            </a:r>
            <a:endParaRPr sz="1600">
              <a:latin typeface="Microsoft JhengHei"/>
              <a:cs typeface="Microsoft JhengHei"/>
            </a:endParaRPr>
          </a:p>
          <a:p>
            <a:pPr marL="114300">
              <a:lnSpc>
                <a:spcPct val="100000"/>
              </a:lnSpc>
              <a:spcBef>
                <a:spcPts val="385"/>
              </a:spcBef>
            </a:pPr>
            <a:r>
              <a:rPr sz="1600" b="1" spc="-15">
                <a:latin typeface="Microsoft JhengHei"/>
                <a:cs typeface="Microsoft JhengHei"/>
              </a:rPr>
              <a:t>制动系统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433637" y="1257300"/>
            <a:ext cx="6299835" cy="5224780"/>
            <a:chOff x="2433637" y="1257300"/>
            <a:chExt cx="6299835" cy="5224780"/>
          </a:xfrm>
        </p:grpSpPr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111500" y="1257300"/>
              <a:ext cx="5621866" cy="3318933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2923175" y="3835400"/>
              <a:ext cx="573405" cy="652145"/>
            </a:xfrm>
            <a:custGeom>
              <a:rect l="l" t="t" r="r" b="b"/>
              <a:pathLst>
                <a:path w="573404" h="652145">
                  <a:moveTo>
                    <a:pt x="143202" y="217308"/>
                  </a:moveTo>
                  <a:lnTo>
                    <a:pt x="379824" y="0"/>
                  </a:lnTo>
                  <a:lnTo>
                    <a:pt x="573000" y="217307"/>
                  </a:lnTo>
                  <a:lnTo>
                    <a:pt x="143202" y="217308"/>
                  </a:lnTo>
                  <a:close/>
                </a:path>
                <a:path w="573404" h="652145">
                  <a:moveTo>
                    <a:pt x="108706" y="652038"/>
                  </a:moveTo>
                  <a:lnTo>
                    <a:pt x="72596" y="649665"/>
                  </a:lnTo>
                  <a:lnTo>
                    <a:pt x="36289" y="641232"/>
                  </a:lnTo>
                  <a:lnTo>
                    <a:pt x="0" y="626550"/>
                  </a:lnTo>
                  <a:lnTo>
                    <a:pt x="34645" y="606309"/>
                  </a:lnTo>
                  <a:lnTo>
                    <a:pt x="67692" y="580703"/>
                  </a:lnTo>
                  <a:lnTo>
                    <a:pt x="98963" y="550020"/>
                  </a:lnTo>
                  <a:lnTo>
                    <a:pt x="128281" y="514548"/>
                  </a:lnTo>
                  <a:lnTo>
                    <a:pt x="155465" y="474576"/>
                  </a:lnTo>
                  <a:lnTo>
                    <a:pt x="180338" y="430392"/>
                  </a:lnTo>
                  <a:lnTo>
                    <a:pt x="202721" y="382285"/>
                  </a:lnTo>
                  <a:lnTo>
                    <a:pt x="222437" y="330543"/>
                  </a:lnTo>
                  <a:lnTo>
                    <a:pt x="239306" y="275454"/>
                  </a:lnTo>
                  <a:lnTo>
                    <a:pt x="253150" y="217307"/>
                  </a:lnTo>
                  <a:lnTo>
                    <a:pt x="573001" y="217308"/>
                  </a:lnTo>
                  <a:lnTo>
                    <a:pt x="463053" y="217308"/>
                  </a:lnTo>
                  <a:lnTo>
                    <a:pt x="448936" y="276538"/>
                  </a:lnTo>
                  <a:lnTo>
                    <a:pt x="431847" y="332162"/>
                  </a:lnTo>
                  <a:lnTo>
                    <a:pt x="411997" y="383992"/>
                  </a:lnTo>
                  <a:lnTo>
                    <a:pt x="389601" y="431837"/>
                  </a:lnTo>
                  <a:lnTo>
                    <a:pt x="364873" y="475511"/>
                  </a:lnTo>
                  <a:lnTo>
                    <a:pt x="338026" y="514823"/>
                  </a:lnTo>
                  <a:lnTo>
                    <a:pt x="309273" y="549585"/>
                  </a:lnTo>
                  <a:lnTo>
                    <a:pt x="278829" y="579608"/>
                  </a:lnTo>
                  <a:lnTo>
                    <a:pt x="246906" y="604704"/>
                  </a:lnTo>
                  <a:lnTo>
                    <a:pt x="213719" y="624684"/>
                  </a:lnTo>
                  <a:lnTo>
                    <a:pt x="144405" y="648539"/>
                  </a:lnTo>
                  <a:lnTo>
                    <a:pt x="108706" y="652038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438399" y="3835399"/>
              <a:ext cx="589915" cy="652145"/>
            </a:xfrm>
            <a:custGeom>
              <a:rect l="l" t="t" r="r" b="b"/>
              <a:pathLst>
                <a:path w="589914" h="652145">
                  <a:moveTo>
                    <a:pt x="589727" y="651933"/>
                  </a:moveTo>
                  <a:lnTo>
                    <a:pt x="379824" y="651933"/>
                  </a:lnTo>
                  <a:lnTo>
                    <a:pt x="345252" y="649268"/>
                  </a:lnTo>
                  <a:lnTo>
                    <a:pt x="278852" y="628645"/>
                  </a:lnTo>
                  <a:lnTo>
                    <a:pt x="217002" y="589163"/>
                  </a:lnTo>
                  <a:lnTo>
                    <a:pt x="188119" y="562925"/>
                  </a:lnTo>
                  <a:lnTo>
                    <a:pt x="160777" y="532662"/>
                  </a:lnTo>
                  <a:lnTo>
                    <a:pt x="135108" y="498606"/>
                  </a:lnTo>
                  <a:lnTo>
                    <a:pt x="111248" y="460986"/>
                  </a:lnTo>
                  <a:lnTo>
                    <a:pt x="89330" y="420032"/>
                  </a:lnTo>
                  <a:lnTo>
                    <a:pt x="69488" y="375974"/>
                  </a:lnTo>
                  <a:lnTo>
                    <a:pt x="51857" y="329043"/>
                  </a:lnTo>
                  <a:lnTo>
                    <a:pt x="36570" y="279468"/>
                  </a:lnTo>
                  <a:lnTo>
                    <a:pt x="23762" y="227480"/>
                  </a:lnTo>
                  <a:lnTo>
                    <a:pt x="13567" y="173309"/>
                  </a:lnTo>
                  <a:lnTo>
                    <a:pt x="6119" y="117186"/>
                  </a:lnTo>
                  <a:lnTo>
                    <a:pt x="1552" y="59339"/>
                  </a:lnTo>
                  <a:lnTo>
                    <a:pt x="0" y="0"/>
                  </a:lnTo>
                  <a:lnTo>
                    <a:pt x="209903" y="0"/>
                  </a:lnTo>
                  <a:lnTo>
                    <a:pt x="211455" y="59339"/>
                  </a:lnTo>
                  <a:lnTo>
                    <a:pt x="216022" y="117186"/>
                  </a:lnTo>
                  <a:lnTo>
                    <a:pt x="223470" y="173310"/>
                  </a:lnTo>
                  <a:lnTo>
                    <a:pt x="233665" y="227481"/>
                  </a:lnTo>
                  <a:lnTo>
                    <a:pt x="246473" y="279468"/>
                  </a:lnTo>
                  <a:lnTo>
                    <a:pt x="261760" y="329043"/>
                  </a:lnTo>
                  <a:lnTo>
                    <a:pt x="279391" y="375974"/>
                  </a:lnTo>
                  <a:lnTo>
                    <a:pt x="299233" y="420032"/>
                  </a:lnTo>
                  <a:lnTo>
                    <a:pt x="321151" y="460986"/>
                  </a:lnTo>
                  <a:lnTo>
                    <a:pt x="345011" y="498606"/>
                  </a:lnTo>
                  <a:lnTo>
                    <a:pt x="370680" y="532663"/>
                  </a:lnTo>
                  <a:lnTo>
                    <a:pt x="398023" y="562925"/>
                  </a:lnTo>
                  <a:lnTo>
                    <a:pt x="426905" y="589163"/>
                  </a:lnTo>
                  <a:lnTo>
                    <a:pt x="488755" y="628645"/>
                  </a:lnTo>
                  <a:lnTo>
                    <a:pt x="555156" y="649268"/>
                  </a:lnTo>
                  <a:lnTo>
                    <a:pt x="589727" y="651933"/>
                  </a:lnTo>
                  <a:close/>
                </a:path>
              </a:pathLst>
            </a:custGeom>
            <a:solidFill>
              <a:srgbClr val="CC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2438399" y="3835399"/>
              <a:ext cx="1057910" cy="652145"/>
            </a:xfrm>
            <a:custGeom>
              <a:rect l="l" t="t" r="r" b="b"/>
              <a:pathLst>
                <a:path w="1057910" h="652145">
                  <a:moveTo>
                    <a:pt x="484776" y="626551"/>
                  </a:moveTo>
                  <a:lnTo>
                    <a:pt x="519421" y="606310"/>
                  </a:lnTo>
                  <a:lnTo>
                    <a:pt x="552468" y="580704"/>
                  </a:lnTo>
                  <a:lnTo>
                    <a:pt x="583740" y="550021"/>
                  </a:lnTo>
                  <a:lnTo>
                    <a:pt x="613057" y="514550"/>
                  </a:lnTo>
                  <a:lnTo>
                    <a:pt x="640241" y="474578"/>
                  </a:lnTo>
                  <a:lnTo>
                    <a:pt x="665114" y="430394"/>
                  </a:lnTo>
                  <a:lnTo>
                    <a:pt x="687497" y="382287"/>
                  </a:lnTo>
                  <a:lnTo>
                    <a:pt x="707213" y="330544"/>
                  </a:lnTo>
                  <a:lnTo>
                    <a:pt x="724082" y="275456"/>
                  </a:lnTo>
                  <a:lnTo>
                    <a:pt x="737926" y="217308"/>
                  </a:lnTo>
                  <a:lnTo>
                    <a:pt x="627978" y="217309"/>
                  </a:lnTo>
                  <a:lnTo>
                    <a:pt x="864600" y="0"/>
                  </a:lnTo>
                  <a:lnTo>
                    <a:pt x="1057777" y="217309"/>
                  </a:lnTo>
                  <a:lnTo>
                    <a:pt x="947829" y="217309"/>
                  </a:lnTo>
                  <a:lnTo>
                    <a:pt x="933886" y="275846"/>
                  </a:lnTo>
                  <a:lnTo>
                    <a:pt x="916951" y="331079"/>
                  </a:lnTo>
                  <a:lnTo>
                    <a:pt x="897221" y="382768"/>
                  </a:lnTo>
                  <a:lnTo>
                    <a:pt x="874896" y="430672"/>
                  </a:lnTo>
                  <a:lnTo>
                    <a:pt x="850171" y="474551"/>
                  </a:lnTo>
                  <a:lnTo>
                    <a:pt x="823246" y="514166"/>
                  </a:lnTo>
                  <a:lnTo>
                    <a:pt x="794316" y="549278"/>
                  </a:lnTo>
                  <a:lnTo>
                    <a:pt x="763581" y="579645"/>
                  </a:lnTo>
                  <a:lnTo>
                    <a:pt x="731237" y="605029"/>
                  </a:lnTo>
                  <a:lnTo>
                    <a:pt x="697482" y="625190"/>
                  </a:lnTo>
                  <a:lnTo>
                    <a:pt x="626529" y="648881"/>
                  </a:lnTo>
                  <a:lnTo>
                    <a:pt x="589727" y="651933"/>
                  </a:lnTo>
                  <a:lnTo>
                    <a:pt x="379824" y="651933"/>
                  </a:lnTo>
                  <a:lnTo>
                    <a:pt x="311550" y="641429"/>
                  </a:lnTo>
                  <a:lnTo>
                    <a:pt x="247291" y="611146"/>
                  </a:lnTo>
                  <a:lnTo>
                    <a:pt x="188120" y="562925"/>
                  </a:lnTo>
                  <a:lnTo>
                    <a:pt x="160777" y="532663"/>
                  </a:lnTo>
                  <a:lnTo>
                    <a:pt x="135108" y="498606"/>
                  </a:lnTo>
                  <a:lnTo>
                    <a:pt x="111248" y="460986"/>
                  </a:lnTo>
                  <a:lnTo>
                    <a:pt x="89330" y="420032"/>
                  </a:lnTo>
                  <a:lnTo>
                    <a:pt x="69488" y="375974"/>
                  </a:lnTo>
                  <a:lnTo>
                    <a:pt x="51857" y="329043"/>
                  </a:lnTo>
                  <a:lnTo>
                    <a:pt x="36570" y="279468"/>
                  </a:lnTo>
                  <a:lnTo>
                    <a:pt x="23762" y="227481"/>
                  </a:lnTo>
                  <a:lnTo>
                    <a:pt x="13567" y="173310"/>
                  </a:lnTo>
                  <a:lnTo>
                    <a:pt x="6119" y="117186"/>
                  </a:lnTo>
                  <a:lnTo>
                    <a:pt x="1552" y="59339"/>
                  </a:lnTo>
                  <a:lnTo>
                    <a:pt x="0" y="0"/>
                  </a:lnTo>
                  <a:lnTo>
                    <a:pt x="209903" y="0"/>
                  </a:lnTo>
                  <a:lnTo>
                    <a:pt x="211455" y="59339"/>
                  </a:lnTo>
                  <a:lnTo>
                    <a:pt x="216022" y="117186"/>
                  </a:lnTo>
                  <a:lnTo>
                    <a:pt x="223470" y="173309"/>
                  </a:lnTo>
                  <a:lnTo>
                    <a:pt x="233665" y="227480"/>
                  </a:lnTo>
                  <a:lnTo>
                    <a:pt x="246473" y="279468"/>
                  </a:lnTo>
                  <a:lnTo>
                    <a:pt x="261760" y="329043"/>
                  </a:lnTo>
                  <a:lnTo>
                    <a:pt x="279391" y="375974"/>
                  </a:lnTo>
                  <a:lnTo>
                    <a:pt x="299233" y="420032"/>
                  </a:lnTo>
                  <a:lnTo>
                    <a:pt x="321151" y="460986"/>
                  </a:lnTo>
                  <a:lnTo>
                    <a:pt x="345011" y="498606"/>
                  </a:lnTo>
                  <a:lnTo>
                    <a:pt x="370680" y="532662"/>
                  </a:lnTo>
                  <a:lnTo>
                    <a:pt x="398022" y="562925"/>
                  </a:lnTo>
                  <a:lnTo>
                    <a:pt x="426905" y="589163"/>
                  </a:lnTo>
                  <a:lnTo>
                    <a:pt x="488755" y="628645"/>
                  </a:lnTo>
                  <a:lnTo>
                    <a:pt x="555155" y="649268"/>
                  </a:lnTo>
                  <a:lnTo>
                    <a:pt x="589727" y="651933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538132" y="5257800"/>
              <a:ext cx="2438400" cy="1219200"/>
            </a:xfrm>
            <a:custGeom>
              <a:rect l="l" t="t" r="r" b="b"/>
              <a:pathLst>
                <a:path w="2438400" h="1219200">
                  <a:moveTo>
                    <a:pt x="1219200" y="1219199"/>
                  </a:moveTo>
                  <a:lnTo>
                    <a:pt x="1142093" y="1218799"/>
                  </a:lnTo>
                  <a:lnTo>
                    <a:pt x="1066263" y="1217616"/>
                  </a:lnTo>
                  <a:lnTo>
                    <a:pt x="991851" y="1215673"/>
                  </a:lnTo>
                  <a:lnTo>
                    <a:pt x="918999" y="1212993"/>
                  </a:lnTo>
                  <a:lnTo>
                    <a:pt x="847849" y="1209602"/>
                  </a:lnTo>
                  <a:lnTo>
                    <a:pt x="778545" y="1205521"/>
                  </a:lnTo>
                  <a:lnTo>
                    <a:pt x="711230" y="1200777"/>
                  </a:lnTo>
                  <a:lnTo>
                    <a:pt x="646046" y="1195391"/>
                  </a:lnTo>
                  <a:lnTo>
                    <a:pt x="583136" y="1189388"/>
                  </a:lnTo>
                  <a:lnTo>
                    <a:pt x="522643" y="1182793"/>
                  </a:lnTo>
                  <a:lnTo>
                    <a:pt x="464710" y="1175627"/>
                  </a:lnTo>
                  <a:lnTo>
                    <a:pt x="409480" y="1167916"/>
                  </a:lnTo>
                  <a:lnTo>
                    <a:pt x="357094" y="1159683"/>
                  </a:lnTo>
                  <a:lnTo>
                    <a:pt x="307697" y="1150952"/>
                  </a:lnTo>
                  <a:lnTo>
                    <a:pt x="261431" y="1141747"/>
                  </a:lnTo>
                  <a:lnTo>
                    <a:pt x="218439" y="1132092"/>
                  </a:lnTo>
                  <a:lnTo>
                    <a:pt x="178864" y="1122010"/>
                  </a:lnTo>
                  <a:lnTo>
                    <a:pt x="110534" y="1100661"/>
                  </a:lnTo>
                  <a:lnTo>
                    <a:pt x="57585" y="1077891"/>
                  </a:lnTo>
                  <a:lnTo>
                    <a:pt x="21159" y="1053890"/>
                  </a:lnTo>
                  <a:lnTo>
                    <a:pt x="0" y="1016000"/>
                  </a:lnTo>
                  <a:lnTo>
                    <a:pt x="0" y="203200"/>
                  </a:lnTo>
                  <a:lnTo>
                    <a:pt x="2398" y="190349"/>
                  </a:lnTo>
                  <a:lnTo>
                    <a:pt x="37235" y="153166"/>
                  </a:lnTo>
                  <a:lnTo>
                    <a:pt x="82066" y="129757"/>
                  </a:lnTo>
                  <a:lnTo>
                    <a:pt x="142848" y="107674"/>
                  </a:lnTo>
                  <a:lnTo>
                    <a:pt x="218440" y="87107"/>
                  </a:lnTo>
                  <a:lnTo>
                    <a:pt x="261433" y="77451"/>
                  </a:lnTo>
                  <a:lnTo>
                    <a:pt x="307699" y="68246"/>
                  </a:lnTo>
                  <a:lnTo>
                    <a:pt x="357096" y="59515"/>
                  </a:lnTo>
                  <a:lnTo>
                    <a:pt x="409482" y="51282"/>
                  </a:lnTo>
                  <a:lnTo>
                    <a:pt x="464713" y="43571"/>
                  </a:lnTo>
                  <a:lnTo>
                    <a:pt x="522646" y="36406"/>
                  </a:lnTo>
                  <a:lnTo>
                    <a:pt x="583139" y="29810"/>
                  </a:lnTo>
                  <a:lnTo>
                    <a:pt x="646050" y="23807"/>
                  </a:lnTo>
                  <a:lnTo>
                    <a:pt x="711234" y="18422"/>
                  </a:lnTo>
                  <a:lnTo>
                    <a:pt x="778550" y="13677"/>
                  </a:lnTo>
                  <a:lnTo>
                    <a:pt x="847854" y="9597"/>
                  </a:lnTo>
                  <a:lnTo>
                    <a:pt x="919004" y="6205"/>
                  </a:lnTo>
                  <a:lnTo>
                    <a:pt x="991857" y="3526"/>
                  </a:lnTo>
                  <a:lnTo>
                    <a:pt x="1066270" y="1583"/>
                  </a:lnTo>
                  <a:lnTo>
                    <a:pt x="1142103" y="399"/>
                  </a:lnTo>
                  <a:lnTo>
                    <a:pt x="1219199" y="0"/>
                  </a:lnTo>
                  <a:lnTo>
                    <a:pt x="1296306" y="399"/>
                  </a:lnTo>
                  <a:lnTo>
                    <a:pt x="1372136" y="1583"/>
                  </a:lnTo>
                  <a:lnTo>
                    <a:pt x="1446548" y="3526"/>
                  </a:lnTo>
                  <a:lnTo>
                    <a:pt x="1519401" y="6205"/>
                  </a:lnTo>
                  <a:lnTo>
                    <a:pt x="1590550" y="9597"/>
                  </a:lnTo>
                  <a:lnTo>
                    <a:pt x="1659854" y="13677"/>
                  </a:lnTo>
                  <a:lnTo>
                    <a:pt x="1727170" y="18422"/>
                  </a:lnTo>
                  <a:lnTo>
                    <a:pt x="1792354" y="23808"/>
                  </a:lnTo>
                  <a:lnTo>
                    <a:pt x="1855263" y="29810"/>
                  </a:lnTo>
                  <a:lnTo>
                    <a:pt x="1915756" y="36406"/>
                  </a:lnTo>
                  <a:lnTo>
                    <a:pt x="1973689" y="43572"/>
                  </a:lnTo>
                  <a:lnTo>
                    <a:pt x="2028920" y="51283"/>
                  </a:lnTo>
                  <a:lnTo>
                    <a:pt x="2081305" y="59515"/>
                  </a:lnTo>
                  <a:lnTo>
                    <a:pt x="2130702" y="68246"/>
                  </a:lnTo>
                  <a:lnTo>
                    <a:pt x="2176968" y="77451"/>
                  </a:lnTo>
                  <a:lnTo>
                    <a:pt x="2219960" y="87107"/>
                  </a:lnTo>
                  <a:lnTo>
                    <a:pt x="2259536" y="97189"/>
                  </a:lnTo>
                  <a:lnTo>
                    <a:pt x="2327865" y="118538"/>
                  </a:lnTo>
                  <a:lnTo>
                    <a:pt x="2380814" y="141308"/>
                  </a:lnTo>
                  <a:lnTo>
                    <a:pt x="2417240" y="165308"/>
                  </a:lnTo>
                  <a:lnTo>
                    <a:pt x="2438399" y="203200"/>
                  </a:lnTo>
                  <a:lnTo>
                    <a:pt x="2438399" y="1016000"/>
                  </a:lnTo>
                  <a:lnTo>
                    <a:pt x="2417240" y="1053891"/>
                  </a:lnTo>
                  <a:lnTo>
                    <a:pt x="2380813" y="1077891"/>
                  </a:lnTo>
                  <a:lnTo>
                    <a:pt x="2327864" y="1100661"/>
                  </a:lnTo>
                  <a:lnTo>
                    <a:pt x="2259534" y="1122010"/>
                  </a:lnTo>
                  <a:lnTo>
                    <a:pt x="2219958" y="1132092"/>
                  </a:lnTo>
                  <a:lnTo>
                    <a:pt x="2176966" y="1141748"/>
                  </a:lnTo>
                  <a:lnTo>
                    <a:pt x="2130700" y="1150953"/>
                  </a:lnTo>
                  <a:lnTo>
                    <a:pt x="2081303" y="1159684"/>
                  </a:lnTo>
                  <a:lnTo>
                    <a:pt x="2028917" y="1167916"/>
                  </a:lnTo>
                  <a:lnTo>
                    <a:pt x="1973687" y="1175627"/>
                  </a:lnTo>
                  <a:lnTo>
                    <a:pt x="1915753" y="1182793"/>
                  </a:lnTo>
                  <a:lnTo>
                    <a:pt x="1855260" y="1189389"/>
                  </a:lnTo>
                  <a:lnTo>
                    <a:pt x="1792350" y="1195391"/>
                  </a:lnTo>
                  <a:lnTo>
                    <a:pt x="1727165" y="1200777"/>
                  </a:lnTo>
                  <a:lnTo>
                    <a:pt x="1659850" y="1205522"/>
                  </a:lnTo>
                  <a:lnTo>
                    <a:pt x="1590545" y="1209602"/>
                  </a:lnTo>
                  <a:lnTo>
                    <a:pt x="1519395" y="1212993"/>
                  </a:lnTo>
                  <a:lnTo>
                    <a:pt x="1446542" y="1215673"/>
                  </a:lnTo>
                  <a:lnTo>
                    <a:pt x="1372129" y="1217616"/>
                  </a:lnTo>
                  <a:lnTo>
                    <a:pt x="1296296" y="1218799"/>
                  </a:lnTo>
                  <a:lnTo>
                    <a:pt x="1219200" y="1219199"/>
                  </a:lnTo>
                  <a:close/>
                </a:path>
              </a:pathLst>
            </a:custGeom>
            <a:solidFill>
              <a:srgbClr val="B2B2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4538132" y="5257800"/>
              <a:ext cx="2438400" cy="1219200"/>
            </a:xfrm>
            <a:custGeom>
              <a:rect l="l" t="t" r="r" b="b"/>
              <a:pathLst>
                <a:path w="2438400" h="1219200">
                  <a:moveTo>
                    <a:pt x="2438399" y="203199"/>
                  </a:moveTo>
                  <a:lnTo>
                    <a:pt x="2417240" y="241090"/>
                  </a:lnTo>
                  <a:lnTo>
                    <a:pt x="2380814" y="265091"/>
                  </a:lnTo>
                  <a:lnTo>
                    <a:pt x="2327865" y="287861"/>
                  </a:lnTo>
                  <a:lnTo>
                    <a:pt x="2259535" y="309210"/>
                  </a:lnTo>
                  <a:lnTo>
                    <a:pt x="2219959" y="319292"/>
                  </a:lnTo>
                  <a:lnTo>
                    <a:pt x="2176967" y="328947"/>
                  </a:lnTo>
                  <a:lnTo>
                    <a:pt x="2130701" y="338152"/>
                  </a:lnTo>
                  <a:lnTo>
                    <a:pt x="2081304" y="346883"/>
                  </a:lnTo>
                  <a:lnTo>
                    <a:pt x="2028919" y="355116"/>
                  </a:lnTo>
                  <a:lnTo>
                    <a:pt x="1973688" y="362827"/>
                  </a:lnTo>
                  <a:lnTo>
                    <a:pt x="1915755" y="369993"/>
                  </a:lnTo>
                  <a:lnTo>
                    <a:pt x="1855262" y="376588"/>
                  </a:lnTo>
                  <a:lnTo>
                    <a:pt x="1792352" y="382591"/>
                  </a:lnTo>
                  <a:lnTo>
                    <a:pt x="1727168" y="387977"/>
                  </a:lnTo>
                  <a:lnTo>
                    <a:pt x="1659852" y="392721"/>
                  </a:lnTo>
                  <a:lnTo>
                    <a:pt x="1590548" y="396802"/>
                  </a:lnTo>
                  <a:lnTo>
                    <a:pt x="1519399" y="400193"/>
                  </a:lnTo>
                  <a:lnTo>
                    <a:pt x="1446546" y="402873"/>
                  </a:lnTo>
                  <a:lnTo>
                    <a:pt x="1372134" y="404816"/>
                  </a:lnTo>
                  <a:lnTo>
                    <a:pt x="1296304" y="405999"/>
                  </a:lnTo>
                  <a:lnTo>
                    <a:pt x="1219200" y="406399"/>
                  </a:lnTo>
                  <a:lnTo>
                    <a:pt x="1142096" y="405999"/>
                  </a:lnTo>
                  <a:lnTo>
                    <a:pt x="1066266" y="404816"/>
                  </a:lnTo>
                  <a:lnTo>
                    <a:pt x="991854" y="402873"/>
                  </a:lnTo>
                  <a:lnTo>
                    <a:pt x="919001" y="400193"/>
                  </a:lnTo>
                  <a:lnTo>
                    <a:pt x="847852" y="396802"/>
                  </a:lnTo>
                  <a:lnTo>
                    <a:pt x="778548" y="392722"/>
                  </a:lnTo>
                  <a:lnTo>
                    <a:pt x="711232" y="387977"/>
                  </a:lnTo>
                  <a:lnTo>
                    <a:pt x="646048" y="382591"/>
                  </a:lnTo>
                  <a:lnTo>
                    <a:pt x="583138" y="376589"/>
                  </a:lnTo>
                  <a:lnTo>
                    <a:pt x="522645" y="369993"/>
                  </a:lnTo>
                  <a:lnTo>
                    <a:pt x="464712" y="362827"/>
                  </a:lnTo>
                  <a:lnTo>
                    <a:pt x="409481" y="355116"/>
                  </a:lnTo>
                  <a:lnTo>
                    <a:pt x="357095" y="346884"/>
                  </a:lnTo>
                  <a:lnTo>
                    <a:pt x="307698" y="338153"/>
                  </a:lnTo>
                  <a:lnTo>
                    <a:pt x="261432" y="328948"/>
                  </a:lnTo>
                  <a:lnTo>
                    <a:pt x="218440" y="319292"/>
                  </a:lnTo>
                  <a:lnTo>
                    <a:pt x="178864" y="309210"/>
                  </a:lnTo>
                  <a:lnTo>
                    <a:pt x="110535" y="287861"/>
                  </a:lnTo>
                  <a:lnTo>
                    <a:pt x="57585" y="265091"/>
                  </a:lnTo>
                  <a:lnTo>
                    <a:pt x="21159" y="241091"/>
                  </a:lnTo>
                  <a:lnTo>
                    <a:pt x="0" y="203200"/>
                  </a:lnTo>
                </a:path>
                <a:path w="2438400" h="1219200">
                  <a:moveTo>
                    <a:pt x="0" y="203200"/>
                  </a:moveTo>
                  <a:lnTo>
                    <a:pt x="21159" y="165308"/>
                  </a:lnTo>
                  <a:lnTo>
                    <a:pt x="57585" y="141308"/>
                  </a:lnTo>
                  <a:lnTo>
                    <a:pt x="110534" y="118538"/>
                  </a:lnTo>
                  <a:lnTo>
                    <a:pt x="178864" y="97189"/>
                  </a:lnTo>
                  <a:lnTo>
                    <a:pt x="218439" y="87107"/>
                  </a:lnTo>
                  <a:lnTo>
                    <a:pt x="261431" y="77451"/>
                  </a:lnTo>
                  <a:lnTo>
                    <a:pt x="307697" y="68246"/>
                  </a:lnTo>
                  <a:lnTo>
                    <a:pt x="357094" y="59515"/>
                  </a:lnTo>
                  <a:lnTo>
                    <a:pt x="409480" y="51283"/>
                  </a:lnTo>
                  <a:lnTo>
                    <a:pt x="464710" y="43572"/>
                  </a:lnTo>
                  <a:lnTo>
                    <a:pt x="522644" y="36406"/>
                  </a:lnTo>
                  <a:lnTo>
                    <a:pt x="583137" y="29810"/>
                  </a:lnTo>
                  <a:lnTo>
                    <a:pt x="646047" y="23808"/>
                  </a:lnTo>
                  <a:lnTo>
                    <a:pt x="711231" y="18422"/>
                  </a:lnTo>
                  <a:lnTo>
                    <a:pt x="778546" y="13677"/>
                  </a:lnTo>
                  <a:lnTo>
                    <a:pt x="847850" y="9597"/>
                  </a:lnTo>
                  <a:lnTo>
                    <a:pt x="919000" y="6205"/>
                  </a:lnTo>
                  <a:lnTo>
                    <a:pt x="991852" y="3526"/>
                  </a:lnTo>
                  <a:lnTo>
                    <a:pt x="1066265" y="1583"/>
                  </a:lnTo>
                  <a:lnTo>
                    <a:pt x="1142095" y="399"/>
                  </a:lnTo>
                  <a:lnTo>
                    <a:pt x="1219199" y="0"/>
                  </a:lnTo>
                  <a:lnTo>
                    <a:pt x="1296303" y="399"/>
                  </a:lnTo>
                  <a:lnTo>
                    <a:pt x="1372133" y="1583"/>
                  </a:lnTo>
                  <a:lnTo>
                    <a:pt x="1446545" y="3526"/>
                  </a:lnTo>
                  <a:lnTo>
                    <a:pt x="1519398" y="6205"/>
                  </a:lnTo>
                  <a:lnTo>
                    <a:pt x="1590547" y="9597"/>
                  </a:lnTo>
                  <a:lnTo>
                    <a:pt x="1659851" y="13677"/>
                  </a:lnTo>
                  <a:lnTo>
                    <a:pt x="1727167" y="18422"/>
                  </a:lnTo>
                  <a:lnTo>
                    <a:pt x="1792351" y="23807"/>
                  </a:lnTo>
                  <a:lnTo>
                    <a:pt x="1855261" y="29810"/>
                  </a:lnTo>
                  <a:lnTo>
                    <a:pt x="1915754" y="36406"/>
                  </a:lnTo>
                  <a:lnTo>
                    <a:pt x="1973687" y="43571"/>
                  </a:lnTo>
                  <a:lnTo>
                    <a:pt x="2028918" y="51282"/>
                  </a:lnTo>
                  <a:lnTo>
                    <a:pt x="2081304" y="59515"/>
                  </a:lnTo>
                  <a:lnTo>
                    <a:pt x="2130701" y="68246"/>
                  </a:lnTo>
                  <a:lnTo>
                    <a:pt x="2176967" y="77451"/>
                  </a:lnTo>
                  <a:lnTo>
                    <a:pt x="2219959" y="87107"/>
                  </a:lnTo>
                  <a:lnTo>
                    <a:pt x="2259535" y="97189"/>
                  </a:lnTo>
                  <a:lnTo>
                    <a:pt x="2327864" y="118538"/>
                  </a:lnTo>
                  <a:lnTo>
                    <a:pt x="2380814" y="141308"/>
                  </a:lnTo>
                  <a:lnTo>
                    <a:pt x="2417240" y="165308"/>
                  </a:lnTo>
                  <a:lnTo>
                    <a:pt x="2438399" y="203200"/>
                  </a:lnTo>
                  <a:lnTo>
                    <a:pt x="2438400" y="1016000"/>
                  </a:lnTo>
                  <a:lnTo>
                    <a:pt x="2436000" y="1028850"/>
                  </a:lnTo>
                  <a:lnTo>
                    <a:pt x="2428900" y="1041488"/>
                  </a:lnTo>
                  <a:lnTo>
                    <a:pt x="2380814" y="1077891"/>
                  </a:lnTo>
                  <a:lnTo>
                    <a:pt x="2327865" y="1100661"/>
                  </a:lnTo>
                  <a:lnTo>
                    <a:pt x="2259535" y="1122010"/>
                  </a:lnTo>
                  <a:lnTo>
                    <a:pt x="2219959" y="1132092"/>
                  </a:lnTo>
                  <a:lnTo>
                    <a:pt x="2176967" y="1141747"/>
                  </a:lnTo>
                  <a:lnTo>
                    <a:pt x="2130701" y="1150952"/>
                  </a:lnTo>
                  <a:lnTo>
                    <a:pt x="2081304" y="1159683"/>
                  </a:lnTo>
                  <a:lnTo>
                    <a:pt x="2028919" y="1167916"/>
                  </a:lnTo>
                  <a:lnTo>
                    <a:pt x="1973688" y="1175627"/>
                  </a:lnTo>
                  <a:lnTo>
                    <a:pt x="1915755" y="1182793"/>
                  </a:lnTo>
                  <a:lnTo>
                    <a:pt x="1855262" y="1189388"/>
                  </a:lnTo>
                  <a:lnTo>
                    <a:pt x="1792352" y="1195391"/>
                  </a:lnTo>
                  <a:lnTo>
                    <a:pt x="1727168" y="1200777"/>
                  </a:lnTo>
                  <a:lnTo>
                    <a:pt x="1659852" y="1205521"/>
                  </a:lnTo>
                  <a:lnTo>
                    <a:pt x="1590548" y="1209602"/>
                  </a:lnTo>
                  <a:lnTo>
                    <a:pt x="1519399" y="1212993"/>
                  </a:lnTo>
                  <a:lnTo>
                    <a:pt x="1446546" y="1215673"/>
                  </a:lnTo>
                  <a:lnTo>
                    <a:pt x="1372134" y="1217616"/>
                  </a:lnTo>
                  <a:lnTo>
                    <a:pt x="1296304" y="1218799"/>
                  </a:lnTo>
                  <a:lnTo>
                    <a:pt x="1219200" y="1219199"/>
                  </a:lnTo>
                  <a:lnTo>
                    <a:pt x="1142096" y="1218799"/>
                  </a:lnTo>
                  <a:lnTo>
                    <a:pt x="1066266" y="1217616"/>
                  </a:lnTo>
                  <a:lnTo>
                    <a:pt x="991854" y="1215673"/>
                  </a:lnTo>
                  <a:lnTo>
                    <a:pt x="919001" y="1212993"/>
                  </a:lnTo>
                  <a:lnTo>
                    <a:pt x="847852" y="1209602"/>
                  </a:lnTo>
                  <a:lnTo>
                    <a:pt x="778548" y="1205522"/>
                  </a:lnTo>
                  <a:lnTo>
                    <a:pt x="711232" y="1200777"/>
                  </a:lnTo>
                  <a:lnTo>
                    <a:pt x="646048" y="1195391"/>
                  </a:lnTo>
                  <a:lnTo>
                    <a:pt x="583138" y="1189389"/>
                  </a:lnTo>
                  <a:lnTo>
                    <a:pt x="522645" y="1182793"/>
                  </a:lnTo>
                  <a:lnTo>
                    <a:pt x="464712" y="1175627"/>
                  </a:lnTo>
                  <a:lnTo>
                    <a:pt x="409481" y="1167916"/>
                  </a:lnTo>
                  <a:lnTo>
                    <a:pt x="357095" y="1159684"/>
                  </a:lnTo>
                  <a:lnTo>
                    <a:pt x="307698" y="1150953"/>
                  </a:lnTo>
                  <a:lnTo>
                    <a:pt x="261432" y="1141748"/>
                  </a:lnTo>
                  <a:lnTo>
                    <a:pt x="218440" y="1132092"/>
                  </a:lnTo>
                  <a:lnTo>
                    <a:pt x="178864" y="1122010"/>
                  </a:lnTo>
                  <a:lnTo>
                    <a:pt x="110535" y="1100661"/>
                  </a:lnTo>
                  <a:lnTo>
                    <a:pt x="57585" y="1077891"/>
                  </a:lnTo>
                  <a:lnTo>
                    <a:pt x="21159" y="1053891"/>
                  </a:lnTo>
                  <a:lnTo>
                    <a:pt x="0" y="1016000"/>
                  </a:lnTo>
                  <a:lnTo>
                    <a:pt x="0" y="20320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5112427" y="5473057"/>
            <a:ext cx="1290320" cy="9359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21900"/>
              </a:lnSpc>
              <a:spcBef>
                <a:spcPts val="90"/>
              </a:spcBef>
            </a:pPr>
            <a:r>
              <a:rPr sz="2450" b="1">
                <a:latin typeface="Microsoft JhengHei"/>
                <a:cs typeface="Microsoft JhengHei"/>
              </a:rPr>
              <a:t>系统开</a:t>
            </a:r>
            <a:r>
              <a:rPr sz="2450" b="1" spc="-50">
                <a:latin typeface="Microsoft JhengHei"/>
                <a:cs typeface="Microsoft JhengHei"/>
              </a:rPr>
              <a:t>发</a:t>
            </a:r>
            <a:r>
              <a:rPr sz="2450" b="1">
                <a:latin typeface="Microsoft JhengHei"/>
                <a:cs typeface="Microsoft JhengHei"/>
              </a:rPr>
              <a:t>模块采</a:t>
            </a:r>
            <a:r>
              <a:rPr sz="2450" b="1" spc="-50">
                <a:latin typeface="Microsoft JhengHei"/>
                <a:cs typeface="Microsoft JhengHei"/>
              </a:rPr>
              <a:t>购</a:t>
            </a:r>
            <a:endParaRPr sz="245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470400" y="5190066"/>
            <a:ext cx="2641600" cy="339090"/>
          </a:xfrm>
          <a:custGeom>
            <a:rect l="l" t="t" r="r" b="b"/>
            <a:pathLst>
              <a:path w="2641600" h="339089">
                <a:moveTo>
                  <a:pt x="0" y="0"/>
                </a:moveTo>
                <a:lnTo>
                  <a:pt x="5813" y="38826"/>
                </a:lnTo>
                <a:lnTo>
                  <a:pt x="22374" y="74468"/>
                </a:lnTo>
                <a:lnTo>
                  <a:pt x="48360" y="105909"/>
                </a:lnTo>
                <a:lnTo>
                  <a:pt x="82451" y="132132"/>
                </a:lnTo>
                <a:lnTo>
                  <a:pt x="123324" y="152122"/>
                </a:lnTo>
                <a:lnTo>
                  <a:pt x="169659" y="164861"/>
                </a:lnTo>
                <a:lnTo>
                  <a:pt x="220133" y="169333"/>
                </a:lnTo>
                <a:lnTo>
                  <a:pt x="1100666" y="169333"/>
                </a:lnTo>
                <a:lnTo>
                  <a:pt x="1151141" y="173805"/>
                </a:lnTo>
                <a:lnTo>
                  <a:pt x="1197476" y="186544"/>
                </a:lnTo>
                <a:lnTo>
                  <a:pt x="1238349" y="206534"/>
                </a:lnTo>
                <a:lnTo>
                  <a:pt x="1272439" y="232757"/>
                </a:lnTo>
                <a:lnTo>
                  <a:pt x="1298425" y="264198"/>
                </a:lnTo>
                <a:lnTo>
                  <a:pt x="1314986" y="299840"/>
                </a:lnTo>
                <a:lnTo>
                  <a:pt x="1320800" y="338667"/>
                </a:lnTo>
                <a:lnTo>
                  <a:pt x="1326614" y="299840"/>
                </a:lnTo>
                <a:lnTo>
                  <a:pt x="1343175" y="264198"/>
                </a:lnTo>
                <a:lnTo>
                  <a:pt x="1369161" y="232757"/>
                </a:lnTo>
                <a:lnTo>
                  <a:pt x="1403251" y="206534"/>
                </a:lnTo>
                <a:lnTo>
                  <a:pt x="1444124" y="186545"/>
                </a:lnTo>
                <a:lnTo>
                  <a:pt x="1490459" y="173806"/>
                </a:lnTo>
                <a:lnTo>
                  <a:pt x="1540934" y="169333"/>
                </a:lnTo>
                <a:lnTo>
                  <a:pt x="2421466" y="169333"/>
                </a:lnTo>
                <a:lnTo>
                  <a:pt x="2471941" y="164861"/>
                </a:lnTo>
                <a:lnTo>
                  <a:pt x="2518275" y="152122"/>
                </a:lnTo>
                <a:lnTo>
                  <a:pt x="2559148" y="132133"/>
                </a:lnTo>
                <a:lnTo>
                  <a:pt x="2593239" y="105909"/>
                </a:lnTo>
                <a:lnTo>
                  <a:pt x="2619225" y="74468"/>
                </a:lnTo>
                <a:lnTo>
                  <a:pt x="2635786" y="38826"/>
                </a:lnTo>
                <a:lnTo>
                  <a:pt x="2641600" y="0"/>
                </a:lnTo>
              </a:path>
            </a:pathLst>
          </a:custGeom>
          <a:ln w="381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4123423" y="2732823"/>
            <a:ext cx="895985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6032" y="1287872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/>
              <a:t>（二）</a:t>
            </a:r>
            <a:r>
              <a:rPr sz="3200" spc="-10"/>
              <a:t>采购政策：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736032" y="2051090"/>
            <a:ext cx="6951345" cy="40513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00355" indent="-288290">
              <a:lnSpc>
                <a:spcPct val="100000"/>
              </a:lnSpc>
              <a:spcBef>
                <a:spcPts val="85"/>
              </a:spcBef>
              <a:buSzPct val="97959"/>
              <a:buFont typeface="Wingdings"/>
              <a:buChar char=""/>
              <a:tabLst>
                <a:tab pos="300990"/>
              </a:tabLst>
            </a:pPr>
            <a:r>
              <a:rPr sz="2450" b="1">
                <a:latin typeface="Microsoft JhengHei"/>
                <a:cs typeface="Microsoft JhengHei"/>
              </a:rPr>
              <a:t>由“双赢”向“四赢”（供应商、客户、主机</a:t>
            </a:r>
            <a:r>
              <a:rPr sz="2450" b="1" spc="-50">
                <a:latin typeface="Microsoft JhengHei"/>
                <a:cs typeface="Microsoft JhengHei"/>
              </a:rPr>
              <a:t>厂</a:t>
            </a:r>
            <a:endParaRPr sz="24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6032" y="2620076"/>
            <a:ext cx="2554605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 b="1">
                <a:latin typeface="Microsoft JhengHei"/>
                <a:cs typeface="Microsoft JhengHei"/>
              </a:rPr>
              <a:t>厂、社会）发展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6032" y="3264926"/>
            <a:ext cx="3157855" cy="40513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00355" indent="-288290">
              <a:lnSpc>
                <a:spcPct val="100000"/>
              </a:lnSpc>
              <a:spcBef>
                <a:spcPts val="85"/>
              </a:spcBef>
              <a:buSzPct val="97959"/>
              <a:buFont typeface="Wingdings"/>
              <a:buChar char=""/>
              <a:tabLst>
                <a:tab pos="300990"/>
              </a:tabLst>
            </a:pPr>
            <a:r>
              <a:rPr sz="2450" b="1">
                <a:latin typeface="Microsoft JhengHei"/>
                <a:cs typeface="Microsoft JhengHei"/>
              </a:rPr>
              <a:t>集团整体利益至上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1371600" y="3293533"/>
            <a:ext cx="6657622" cy="2575278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7310437" y="6065837"/>
            <a:ext cx="687070" cy="483870"/>
            <a:chOff x="7310437" y="6065837"/>
            <a:chExt cx="687070" cy="483870"/>
          </a:xfrm>
        </p:grpSpPr>
        <p:sp>
          <p:nvSpPr>
            <p:cNvPr id="8" name="object 8"/>
            <p:cNvSpPr/>
            <p:nvPr/>
          </p:nvSpPr>
          <p:spPr>
            <a:xfrm>
              <a:off x="7315200" y="6070600"/>
              <a:ext cx="677545" cy="474345"/>
            </a:xfrm>
            <a:custGeom>
              <a:rect l="l" t="t" r="r" b="b"/>
              <a:pathLst>
                <a:path w="677545" h="474345">
                  <a:moveTo>
                    <a:pt x="677333" y="474133"/>
                  </a:moveTo>
                  <a:lnTo>
                    <a:pt x="0" y="474133"/>
                  </a:lnTo>
                  <a:lnTo>
                    <a:pt x="0" y="0"/>
                  </a:lnTo>
                  <a:lnTo>
                    <a:pt x="677333" y="0"/>
                  </a:lnTo>
                  <a:lnTo>
                    <a:pt x="677333" y="59266"/>
                  </a:lnTo>
                  <a:lnTo>
                    <a:pt x="516466" y="59266"/>
                  </a:lnTo>
                  <a:lnTo>
                    <a:pt x="160866" y="237066"/>
                  </a:lnTo>
                  <a:lnTo>
                    <a:pt x="516466" y="414866"/>
                  </a:lnTo>
                  <a:lnTo>
                    <a:pt x="677333" y="414866"/>
                  </a:lnTo>
                  <a:lnTo>
                    <a:pt x="677333" y="474133"/>
                  </a:lnTo>
                  <a:close/>
                </a:path>
                <a:path w="677545" h="474345">
                  <a:moveTo>
                    <a:pt x="677333" y="414866"/>
                  </a:moveTo>
                  <a:lnTo>
                    <a:pt x="516466" y="414866"/>
                  </a:lnTo>
                  <a:lnTo>
                    <a:pt x="516466" y="59266"/>
                  </a:lnTo>
                  <a:lnTo>
                    <a:pt x="677333" y="59266"/>
                  </a:lnTo>
                  <a:lnTo>
                    <a:pt x="677333" y="414866"/>
                  </a:lnTo>
                  <a:close/>
                </a:path>
              </a:pathLst>
            </a:custGeom>
            <a:solidFill>
              <a:srgbClr val="800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476066" y="6129866"/>
              <a:ext cx="355600" cy="355600"/>
            </a:xfrm>
            <a:custGeom>
              <a:rect l="l" t="t" r="r" b="b"/>
              <a:pathLst>
                <a:path w="355600" h="355600">
                  <a:moveTo>
                    <a:pt x="355599" y="355600"/>
                  </a:moveTo>
                  <a:lnTo>
                    <a:pt x="0" y="177800"/>
                  </a:lnTo>
                  <a:lnTo>
                    <a:pt x="355599" y="0"/>
                  </a:lnTo>
                  <a:lnTo>
                    <a:pt x="355599" y="355600"/>
                  </a:lnTo>
                  <a:close/>
                </a:path>
              </a:pathLst>
            </a:custGeom>
            <a:solidFill>
              <a:srgbClr val="4C004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315200" y="6070600"/>
              <a:ext cx="677545" cy="474345"/>
            </a:xfrm>
            <a:custGeom>
              <a:rect l="l" t="t" r="r" b="b"/>
              <a:pathLst>
                <a:path w="677545" h="474345">
                  <a:moveTo>
                    <a:pt x="160866" y="237066"/>
                  </a:moveTo>
                  <a:lnTo>
                    <a:pt x="516466" y="59266"/>
                  </a:lnTo>
                  <a:lnTo>
                    <a:pt x="516466" y="414866"/>
                  </a:lnTo>
                  <a:lnTo>
                    <a:pt x="160866" y="237066"/>
                  </a:lnTo>
                  <a:close/>
                </a:path>
                <a:path w="677545" h="474345">
                  <a:moveTo>
                    <a:pt x="0" y="0"/>
                  </a:moveTo>
                  <a:lnTo>
                    <a:pt x="677333" y="0"/>
                  </a:lnTo>
                  <a:lnTo>
                    <a:pt x="677333" y="474133"/>
                  </a:lnTo>
                  <a:lnTo>
                    <a:pt x="0" y="47413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4123423" y="2732823"/>
            <a:ext cx="895985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5"/>
              <a:t>（三）采购战略目</a:t>
            </a:r>
            <a:r>
              <a:rPr spc="-50"/>
              <a:t>标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20042" y="1946717"/>
            <a:ext cx="6980555" cy="447421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750">
                <a:latin typeface="Tahoma"/>
                <a:cs typeface="Tahoma"/>
              </a:rPr>
              <a:t>1</a:t>
            </a:r>
            <a:r>
              <a:rPr sz="1750">
                <a:latin typeface="宋体"/>
                <a:cs typeface="宋体"/>
              </a:rPr>
              <a:t>、</a:t>
            </a:r>
            <a:r>
              <a:rPr sz="2100" b="1">
                <a:latin typeface="Microsoft JhengHei"/>
                <a:cs typeface="Microsoft JhengHei"/>
              </a:rPr>
              <a:t>加速资源网络建设，增加对采购资源的控制和调配力</a:t>
            </a:r>
            <a:r>
              <a:rPr sz="2100" b="1" spc="-50">
                <a:latin typeface="Microsoft JhengHei"/>
                <a:cs typeface="Microsoft JhengHei"/>
              </a:rPr>
              <a:t>度</a:t>
            </a:r>
            <a:endParaRPr sz="2100">
              <a:latin typeface="Microsoft JhengHei"/>
              <a:cs typeface="Microsoft JhengHei"/>
            </a:endParaRPr>
          </a:p>
          <a:p>
            <a:pPr marL="12700">
              <a:lnSpc>
                <a:spcPts val="2300"/>
              </a:lnSpc>
              <a:spcBef>
                <a:spcPts val="1585"/>
              </a:spcBef>
            </a:pPr>
            <a:r>
              <a:rPr sz="2100" b="1">
                <a:latin typeface="Microsoft JhengHei"/>
                <a:cs typeface="Microsoft JhengHei"/>
              </a:rPr>
              <a:t>度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R="269875" algn="ctr">
              <a:lnSpc>
                <a:spcPts val="1460"/>
              </a:lnSpc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  <a:p>
            <a:pPr marL="12700" marR="62230" indent="575945">
              <a:lnSpc>
                <a:spcPts val="3510"/>
              </a:lnSpc>
              <a:spcBef>
                <a:spcPts val="35"/>
              </a:spcBef>
              <a:buSzPct val="94285"/>
              <a:buAutoNum type="arabicPlain"/>
              <a:tabLst>
                <a:tab pos="588645"/>
              </a:tabLst>
            </a:pPr>
            <a:r>
              <a:rPr sz="1750">
                <a:latin typeface="宋体"/>
                <a:cs typeface="宋体"/>
              </a:rPr>
              <a:t>采购活动以先进的采购管理信息为支撑，实现采购信息的快速</a:t>
            </a:r>
            <a:r>
              <a:rPr sz="1750" spc="-50">
                <a:latin typeface="宋体"/>
                <a:cs typeface="宋体"/>
              </a:rPr>
              <a:t>传</a:t>
            </a:r>
            <a:r>
              <a:rPr sz="1750">
                <a:latin typeface="宋体"/>
                <a:cs typeface="宋体"/>
              </a:rPr>
              <a:t>传递与共享</a:t>
            </a:r>
            <a:r>
              <a:rPr sz="1750" spc="-50">
                <a:latin typeface="宋体"/>
                <a:cs typeface="宋体"/>
              </a:rPr>
              <a:t>。</a:t>
            </a:r>
            <a:endParaRPr sz="1750">
              <a:latin typeface="宋体"/>
              <a:cs typeface="宋体"/>
            </a:endParaRPr>
          </a:p>
          <a:p>
            <a:pPr marL="12700" marR="62230" indent="575945">
              <a:lnSpc>
                <a:spcPct val="167300"/>
              </a:lnSpc>
              <a:spcBef>
                <a:spcPts val="520"/>
              </a:spcBef>
              <a:buSzPct val="94285"/>
              <a:buAutoNum type="arabicPlain"/>
              <a:tabLst>
                <a:tab pos="588645"/>
              </a:tabLst>
            </a:pPr>
            <a:r>
              <a:rPr sz="1750">
                <a:latin typeface="宋体"/>
                <a:cs typeface="宋体"/>
              </a:rPr>
              <a:t>有一支优秀的采购人才队伍，他们能从众多生产同类产品的供</a:t>
            </a:r>
            <a:r>
              <a:rPr sz="1750" spc="-50">
                <a:latin typeface="宋体"/>
                <a:cs typeface="宋体"/>
              </a:rPr>
              <a:t>应</a:t>
            </a:r>
            <a:r>
              <a:rPr sz="1750">
                <a:latin typeface="宋体"/>
                <a:cs typeface="宋体"/>
              </a:rPr>
              <a:t>应商中选出最具竞争力的供应商，而不仅仅是价格便宜</a:t>
            </a:r>
            <a:r>
              <a:rPr sz="1750" spc="-50">
                <a:latin typeface="宋体"/>
                <a:cs typeface="宋体"/>
              </a:rPr>
              <a:t>。</a:t>
            </a:r>
            <a:endParaRPr sz="1750">
              <a:latin typeface="宋体"/>
              <a:cs typeface="宋体"/>
            </a:endParaRPr>
          </a:p>
          <a:p>
            <a:pPr marL="608330" indent="-596265">
              <a:lnSpc>
                <a:spcPct val="100000"/>
              </a:lnSpc>
              <a:spcBef>
                <a:spcPts val="1170"/>
              </a:spcBef>
              <a:buSzPct val="94285"/>
              <a:buFont typeface="Microsoft JhengHei"/>
              <a:buAutoNum type="arabicPlain"/>
              <a:tabLst>
                <a:tab pos="608965"/>
              </a:tabLst>
            </a:pPr>
            <a:r>
              <a:rPr sz="1750">
                <a:latin typeface="宋体"/>
                <a:cs typeface="宋体"/>
              </a:rPr>
              <a:t>规模</a:t>
            </a:r>
            <a:r>
              <a:rPr sz="1750">
                <a:latin typeface="Tahoma"/>
                <a:cs typeface="Tahoma"/>
              </a:rPr>
              <a:t>=&gt;</a:t>
            </a:r>
            <a:r>
              <a:rPr sz="1750">
                <a:latin typeface="宋体"/>
                <a:cs typeface="宋体"/>
              </a:rPr>
              <a:t>寻找规模共</a:t>
            </a:r>
            <a:r>
              <a:rPr sz="1750" spc="-50">
                <a:latin typeface="宋体"/>
                <a:cs typeface="宋体"/>
              </a:rPr>
              <a:t>性</a:t>
            </a:r>
            <a:endParaRPr sz="1750">
              <a:latin typeface="宋体"/>
              <a:cs typeface="宋体"/>
            </a:endParaRPr>
          </a:p>
          <a:p>
            <a:pPr marL="994410" indent="-575945">
              <a:lnSpc>
                <a:spcPct val="100000"/>
              </a:lnSpc>
              <a:spcBef>
                <a:spcPts val="1100"/>
              </a:spcBef>
              <a:buSzPct val="94285"/>
              <a:buAutoNum type="arabicPlain"/>
              <a:tabLst>
                <a:tab pos="995044"/>
              </a:tabLst>
            </a:pPr>
            <a:r>
              <a:rPr sz="1750">
                <a:latin typeface="宋体"/>
                <a:cs typeface="宋体"/>
              </a:rPr>
              <a:t>品牌</a:t>
            </a:r>
            <a:r>
              <a:rPr sz="1750">
                <a:latin typeface="Tahoma"/>
                <a:cs typeface="Tahoma"/>
              </a:rPr>
              <a:t>=&gt;</a:t>
            </a:r>
            <a:r>
              <a:rPr sz="1750">
                <a:latin typeface="宋体"/>
                <a:cs typeface="宋体"/>
              </a:rPr>
              <a:t>充分发挥集团公司的品牌优</a:t>
            </a:r>
            <a:r>
              <a:rPr sz="1750" spc="-50">
                <a:latin typeface="宋体"/>
                <a:cs typeface="宋体"/>
              </a:rPr>
              <a:t>势</a:t>
            </a:r>
            <a:endParaRPr sz="1750">
              <a:latin typeface="宋体"/>
              <a:cs typeface="宋体"/>
            </a:endParaRPr>
          </a:p>
          <a:p>
            <a:pPr marL="419100" marR="5080" indent="575945">
              <a:lnSpc>
                <a:spcPct val="136000"/>
              </a:lnSpc>
              <a:spcBef>
                <a:spcPts val="345"/>
              </a:spcBef>
              <a:buSzPct val="94285"/>
              <a:buAutoNum type="arabicPlain"/>
              <a:tabLst>
                <a:tab pos="995044"/>
              </a:tabLst>
            </a:pPr>
            <a:r>
              <a:rPr sz="1750">
                <a:latin typeface="宋体"/>
                <a:cs typeface="宋体"/>
              </a:rPr>
              <a:t>信誉</a:t>
            </a:r>
            <a:r>
              <a:rPr sz="1750">
                <a:latin typeface="Tahoma"/>
                <a:cs typeface="Tahoma"/>
              </a:rPr>
              <a:t>=&gt;</a:t>
            </a:r>
            <a:r>
              <a:rPr sz="1750">
                <a:latin typeface="宋体"/>
                <a:cs typeface="宋体"/>
              </a:rPr>
              <a:t>规划的合理性和政策的一致性，并保持与供应商的</a:t>
            </a:r>
            <a:r>
              <a:rPr sz="1750" spc="-50">
                <a:latin typeface="宋体"/>
                <a:cs typeface="宋体"/>
              </a:rPr>
              <a:t>战</a:t>
            </a:r>
            <a:r>
              <a:rPr sz="1750">
                <a:latin typeface="宋体"/>
                <a:cs typeface="宋体"/>
              </a:rPr>
              <a:t>战略伙伴关系</a:t>
            </a:r>
            <a:r>
              <a:rPr sz="1750" spc="-50">
                <a:latin typeface="宋体"/>
                <a:cs typeface="宋体"/>
              </a:rPr>
              <a:t>。</a:t>
            </a:r>
            <a:endParaRPr sz="17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8873" y="1342940"/>
            <a:ext cx="6836409" cy="10414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36000"/>
              </a:lnSpc>
              <a:spcBef>
                <a:spcPts val="90"/>
              </a:spcBef>
            </a:pPr>
            <a:r>
              <a:rPr sz="2450" b="0">
                <a:latin typeface="Tahoma"/>
                <a:cs typeface="Tahoma"/>
              </a:rPr>
              <a:t>2</a:t>
            </a:r>
            <a:r>
              <a:rPr sz="2450" b="0">
                <a:latin typeface="宋体"/>
                <a:cs typeface="宋体"/>
              </a:rPr>
              <a:t>、</a:t>
            </a:r>
            <a:r>
              <a:rPr sz="2450"/>
              <a:t>增强集团公司采购体系的竞争力，使其成为</a:t>
            </a:r>
            <a:r>
              <a:rPr sz="2450" spc="-50"/>
              <a:t>集</a:t>
            </a:r>
            <a:r>
              <a:rPr sz="2450"/>
              <a:t>集团公司市场竞争的核心优势</a:t>
            </a:r>
            <a:r>
              <a:rPr sz="2450" spc="-50"/>
              <a:t>。</a:t>
            </a:r>
            <a:endParaRPr sz="245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975273" y="2534828"/>
            <a:ext cx="477901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>
                <a:latin typeface="宋体"/>
                <a:cs typeface="宋体"/>
              </a:rPr>
              <a:t>（</a:t>
            </a:r>
            <a:r>
              <a:rPr sz="2100">
                <a:latin typeface="Tahoma"/>
                <a:cs typeface="Tahoma"/>
              </a:rPr>
              <a:t>1</a:t>
            </a:r>
            <a:r>
              <a:rPr sz="2100">
                <a:latin typeface="宋体"/>
                <a:cs typeface="宋体"/>
              </a:rPr>
              <a:t>）适应大集团管理的采购组织结构</a:t>
            </a:r>
            <a:r>
              <a:rPr sz="2100" spc="-50">
                <a:latin typeface="宋体"/>
                <a:cs typeface="宋体"/>
              </a:rPr>
              <a:t>。</a:t>
            </a:r>
            <a:endParaRPr sz="21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75273" y="2662554"/>
            <a:ext cx="6403975" cy="212217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R="1203960" algn="ctr">
              <a:lnSpc>
                <a:spcPct val="100000"/>
              </a:lnSpc>
              <a:spcBef>
                <a:spcPts val="675"/>
              </a:spcBef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  <a:p>
            <a:pPr marL="12700" marR="5080" algn="just">
              <a:lnSpc>
                <a:spcPts val="3579"/>
              </a:lnSpc>
              <a:spcBef>
                <a:spcPts val="100"/>
              </a:spcBef>
            </a:pPr>
            <a:r>
              <a:rPr sz="2100">
                <a:latin typeface="宋体"/>
                <a:cs typeface="宋体"/>
              </a:rPr>
              <a:t>（</a:t>
            </a:r>
            <a:r>
              <a:rPr sz="2100">
                <a:latin typeface="Tahoma"/>
                <a:cs typeface="Tahoma"/>
              </a:rPr>
              <a:t>2</a:t>
            </a:r>
            <a:r>
              <a:rPr sz="2100">
                <a:latin typeface="宋体"/>
                <a:cs typeface="宋体"/>
              </a:rPr>
              <a:t>）一汽集团的所有子公司都应按照同一采购流程</a:t>
            </a:r>
            <a:r>
              <a:rPr sz="2100" spc="-50">
                <a:latin typeface="宋体"/>
                <a:cs typeface="宋体"/>
              </a:rPr>
              <a:t>和</a:t>
            </a:r>
            <a:r>
              <a:rPr sz="2100">
                <a:latin typeface="宋体"/>
                <a:cs typeface="宋体"/>
              </a:rPr>
              <a:t>和标准，来从事采购活动，这一标准以</a:t>
            </a:r>
            <a:r>
              <a:rPr sz="2100">
                <a:latin typeface="Tahoma"/>
                <a:cs typeface="Tahoma"/>
              </a:rPr>
              <a:t>“</a:t>
            </a:r>
            <a:r>
              <a:rPr sz="2100">
                <a:latin typeface="宋体"/>
                <a:cs typeface="宋体"/>
              </a:rPr>
              <a:t>高效、控制</a:t>
            </a:r>
            <a:r>
              <a:rPr sz="2100" spc="-50">
                <a:latin typeface="宋体"/>
                <a:cs typeface="宋体"/>
              </a:rPr>
              <a:t>、</a:t>
            </a:r>
            <a:r>
              <a:rPr sz="2100">
                <a:latin typeface="宋体"/>
                <a:cs typeface="宋体"/>
              </a:rPr>
              <a:t>简捷、增值</a:t>
            </a:r>
            <a:r>
              <a:rPr sz="2100">
                <a:latin typeface="Tahoma"/>
                <a:cs typeface="Tahoma"/>
              </a:rPr>
              <a:t>”</a:t>
            </a:r>
            <a:r>
              <a:rPr sz="2100">
                <a:latin typeface="宋体"/>
                <a:cs typeface="宋体"/>
              </a:rPr>
              <a:t>为标志，能充分体现一汽的总体战略</a:t>
            </a:r>
            <a:r>
              <a:rPr sz="2100" spc="-50">
                <a:latin typeface="宋体"/>
                <a:cs typeface="宋体"/>
              </a:rPr>
              <a:t>思</a:t>
            </a:r>
            <a:endParaRPr sz="2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80"/>
              </a:spcBef>
            </a:pPr>
            <a:r>
              <a:rPr sz="2100">
                <a:latin typeface="宋体"/>
                <a:cs typeface="宋体"/>
              </a:rPr>
              <a:t>想和企业文化</a:t>
            </a:r>
            <a:r>
              <a:rPr sz="2100" spc="-50">
                <a:latin typeface="宋体"/>
                <a:cs typeface="宋体"/>
              </a:rPr>
              <a:t>。</a:t>
            </a:r>
            <a:endParaRPr sz="2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81376" y="1165291"/>
            <a:ext cx="5804535" cy="459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5"/>
              <a:t>四、一汽集团今后五年采购规划目</a:t>
            </a:r>
            <a:r>
              <a:rPr spc="-50"/>
              <a:t>标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900166" y="1872011"/>
            <a:ext cx="7765415" cy="410654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35"/>
              </a:spcBef>
            </a:pPr>
            <a:r>
              <a:rPr sz="2450" b="1" spc="-225">
                <a:latin typeface="Microsoft JhengHei"/>
                <a:cs typeface="Microsoft JhengHei"/>
              </a:rPr>
              <a:t>1</a:t>
            </a:r>
            <a:r>
              <a:rPr sz="2450" b="1">
                <a:latin typeface="Microsoft JhengHei"/>
                <a:cs typeface="Microsoft JhengHei"/>
              </a:rPr>
              <a:t>、建成集团采购资源网，统一资源配</a:t>
            </a:r>
            <a:r>
              <a:rPr sz="2450" b="1" spc="-50">
                <a:latin typeface="Microsoft JhengHei"/>
                <a:cs typeface="Microsoft JhengHei"/>
              </a:rPr>
              <a:t>置</a:t>
            </a:r>
            <a:endParaRPr sz="245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650">
              <a:latin typeface="Microsoft JhengHei"/>
              <a:cs typeface="Microsoft JhengHei"/>
            </a:endParaRPr>
          </a:p>
          <a:p>
            <a:pPr marL="470534" marR="584835" indent="-341630">
              <a:lnSpc>
                <a:spcPct val="121900"/>
              </a:lnSpc>
              <a:spcBef>
                <a:spcPts val="5"/>
              </a:spcBef>
              <a:buSzPct val="95238"/>
              <a:buAutoNum type="arabicPlain"/>
              <a:tabLst>
                <a:tab pos="807720"/>
              </a:tabLst>
            </a:pPr>
            <a:r>
              <a:rPr sz="2100" b="1">
                <a:latin typeface="Microsoft JhengHei"/>
                <a:cs typeface="Microsoft JhengHei"/>
              </a:rPr>
              <a:t>优化资源配置，一</a:t>
            </a:r>
            <a:r>
              <a:rPr sz="2100" b="1" spc="-55">
                <a:latin typeface="Microsoft JhengHei"/>
                <a:cs typeface="Microsoft JhengHei"/>
              </a:rPr>
              <a:t>汽</a:t>
            </a:r>
            <a:r>
              <a:rPr sz="2100" spc="-975" baseline="17857">
                <a:latin typeface="Calibri"/>
                <a:cs typeface="Calibri"/>
              </a:rPr>
              <a:t>1</a:t>
            </a:r>
            <a:r>
              <a:rPr sz="2100" b="1" spc="-1465">
                <a:latin typeface="Microsoft JhengHei"/>
                <a:cs typeface="Microsoft JhengHei"/>
              </a:rPr>
              <a:t>集</a:t>
            </a:r>
            <a:r>
              <a:rPr sz="2100" spc="-15" baseline="17857">
                <a:latin typeface="Calibri"/>
                <a:cs typeface="Calibri"/>
              </a:rPr>
              <a:t>2/</a:t>
            </a:r>
            <a:r>
              <a:rPr sz="2100" spc="-765" baseline="17857">
                <a:latin typeface="Calibri"/>
                <a:cs typeface="Calibri"/>
              </a:rPr>
              <a:t>2</a:t>
            </a:r>
            <a:r>
              <a:rPr sz="2100" b="1" spc="-1610">
                <a:latin typeface="Microsoft JhengHei"/>
                <a:cs typeface="Microsoft JhengHei"/>
              </a:rPr>
              <a:t>团</a:t>
            </a:r>
            <a:r>
              <a:rPr sz="2100" spc="-187" baseline="17857">
                <a:latin typeface="Calibri"/>
                <a:cs typeface="Calibri"/>
              </a:rPr>
              <a:t>5/2</a:t>
            </a:r>
            <a:r>
              <a:rPr sz="2100" b="1" spc="-1755">
                <a:latin typeface="Microsoft JhengHei"/>
                <a:cs typeface="Microsoft JhengHei"/>
              </a:rPr>
              <a:t>现</a:t>
            </a:r>
            <a:r>
              <a:rPr sz="2100" spc="-202" baseline="17857">
                <a:latin typeface="Calibri"/>
                <a:cs typeface="Calibri"/>
              </a:rPr>
              <a:t>022</a:t>
            </a:r>
            <a:r>
              <a:rPr sz="2100" b="1">
                <a:latin typeface="Microsoft JhengHei"/>
                <a:cs typeface="Microsoft JhengHei"/>
              </a:rPr>
              <a:t>有车型供应商数量</a:t>
            </a:r>
            <a:r>
              <a:rPr sz="2100" b="1" spc="-195">
                <a:latin typeface="Microsoft JhengHei"/>
                <a:cs typeface="Microsoft JhengHei"/>
              </a:rPr>
              <a:t>3</a:t>
            </a:r>
            <a:r>
              <a:rPr sz="2100" b="1">
                <a:latin typeface="Microsoft JhengHei"/>
                <a:cs typeface="Microsoft JhengHei"/>
              </a:rPr>
              <a:t>年内</a:t>
            </a:r>
            <a:r>
              <a:rPr sz="2100" b="1" spc="-50">
                <a:latin typeface="Microsoft JhengHei"/>
                <a:cs typeface="Microsoft JhengHei"/>
              </a:rPr>
              <a:t>由 </a:t>
            </a:r>
            <a:r>
              <a:rPr sz="2100" b="1" spc="-195">
                <a:latin typeface="Microsoft JhengHei"/>
                <a:cs typeface="Microsoft JhengHei"/>
              </a:rPr>
              <a:t>4139</a:t>
            </a:r>
            <a:r>
              <a:rPr sz="2100" b="1">
                <a:latin typeface="Microsoft JhengHei"/>
                <a:cs typeface="Microsoft JhengHei"/>
              </a:rPr>
              <a:t>家整合到</a:t>
            </a:r>
            <a:r>
              <a:rPr sz="2100" b="1" spc="-195">
                <a:latin typeface="Microsoft JhengHei"/>
                <a:cs typeface="Microsoft JhengHei"/>
              </a:rPr>
              <a:t>1500</a:t>
            </a:r>
            <a:r>
              <a:rPr sz="2100" b="1">
                <a:latin typeface="Microsoft JhengHei"/>
                <a:cs typeface="Microsoft JhengHei"/>
              </a:rPr>
              <a:t>家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470534" marR="43180" indent="-341630">
              <a:lnSpc>
                <a:spcPct val="121900"/>
              </a:lnSpc>
              <a:spcBef>
                <a:spcPts val="509"/>
              </a:spcBef>
              <a:buSzPct val="95238"/>
              <a:buAutoNum type="arabicPlain"/>
              <a:tabLst>
                <a:tab pos="807720"/>
              </a:tabLst>
            </a:pPr>
            <a:r>
              <a:rPr sz="2100" b="1" spc="-455">
                <a:latin typeface="Microsoft JhengHei"/>
                <a:cs typeface="Microsoft JhengHei"/>
              </a:rPr>
              <a:t>A</a:t>
            </a:r>
            <a:r>
              <a:rPr sz="2100" b="1">
                <a:latin typeface="Microsoft JhengHei"/>
                <a:cs typeface="Microsoft JhengHei"/>
              </a:rPr>
              <a:t>级供应商达到</a:t>
            </a:r>
            <a:r>
              <a:rPr sz="2100" b="1" spc="-245">
                <a:latin typeface="Microsoft JhengHei"/>
                <a:cs typeface="Microsoft JhengHei"/>
              </a:rPr>
              <a:t>40%，（</a:t>
            </a:r>
            <a:r>
              <a:rPr sz="2100" b="1">
                <a:latin typeface="Microsoft JhengHei"/>
                <a:cs typeface="Microsoft JhengHei"/>
              </a:rPr>
              <a:t>包含推广</a:t>
            </a:r>
            <a:r>
              <a:rPr sz="2100" b="1" spc="-150">
                <a:latin typeface="Microsoft JhengHei"/>
                <a:cs typeface="Microsoft JhengHei"/>
              </a:rPr>
              <a:t>ISO/TS16949</a:t>
            </a:r>
            <a:r>
              <a:rPr sz="2100" b="1">
                <a:latin typeface="Microsoft JhengHei"/>
                <a:cs typeface="Microsoft JhengHei"/>
              </a:rPr>
              <a:t>、</a:t>
            </a:r>
            <a:r>
              <a:rPr sz="2100" b="1" spc="-180">
                <a:latin typeface="Microsoft JhengHei"/>
                <a:cs typeface="Microsoft JhengHei"/>
              </a:rPr>
              <a:t>ISO14000</a:t>
            </a:r>
            <a:r>
              <a:rPr sz="2100" b="1" spc="-50">
                <a:latin typeface="Microsoft JhengHei"/>
                <a:cs typeface="Microsoft JhengHei"/>
              </a:rPr>
              <a:t>、 </a:t>
            </a:r>
            <a:r>
              <a:rPr sz="2100" b="1" spc="-180">
                <a:latin typeface="Microsoft JhengHei"/>
                <a:cs typeface="Microsoft JhengHei"/>
              </a:rPr>
              <a:t>ISO18000</a:t>
            </a:r>
            <a:r>
              <a:rPr sz="2100" b="1">
                <a:latin typeface="Microsoft JhengHei"/>
                <a:cs typeface="Microsoft JhengHei"/>
              </a:rPr>
              <a:t>贯标）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470534" marR="720090" indent="-341630">
              <a:lnSpc>
                <a:spcPct val="121900"/>
              </a:lnSpc>
              <a:spcBef>
                <a:spcPts val="509"/>
              </a:spcBef>
              <a:buSzPct val="95238"/>
              <a:buAutoNum type="arabicPlain"/>
              <a:tabLst>
                <a:tab pos="807720"/>
              </a:tabLst>
            </a:pPr>
            <a:r>
              <a:rPr sz="2100" b="1">
                <a:latin typeface="Microsoft JhengHei"/>
                <a:cs typeface="Microsoft JhengHei"/>
              </a:rPr>
              <a:t>统一全球采购规划与组织机构，满足经营国际化的</a:t>
            </a:r>
            <a:r>
              <a:rPr sz="2100" b="1" spc="-50">
                <a:latin typeface="Microsoft JhengHei"/>
                <a:cs typeface="Microsoft JhengHei"/>
              </a:rPr>
              <a:t>需</a:t>
            </a:r>
            <a:r>
              <a:rPr sz="2100" b="1">
                <a:latin typeface="Microsoft JhengHei"/>
                <a:cs typeface="Microsoft JhengHei"/>
              </a:rPr>
              <a:t>要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470534" marR="178435" indent="-341630">
              <a:lnSpc>
                <a:spcPct val="121900"/>
              </a:lnSpc>
              <a:spcBef>
                <a:spcPts val="509"/>
              </a:spcBef>
              <a:buSzPct val="95238"/>
              <a:buAutoNum type="arabicPlain"/>
              <a:tabLst>
                <a:tab pos="807720"/>
              </a:tabLst>
            </a:pPr>
            <a:r>
              <a:rPr sz="2100" b="1">
                <a:latin typeface="Microsoft JhengHei"/>
                <a:cs typeface="Microsoft JhengHei"/>
              </a:rPr>
              <a:t>培育核心供应商，使关键供应商成为可控资源；利用供</a:t>
            </a:r>
            <a:r>
              <a:rPr sz="2100" b="1" spc="-50">
                <a:latin typeface="Microsoft JhengHei"/>
                <a:cs typeface="Microsoft JhengHei"/>
              </a:rPr>
              <a:t>应</a:t>
            </a:r>
            <a:r>
              <a:rPr sz="2100" b="1">
                <a:latin typeface="Microsoft JhengHei"/>
                <a:cs typeface="Microsoft JhengHei"/>
              </a:rPr>
              <a:t>应商创新，加速生产深度</a:t>
            </a:r>
            <a:r>
              <a:rPr sz="2100" b="1" spc="-800">
                <a:latin typeface="Microsoft JhengHei"/>
                <a:cs typeface="Microsoft JhengHei"/>
              </a:rPr>
              <a:t>&amp;</a:t>
            </a:r>
            <a:r>
              <a:rPr sz="2100" b="1">
                <a:latin typeface="Microsoft JhengHei"/>
                <a:cs typeface="Microsoft JhengHei"/>
              </a:rPr>
              <a:t>开发深度的变化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5908" y="1100659"/>
            <a:ext cx="2734310" cy="459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0">
                <a:latin typeface="Times New Roman"/>
                <a:cs typeface="Times New Roman"/>
              </a:rPr>
              <a:t>2</a:t>
            </a:r>
            <a:r>
              <a:rPr spc="-35"/>
              <a:t>、全球采购目</a:t>
            </a:r>
            <a:r>
              <a:rPr spc="-50"/>
              <a:t>标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19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991442" y="1858148"/>
            <a:ext cx="7663180" cy="404685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8100" marR="504190" indent="791210">
              <a:lnSpc>
                <a:spcPct val="101600"/>
              </a:lnSpc>
              <a:spcBef>
                <a:spcPts val="90"/>
              </a:spcBef>
              <a:buSzPct val="95918"/>
              <a:buAutoNum type="arabicPlain"/>
              <a:tabLst>
                <a:tab pos="829310"/>
              </a:tabLst>
            </a:pPr>
            <a:r>
              <a:rPr sz="2450" b="1">
                <a:latin typeface="Microsoft JhengHei"/>
                <a:cs typeface="Microsoft JhengHei"/>
              </a:rPr>
              <a:t>资源目标</a:t>
            </a:r>
            <a:r>
              <a:rPr sz="2450" b="1" spc="-180">
                <a:latin typeface="Microsoft JhengHei"/>
                <a:cs typeface="Microsoft JhengHei"/>
              </a:rPr>
              <a:t>：2008</a:t>
            </a:r>
            <a:r>
              <a:rPr sz="2450" b="1">
                <a:latin typeface="Microsoft JhengHei"/>
                <a:cs typeface="Microsoft JhengHei"/>
              </a:rPr>
              <a:t>年实现对国外资源的全部了</a:t>
            </a:r>
            <a:r>
              <a:rPr sz="2450" b="1" spc="-50">
                <a:latin typeface="Microsoft JhengHei"/>
                <a:cs typeface="Microsoft JhengHei"/>
              </a:rPr>
              <a:t>解</a:t>
            </a:r>
            <a:r>
              <a:rPr sz="2450" b="1">
                <a:latin typeface="Microsoft JhengHei"/>
                <a:cs typeface="Microsoft JhengHei"/>
              </a:rPr>
              <a:t>掌握、形成评审评价能力和全面控制能力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  <a:p>
            <a:pPr marL="38100" marR="30480" indent="791210">
              <a:lnSpc>
                <a:spcPct val="101600"/>
              </a:lnSpc>
              <a:spcBef>
                <a:spcPts val="600"/>
              </a:spcBef>
              <a:buSzPct val="95918"/>
              <a:buAutoNum type="arabicPlain"/>
              <a:tabLst>
                <a:tab pos="829310"/>
              </a:tabLst>
            </a:pPr>
            <a:r>
              <a:rPr sz="2450" b="1">
                <a:latin typeface="Microsoft JhengHei"/>
                <a:cs typeface="Microsoft JhengHei"/>
              </a:rPr>
              <a:t>信息目标</a:t>
            </a:r>
            <a:r>
              <a:rPr sz="2450" b="1" spc="-180">
                <a:latin typeface="Microsoft JhengHei"/>
                <a:cs typeface="Microsoft JhengHei"/>
              </a:rPr>
              <a:t>：2008</a:t>
            </a:r>
            <a:r>
              <a:rPr sz="2450" b="1" spc="-1655">
                <a:latin typeface="Microsoft JhengHei"/>
                <a:cs typeface="Microsoft JhengHei"/>
              </a:rPr>
              <a:t>年</a:t>
            </a:r>
            <a:r>
              <a:rPr sz="2100" spc="-165" baseline="29761">
                <a:latin typeface="Calibri"/>
                <a:cs typeface="Calibri"/>
              </a:rPr>
              <a:t>12/</a:t>
            </a:r>
            <a:r>
              <a:rPr sz="2450" b="1" spc="-2160">
                <a:latin typeface="Microsoft JhengHei"/>
                <a:cs typeface="Microsoft JhengHei"/>
              </a:rPr>
              <a:t>实</a:t>
            </a:r>
            <a:r>
              <a:rPr sz="2100" spc="-7" baseline="29761">
                <a:latin typeface="Calibri"/>
                <a:cs typeface="Calibri"/>
              </a:rPr>
              <a:t>25/</a:t>
            </a:r>
            <a:r>
              <a:rPr sz="2100" spc="-794" baseline="29761">
                <a:latin typeface="Calibri"/>
                <a:cs typeface="Calibri"/>
              </a:rPr>
              <a:t>2</a:t>
            </a:r>
            <a:r>
              <a:rPr sz="2450" b="1" spc="-1939">
                <a:latin typeface="Microsoft JhengHei"/>
                <a:cs typeface="Microsoft JhengHei"/>
              </a:rPr>
              <a:t>现</a:t>
            </a:r>
            <a:r>
              <a:rPr sz="2100" spc="-104" baseline="29761">
                <a:latin typeface="Calibri"/>
                <a:cs typeface="Calibri"/>
              </a:rPr>
              <a:t>022</a:t>
            </a:r>
            <a:r>
              <a:rPr sz="2450" b="1">
                <a:latin typeface="Microsoft JhengHei"/>
                <a:cs typeface="Microsoft JhengHei"/>
              </a:rPr>
              <a:t>与国外供应商的</a:t>
            </a:r>
            <a:r>
              <a:rPr sz="2450" b="1" spc="-70">
                <a:latin typeface="Microsoft JhengHei"/>
                <a:cs typeface="Microsoft JhengHei"/>
              </a:rPr>
              <a:t>EDI（</a:t>
            </a:r>
            <a:r>
              <a:rPr sz="2450" b="1">
                <a:latin typeface="Microsoft JhengHei"/>
                <a:cs typeface="Microsoft JhengHei"/>
              </a:rPr>
              <a:t>电</a:t>
            </a:r>
            <a:r>
              <a:rPr sz="2450" b="1" spc="-50">
                <a:latin typeface="Microsoft JhengHei"/>
                <a:cs typeface="Microsoft JhengHei"/>
              </a:rPr>
              <a:t>子</a:t>
            </a:r>
            <a:r>
              <a:rPr sz="2450" b="1">
                <a:latin typeface="Microsoft JhengHei"/>
                <a:cs typeface="Microsoft JhengHei"/>
              </a:rPr>
              <a:t>子数据交换）及</a:t>
            </a:r>
            <a:r>
              <a:rPr sz="2450" b="1" spc="-180">
                <a:latin typeface="Microsoft JhengHei"/>
                <a:cs typeface="Microsoft JhengHei"/>
              </a:rPr>
              <a:t>EC（</a:t>
            </a:r>
            <a:r>
              <a:rPr sz="2450" b="1">
                <a:latin typeface="Microsoft JhengHei"/>
                <a:cs typeface="Microsoft JhengHei"/>
              </a:rPr>
              <a:t>电子商务）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  <a:p>
            <a:pPr marL="38100" marR="504190" indent="791210">
              <a:lnSpc>
                <a:spcPct val="101600"/>
              </a:lnSpc>
              <a:spcBef>
                <a:spcPts val="595"/>
              </a:spcBef>
              <a:buSzPct val="95918"/>
              <a:buAutoNum type="arabicPlain"/>
              <a:tabLst>
                <a:tab pos="829310"/>
              </a:tabLst>
            </a:pPr>
            <a:r>
              <a:rPr sz="2450" b="1">
                <a:latin typeface="Microsoft JhengHei"/>
                <a:cs typeface="Microsoft JhengHei"/>
              </a:rPr>
              <a:t>组织机构目标</a:t>
            </a:r>
            <a:r>
              <a:rPr sz="2450" b="1" spc="-180">
                <a:latin typeface="Microsoft JhengHei"/>
                <a:cs typeface="Microsoft JhengHei"/>
              </a:rPr>
              <a:t>：2008</a:t>
            </a:r>
            <a:r>
              <a:rPr sz="2450" b="1">
                <a:latin typeface="Microsoft JhengHei"/>
                <a:cs typeface="Microsoft JhengHei"/>
              </a:rPr>
              <a:t>年实现集团采购部领导</a:t>
            </a:r>
            <a:r>
              <a:rPr sz="2450" b="1" spc="-50">
                <a:latin typeface="Microsoft JhengHei"/>
                <a:cs typeface="Microsoft JhengHei"/>
              </a:rPr>
              <a:t>下</a:t>
            </a:r>
            <a:r>
              <a:rPr sz="2450" b="1">
                <a:latin typeface="Microsoft JhengHei"/>
                <a:cs typeface="Microsoft JhengHei"/>
              </a:rPr>
              <a:t>的集团国际采购的组织统一，设国际采购室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  <a:p>
            <a:pPr marL="828675" indent="-791210">
              <a:lnSpc>
                <a:spcPct val="100000"/>
              </a:lnSpc>
              <a:spcBef>
                <a:spcPts val="645"/>
              </a:spcBef>
              <a:buSzPct val="95918"/>
              <a:buAutoNum type="arabicPlain"/>
              <a:tabLst>
                <a:tab pos="829310"/>
              </a:tabLst>
            </a:pPr>
            <a:r>
              <a:rPr sz="2450" b="1">
                <a:latin typeface="Microsoft JhengHei"/>
                <a:cs typeface="Microsoft JhengHei"/>
              </a:rPr>
              <a:t>人才目标</a:t>
            </a:r>
            <a:r>
              <a:rPr sz="2450" b="1" spc="-180">
                <a:latin typeface="Microsoft JhengHei"/>
                <a:cs typeface="Microsoft JhengHei"/>
              </a:rPr>
              <a:t>：2008</a:t>
            </a:r>
            <a:r>
              <a:rPr sz="2450" b="1">
                <a:latin typeface="Microsoft JhengHei"/>
                <a:cs typeface="Microsoft JhengHei"/>
              </a:rPr>
              <a:t>年拥有一批熟知世贸规则和</a:t>
            </a:r>
            <a:r>
              <a:rPr sz="2450" b="1" spc="-50">
                <a:latin typeface="Microsoft JhengHei"/>
                <a:cs typeface="Microsoft JhengHei"/>
              </a:rPr>
              <a:t>国</a:t>
            </a:r>
            <a:endParaRPr sz="2450">
              <a:latin typeface="Microsoft JhengHei"/>
              <a:cs typeface="Microsoft JhengHei"/>
            </a:endParaRPr>
          </a:p>
          <a:p>
            <a:pPr marL="38100" marR="30480">
              <a:lnSpc>
                <a:spcPct val="101600"/>
              </a:lnSpc>
            </a:pPr>
            <a:r>
              <a:rPr sz="2450" b="1">
                <a:latin typeface="Microsoft JhengHei"/>
                <a:cs typeface="Microsoft JhengHei"/>
              </a:rPr>
              <a:t>际贸易规则，具备国外采购相关知识（法律法规、国</a:t>
            </a:r>
            <a:r>
              <a:rPr sz="2450" b="1" spc="-50">
                <a:latin typeface="Microsoft JhengHei"/>
                <a:cs typeface="Microsoft JhengHei"/>
              </a:rPr>
              <a:t>际</a:t>
            </a:r>
            <a:r>
              <a:rPr sz="2450" b="1">
                <a:latin typeface="Microsoft JhengHei"/>
                <a:cs typeface="Microsoft JhengHei"/>
              </a:rPr>
              <a:t>际商务谈判、价格成本、采购运输业务）的国际贸</a:t>
            </a:r>
            <a:r>
              <a:rPr sz="2450" b="1" spc="-50">
                <a:latin typeface="Microsoft JhengHei"/>
                <a:cs typeface="Microsoft JhengHei"/>
              </a:rPr>
              <a:t>易</a:t>
            </a:r>
            <a:r>
              <a:rPr sz="2450" b="1" spc="610">
                <a:latin typeface="Microsoft JhengHei"/>
                <a:cs typeface="Microsoft JhengHei"/>
              </a:rPr>
              <a:t> </a:t>
            </a:r>
            <a:r>
              <a:rPr sz="2450" b="1">
                <a:latin typeface="Microsoft JhengHei"/>
                <a:cs typeface="Microsoft JhengHei"/>
              </a:rPr>
              <a:t>人才</a:t>
            </a:r>
            <a:r>
              <a:rPr sz="2450" b="1" spc="-50">
                <a:latin typeface="Microsoft JhengHei"/>
                <a:cs typeface="Microsoft JhengHei"/>
              </a:rPr>
              <a:t>。</a:t>
            </a:r>
            <a:endParaRPr sz="24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78176" y="1337150"/>
            <a:ext cx="4540250" cy="459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90"/>
              <a:t>3</a:t>
            </a:r>
            <a:r>
              <a:rPr spc="-35"/>
              <a:t>、发挥集团规模采购优势</a:t>
            </a:r>
            <a:r>
              <a:rPr spc="-50"/>
              <a:t>。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898309" y="2165788"/>
            <a:ext cx="7686675" cy="3081655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741045" indent="-678180">
              <a:lnSpc>
                <a:spcPct val="100000"/>
              </a:lnSpc>
              <a:spcBef>
                <a:spcPts val="1155"/>
              </a:spcBef>
              <a:buSzPct val="95238"/>
              <a:buAutoNum type="arabicPlain"/>
              <a:tabLst>
                <a:tab pos="741680"/>
              </a:tabLst>
            </a:pPr>
            <a:r>
              <a:rPr sz="2100" b="1">
                <a:latin typeface="Microsoft JhengHei"/>
                <a:cs typeface="Microsoft JhengHei"/>
              </a:rPr>
              <a:t>建成电子商务平台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741045" indent="-678180">
              <a:lnSpc>
                <a:spcPct val="100000"/>
              </a:lnSpc>
              <a:spcBef>
                <a:spcPts val="1065"/>
              </a:spcBef>
              <a:buSzPct val="95238"/>
              <a:buAutoNum type="arabicPlain"/>
              <a:tabLst>
                <a:tab pos="741680"/>
                <a:tab pos="4262120"/>
              </a:tabLst>
            </a:pPr>
            <a:r>
              <a:rPr sz="2100" b="1">
                <a:latin typeface="Microsoft JhengHei"/>
                <a:cs typeface="Microsoft JhengHei"/>
              </a:rPr>
              <a:t>建成价格比较体系与</a:t>
            </a:r>
            <a:r>
              <a:rPr sz="2100" b="1" spc="-1650">
                <a:latin typeface="Microsoft JhengHei"/>
                <a:cs typeface="Microsoft JhengHei"/>
              </a:rPr>
              <a:t>目</a:t>
            </a:r>
            <a:r>
              <a:rPr sz="2100" spc="-172" baseline="33730">
                <a:latin typeface="Calibri"/>
                <a:cs typeface="Calibri"/>
              </a:rPr>
              <a:t>12/</a:t>
            </a:r>
            <a:r>
              <a:rPr sz="2100" b="1" spc="-1795">
                <a:latin typeface="Microsoft JhengHei"/>
                <a:cs typeface="Microsoft JhengHei"/>
              </a:rPr>
              <a:t>标</a:t>
            </a:r>
            <a:r>
              <a:rPr sz="2100" spc="-97" baseline="33730">
                <a:latin typeface="Calibri"/>
                <a:cs typeface="Calibri"/>
              </a:rPr>
              <a:t>25/</a:t>
            </a:r>
            <a:r>
              <a:rPr sz="2100" b="1" spc="-1939">
                <a:latin typeface="Microsoft JhengHei"/>
                <a:cs typeface="Microsoft JhengHei"/>
              </a:rPr>
              <a:t>成</a:t>
            </a:r>
            <a:r>
              <a:rPr sz="2100" spc="-104" baseline="33730">
                <a:latin typeface="Calibri"/>
                <a:cs typeface="Calibri"/>
              </a:rPr>
              <a:t>202</a:t>
            </a:r>
            <a:r>
              <a:rPr sz="2100" b="1" spc="-1914">
                <a:latin typeface="Microsoft JhengHei"/>
                <a:cs typeface="Microsoft JhengHei"/>
              </a:rPr>
              <a:t>本</a:t>
            </a:r>
            <a:r>
              <a:rPr sz="2100" spc="-75" baseline="33730">
                <a:latin typeface="Calibri"/>
                <a:cs typeface="Calibri"/>
              </a:rPr>
              <a:t>2</a:t>
            </a:r>
            <a:r>
              <a:rPr sz="2100" baseline="33730">
                <a:latin typeface="Calibri"/>
                <a:cs typeface="Calibri"/>
              </a:rPr>
              <a:t>	</a:t>
            </a:r>
            <a:r>
              <a:rPr sz="2100" b="1">
                <a:latin typeface="Microsoft JhengHei"/>
                <a:cs typeface="Microsoft JhengHei"/>
              </a:rPr>
              <a:t>控制体系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741045" indent="-678180">
              <a:lnSpc>
                <a:spcPct val="100000"/>
              </a:lnSpc>
              <a:spcBef>
                <a:spcPts val="1060"/>
              </a:spcBef>
              <a:buSzPct val="95238"/>
              <a:buAutoNum type="arabicPlain"/>
              <a:tabLst>
                <a:tab pos="741680"/>
              </a:tabLst>
            </a:pPr>
            <a:r>
              <a:rPr sz="2100" b="1">
                <a:latin typeface="Microsoft JhengHei"/>
                <a:cs typeface="Microsoft JhengHei"/>
              </a:rPr>
              <a:t>通过</a:t>
            </a:r>
            <a:r>
              <a:rPr sz="2100" b="1" spc="-265">
                <a:latin typeface="Microsoft JhengHei"/>
                <a:cs typeface="Microsoft JhengHei"/>
              </a:rPr>
              <a:t>B2B</a:t>
            </a:r>
            <a:r>
              <a:rPr sz="2100" b="1">
                <a:latin typeface="Microsoft JhengHei"/>
                <a:cs typeface="Microsoft JhengHei"/>
              </a:rPr>
              <a:t>实现采购集中度：生产材料</a:t>
            </a:r>
            <a:r>
              <a:rPr sz="2100" b="1" spc="-415">
                <a:latin typeface="Microsoft JhengHei"/>
                <a:cs typeface="Microsoft JhengHei"/>
              </a:rPr>
              <a:t>70%</a:t>
            </a:r>
            <a:r>
              <a:rPr sz="2100" b="1">
                <a:latin typeface="Microsoft JhengHei"/>
                <a:cs typeface="Microsoft JhengHei"/>
              </a:rPr>
              <a:t>、非生产材料</a:t>
            </a:r>
            <a:r>
              <a:rPr sz="2100" b="1" spc="-415">
                <a:latin typeface="Microsoft JhengHei"/>
                <a:cs typeface="Microsoft JhengHei"/>
              </a:rPr>
              <a:t>50%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741045" indent="-678180">
              <a:lnSpc>
                <a:spcPct val="100000"/>
              </a:lnSpc>
              <a:spcBef>
                <a:spcPts val="1065"/>
              </a:spcBef>
              <a:buSzPct val="95238"/>
              <a:buAutoNum type="arabicPlain"/>
              <a:tabLst>
                <a:tab pos="741680"/>
              </a:tabLst>
            </a:pPr>
            <a:r>
              <a:rPr sz="2100" b="1">
                <a:latin typeface="Microsoft JhengHei"/>
                <a:cs typeface="Microsoft JhengHei"/>
              </a:rPr>
              <a:t>采购预算准确度达到</a:t>
            </a:r>
            <a:r>
              <a:rPr sz="2100" b="1" spc="-415">
                <a:latin typeface="Microsoft JhengHei"/>
                <a:cs typeface="Microsoft JhengHei"/>
              </a:rPr>
              <a:t>80%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404495" marR="230504" indent="-341630">
              <a:lnSpc>
                <a:spcPct val="124800"/>
              </a:lnSpc>
              <a:spcBef>
                <a:spcPts val="290"/>
              </a:spcBef>
              <a:buSzPct val="95238"/>
              <a:buAutoNum type="arabicPlain"/>
              <a:tabLst>
                <a:tab pos="756920"/>
              </a:tabLst>
            </a:pPr>
            <a:r>
              <a:rPr sz="2100" b="1" spc="20">
                <a:latin typeface="Microsoft JhengHei"/>
                <a:cs typeface="Microsoft JhengHei"/>
              </a:rPr>
              <a:t>通过集中、集成，增加全集团零部件的通用性、标准性性，增加与扩大服务采购（酒店、保安、保洁、车票等）的范围</a:t>
            </a:r>
            <a:r>
              <a:rPr sz="2100" b="1" spc="525">
                <a:latin typeface="Microsoft JhengHei"/>
                <a:cs typeface="Microsoft JhengHei"/>
              </a:rPr>
              <a:t>,</a:t>
            </a:r>
            <a:r>
              <a:rPr sz="2100" b="1" spc="20">
                <a:latin typeface="Microsoft JhengHei"/>
                <a:cs typeface="Microsoft JhengHei"/>
              </a:rPr>
              <a:t>降低采购总成本。</a:t>
            </a:r>
            <a:endParaRPr sz="21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3807" y="1001578"/>
            <a:ext cx="7770495" cy="8261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90"/>
              </a:spcBef>
            </a:pPr>
            <a:r>
              <a:rPr sz="2450">
                <a:latin typeface="Times New Roman"/>
                <a:cs typeface="Times New Roman"/>
              </a:rPr>
              <a:t>4</a:t>
            </a:r>
            <a:r>
              <a:rPr sz="2450"/>
              <a:t>、集中采购管理的方向（原材料、零部件、设备和服</a:t>
            </a:r>
            <a:r>
              <a:rPr sz="2450" spc="-50"/>
              <a:t>务</a:t>
            </a:r>
            <a:r>
              <a:rPr sz="2450"/>
              <a:t>务等</a:t>
            </a:r>
            <a:r>
              <a:rPr sz="2450" spc="-50"/>
              <a:t>）</a:t>
            </a:r>
            <a:endParaRPr sz="2450">
              <a:latin typeface="Times New Roman"/>
              <a:cs typeface="Times New Roman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686983" y="2461683"/>
            <a:ext cx="3209290" cy="3425190"/>
            <a:chOff x="1686983" y="2461683"/>
            <a:chExt cx="3209290" cy="3425190"/>
          </a:xfrm>
        </p:grpSpPr>
        <p:sp>
          <p:nvSpPr>
            <p:cNvPr id="4" name="object 4"/>
            <p:cNvSpPr/>
            <p:nvPr/>
          </p:nvSpPr>
          <p:spPr>
            <a:xfrm flipH="1">
              <a:off x="3251200" y="2887133"/>
              <a:ext cx="0" cy="2235200"/>
            </a:xfrm>
            <a:custGeom>
              <a:rect l="l" t="t" r="r" b="b"/>
              <a:pathLst>
                <a:path h="2235200">
                  <a:moveTo>
                    <a:pt x="0" y="0"/>
                  </a:moveTo>
                  <a:lnTo>
                    <a:pt x="0" y="2235200"/>
                  </a:lnTo>
                </a:path>
              </a:pathLst>
            </a:custGeom>
            <a:ln w="1270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4064000" y="2887133"/>
              <a:ext cx="0" cy="2235200"/>
            </a:xfrm>
            <a:custGeom>
              <a:rect l="l" t="t" r="r" b="b"/>
              <a:pathLst>
                <a:path h="2235200">
                  <a:moveTo>
                    <a:pt x="0" y="0"/>
                  </a:moveTo>
                  <a:lnTo>
                    <a:pt x="0" y="2235200"/>
                  </a:lnTo>
                </a:path>
              </a:pathLst>
            </a:custGeom>
            <a:ln w="12700">
              <a:solidFill>
                <a:srgbClr val="000000"/>
              </a:solidFill>
              <a:prstDash val="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693333" y="4063470"/>
              <a:ext cx="2371090" cy="85725"/>
            </a:xfrm>
            <a:custGeom>
              <a:rect l="l" t="t" r="r" b="b"/>
              <a:pathLst>
                <a:path w="2371090" h="85725">
                  <a:moveTo>
                    <a:pt x="85725" y="85725"/>
                  </a:moveTo>
                  <a:lnTo>
                    <a:pt x="0" y="42862"/>
                  </a:lnTo>
                  <a:lnTo>
                    <a:pt x="85725" y="0"/>
                  </a:lnTo>
                  <a:lnTo>
                    <a:pt x="85725" y="28575"/>
                  </a:lnTo>
                  <a:lnTo>
                    <a:pt x="77154" y="28575"/>
                  </a:lnTo>
                  <a:lnTo>
                    <a:pt x="77154" y="57150"/>
                  </a:lnTo>
                  <a:lnTo>
                    <a:pt x="85725" y="57150"/>
                  </a:lnTo>
                  <a:lnTo>
                    <a:pt x="85725" y="85725"/>
                  </a:lnTo>
                  <a:close/>
                </a:path>
                <a:path w="2371090" h="85725">
                  <a:moveTo>
                    <a:pt x="2284941" y="85725"/>
                  </a:moveTo>
                  <a:lnTo>
                    <a:pt x="2284941" y="0"/>
                  </a:lnTo>
                  <a:lnTo>
                    <a:pt x="2342091" y="28575"/>
                  </a:lnTo>
                  <a:lnTo>
                    <a:pt x="2293512" y="28575"/>
                  </a:lnTo>
                  <a:lnTo>
                    <a:pt x="2293512" y="57150"/>
                  </a:lnTo>
                  <a:lnTo>
                    <a:pt x="2342091" y="57150"/>
                  </a:lnTo>
                  <a:lnTo>
                    <a:pt x="2284941" y="85725"/>
                  </a:lnTo>
                  <a:close/>
                </a:path>
                <a:path w="2371090" h="85725">
                  <a:moveTo>
                    <a:pt x="85725" y="57150"/>
                  </a:moveTo>
                  <a:lnTo>
                    <a:pt x="77154" y="57150"/>
                  </a:lnTo>
                  <a:lnTo>
                    <a:pt x="77154" y="28575"/>
                  </a:lnTo>
                  <a:lnTo>
                    <a:pt x="85725" y="28575"/>
                  </a:lnTo>
                  <a:lnTo>
                    <a:pt x="85725" y="57150"/>
                  </a:lnTo>
                  <a:close/>
                </a:path>
                <a:path w="2371090" h="85725">
                  <a:moveTo>
                    <a:pt x="2284941" y="57150"/>
                  </a:moveTo>
                  <a:lnTo>
                    <a:pt x="85725" y="57150"/>
                  </a:lnTo>
                  <a:lnTo>
                    <a:pt x="85725" y="28575"/>
                  </a:lnTo>
                  <a:lnTo>
                    <a:pt x="2284941" y="28575"/>
                  </a:lnTo>
                  <a:lnTo>
                    <a:pt x="2284941" y="57150"/>
                  </a:lnTo>
                  <a:close/>
                </a:path>
                <a:path w="2371090" h="85725">
                  <a:moveTo>
                    <a:pt x="2342091" y="57150"/>
                  </a:moveTo>
                  <a:lnTo>
                    <a:pt x="2293512" y="57150"/>
                  </a:lnTo>
                  <a:lnTo>
                    <a:pt x="2293512" y="28575"/>
                  </a:lnTo>
                  <a:lnTo>
                    <a:pt x="2342091" y="28575"/>
                  </a:lnTo>
                  <a:lnTo>
                    <a:pt x="2370666" y="42862"/>
                  </a:lnTo>
                  <a:lnTo>
                    <a:pt x="2342091" y="571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3333" y="2887133"/>
              <a:ext cx="812800" cy="88053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693333" y="2887133"/>
              <a:ext cx="812800" cy="880744"/>
            </a:xfrm>
            <a:custGeom>
              <a:rect l="l" t="t" r="r" b="b"/>
              <a:pathLst>
                <a:path w="812800" h="880744">
                  <a:moveTo>
                    <a:pt x="0" y="0"/>
                  </a:moveTo>
                  <a:lnTo>
                    <a:pt x="712890" y="0"/>
                  </a:lnTo>
                  <a:lnTo>
                    <a:pt x="812800" y="440266"/>
                  </a:lnTo>
                  <a:lnTo>
                    <a:pt x="712890" y="880533"/>
                  </a:lnTo>
                  <a:lnTo>
                    <a:pt x="0" y="880533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4876800" y="2480733"/>
              <a:ext cx="0" cy="3387090"/>
            </a:xfrm>
            <a:custGeom>
              <a:rect l="l" t="t" r="r" b="b"/>
              <a:pathLst>
                <a:path h="3387090">
                  <a:moveTo>
                    <a:pt x="0" y="0"/>
                  </a:moveTo>
                  <a:lnTo>
                    <a:pt x="0" y="3386666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069872" y="2222641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5">
                <a:latin typeface="Microsoft JhengHei"/>
                <a:cs typeface="Microsoft JhengHei"/>
              </a:rPr>
              <a:t>前段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138657" y="4105377"/>
            <a:ext cx="660400" cy="2152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250" b="1" spc="-20">
                <a:latin typeface="Microsoft JhengHei"/>
                <a:cs typeface="Microsoft JhengHei"/>
              </a:rPr>
              <a:t>运控</a:t>
            </a:r>
            <a:r>
              <a:rPr sz="1250" b="1" spc="-25">
                <a:latin typeface="Microsoft JhengHei"/>
                <a:cs typeface="Microsoft JhengHei"/>
              </a:rPr>
              <a:t>评价</a:t>
            </a:r>
            <a:endParaRPr sz="125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674283" y="2461683"/>
            <a:ext cx="6473190" cy="3425190"/>
            <a:chOff x="1674283" y="2461683"/>
            <a:chExt cx="6473190" cy="3425190"/>
          </a:xfrm>
        </p:grpSpPr>
        <p:sp>
          <p:nvSpPr>
            <p:cNvPr id="13" name="object 13"/>
            <p:cNvSpPr/>
            <p:nvPr/>
          </p:nvSpPr>
          <p:spPr>
            <a:xfrm flipH="1">
              <a:off x="1693333" y="2480733"/>
              <a:ext cx="0" cy="3387090"/>
            </a:xfrm>
            <a:custGeom>
              <a:rect l="l" t="t" r="r" b="b"/>
              <a:pathLst>
                <a:path h="3387090">
                  <a:moveTo>
                    <a:pt x="0" y="0"/>
                  </a:moveTo>
                  <a:lnTo>
                    <a:pt x="0" y="3386666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8128000" y="2480733"/>
              <a:ext cx="0" cy="3387090"/>
            </a:xfrm>
            <a:custGeom>
              <a:rect l="l" t="t" r="r" b="b"/>
              <a:pathLst>
                <a:path h="3387090">
                  <a:moveTo>
                    <a:pt x="0" y="0"/>
                  </a:moveTo>
                  <a:lnTo>
                    <a:pt x="0" y="3386666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4105246" y="3834444"/>
            <a:ext cx="660400" cy="2152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250" b="1" spc="-20">
                <a:latin typeface="Microsoft JhengHei"/>
                <a:cs typeface="Microsoft JhengHei"/>
              </a:rPr>
              <a:t>策略</a:t>
            </a:r>
            <a:r>
              <a:rPr sz="1250" b="1" spc="-25">
                <a:latin typeface="Microsoft JhengHei"/>
                <a:cs typeface="Microsoft JhengHei"/>
              </a:rPr>
              <a:t>选择</a:t>
            </a:r>
            <a:endParaRPr sz="1250">
              <a:latin typeface="Microsoft JhengHei"/>
              <a:cs typeface="Microsoft JhengHe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693333" y="2880783"/>
            <a:ext cx="6435090" cy="1878330"/>
            <a:chOff x="1693333" y="2880783"/>
            <a:chExt cx="6435090" cy="1878330"/>
          </a:xfrm>
        </p:grpSpPr>
        <p:sp>
          <p:nvSpPr>
            <p:cNvPr id="17" name="object 17"/>
            <p:cNvSpPr/>
            <p:nvPr/>
          </p:nvSpPr>
          <p:spPr>
            <a:xfrm>
              <a:off x="4876800" y="4320116"/>
              <a:ext cx="3251200" cy="114300"/>
            </a:xfrm>
            <a:custGeom>
              <a:rect l="l" t="t" r="r" b="b"/>
              <a:pathLst>
                <a:path w="3251200" h="114300">
                  <a:moveTo>
                    <a:pt x="114300" y="114300"/>
                  </a:moveTo>
                  <a:lnTo>
                    <a:pt x="0" y="57150"/>
                  </a:lnTo>
                  <a:lnTo>
                    <a:pt x="114300" y="0"/>
                  </a:lnTo>
                  <a:lnTo>
                    <a:pt x="114300" y="38100"/>
                  </a:lnTo>
                  <a:lnTo>
                    <a:pt x="102869" y="38100"/>
                  </a:lnTo>
                  <a:lnTo>
                    <a:pt x="102869" y="76200"/>
                  </a:lnTo>
                  <a:lnTo>
                    <a:pt x="114300" y="76200"/>
                  </a:lnTo>
                  <a:lnTo>
                    <a:pt x="114300" y="114300"/>
                  </a:lnTo>
                  <a:close/>
                </a:path>
                <a:path w="3251200" h="114300">
                  <a:moveTo>
                    <a:pt x="3136899" y="114300"/>
                  </a:moveTo>
                  <a:lnTo>
                    <a:pt x="3136899" y="0"/>
                  </a:lnTo>
                  <a:lnTo>
                    <a:pt x="3213099" y="38100"/>
                  </a:lnTo>
                  <a:lnTo>
                    <a:pt x="3148334" y="38100"/>
                  </a:lnTo>
                  <a:lnTo>
                    <a:pt x="3148334" y="76200"/>
                  </a:lnTo>
                  <a:lnTo>
                    <a:pt x="3213099" y="76200"/>
                  </a:lnTo>
                  <a:lnTo>
                    <a:pt x="3136899" y="114300"/>
                  </a:lnTo>
                  <a:close/>
                </a:path>
                <a:path w="3251200" h="114300">
                  <a:moveTo>
                    <a:pt x="114300" y="76200"/>
                  </a:moveTo>
                  <a:lnTo>
                    <a:pt x="102869" y="76200"/>
                  </a:lnTo>
                  <a:lnTo>
                    <a:pt x="102869" y="38100"/>
                  </a:lnTo>
                  <a:lnTo>
                    <a:pt x="114300" y="38100"/>
                  </a:lnTo>
                  <a:lnTo>
                    <a:pt x="114300" y="76200"/>
                  </a:lnTo>
                  <a:close/>
                </a:path>
                <a:path w="3251200" h="114300">
                  <a:moveTo>
                    <a:pt x="3136899" y="76200"/>
                  </a:moveTo>
                  <a:lnTo>
                    <a:pt x="114300" y="76200"/>
                  </a:lnTo>
                  <a:lnTo>
                    <a:pt x="114300" y="38100"/>
                  </a:lnTo>
                  <a:lnTo>
                    <a:pt x="3136899" y="38100"/>
                  </a:lnTo>
                  <a:lnTo>
                    <a:pt x="3136899" y="76200"/>
                  </a:lnTo>
                  <a:close/>
                </a:path>
                <a:path w="3251200" h="114300">
                  <a:moveTo>
                    <a:pt x="3213099" y="76200"/>
                  </a:moveTo>
                  <a:lnTo>
                    <a:pt x="3148334" y="76200"/>
                  </a:lnTo>
                  <a:lnTo>
                    <a:pt x="3148334" y="38100"/>
                  </a:lnTo>
                  <a:lnTo>
                    <a:pt x="3213099" y="38100"/>
                  </a:lnTo>
                  <a:lnTo>
                    <a:pt x="3251200" y="57150"/>
                  </a:lnTo>
                  <a:lnTo>
                    <a:pt x="3213099" y="762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693333" y="4673070"/>
              <a:ext cx="3183890" cy="85725"/>
            </a:xfrm>
            <a:custGeom>
              <a:rect l="l" t="t" r="r" b="b"/>
              <a:pathLst>
                <a:path w="3183890" h="85725">
                  <a:moveTo>
                    <a:pt x="85725" y="85725"/>
                  </a:moveTo>
                  <a:lnTo>
                    <a:pt x="0" y="42862"/>
                  </a:lnTo>
                  <a:lnTo>
                    <a:pt x="85725" y="0"/>
                  </a:lnTo>
                  <a:lnTo>
                    <a:pt x="85725" y="28575"/>
                  </a:lnTo>
                  <a:lnTo>
                    <a:pt x="77154" y="28575"/>
                  </a:lnTo>
                  <a:lnTo>
                    <a:pt x="77154" y="57150"/>
                  </a:lnTo>
                  <a:lnTo>
                    <a:pt x="85725" y="57150"/>
                  </a:lnTo>
                  <a:lnTo>
                    <a:pt x="85725" y="85725"/>
                  </a:lnTo>
                  <a:close/>
                </a:path>
                <a:path w="3183890" h="85725">
                  <a:moveTo>
                    <a:pt x="3097741" y="85725"/>
                  </a:moveTo>
                  <a:lnTo>
                    <a:pt x="3097741" y="0"/>
                  </a:lnTo>
                  <a:lnTo>
                    <a:pt x="3154891" y="28575"/>
                  </a:lnTo>
                  <a:lnTo>
                    <a:pt x="3106318" y="28575"/>
                  </a:lnTo>
                  <a:lnTo>
                    <a:pt x="3106318" y="57150"/>
                  </a:lnTo>
                  <a:lnTo>
                    <a:pt x="3154891" y="57150"/>
                  </a:lnTo>
                  <a:lnTo>
                    <a:pt x="3097741" y="85725"/>
                  </a:lnTo>
                  <a:close/>
                </a:path>
                <a:path w="3183890" h="85725">
                  <a:moveTo>
                    <a:pt x="85725" y="57150"/>
                  </a:moveTo>
                  <a:lnTo>
                    <a:pt x="77154" y="57150"/>
                  </a:lnTo>
                  <a:lnTo>
                    <a:pt x="77154" y="28575"/>
                  </a:lnTo>
                  <a:lnTo>
                    <a:pt x="85725" y="28575"/>
                  </a:lnTo>
                  <a:lnTo>
                    <a:pt x="85725" y="57150"/>
                  </a:lnTo>
                  <a:close/>
                </a:path>
                <a:path w="3183890" h="85725">
                  <a:moveTo>
                    <a:pt x="3097741" y="57150"/>
                  </a:moveTo>
                  <a:lnTo>
                    <a:pt x="85725" y="57150"/>
                  </a:lnTo>
                  <a:lnTo>
                    <a:pt x="85725" y="28575"/>
                  </a:lnTo>
                  <a:lnTo>
                    <a:pt x="3097741" y="28575"/>
                  </a:lnTo>
                  <a:lnTo>
                    <a:pt x="3097741" y="57150"/>
                  </a:lnTo>
                  <a:close/>
                </a:path>
                <a:path w="3183890" h="85725">
                  <a:moveTo>
                    <a:pt x="3154891" y="57150"/>
                  </a:moveTo>
                  <a:lnTo>
                    <a:pt x="3106318" y="57150"/>
                  </a:lnTo>
                  <a:lnTo>
                    <a:pt x="3106318" y="28575"/>
                  </a:lnTo>
                  <a:lnTo>
                    <a:pt x="3154891" y="28575"/>
                  </a:lnTo>
                  <a:lnTo>
                    <a:pt x="3183466" y="42862"/>
                  </a:lnTo>
                  <a:lnTo>
                    <a:pt x="3154891" y="5715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438400" y="2887133"/>
              <a:ext cx="880533" cy="880533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2438400" y="2887133"/>
              <a:ext cx="880744" cy="880744"/>
            </a:xfrm>
            <a:custGeom>
              <a:rect l="l" t="t" r="r" b="b"/>
              <a:pathLst>
                <a:path w="880744" h="880744">
                  <a:moveTo>
                    <a:pt x="0" y="0"/>
                  </a:moveTo>
                  <a:lnTo>
                    <a:pt x="765896" y="0"/>
                  </a:lnTo>
                  <a:lnTo>
                    <a:pt x="880533" y="440266"/>
                  </a:lnTo>
                  <a:lnTo>
                    <a:pt x="765896" y="880533"/>
                  </a:lnTo>
                  <a:lnTo>
                    <a:pt x="0" y="880533"/>
                  </a:lnTo>
                  <a:lnTo>
                    <a:pt x="114636" y="44026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1744174" y="3073175"/>
            <a:ext cx="1383030" cy="480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9400"/>
              </a:lnSpc>
              <a:spcBef>
                <a:spcPts val="100"/>
              </a:spcBef>
              <a:tabLst>
                <a:tab pos="895985"/>
                <a:tab pos="975360"/>
              </a:tabLst>
            </a:pPr>
            <a:r>
              <a:rPr sz="1250" b="1" spc="-20">
                <a:latin typeface="Microsoft JhengHei"/>
                <a:cs typeface="Microsoft JhengHei"/>
              </a:rPr>
              <a:t>产品</a:t>
            </a:r>
            <a:r>
              <a:rPr sz="1250" b="1">
                <a:latin typeface="Microsoft JhengHei"/>
                <a:cs typeface="Microsoft JhengHei"/>
              </a:rPr>
              <a:t>开</a:t>
            </a:r>
            <a:r>
              <a:rPr sz="1250" b="1" spc="-50">
                <a:latin typeface="Microsoft JhengHei"/>
                <a:cs typeface="Microsoft JhengHei"/>
              </a:rPr>
              <a:t>发</a:t>
            </a:r>
            <a:r>
              <a:rPr sz="1250" b="1">
                <a:latin typeface="Microsoft JhengHei"/>
                <a:cs typeface="Microsoft JhengHei"/>
              </a:rPr>
              <a:t>	</a:t>
            </a:r>
            <a:r>
              <a:rPr sz="1250" b="1" spc="-20">
                <a:latin typeface="Microsoft JhengHei"/>
                <a:cs typeface="Microsoft JhengHei"/>
              </a:rPr>
              <a:t>供应</a:t>
            </a:r>
            <a:r>
              <a:rPr sz="1250" b="1" spc="-50">
                <a:latin typeface="Microsoft JhengHei"/>
                <a:cs typeface="Microsoft JhengHei"/>
              </a:rPr>
              <a:t>商</a:t>
            </a:r>
            <a:r>
              <a:rPr sz="1250" b="1" spc="-20">
                <a:latin typeface="Microsoft JhengHei"/>
                <a:cs typeface="Microsoft JhengHei"/>
              </a:rPr>
              <a:t>建议</a:t>
            </a:r>
            <a:r>
              <a:rPr sz="1250" b="1">
                <a:latin typeface="Microsoft JhengHei"/>
                <a:cs typeface="Microsoft JhengHei"/>
              </a:rPr>
              <a:t>规</a:t>
            </a:r>
            <a:r>
              <a:rPr sz="1250" b="1" spc="-50">
                <a:latin typeface="Microsoft JhengHei"/>
                <a:cs typeface="Microsoft JhengHei"/>
              </a:rPr>
              <a:t>格</a:t>
            </a:r>
            <a:r>
              <a:rPr sz="1250" b="1">
                <a:latin typeface="Microsoft JhengHei"/>
                <a:cs typeface="Microsoft JhengHei"/>
              </a:rPr>
              <a:t>		</a:t>
            </a:r>
            <a:r>
              <a:rPr sz="1250" b="1" spc="-20">
                <a:latin typeface="Microsoft JhengHei"/>
                <a:cs typeface="Microsoft JhengHei"/>
              </a:rPr>
              <a:t>选</a:t>
            </a:r>
            <a:r>
              <a:rPr sz="1250" b="1" spc="-50">
                <a:latin typeface="Microsoft JhengHei"/>
                <a:cs typeface="Microsoft JhengHei"/>
              </a:rPr>
              <a:t>择</a:t>
            </a:r>
            <a:endParaRPr sz="1250">
              <a:latin typeface="Microsoft JhengHei"/>
              <a:cs typeface="Microsoft JhengHei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7308850" y="2677583"/>
            <a:ext cx="825500" cy="1299845"/>
            <a:chOff x="7308850" y="2677583"/>
            <a:chExt cx="825500" cy="1299845"/>
          </a:xfrm>
        </p:grpSpPr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315200" y="2683933"/>
              <a:ext cx="812800" cy="1286933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7315200" y="2683933"/>
              <a:ext cx="812800" cy="1287145"/>
            </a:xfrm>
            <a:custGeom>
              <a:rect l="l" t="t" r="r" b="b"/>
              <a:pathLst>
                <a:path w="812800" h="1287145">
                  <a:moveTo>
                    <a:pt x="0" y="201797"/>
                  </a:moveTo>
                  <a:lnTo>
                    <a:pt x="625140" y="201797"/>
                  </a:lnTo>
                  <a:lnTo>
                    <a:pt x="625140" y="0"/>
                  </a:lnTo>
                  <a:lnTo>
                    <a:pt x="812800" y="643466"/>
                  </a:lnTo>
                  <a:lnTo>
                    <a:pt x="625140" y="1286933"/>
                  </a:lnTo>
                  <a:lnTo>
                    <a:pt x="625140" y="1085135"/>
                  </a:lnTo>
                  <a:lnTo>
                    <a:pt x="0" y="1085135"/>
                  </a:lnTo>
                  <a:lnTo>
                    <a:pt x="128807" y="643466"/>
                  </a:lnTo>
                  <a:lnTo>
                    <a:pt x="0" y="201797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7391019" y="3073175"/>
            <a:ext cx="660400" cy="480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2075" marR="5080" indent="-80010">
              <a:lnSpc>
                <a:spcPct val="119400"/>
              </a:lnSpc>
              <a:spcBef>
                <a:spcPts val="100"/>
              </a:spcBef>
            </a:pPr>
            <a:r>
              <a:rPr sz="1250" b="1" spc="-20">
                <a:latin typeface="Microsoft JhengHei"/>
                <a:cs typeface="Microsoft JhengHei"/>
              </a:rPr>
              <a:t>进度</a:t>
            </a:r>
            <a:r>
              <a:rPr sz="1250" b="1">
                <a:latin typeface="Microsoft JhengHei"/>
                <a:cs typeface="Microsoft JhengHei"/>
              </a:rPr>
              <a:t>检</a:t>
            </a:r>
            <a:r>
              <a:rPr sz="1250" b="1" spc="-50">
                <a:latin typeface="Microsoft JhengHei"/>
                <a:cs typeface="Microsoft JhengHei"/>
              </a:rPr>
              <a:t>查</a:t>
            </a:r>
            <a:r>
              <a:rPr sz="1250" b="1" spc="-20">
                <a:latin typeface="Microsoft JhengHei"/>
                <a:cs typeface="Microsoft JhengHei"/>
              </a:rPr>
              <a:t>与评</a:t>
            </a:r>
            <a:r>
              <a:rPr sz="1250" b="1" spc="-50">
                <a:latin typeface="Microsoft JhengHei"/>
                <a:cs typeface="Microsoft JhengHei"/>
              </a:rPr>
              <a:t>估</a:t>
            </a:r>
            <a:endParaRPr sz="1250">
              <a:latin typeface="Microsoft JhengHei"/>
              <a:cs typeface="Microsoft JhengHei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244850" y="2880783"/>
            <a:ext cx="1706245" cy="893444"/>
            <a:chOff x="3244850" y="2880783"/>
            <a:chExt cx="1706245" cy="893444"/>
          </a:xfrm>
        </p:grpSpPr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51200" y="2887133"/>
              <a:ext cx="880533" cy="880533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3251200" y="2887133"/>
              <a:ext cx="880744" cy="880744"/>
            </a:xfrm>
            <a:custGeom>
              <a:rect l="l" t="t" r="r" b="b"/>
              <a:pathLst>
                <a:path w="880744" h="880744">
                  <a:moveTo>
                    <a:pt x="0" y="0"/>
                  </a:moveTo>
                  <a:lnTo>
                    <a:pt x="765896" y="0"/>
                  </a:lnTo>
                  <a:lnTo>
                    <a:pt x="880533" y="440266"/>
                  </a:lnTo>
                  <a:lnTo>
                    <a:pt x="765896" y="880533"/>
                  </a:lnTo>
                  <a:lnTo>
                    <a:pt x="0" y="880533"/>
                  </a:lnTo>
                  <a:lnTo>
                    <a:pt x="114636" y="44026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064000" y="2887133"/>
              <a:ext cx="880533" cy="880533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4064000" y="2887133"/>
              <a:ext cx="880744" cy="880744"/>
            </a:xfrm>
            <a:custGeom>
              <a:rect l="l" t="t" r="r" b="b"/>
              <a:pathLst>
                <a:path w="880744" h="880744">
                  <a:moveTo>
                    <a:pt x="0" y="0"/>
                  </a:moveTo>
                  <a:lnTo>
                    <a:pt x="765896" y="0"/>
                  </a:lnTo>
                  <a:lnTo>
                    <a:pt x="880533" y="440266"/>
                  </a:lnTo>
                  <a:lnTo>
                    <a:pt x="765896" y="880533"/>
                  </a:lnTo>
                  <a:lnTo>
                    <a:pt x="0" y="880533"/>
                  </a:lnTo>
                  <a:lnTo>
                    <a:pt x="114636" y="44026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3360885" y="2959424"/>
            <a:ext cx="1473200" cy="708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6360" indent="971550">
              <a:lnSpc>
                <a:spcPct val="119400"/>
              </a:lnSpc>
              <a:spcBef>
                <a:spcPts val="100"/>
              </a:spcBef>
              <a:tabLst>
                <a:tab pos="904875"/>
              </a:tabLst>
            </a:pPr>
            <a:r>
              <a:rPr sz="1250" b="1" spc="-20">
                <a:latin typeface="Microsoft JhengHei"/>
                <a:cs typeface="Microsoft JhengHei"/>
              </a:rPr>
              <a:t>确</a:t>
            </a:r>
            <a:r>
              <a:rPr sz="1250" b="1" spc="-50">
                <a:latin typeface="Microsoft JhengHei"/>
                <a:cs typeface="Microsoft JhengHei"/>
              </a:rPr>
              <a:t>定</a:t>
            </a:r>
            <a:r>
              <a:rPr sz="1250" b="1" spc="-20">
                <a:latin typeface="Microsoft JhengHei"/>
                <a:cs typeface="Microsoft JhengHei"/>
              </a:rPr>
              <a:t>生产</a:t>
            </a:r>
            <a:r>
              <a:rPr sz="1250" b="1">
                <a:latin typeface="Microsoft JhengHei"/>
                <a:cs typeface="Microsoft JhengHei"/>
              </a:rPr>
              <a:t>准</a:t>
            </a:r>
            <a:r>
              <a:rPr sz="1250" b="1" spc="-50">
                <a:latin typeface="Microsoft JhengHei"/>
                <a:cs typeface="Microsoft JhengHei"/>
              </a:rPr>
              <a:t>备</a:t>
            </a:r>
            <a:r>
              <a:rPr sz="1250" b="1">
                <a:latin typeface="Microsoft JhengHei"/>
                <a:cs typeface="Microsoft JhengHei"/>
              </a:rPr>
              <a:t>	</a:t>
            </a:r>
            <a:r>
              <a:rPr sz="1250" b="1" spc="-20">
                <a:latin typeface="Microsoft JhengHei"/>
                <a:cs typeface="Microsoft JhengHei"/>
              </a:rPr>
              <a:t>供应</a:t>
            </a:r>
            <a:r>
              <a:rPr sz="1250" b="1" spc="-50">
                <a:latin typeface="Microsoft JhengHei"/>
                <a:cs typeface="Microsoft JhengHei"/>
              </a:rPr>
              <a:t>商</a:t>
            </a:r>
            <a:endParaRPr sz="1250">
              <a:latin typeface="Microsoft JhengHei"/>
              <a:cs typeface="Microsoft JhengHei"/>
            </a:endParaRPr>
          </a:p>
          <a:p>
            <a:pPr marL="825500">
              <a:lnSpc>
                <a:spcPct val="100000"/>
              </a:lnSpc>
              <a:spcBef>
                <a:spcPts val="290"/>
              </a:spcBef>
            </a:pPr>
            <a:r>
              <a:rPr sz="1250" b="1" spc="-20">
                <a:latin typeface="Microsoft JhengHei"/>
                <a:cs typeface="Microsoft JhengHei"/>
              </a:rPr>
              <a:t>签订</a:t>
            </a:r>
            <a:r>
              <a:rPr sz="1250" b="1" spc="-25">
                <a:latin typeface="Microsoft JhengHei"/>
                <a:cs typeface="Microsoft JhengHei"/>
              </a:rPr>
              <a:t>合同</a:t>
            </a:r>
            <a:endParaRPr sz="1250">
              <a:latin typeface="Microsoft JhengHei"/>
              <a:cs typeface="Microsoft JhengHei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870450" y="2880783"/>
            <a:ext cx="1706245" cy="893444"/>
            <a:chOff x="4870450" y="2880783"/>
            <a:chExt cx="1706245" cy="893444"/>
          </a:xfrm>
        </p:grpSpPr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76800" y="2887133"/>
              <a:ext cx="880533" cy="880533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4876800" y="2887133"/>
              <a:ext cx="880744" cy="880744"/>
            </a:xfrm>
            <a:custGeom>
              <a:rect l="l" t="t" r="r" b="b"/>
              <a:pathLst>
                <a:path w="880744" h="880744">
                  <a:moveTo>
                    <a:pt x="0" y="0"/>
                  </a:moveTo>
                  <a:lnTo>
                    <a:pt x="765896" y="0"/>
                  </a:lnTo>
                  <a:lnTo>
                    <a:pt x="880533" y="440266"/>
                  </a:lnTo>
                  <a:lnTo>
                    <a:pt x="765896" y="880533"/>
                  </a:lnTo>
                  <a:lnTo>
                    <a:pt x="0" y="880533"/>
                  </a:lnTo>
                  <a:lnTo>
                    <a:pt x="114636" y="44026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5" name="object 3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689600" y="2887133"/>
              <a:ext cx="880533" cy="880533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5689600" y="2887133"/>
              <a:ext cx="880744" cy="880744"/>
            </a:xfrm>
            <a:custGeom>
              <a:rect l="l" t="t" r="r" b="b"/>
              <a:pathLst>
                <a:path w="880744" h="880744">
                  <a:moveTo>
                    <a:pt x="0" y="0"/>
                  </a:moveTo>
                  <a:lnTo>
                    <a:pt x="765896" y="0"/>
                  </a:lnTo>
                  <a:lnTo>
                    <a:pt x="880533" y="440266"/>
                  </a:lnTo>
                  <a:lnTo>
                    <a:pt x="765896" y="880533"/>
                  </a:lnTo>
                  <a:lnTo>
                    <a:pt x="0" y="880533"/>
                  </a:lnTo>
                  <a:lnTo>
                    <a:pt x="114636" y="44026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 txBox="1"/>
          <p:nvPr/>
        </p:nvSpPr>
        <p:spPr>
          <a:xfrm>
            <a:off x="4986485" y="3073175"/>
            <a:ext cx="1473200" cy="480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1450" marR="5080" indent="-159385">
              <a:lnSpc>
                <a:spcPct val="119400"/>
              </a:lnSpc>
              <a:spcBef>
                <a:spcPts val="100"/>
              </a:spcBef>
              <a:tabLst>
                <a:tab pos="824865"/>
              </a:tabLst>
            </a:pPr>
            <a:r>
              <a:rPr sz="1250" b="1" spc="-20">
                <a:latin typeface="Microsoft JhengHei"/>
                <a:cs typeface="Microsoft JhengHei"/>
              </a:rPr>
              <a:t>订单</a:t>
            </a:r>
            <a:r>
              <a:rPr sz="1250" b="1">
                <a:latin typeface="Microsoft JhengHei"/>
                <a:cs typeface="Microsoft JhengHei"/>
              </a:rPr>
              <a:t>管</a:t>
            </a:r>
            <a:r>
              <a:rPr sz="1250" b="1" spc="-50">
                <a:latin typeface="Microsoft JhengHei"/>
                <a:cs typeface="Microsoft JhengHei"/>
              </a:rPr>
              <a:t>理</a:t>
            </a:r>
            <a:r>
              <a:rPr sz="1250" b="1">
                <a:latin typeface="Microsoft JhengHei"/>
                <a:cs typeface="Microsoft JhengHei"/>
              </a:rPr>
              <a:t>	</a:t>
            </a:r>
            <a:r>
              <a:rPr sz="1250" b="1" spc="-20">
                <a:latin typeface="Microsoft JhengHei"/>
                <a:cs typeface="Microsoft JhengHei"/>
              </a:rPr>
              <a:t>接货</a:t>
            </a:r>
            <a:r>
              <a:rPr sz="1250" b="1">
                <a:latin typeface="Microsoft JhengHei"/>
                <a:cs typeface="Microsoft JhengHei"/>
              </a:rPr>
              <a:t>验</a:t>
            </a:r>
            <a:r>
              <a:rPr sz="1250" b="1" spc="-50">
                <a:latin typeface="Microsoft JhengHei"/>
                <a:cs typeface="Microsoft JhengHei"/>
              </a:rPr>
              <a:t>收</a:t>
            </a:r>
            <a:r>
              <a:rPr sz="1250" b="1" spc="-20">
                <a:latin typeface="Microsoft JhengHei"/>
                <a:cs typeface="Microsoft JhengHei"/>
              </a:rPr>
              <a:t>催</a:t>
            </a:r>
            <a:r>
              <a:rPr sz="1250" b="1" spc="-50">
                <a:latin typeface="Microsoft JhengHei"/>
                <a:cs typeface="Microsoft JhengHei"/>
              </a:rPr>
              <a:t>交</a:t>
            </a:r>
            <a:r>
              <a:rPr sz="1250" b="1">
                <a:latin typeface="Microsoft JhengHei"/>
                <a:cs typeface="Microsoft JhengHei"/>
              </a:rPr>
              <a:t>	</a:t>
            </a:r>
            <a:r>
              <a:rPr sz="1250" b="1" spc="-20">
                <a:latin typeface="Microsoft JhengHei"/>
                <a:cs typeface="Microsoft JhengHei"/>
              </a:rPr>
              <a:t>供应</a:t>
            </a:r>
            <a:r>
              <a:rPr sz="1250" b="1">
                <a:latin typeface="Microsoft JhengHei"/>
                <a:cs typeface="Microsoft JhengHei"/>
              </a:rPr>
              <a:t>组</a:t>
            </a:r>
            <a:r>
              <a:rPr sz="1250" b="1" spc="-50">
                <a:latin typeface="Microsoft JhengHei"/>
                <a:cs typeface="Microsoft JhengHei"/>
              </a:rPr>
              <a:t>织</a:t>
            </a:r>
            <a:endParaRPr sz="1250">
              <a:latin typeface="Microsoft JhengHei"/>
              <a:cs typeface="Microsoft JhengHei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6496049" y="2880783"/>
            <a:ext cx="893444" cy="893444"/>
            <a:chOff x="6496049" y="2880783"/>
            <a:chExt cx="893444" cy="893444"/>
          </a:xfrm>
        </p:grpSpPr>
        <p:pic>
          <p:nvPicPr>
            <p:cNvPr id="39" name="object 3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502399" y="2887133"/>
              <a:ext cx="880532" cy="880533"/>
            </a:xfrm>
            <a:prstGeom prst="rect">
              <a:avLst/>
            </a:prstGeom>
          </p:spPr>
        </p:pic>
        <p:sp>
          <p:nvSpPr>
            <p:cNvPr id="40" name="object 40"/>
            <p:cNvSpPr/>
            <p:nvPr/>
          </p:nvSpPr>
          <p:spPr>
            <a:xfrm>
              <a:off x="6502399" y="2887133"/>
              <a:ext cx="880744" cy="880744"/>
            </a:xfrm>
            <a:custGeom>
              <a:rect l="l" t="t" r="r" b="b"/>
              <a:pathLst>
                <a:path w="880744" h="880744">
                  <a:moveTo>
                    <a:pt x="0" y="0"/>
                  </a:moveTo>
                  <a:lnTo>
                    <a:pt x="765896" y="0"/>
                  </a:lnTo>
                  <a:lnTo>
                    <a:pt x="880532" y="440266"/>
                  </a:lnTo>
                  <a:lnTo>
                    <a:pt x="765896" y="880533"/>
                  </a:lnTo>
                  <a:lnTo>
                    <a:pt x="0" y="880533"/>
                  </a:lnTo>
                  <a:lnTo>
                    <a:pt x="114636" y="440266"/>
                  </a:lnTo>
                  <a:lnTo>
                    <a:pt x="0" y="0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1" name="object 41"/>
          <p:cNvSpPr txBox="1"/>
          <p:nvPr/>
        </p:nvSpPr>
        <p:spPr>
          <a:xfrm>
            <a:off x="6612084" y="3224843"/>
            <a:ext cx="660400" cy="2152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250" b="1" spc="-20">
                <a:latin typeface="Microsoft JhengHei"/>
                <a:cs typeface="Microsoft JhengHei"/>
              </a:rPr>
              <a:t>结算</a:t>
            </a:r>
            <a:r>
              <a:rPr sz="1250" b="1" spc="-25">
                <a:latin typeface="Microsoft JhengHei"/>
                <a:cs typeface="Microsoft JhengHei"/>
              </a:rPr>
              <a:t>付款</a:t>
            </a:r>
            <a:endParaRPr sz="1250">
              <a:latin typeface="Microsoft JhengHei"/>
              <a:cs typeface="Microsoft JhengHei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1686983" y="2542116"/>
            <a:ext cx="6447790" cy="3331845"/>
            <a:chOff x="1686983" y="2542116"/>
            <a:chExt cx="6447790" cy="3331845"/>
          </a:xfrm>
        </p:grpSpPr>
        <p:sp>
          <p:nvSpPr>
            <p:cNvPr id="43" name="object 43"/>
            <p:cNvSpPr/>
            <p:nvPr/>
          </p:nvSpPr>
          <p:spPr>
            <a:xfrm>
              <a:off x="1693333" y="2548466"/>
              <a:ext cx="3115945" cy="135890"/>
            </a:xfrm>
            <a:custGeom>
              <a:rect l="l" t="t" r="r" b="b"/>
              <a:pathLst>
                <a:path w="3115945" h="135889">
                  <a:moveTo>
                    <a:pt x="2495470" y="135467"/>
                  </a:moveTo>
                  <a:lnTo>
                    <a:pt x="2495470" y="101600"/>
                  </a:lnTo>
                  <a:lnTo>
                    <a:pt x="620262" y="101600"/>
                  </a:lnTo>
                  <a:lnTo>
                    <a:pt x="620262" y="135467"/>
                  </a:lnTo>
                  <a:lnTo>
                    <a:pt x="0" y="67733"/>
                  </a:lnTo>
                  <a:lnTo>
                    <a:pt x="620262" y="0"/>
                  </a:lnTo>
                  <a:lnTo>
                    <a:pt x="620262" y="33866"/>
                  </a:lnTo>
                  <a:lnTo>
                    <a:pt x="2495470" y="33866"/>
                  </a:lnTo>
                  <a:lnTo>
                    <a:pt x="2495470" y="0"/>
                  </a:lnTo>
                  <a:lnTo>
                    <a:pt x="3115733" y="67733"/>
                  </a:lnTo>
                  <a:lnTo>
                    <a:pt x="2495470" y="135467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1693333" y="2548466"/>
              <a:ext cx="3115945" cy="135890"/>
            </a:xfrm>
            <a:custGeom>
              <a:rect l="l" t="t" r="r" b="b"/>
              <a:pathLst>
                <a:path w="3115945" h="135889">
                  <a:moveTo>
                    <a:pt x="0" y="67733"/>
                  </a:moveTo>
                  <a:lnTo>
                    <a:pt x="620262" y="0"/>
                  </a:lnTo>
                  <a:lnTo>
                    <a:pt x="620262" y="33866"/>
                  </a:lnTo>
                  <a:lnTo>
                    <a:pt x="2495470" y="33866"/>
                  </a:lnTo>
                  <a:lnTo>
                    <a:pt x="2495470" y="0"/>
                  </a:lnTo>
                  <a:lnTo>
                    <a:pt x="3115733" y="67733"/>
                  </a:lnTo>
                  <a:lnTo>
                    <a:pt x="2495470" y="135467"/>
                  </a:lnTo>
                  <a:lnTo>
                    <a:pt x="2495470" y="101600"/>
                  </a:lnTo>
                  <a:lnTo>
                    <a:pt x="620262" y="101600"/>
                  </a:lnTo>
                  <a:lnTo>
                    <a:pt x="620262" y="135467"/>
                  </a:lnTo>
                  <a:lnTo>
                    <a:pt x="0" y="67733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4876800" y="2548466"/>
              <a:ext cx="3251200" cy="135890"/>
            </a:xfrm>
            <a:custGeom>
              <a:rect l="l" t="t" r="r" b="b"/>
              <a:pathLst>
                <a:path w="3251200" h="135889">
                  <a:moveTo>
                    <a:pt x="2603968" y="135467"/>
                  </a:moveTo>
                  <a:lnTo>
                    <a:pt x="2603968" y="101600"/>
                  </a:lnTo>
                  <a:lnTo>
                    <a:pt x="647231" y="101600"/>
                  </a:lnTo>
                  <a:lnTo>
                    <a:pt x="647231" y="135467"/>
                  </a:lnTo>
                  <a:lnTo>
                    <a:pt x="0" y="67733"/>
                  </a:lnTo>
                  <a:lnTo>
                    <a:pt x="647231" y="0"/>
                  </a:lnTo>
                  <a:lnTo>
                    <a:pt x="647231" y="33866"/>
                  </a:lnTo>
                  <a:lnTo>
                    <a:pt x="2603968" y="33866"/>
                  </a:lnTo>
                  <a:lnTo>
                    <a:pt x="2603968" y="0"/>
                  </a:lnTo>
                  <a:lnTo>
                    <a:pt x="3251200" y="67733"/>
                  </a:lnTo>
                  <a:lnTo>
                    <a:pt x="2603968" y="135467"/>
                  </a:lnTo>
                  <a:close/>
                </a:path>
              </a:pathLst>
            </a:custGeom>
            <a:solidFill>
              <a:srgbClr val="336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4876800" y="2548466"/>
              <a:ext cx="3251200" cy="135890"/>
            </a:xfrm>
            <a:custGeom>
              <a:rect l="l" t="t" r="r" b="b"/>
              <a:pathLst>
                <a:path w="3251200" h="135889">
                  <a:moveTo>
                    <a:pt x="0" y="67733"/>
                  </a:moveTo>
                  <a:lnTo>
                    <a:pt x="647231" y="0"/>
                  </a:lnTo>
                  <a:lnTo>
                    <a:pt x="647231" y="33866"/>
                  </a:lnTo>
                  <a:lnTo>
                    <a:pt x="2603968" y="33866"/>
                  </a:lnTo>
                  <a:lnTo>
                    <a:pt x="2603968" y="0"/>
                  </a:lnTo>
                  <a:lnTo>
                    <a:pt x="3251200" y="67733"/>
                  </a:lnTo>
                  <a:lnTo>
                    <a:pt x="2603968" y="135467"/>
                  </a:lnTo>
                  <a:lnTo>
                    <a:pt x="2603968" y="101600"/>
                  </a:lnTo>
                  <a:lnTo>
                    <a:pt x="647231" y="101600"/>
                  </a:lnTo>
                  <a:lnTo>
                    <a:pt x="647231" y="135467"/>
                  </a:lnTo>
                  <a:lnTo>
                    <a:pt x="0" y="67733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693329" y="4063479"/>
              <a:ext cx="3183890" cy="356870"/>
            </a:xfrm>
            <a:custGeom>
              <a:rect l="l" t="t" r="r" b="b"/>
              <a:pathLst>
                <a:path w="3183890" h="356870">
                  <a:moveTo>
                    <a:pt x="3183471" y="313791"/>
                  </a:moveTo>
                  <a:lnTo>
                    <a:pt x="3154883" y="299504"/>
                  </a:lnTo>
                  <a:lnTo>
                    <a:pt x="3097733" y="270929"/>
                  </a:lnTo>
                  <a:lnTo>
                    <a:pt x="3097733" y="299504"/>
                  </a:lnTo>
                  <a:lnTo>
                    <a:pt x="85725" y="299504"/>
                  </a:lnTo>
                  <a:lnTo>
                    <a:pt x="85725" y="270929"/>
                  </a:lnTo>
                  <a:lnTo>
                    <a:pt x="0" y="313791"/>
                  </a:lnTo>
                  <a:lnTo>
                    <a:pt x="85725" y="356654"/>
                  </a:lnTo>
                  <a:lnTo>
                    <a:pt x="85725" y="328079"/>
                  </a:lnTo>
                  <a:lnTo>
                    <a:pt x="3097733" y="328079"/>
                  </a:lnTo>
                  <a:lnTo>
                    <a:pt x="3097733" y="356654"/>
                  </a:lnTo>
                  <a:lnTo>
                    <a:pt x="3154883" y="328079"/>
                  </a:lnTo>
                  <a:lnTo>
                    <a:pt x="3183471" y="313791"/>
                  </a:lnTo>
                  <a:close/>
                </a:path>
                <a:path w="3183890" h="356870">
                  <a:moveTo>
                    <a:pt x="3183471" y="42862"/>
                  </a:moveTo>
                  <a:lnTo>
                    <a:pt x="3154883" y="28575"/>
                  </a:lnTo>
                  <a:lnTo>
                    <a:pt x="3097733" y="0"/>
                  </a:lnTo>
                  <a:lnTo>
                    <a:pt x="3097733" y="28575"/>
                  </a:lnTo>
                  <a:lnTo>
                    <a:pt x="2456396" y="28575"/>
                  </a:lnTo>
                  <a:lnTo>
                    <a:pt x="2456396" y="0"/>
                  </a:lnTo>
                  <a:lnTo>
                    <a:pt x="2370671" y="42862"/>
                  </a:lnTo>
                  <a:lnTo>
                    <a:pt x="2456396" y="85725"/>
                  </a:lnTo>
                  <a:lnTo>
                    <a:pt x="2456396" y="57150"/>
                  </a:lnTo>
                  <a:lnTo>
                    <a:pt x="3097733" y="57150"/>
                  </a:lnTo>
                  <a:lnTo>
                    <a:pt x="3097733" y="85725"/>
                  </a:lnTo>
                  <a:lnTo>
                    <a:pt x="3154883" y="57150"/>
                  </a:lnTo>
                  <a:lnTo>
                    <a:pt x="3183471" y="428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693333" y="4919133"/>
              <a:ext cx="6434666" cy="948266"/>
            </a:xfrm>
            <a:prstGeom prst="rect">
              <a:avLst/>
            </a:prstGeom>
          </p:spPr>
        </p:pic>
        <p:sp>
          <p:nvSpPr>
            <p:cNvPr id="49" name="object 49"/>
            <p:cNvSpPr/>
            <p:nvPr/>
          </p:nvSpPr>
          <p:spPr>
            <a:xfrm>
              <a:off x="1693333" y="4919133"/>
              <a:ext cx="6435090" cy="948690"/>
            </a:xfrm>
            <a:custGeom>
              <a:rect l="l" t="t" r="r" b="b"/>
              <a:pathLst>
                <a:path w="6435090" h="948689">
                  <a:moveTo>
                    <a:pt x="0" y="0"/>
                  </a:moveTo>
                  <a:lnTo>
                    <a:pt x="6248475" y="0"/>
                  </a:lnTo>
                  <a:lnTo>
                    <a:pt x="6434666" y="474133"/>
                  </a:lnTo>
                  <a:lnTo>
                    <a:pt x="6248475" y="948266"/>
                  </a:lnTo>
                  <a:lnTo>
                    <a:pt x="0" y="948266"/>
                  </a:lnTo>
                  <a:lnTo>
                    <a:pt x="186192" y="474133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0" name="object 50"/>
          <p:cNvSpPr txBox="1"/>
          <p:nvPr/>
        </p:nvSpPr>
        <p:spPr>
          <a:xfrm>
            <a:off x="6253339" y="2222641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5">
                <a:latin typeface="Microsoft JhengHei"/>
                <a:cs typeface="Microsoft JhengHei"/>
              </a:rPr>
              <a:t>后段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2059432" y="3834444"/>
            <a:ext cx="1772920" cy="2152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250" b="1" spc="-20">
                <a:latin typeface="Microsoft JhengHei"/>
                <a:cs typeface="Microsoft JhengHei"/>
              </a:rPr>
              <a:t>成本</a:t>
            </a:r>
            <a:r>
              <a:rPr sz="1250" b="1">
                <a:latin typeface="Microsoft JhengHei"/>
                <a:cs typeface="Microsoft JhengHei"/>
              </a:rPr>
              <a:t>分</a:t>
            </a:r>
            <a:r>
              <a:rPr sz="1250" b="1" spc="-20">
                <a:latin typeface="Microsoft JhengHei"/>
                <a:cs typeface="Microsoft JhengHei"/>
              </a:rPr>
              <a:t>析、</a:t>
            </a:r>
            <a:r>
              <a:rPr sz="1250" b="1">
                <a:latin typeface="Microsoft JhengHei"/>
                <a:cs typeface="Microsoft JhengHei"/>
              </a:rPr>
              <a:t>综</a:t>
            </a:r>
            <a:r>
              <a:rPr sz="1250" b="1" spc="-20">
                <a:latin typeface="Microsoft JhengHei"/>
                <a:cs typeface="Microsoft JhengHei"/>
              </a:rPr>
              <a:t>合能</a:t>
            </a:r>
            <a:r>
              <a:rPr sz="1250" b="1">
                <a:latin typeface="Microsoft JhengHei"/>
                <a:cs typeface="Microsoft JhengHei"/>
              </a:rPr>
              <a:t>力</a:t>
            </a:r>
            <a:r>
              <a:rPr sz="1250" b="1" spc="-20">
                <a:latin typeface="Microsoft JhengHei"/>
                <a:cs typeface="Microsoft JhengHei"/>
              </a:rPr>
              <a:t>评</a:t>
            </a:r>
            <a:r>
              <a:rPr sz="1250" b="1" spc="-50">
                <a:latin typeface="Microsoft JhengHei"/>
                <a:cs typeface="Microsoft JhengHei"/>
              </a:rPr>
              <a:t>价</a:t>
            </a:r>
            <a:endParaRPr sz="1250">
              <a:latin typeface="Microsoft JhengHei"/>
              <a:cs typeface="Microsoft JhengHe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4175590" y="5448572"/>
            <a:ext cx="1470660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b="1">
                <a:latin typeface="Microsoft JhengHei"/>
                <a:cs typeface="Microsoft JhengHei"/>
              </a:rPr>
              <a:t>统一实施信息系</a:t>
            </a:r>
            <a:r>
              <a:rPr sz="1400" b="1" spc="-50">
                <a:latin typeface="Microsoft JhengHei"/>
                <a:cs typeface="Microsoft JhengHei"/>
              </a:rPr>
              <a:t>统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53" name="object 53"/>
          <p:cNvGrpSpPr/>
          <p:nvPr/>
        </p:nvGrpSpPr>
        <p:grpSpPr>
          <a:xfrm>
            <a:off x="1686983" y="4912783"/>
            <a:ext cx="6447790" cy="487045"/>
            <a:chOff x="1686983" y="4912783"/>
            <a:chExt cx="6447790" cy="487045"/>
          </a:xfrm>
        </p:grpSpPr>
        <p:pic>
          <p:nvPicPr>
            <p:cNvPr id="54" name="object 5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693333" y="4919133"/>
              <a:ext cx="6434666" cy="474133"/>
            </a:xfrm>
            <a:prstGeom prst="rect">
              <a:avLst/>
            </a:prstGeom>
          </p:spPr>
        </p:pic>
        <p:sp>
          <p:nvSpPr>
            <p:cNvPr id="55" name="object 55"/>
            <p:cNvSpPr/>
            <p:nvPr/>
          </p:nvSpPr>
          <p:spPr>
            <a:xfrm>
              <a:off x="1693333" y="4919133"/>
              <a:ext cx="6435090" cy="474345"/>
            </a:xfrm>
            <a:custGeom>
              <a:rect l="l" t="t" r="r" b="b"/>
              <a:pathLst>
                <a:path w="6435090" h="474345">
                  <a:moveTo>
                    <a:pt x="6434666" y="474133"/>
                  </a:moveTo>
                  <a:lnTo>
                    <a:pt x="6247284" y="0"/>
                  </a:lnTo>
                  <a:lnTo>
                    <a:pt x="0" y="0"/>
                  </a:lnTo>
                  <a:lnTo>
                    <a:pt x="187381" y="474133"/>
                  </a:lnTo>
                  <a:lnTo>
                    <a:pt x="6434666" y="474133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6" name="object 56"/>
          <p:cNvSpPr txBox="1"/>
          <p:nvPr/>
        </p:nvSpPr>
        <p:spPr>
          <a:xfrm>
            <a:off x="3633808" y="5040786"/>
            <a:ext cx="2373630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b="1">
                <a:latin typeface="Microsoft JhengHei"/>
                <a:cs typeface="Microsoft JhengHei"/>
              </a:rPr>
              <a:t>组织体系建设、人才队伍建</a:t>
            </a:r>
            <a:r>
              <a:rPr sz="1400" b="1" spc="-50">
                <a:latin typeface="Microsoft JhengHei"/>
                <a:cs typeface="Microsoft JhengHei"/>
              </a:rPr>
              <a:t>设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61" name="object 6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57" name="object 57"/>
          <p:cNvSpPr txBox="1"/>
          <p:nvPr/>
        </p:nvSpPr>
        <p:spPr>
          <a:xfrm>
            <a:off x="1094739" y="3129703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5">
                <a:latin typeface="Microsoft JhengHei"/>
                <a:cs typeface="Microsoft JhengHei"/>
              </a:rPr>
              <a:t>流程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1094739" y="5229437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5">
                <a:latin typeface="Microsoft JhengHei"/>
                <a:cs typeface="Microsoft JhengHei"/>
              </a:rPr>
              <a:t>支撑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912323" y="4139245"/>
            <a:ext cx="3045460" cy="568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  <a:tabLst>
                <a:tab pos="2080895"/>
              </a:tabLst>
            </a:pPr>
            <a:r>
              <a:rPr sz="1250" b="1" spc="-20">
                <a:latin typeface="Microsoft JhengHei"/>
                <a:cs typeface="Microsoft JhengHei"/>
              </a:rPr>
              <a:t>供应</a:t>
            </a:r>
            <a:r>
              <a:rPr sz="1250" b="1">
                <a:latin typeface="Microsoft JhengHei"/>
                <a:cs typeface="Microsoft JhengHei"/>
              </a:rPr>
              <a:t>商</a:t>
            </a:r>
            <a:r>
              <a:rPr sz="1250" b="1" spc="-20">
                <a:latin typeface="Microsoft JhengHei"/>
                <a:cs typeface="Microsoft JhengHei"/>
              </a:rPr>
              <a:t>沟通</a:t>
            </a:r>
            <a:r>
              <a:rPr sz="1250" b="1">
                <a:latin typeface="Microsoft JhengHei"/>
                <a:cs typeface="Microsoft JhengHei"/>
              </a:rPr>
              <a:t>机</a:t>
            </a:r>
            <a:r>
              <a:rPr sz="1250" b="1" spc="-20">
                <a:latin typeface="Microsoft JhengHei"/>
                <a:cs typeface="Microsoft JhengHei"/>
              </a:rPr>
              <a:t>制、</a:t>
            </a:r>
            <a:r>
              <a:rPr sz="1250" b="1">
                <a:latin typeface="Microsoft JhengHei"/>
                <a:cs typeface="Microsoft JhengHei"/>
              </a:rPr>
              <a:t>关</a:t>
            </a:r>
            <a:r>
              <a:rPr sz="1250" b="1" spc="-20">
                <a:latin typeface="Microsoft JhengHei"/>
                <a:cs typeface="Microsoft JhengHei"/>
              </a:rPr>
              <a:t>系改</a:t>
            </a:r>
            <a:r>
              <a:rPr sz="1250" b="1" spc="-50">
                <a:latin typeface="Microsoft JhengHei"/>
                <a:cs typeface="Microsoft JhengHei"/>
              </a:rPr>
              <a:t>善</a:t>
            </a:r>
            <a:r>
              <a:rPr sz="1250" b="1">
                <a:latin typeface="Microsoft JhengHei"/>
                <a:cs typeface="Microsoft JhengHei"/>
              </a:rPr>
              <a:t>	</a:t>
            </a:r>
            <a:r>
              <a:rPr sz="1250" b="1" spc="-20">
                <a:latin typeface="Microsoft JhengHei"/>
                <a:cs typeface="Microsoft JhengHei"/>
              </a:rPr>
              <a:t>（资</a:t>
            </a:r>
            <a:r>
              <a:rPr sz="1250" b="1">
                <a:latin typeface="Microsoft JhengHei"/>
                <a:cs typeface="Microsoft JhengHei"/>
              </a:rPr>
              <a:t>源</a:t>
            </a:r>
            <a:r>
              <a:rPr sz="1250" b="1" spc="-20">
                <a:latin typeface="Microsoft JhengHei"/>
                <a:cs typeface="Microsoft JhengHei"/>
              </a:rPr>
              <a:t>优化</a:t>
            </a:r>
            <a:r>
              <a:rPr sz="1250" b="1" spc="-50">
                <a:latin typeface="Microsoft JhengHei"/>
                <a:cs typeface="Microsoft JhengHei"/>
              </a:rPr>
              <a:t>）</a:t>
            </a:r>
            <a:endParaRPr sz="125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550">
              <a:latin typeface="Microsoft JhengHei"/>
              <a:cs typeface="Microsoft JhengHei"/>
            </a:endParaRPr>
          </a:p>
          <a:p>
            <a:pPr marL="266065">
              <a:lnSpc>
                <a:spcPct val="100000"/>
              </a:lnSpc>
            </a:pPr>
            <a:r>
              <a:rPr sz="1400" b="1">
                <a:latin typeface="Microsoft JhengHei"/>
                <a:cs typeface="Microsoft JhengHei"/>
              </a:rPr>
              <a:t>采购部组织、各部门共同完</a:t>
            </a:r>
            <a:r>
              <a:rPr sz="1400" b="1" spc="-50">
                <a:latin typeface="Microsoft JhengHei"/>
                <a:cs typeface="Microsoft JhengHei"/>
              </a:rPr>
              <a:t>成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4123423" y="2732823"/>
            <a:ext cx="895985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78176" y="1174997"/>
            <a:ext cx="7791450" cy="459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90"/>
              <a:t>5</a:t>
            </a:r>
            <a:r>
              <a:rPr spc="-35"/>
              <a:t>、建成采购管理体系，实施采购全过程的监控</a:t>
            </a:r>
            <a:r>
              <a:rPr spc="-50"/>
              <a:t>。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22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923709" y="1892135"/>
            <a:ext cx="7526020" cy="4102735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715645" indent="-678180">
              <a:lnSpc>
                <a:spcPct val="100000"/>
              </a:lnSpc>
              <a:spcBef>
                <a:spcPts val="645"/>
              </a:spcBef>
              <a:buSzPct val="95238"/>
              <a:buAutoNum type="arabicPlain"/>
              <a:tabLst>
                <a:tab pos="716280"/>
              </a:tabLst>
            </a:pPr>
            <a:r>
              <a:rPr sz="2100" b="1">
                <a:latin typeface="Microsoft JhengHei"/>
                <a:cs typeface="Microsoft JhengHei"/>
              </a:rPr>
              <a:t>明确职能定位、职责范围；统一采购系统组织机构</a:t>
            </a:r>
            <a:r>
              <a:rPr sz="2100" b="1" spc="-50">
                <a:latin typeface="Microsoft JhengHei"/>
                <a:cs typeface="Microsoft JhengHei"/>
              </a:rPr>
              <a:t>设</a:t>
            </a:r>
            <a:endParaRPr sz="2100">
              <a:latin typeface="Microsoft JhengHei"/>
              <a:cs typeface="Microsoft JhengHei"/>
            </a:endParaRPr>
          </a:p>
          <a:p>
            <a:pPr marL="379095" marR="95250" algn="just">
              <a:lnSpc>
                <a:spcPct val="121900"/>
              </a:lnSpc>
            </a:pPr>
            <a:r>
              <a:rPr sz="2100" b="1">
                <a:latin typeface="Microsoft JhengHei"/>
                <a:cs typeface="Microsoft JhengHei"/>
              </a:rPr>
              <a:t>置，强化组织中心化，建立集团统一的的采购标准模板（</a:t>
            </a:r>
            <a:r>
              <a:rPr sz="2100" b="1" spc="-50">
                <a:latin typeface="Microsoft JhengHei"/>
                <a:cs typeface="Microsoft JhengHei"/>
              </a:rPr>
              <a:t>流</a:t>
            </a:r>
            <a:r>
              <a:rPr sz="2100" b="1">
                <a:latin typeface="Microsoft JhengHei"/>
                <a:cs typeface="Microsoft JhengHei"/>
              </a:rPr>
              <a:t>程、组织结构、功能、</a:t>
            </a:r>
            <a:r>
              <a:rPr sz="2100" b="1" spc="-1140">
                <a:latin typeface="Microsoft JhengHei"/>
                <a:cs typeface="Microsoft JhengHei"/>
              </a:rPr>
              <a:t>操</a:t>
            </a:r>
            <a:r>
              <a:rPr sz="2100" spc="-217" baseline="29761">
                <a:latin typeface="Calibri"/>
                <a:cs typeface="Calibri"/>
              </a:rPr>
              <a:t>12</a:t>
            </a:r>
            <a:r>
              <a:rPr sz="2100" b="1" spc="-1835">
                <a:latin typeface="Microsoft JhengHei"/>
                <a:cs typeface="Microsoft JhengHei"/>
              </a:rPr>
              <a:t>作</a:t>
            </a:r>
            <a:r>
              <a:rPr sz="2100" spc="-75" baseline="29761">
                <a:latin typeface="Calibri"/>
                <a:cs typeface="Calibri"/>
              </a:rPr>
              <a:t>/25</a:t>
            </a:r>
            <a:r>
              <a:rPr sz="2100" b="1" spc="-1980">
                <a:latin typeface="Microsoft JhengHei"/>
                <a:cs typeface="Microsoft JhengHei"/>
              </a:rPr>
              <a:t>规</a:t>
            </a:r>
            <a:r>
              <a:rPr sz="2100" spc="-7" baseline="29761">
                <a:latin typeface="Calibri"/>
                <a:cs typeface="Calibri"/>
              </a:rPr>
              <a:t>/20</a:t>
            </a:r>
            <a:r>
              <a:rPr sz="2100" spc="-1064" baseline="29761">
                <a:latin typeface="Calibri"/>
                <a:cs typeface="Calibri"/>
              </a:rPr>
              <a:t>2</a:t>
            </a:r>
            <a:r>
              <a:rPr sz="2100" b="1" spc="-1405">
                <a:latin typeface="Microsoft JhengHei"/>
                <a:cs typeface="Microsoft JhengHei"/>
              </a:rPr>
              <a:t>范</a:t>
            </a:r>
            <a:r>
              <a:rPr sz="2100" baseline="29761">
                <a:latin typeface="Calibri"/>
                <a:cs typeface="Calibri"/>
              </a:rPr>
              <a:t>2 </a:t>
            </a:r>
            <a:r>
              <a:rPr sz="2100" b="1">
                <a:latin typeface="Microsoft JhengHei"/>
                <a:cs typeface="Microsoft JhengHei"/>
              </a:rPr>
              <a:t>、标准），使采购机制确</a:t>
            </a:r>
            <a:r>
              <a:rPr sz="2100" b="1" spc="-50">
                <a:latin typeface="Microsoft JhengHei"/>
                <a:cs typeface="Microsoft JhengHei"/>
              </a:rPr>
              <a:t>保</a:t>
            </a:r>
            <a:r>
              <a:rPr sz="2100" b="1">
                <a:latin typeface="Microsoft JhengHei"/>
                <a:cs typeface="Microsoft JhengHei"/>
              </a:rPr>
              <a:t>保采购信息顺畅和采购功能的有效发挥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379095" marR="30480" indent="-341630">
              <a:lnSpc>
                <a:spcPct val="121900"/>
              </a:lnSpc>
              <a:spcBef>
                <a:spcPts val="509"/>
              </a:spcBef>
              <a:buSzPct val="95238"/>
              <a:buAutoNum type="arabicPlain" startAt="2"/>
              <a:tabLst>
                <a:tab pos="716280"/>
              </a:tabLst>
            </a:pPr>
            <a:r>
              <a:rPr sz="2100" b="1">
                <a:latin typeface="Microsoft JhengHei"/>
                <a:cs typeface="Microsoft JhengHei"/>
              </a:rPr>
              <a:t>实施“运控评价”，使全集团执行统一的采购政策、标</a:t>
            </a:r>
            <a:r>
              <a:rPr sz="2100" b="1" spc="-50">
                <a:latin typeface="Microsoft JhengHei"/>
                <a:cs typeface="Microsoft JhengHei"/>
              </a:rPr>
              <a:t>准</a:t>
            </a:r>
            <a:r>
              <a:rPr sz="2100" b="1">
                <a:latin typeface="Microsoft JhengHei"/>
                <a:cs typeface="Microsoft JhengHei"/>
              </a:rPr>
              <a:t>准、流程，树立采购委员会“决策集中”的权威性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379095" marR="30480" indent="-341630" algn="just">
              <a:lnSpc>
                <a:spcPct val="121900"/>
              </a:lnSpc>
              <a:spcBef>
                <a:spcPts val="509"/>
              </a:spcBef>
              <a:buSzPct val="95238"/>
              <a:buAutoNum type="arabicPlain" startAt="2"/>
              <a:tabLst>
                <a:tab pos="716280"/>
              </a:tabLst>
            </a:pPr>
            <a:r>
              <a:rPr sz="2100" b="1">
                <a:latin typeface="Microsoft JhengHei"/>
                <a:cs typeface="Microsoft JhengHei"/>
              </a:rPr>
              <a:t>构建采购专业人员知识体系，培养一支具有全球采购能</a:t>
            </a:r>
            <a:r>
              <a:rPr sz="2100" b="1" spc="-50">
                <a:latin typeface="Microsoft JhengHei"/>
                <a:cs typeface="Microsoft JhengHei"/>
              </a:rPr>
              <a:t>力</a:t>
            </a:r>
            <a:r>
              <a:rPr sz="2100" b="1">
                <a:latin typeface="Microsoft JhengHei"/>
                <a:cs typeface="Microsoft JhengHei"/>
              </a:rPr>
              <a:t>力的系统化、专业化的专家型管理人才队伍，占采购管理</a:t>
            </a:r>
            <a:r>
              <a:rPr sz="2100" b="1" spc="-50">
                <a:latin typeface="Microsoft JhengHei"/>
                <a:cs typeface="Microsoft JhengHei"/>
              </a:rPr>
              <a:t>人</a:t>
            </a:r>
            <a:r>
              <a:rPr sz="2100" b="1">
                <a:latin typeface="Microsoft JhengHei"/>
                <a:cs typeface="Microsoft JhengHei"/>
              </a:rPr>
              <a:t>员总数的</a:t>
            </a:r>
            <a:r>
              <a:rPr sz="2100" b="1" spc="-90">
                <a:latin typeface="Microsoft JhengHei"/>
                <a:cs typeface="Microsoft JhengHei"/>
              </a:rPr>
              <a:t>1/3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730885" indent="-693420">
              <a:lnSpc>
                <a:spcPct val="100000"/>
              </a:lnSpc>
              <a:spcBef>
                <a:spcPts val="915"/>
              </a:spcBef>
              <a:buSzPct val="95238"/>
              <a:buAutoNum type="arabicPlain" startAt="2"/>
              <a:tabLst>
                <a:tab pos="731520"/>
              </a:tabLst>
            </a:pPr>
            <a:r>
              <a:rPr sz="2100" b="1">
                <a:latin typeface="Microsoft JhengHei"/>
                <a:cs typeface="Microsoft JhengHei"/>
              </a:rPr>
              <a:t>建设集团统一的采购系统平台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856338" y="3026127"/>
            <a:ext cx="2253615" cy="2473960"/>
            <a:chOff x="4856338" y="3026127"/>
            <a:chExt cx="2253615" cy="247396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862688" y="3032477"/>
              <a:ext cx="2240843" cy="246097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862688" y="3032477"/>
              <a:ext cx="2240915" cy="2461260"/>
            </a:xfrm>
            <a:custGeom>
              <a:rect l="l" t="t" r="r" b="b"/>
              <a:pathLst>
                <a:path w="2240915" h="2461260">
                  <a:moveTo>
                    <a:pt x="2240843" y="0"/>
                  </a:moveTo>
                  <a:lnTo>
                    <a:pt x="0" y="1230267"/>
                  </a:lnTo>
                  <a:lnTo>
                    <a:pt x="2240843" y="2460977"/>
                  </a:lnTo>
                  <a:lnTo>
                    <a:pt x="2240843" y="0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2058106" y="3012015"/>
            <a:ext cx="4510405" cy="2473960"/>
            <a:chOff x="2058106" y="3012015"/>
            <a:chExt cx="4510405" cy="247396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064456" y="3018365"/>
              <a:ext cx="2240843" cy="246097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064456" y="3018365"/>
              <a:ext cx="2240915" cy="2461260"/>
            </a:xfrm>
            <a:custGeom>
              <a:rect l="l" t="t" r="r" b="b"/>
              <a:pathLst>
                <a:path w="2240915" h="2461260">
                  <a:moveTo>
                    <a:pt x="0" y="0"/>
                  </a:moveTo>
                  <a:lnTo>
                    <a:pt x="2240843" y="1230267"/>
                  </a:lnTo>
                  <a:lnTo>
                    <a:pt x="0" y="2460978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518833" y="3429000"/>
              <a:ext cx="4042834" cy="160725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518833" y="3429000"/>
              <a:ext cx="4043045" cy="1607820"/>
            </a:xfrm>
            <a:custGeom>
              <a:rect l="l" t="t" r="r" b="b"/>
              <a:pathLst>
                <a:path w="4043045" h="1607820">
                  <a:moveTo>
                    <a:pt x="0" y="0"/>
                  </a:moveTo>
                  <a:lnTo>
                    <a:pt x="4042834" y="0"/>
                  </a:lnTo>
                  <a:lnTo>
                    <a:pt x="4042834" y="1607254"/>
                  </a:lnTo>
                  <a:lnTo>
                    <a:pt x="0" y="1607254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595032" y="4643966"/>
              <a:ext cx="3891844" cy="380999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4089470" y="4710501"/>
            <a:ext cx="915669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0"/>
              </a:spcBef>
            </a:pPr>
            <a:r>
              <a:rPr sz="1400" b="1">
                <a:latin typeface="Microsoft JhengHei"/>
                <a:cs typeface="Microsoft JhengHei"/>
              </a:rPr>
              <a:t>采购资源</a:t>
            </a:r>
            <a:r>
              <a:rPr sz="1400" b="1" spc="-50">
                <a:latin typeface="Microsoft JhengHei"/>
                <a:cs typeface="Microsoft JhengHei"/>
              </a:rPr>
              <a:t>网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569104" y="3559703"/>
            <a:ext cx="1421130" cy="862330"/>
            <a:chOff x="2569104" y="3559703"/>
            <a:chExt cx="1421130" cy="862330"/>
          </a:xfrm>
        </p:grpSpPr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573866" y="3564466"/>
              <a:ext cx="1411111" cy="85231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2573866" y="3564466"/>
              <a:ext cx="1411605" cy="852805"/>
            </a:xfrm>
            <a:custGeom>
              <a:rect l="l" t="t" r="r" b="b"/>
              <a:pathLst>
                <a:path w="1411604" h="852803">
                  <a:moveTo>
                    <a:pt x="1058334" y="0"/>
                  </a:moveTo>
                  <a:lnTo>
                    <a:pt x="0" y="0"/>
                  </a:lnTo>
                  <a:lnTo>
                    <a:pt x="352778" y="426156"/>
                  </a:lnTo>
                  <a:lnTo>
                    <a:pt x="0" y="852311"/>
                  </a:lnTo>
                  <a:lnTo>
                    <a:pt x="1058334" y="852311"/>
                  </a:lnTo>
                  <a:lnTo>
                    <a:pt x="1411111" y="426156"/>
                  </a:lnTo>
                  <a:lnTo>
                    <a:pt x="1058334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2995351" y="3804587"/>
            <a:ext cx="55499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2100" b="1">
                <a:latin typeface="Microsoft JhengHei"/>
                <a:cs typeface="Microsoft JhengHei"/>
              </a:rPr>
              <a:t>采</a:t>
            </a:r>
            <a:r>
              <a:rPr sz="2100" b="1" spc="-50">
                <a:latin typeface="Microsoft JhengHei"/>
                <a:cs typeface="Microsoft JhengHei"/>
              </a:rPr>
              <a:t>购</a:t>
            </a:r>
            <a:endParaRPr sz="2100">
              <a:latin typeface="Microsoft JhengHei"/>
              <a:cs typeface="Microsoft JhengHei"/>
            </a:endParaRPr>
          </a:p>
        </p:txBody>
      </p:sp>
      <p:pic>
        <p:nvPicPr>
          <p:cNvPr id="16" name="object 16"/>
          <p:cNvPicPr/>
          <p:nvPr/>
        </p:nvPicPr>
        <p:blipFill>
          <a:blip r:embed="rId7"/>
          <a:stretch>
            <a:fillRect/>
          </a:stretch>
        </p:blipFill>
        <p:spPr>
          <a:xfrm>
            <a:off x="698500" y="3014133"/>
            <a:ext cx="1299634" cy="454118"/>
          </a:xfrm>
          <a:prstGeom prst="rect">
            <a:avLst/>
          </a:prstGeom>
        </p:spPr>
      </p:pic>
      <p:grpSp>
        <p:nvGrpSpPr>
          <p:cNvPr id="17" name="object 17"/>
          <p:cNvGrpSpPr/>
          <p:nvPr/>
        </p:nvGrpSpPr>
        <p:grpSpPr>
          <a:xfrm>
            <a:off x="2602088" y="4253088"/>
            <a:ext cx="3891915" cy="1224915"/>
            <a:chOff x="2602088" y="4253088"/>
            <a:chExt cx="3891915" cy="1224915"/>
          </a:xfrm>
        </p:grpSpPr>
        <p:sp>
          <p:nvSpPr>
            <p:cNvPr id="18" name="object 18"/>
            <p:cNvSpPr/>
            <p:nvPr/>
          </p:nvSpPr>
          <p:spPr>
            <a:xfrm>
              <a:off x="3200400" y="4253088"/>
              <a:ext cx="234315" cy="502920"/>
            </a:xfrm>
            <a:custGeom>
              <a:rect l="l" t="t" r="r" b="b"/>
              <a:pathLst>
                <a:path w="234314" h="502920">
                  <a:moveTo>
                    <a:pt x="117122" y="502356"/>
                  </a:moveTo>
                  <a:lnTo>
                    <a:pt x="0" y="402167"/>
                  </a:lnTo>
                  <a:lnTo>
                    <a:pt x="57855" y="402167"/>
                  </a:lnTo>
                  <a:lnTo>
                    <a:pt x="57855" y="100189"/>
                  </a:lnTo>
                  <a:lnTo>
                    <a:pt x="0" y="100189"/>
                  </a:lnTo>
                  <a:lnTo>
                    <a:pt x="117122" y="0"/>
                  </a:lnTo>
                  <a:lnTo>
                    <a:pt x="234244" y="100189"/>
                  </a:lnTo>
                  <a:lnTo>
                    <a:pt x="174977" y="100189"/>
                  </a:lnTo>
                  <a:lnTo>
                    <a:pt x="174977" y="402167"/>
                  </a:lnTo>
                  <a:lnTo>
                    <a:pt x="234244" y="402167"/>
                  </a:lnTo>
                  <a:lnTo>
                    <a:pt x="117122" y="502356"/>
                  </a:lnTo>
                  <a:close/>
                </a:path>
              </a:pathLst>
            </a:custGeom>
            <a:solidFill>
              <a:srgbClr val="FFFF6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602088" y="5096932"/>
              <a:ext cx="3891844" cy="380999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698500" y="3014133"/>
            <a:ext cx="1299845" cy="454659"/>
          </a:xfrm>
          <a:prstGeom prst="rect">
            <a:avLst/>
          </a:prstGeom>
          <a:ln w="12700">
            <a:solidFill>
              <a:srgbClr val="009900"/>
            </a:solidFill>
          </a:ln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650">
              <a:latin typeface="Times New Roman"/>
              <a:cs typeface="Times New Roman"/>
            </a:endParaRPr>
          </a:p>
          <a:p>
            <a:pPr marL="325755">
              <a:lnSpc>
                <a:spcPts val="1660"/>
              </a:lnSpc>
            </a:pPr>
            <a:r>
              <a:rPr sz="1400" b="1">
                <a:latin typeface="Microsoft JhengHei"/>
                <a:cs typeface="Microsoft JhengHei"/>
              </a:rPr>
              <a:t>子公司</a:t>
            </a:r>
            <a:r>
              <a:rPr sz="1400" b="1" spc="-50">
                <a:latin typeface="Arial"/>
                <a:cs typeface="Arial"/>
              </a:rPr>
              <a:t>1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1211054" y="3031600"/>
            <a:ext cx="270510" cy="219710"/>
            <a:chOff x="1211054" y="3031600"/>
            <a:chExt cx="270510" cy="219710"/>
          </a:xfrm>
        </p:grpSpPr>
        <p:sp>
          <p:nvSpPr>
            <p:cNvPr id="22" name="object 22"/>
            <p:cNvSpPr/>
            <p:nvPr/>
          </p:nvSpPr>
          <p:spPr>
            <a:xfrm>
              <a:off x="1212640" y="3039539"/>
              <a:ext cx="264160" cy="211454"/>
            </a:xfrm>
            <a:custGeom>
              <a:rect l="l" t="t" r="r" b="b"/>
              <a:pathLst>
                <a:path w="264159" h="211453">
                  <a:moveTo>
                    <a:pt x="64841" y="211359"/>
                  </a:moveTo>
                  <a:lnTo>
                    <a:pt x="62022" y="202905"/>
                  </a:lnTo>
                  <a:lnTo>
                    <a:pt x="35240" y="202905"/>
                  </a:lnTo>
                  <a:lnTo>
                    <a:pt x="28191" y="185996"/>
                  </a:lnTo>
                  <a:lnTo>
                    <a:pt x="0" y="185996"/>
                  </a:lnTo>
                  <a:lnTo>
                    <a:pt x="0" y="52135"/>
                  </a:lnTo>
                  <a:lnTo>
                    <a:pt x="122635" y="28181"/>
                  </a:lnTo>
                  <a:lnTo>
                    <a:pt x="155055" y="83134"/>
                  </a:lnTo>
                  <a:lnTo>
                    <a:pt x="236812" y="0"/>
                  </a:lnTo>
                  <a:lnTo>
                    <a:pt x="256547" y="0"/>
                  </a:lnTo>
                  <a:lnTo>
                    <a:pt x="263595" y="12681"/>
                  </a:lnTo>
                  <a:lnTo>
                    <a:pt x="169151" y="104270"/>
                  </a:lnTo>
                  <a:lnTo>
                    <a:pt x="201572" y="157815"/>
                  </a:lnTo>
                  <a:lnTo>
                    <a:pt x="146598" y="178951"/>
                  </a:lnTo>
                  <a:lnTo>
                    <a:pt x="64841" y="21135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211054" y="3031600"/>
              <a:ext cx="269972" cy="214532"/>
            </a:xfrm>
            <a:prstGeom prst="rect">
              <a:avLst/>
            </a:prstGeom>
          </p:spPr>
        </p:pic>
      </p:grpSp>
      <p:pic>
        <p:nvPicPr>
          <p:cNvPr id="24" name="object 24"/>
          <p:cNvPicPr/>
          <p:nvPr/>
        </p:nvPicPr>
        <p:blipFill>
          <a:blip r:embed="rId10"/>
          <a:stretch>
            <a:fillRect/>
          </a:stretch>
        </p:blipFill>
        <p:spPr>
          <a:xfrm>
            <a:off x="698500" y="3523826"/>
            <a:ext cx="1299634" cy="454118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698500" y="3523826"/>
            <a:ext cx="1299845" cy="454659"/>
          </a:xfrm>
          <a:prstGeom prst="rect">
            <a:avLst/>
          </a:prstGeom>
          <a:ln w="12700">
            <a:solidFill>
              <a:srgbClr val="009900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1600">
              <a:latin typeface="Times New Roman"/>
              <a:cs typeface="Times New Roman"/>
            </a:endParaRPr>
          </a:p>
          <a:p>
            <a:pPr marL="285750">
              <a:lnSpc>
                <a:spcPts val="1685"/>
              </a:lnSpc>
            </a:pPr>
            <a:r>
              <a:rPr sz="1600" b="1">
                <a:latin typeface="Microsoft JhengHei"/>
                <a:cs typeface="Microsoft JhengHei"/>
              </a:rPr>
              <a:t>子公司</a:t>
            </a:r>
            <a:r>
              <a:rPr sz="1600" b="1" spc="-50">
                <a:latin typeface="Arial"/>
                <a:cs typeface="Arial"/>
              </a:rPr>
              <a:t>2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1211054" y="3542880"/>
            <a:ext cx="270510" cy="217804"/>
            <a:chOff x="1211054" y="3542880"/>
            <a:chExt cx="270510" cy="217804"/>
          </a:xfrm>
        </p:grpSpPr>
        <p:sp>
          <p:nvSpPr>
            <p:cNvPr id="27" name="object 27"/>
            <p:cNvSpPr/>
            <p:nvPr/>
          </p:nvSpPr>
          <p:spPr>
            <a:xfrm>
              <a:off x="1212640" y="3549231"/>
              <a:ext cx="264160" cy="211454"/>
            </a:xfrm>
            <a:custGeom>
              <a:rect l="l" t="t" r="r" b="b"/>
              <a:pathLst>
                <a:path w="264159" h="211452">
                  <a:moveTo>
                    <a:pt x="64841" y="211359"/>
                  </a:moveTo>
                  <a:lnTo>
                    <a:pt x="62022" y="202905"/>
                  </a:lnTo>
                  <a:lnTo>
                    <a:pt x="35240" y="202905"/>
                  </a:lnTo>
                  <a:lnTo>
                    <a:pt x="28191" y="185996"/>
                  </a:lnTo>
                  <a:lnTo>
                    <a:pt x="0" y="185996"/>
                  </a:lnTo>
                  <a:lnTo>
                    <a:pt x="0" y="52135"/>
                  </a:lnTo>
                  <a:lnTo>
                    <a:pt x="122635" y="28181"/>
                  </a:lnTo>
                  <a:lnTo>
                    <a:pt x="155055" y="83134"/>
                  </a:lnTo>
                  <a:lnTo>
                    <a:pt x="236812" y="0"/>
                  </a:lnTo>
                  <a:lnTo>
                    <a:pt x="256547" y="0"/>
                  </a:lnTo>
                  <a:lnTo>
                    <a:pt x="263595" y="12681"/>
                  </a:lnTo>
                  <a:lnTo>
                    <a:pt x="169151" y="104270"/>
                  </a:lnTo>
                  <a:lnTo>
                    <a:pt x="201572" y="157815"/>
                  </a:lnTo>
                  <a:lnTo>
                    <a:pt x="146598" y="178951"/>
                  </a:lnTo>
                  <a:lnTo>
                    <a:pt x="64841" y="21135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211054" y="3542880"/>
              <a:ext cx="269972" cy="214533"/>
            </a:xfrm>
            <a:prstGeom prst="rect">
              <a:avLst/>
            </a:prstGeom>
          </p:spPr>
        </p:pic>
      </p:grpSp>
      <p:pic>
        <p:nvPicPr>
          <p:cNvPr id="29" name="object 29"/>
          <p:cNvPicPr/>
          <p:nvPr/>
        </p:nvPicPr>
        <p:blipFill>
          <a:blip r:embed="rId12"/>
          <a:stretch>
            <a:fillRect/>
          </a:stretch>
        </p:blipFill>
        <p:spPr>
          <a:xfrm>
            <a:off x="698500" y="4033518"/>
            <a:ext cx="1299634" cy="454118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698500" y="4033518"/>
            <a:ext cx="1299845" cy="454659"/>
          </a:xfrm>
          <a:prstGeom prst="rect">
            <a:avLst/>
          </a:prstGeom>
          <a:ln w="12700">
            <a:solidFill>
              <a:srgbClr val="009900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600">
              <a:latin typeface="Times New Roman"/>
              <a:cs typeface="Times New Roman"/>
            </a:endParaRPr>
          </a:p>
          <a:p>
            <a:pPr marL="285750">
              <a:lnSpc>
                <a:spcPts val="1695"/>
              </a:lnSpc>
            </a:pPr>
            <a:r>
              <a:rPr sz="1600" b="1">
                <a:latin typeface="Microsoft JhengHei"/>
                <a:cs typeface="Microsoft JhengHei"/>
              </a:rPr>
              <a:t>子公司</a:t>
            </a:r>
            <a:r>
              <a:rPr sz="1600" b="1" spc="-50">
                <a:latin typeface="Arial"/>
                <a:cs typeface="Arial"/>
              </a:rPr>
              <a:t>3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1211054" y="4052572"/>
            <a:ext cx="270510" cy="217804"/>
            <a:chOff x="1211054" y="4052572"/>
            <a:chExt cx="270510" cy="217804"/>
          </a:xfrm>
        </p:grpSpPr>
        <p:sp>
          <p:nvSpPr>
            <p:cNvPr id="32" name="object 32"/>
            <p:cNvSpPr/>
            <p:nvPr/>
          </p:nvSpPr>
          <p:spPr>
            <a:xfrm>
              <a:off x="1212640" y="4058923"/>
              <a:ext cx="264160" cy="211454"/>
            </a:xfrm>
            <a:custGeom>
              <a:rect l="l" t="t" r="r" b="b"/>
              <a:pathLst>
                <a:path w="264159" h="211452">
                  <a:moveTo>
                    <a:pt x="64841" y="211359"/>
                  </a:moveTo>
                  <a:lnTo>
                    <a:pt x="62022" y="202905"/>
                  </a:lnTo>
                  <a:lnTo>
                    <a:pt x="35240" y="202905"/>
                  </a:lnTo>
                  <a:lnTo>
                    <a:pt x="28191" y="185996"/>
                  </a:lnTo>
                  <a:lnTo>
                    <a:pt x="0" y="185996"/>
                  </a:lnTo>
                  <a:lnTo>
                    <a:pt x="0" y="52135"/>
                  </a:lnTo>
                  <a:lnTo>
                    <a:pt x="122635" y="28181"/>
                  </a:lnTo>
                  <a:lnTo>
                    <a:pt x="155055" y="83134"/>
                  </a:lnTo>
                  <a:lnTo>
                    <a:pt x="236812" y="0"/>
                  </a:lnTo>
                  <a:lnTo>
                    <a:pt x="256547" y="0"/>
                  </a:lnTo>
                  <a:lnTo>
                    <a:pt x="263595" y="12681"/>
                  </a:lnTo>
                  <a:lnTo>
                    <a:pt x="169151" y="104270"/>
                  </a:lnTo>
                  <a:lnTo>
                    <a:pt x="201572" y="157815"/>
                  </a:lnTo>
                  <a:lnTo>
                    <a:pt x="146598" y="178951"/>
                  </a:lnTo>
                  <a:lnTo>
                    <a:pt x="64841" y="21135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3" name="object 33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211054" y="4052572"/>
              <a:ext cx="269972" cy="216118"/>
            </a:xfrm>
            <a:prstGeom prst="rect">
              <a:avLst/>
            </a:prstGeom>
          </p:spPr>
        </p:pic>
      </p:grpSp>
      <p:pic>
        <p:nvPicPr>
          <p:cNvPr id="34" name="object 34"/>
          <p:cNvPicPr/>
          <p:nvPr/>
        </p:nvPicPr>
        <p:blipFill>
          <a:blip r:embed="rId14"/>
          <a:stretch>
            <a:fillRect/>
          </a:stretch>
        </p:blipFill>
        <p:spPr>
          <a:xfrm>
            <a:off x="698500" y="4544798"/>
            <a:ext cx="1299634" cy="454118"/>
          </a:xfrm>
          <a:prstGeom prst="rect">
            <a:avLst/>
          </a:prstGeom>
        </p:spPr>
      </p:pic>
      <p:sp>
        <p:nvSpPr>
          <p:cNvPr id="35" name="object 35"/>
          <p:cNvSpPr txBox="1"/>
          <p:nvPr/>
        </p:nvSpPr>
        <p:spPr>
          <a:xfrm>
            <a:off x="698500" y="4544798"/>
            <a:ext cx="1299845" cy="454659"/>
          </a:xfrm>
          <a:prstGeom prst="rect">
            <a:avLst/>
          </a:prstGeom>
          <a:ln w="12700">
            <a:solidFill>
              <a:srgbClr val="009900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1650">
              <a:latin typeface="Times New Roman"/>
              <a:cs typeface="Times New Roman"/>
            </a:endParaRPr>
          </a:p>
          <a:p>
            <a:pPr marL="285750">
              <a:lnSpc>
                <a:spcPts val="1670"/>
              </a:lnSpc>
            </a:pPr>
            <a:r>
              <a:rPr sz="1600" b="1">
                <a:latin typeface="Microsoft JhengHei"/>
                <a:cs typeface="Microsoft JhengHei"/>
              </a:rPr>
              <a:t>子公司</a:t>
            </a:r>
            <a:r>
              <a:rPr sz="1600" b="1" spc="-50">
                <a:latin typeface="Arial"/>
                <a:cs typeface="Arial"/>
              </a:rPr>
              <a:t>4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1211054" y="4563852"/>
            <a:ext cx="270510" cy="217804"/>
            <a:chOff x="1211054" y="4563852"/>
            <a:chExt cx="270510" cy="217804"/>
          </a:xfrm>
        </p:grpSpPr>
        <p:sp>
          <p:nvSpPr>
            <p:cNvPr id="37" name="object 37"/>
            <p:cNvSpPr/>
            <p:nvPr/>
          </p:nvSpPr>
          <p:spPr>
            <a:xfrm>
              <a:off x="1212640" y="4570203"/>
              <a:ext cx="264160" cy="211454"/>
            </a:xfrm>
            <a:custGeom>
              <a:rect l="l" t="t" r="r" b="b"/>
              <a:pathLst>
                <a:path w="264159" h="211452">
                  <a:moveTo>
                    <a:pt x="64841" y="211359"/>
                  </a:moveTo>
                  <a:lnTo>
                    <a:pt x="62022" y="202905"/>
                  </a:lnTo>
                  <a:lnTo>
                    <a:pt x="35240" y="202905"/>
                  </a:lnTo>
                  <a:lnTo>
                    <a:pt x="28191" y="185996"/>
                  </a:lnTo>
                  <a:lnTo>
                    <a:pt x="0" y="185996"/>
                  </a:lnTo>
                  <a:lnTo>
                    <a:pt x="0" y="52135"/>
                  </a:lnTo>
                  <a:lnTo>
                    <a:pt x="122635" y="28181"/>
                  </a:lnTo>
                  <a:lnTo>
                    <a:pt x="155055" y="83134"/>
                  </a:lnTo>
                  <a:lnTo>
                    <a:pt x="236812" y="0"/>
                  </a:lnTo>
                  <a:lnTo>
                    <a:pt x="256547" y="0"/>
                  </a:lnTo>
                  <a:lnTo>
                    <a:pt x="263595" y="12681"/>
                  </a:lnTo>
                  <a:lnTo>
                    <a:pt x="169151" y="104270"/>
                  </a:lnTo>
                  <a:lnTo>
                    <a:pt x="201572" y="157815"/>
                  </a:lnTo>
                  <a:lnTo>
                    <a:pt x="146598" y="178951"/>
                  </a:lnTo>
                  <a:lnTo>
                    <a:pt x="64841" y="21135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8" name="object 38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211054" y="4563852"/>
              <a:ext cx="269972" cy="214533"/>
            </a:xfrm>
            <a:prstGeom prst="rect">
              <a:avLst/>
            </a:prstGeom>
          </p:spPr>
        </p:pic>
      </p:grpSp>
      <p:pic>
        <p:nvPicPr>
          <p:cNvPr id="39" name="object 39"/>
          <p:cNvPicPr/>
          <p:nvPr/>
        </p:nvPicPr>
        <p:blipFill>
          <a:blip r:embed="rId16"/>
          <a:stretch>
            <a:fillRect/>
          </a:stretch>
        </p:blipFill>
        <p:spPr>
          <a:xfrm>
            <a:off x="698500" y="5056078"/>
            <a:ext cx="1299634" cy="454118"/>
          </a:xfrm>
          <a:prstGeom prst="rect">
            <a:avLst/>
          </a:prstGeom>
        </p:spPr>
      </p:pic>
      <p:sp>
        <p:nvSpPr>
          <p:cNvPr id="40" name="object 40"/>
          <p:cNvSpPr txBox="1"/>
          <p:nvPr/>
        </p:nvSpPr>
        <p:spPr>
          <a:xfrm>
            <a:off x="698500" y="5056078"/>
            <a:ext cx="1299845" cy="454659"/>
          </a:xfrm>
          <a:prstGeom prst="rect">
            <a:avLst/>
          </a:prstGeom>
          <a:ln w="12700">
            <a:solidFill>
              <a:srgbClr val="009900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1650">
              <a:latin typeface="Times New Roman"/>
              <a:cs typeface="Times New Roman"/>
            </a:endParaRPr>
          </a:p>
          <a:p>
            <a:pPr marL="280035">
              <a:lnSpc>
                <a:spcPts val="1670"/>
              </a:lnSpc>
            </a:pPr>
            <a:r>
              <a:rPr sz="1600" b="1">
                <a:latin typeface="Microsoft JhengHei"/>
                <a:cs typeface="Microsoft JhengHei"/>
              </a:rPr>
              <a:t>子公司</a:t>
            </a:r>
            <a:r>
              <a:rPr sz="1600" b="1" spc="-50">
                <a:latin typeface="Arial"/>
                <a:cs typeface="Arial"/>
              </a:rPr>
              <a:t>n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1211054" y="5073544"/>
            <a:ext cx="270510" cy="219710"/>
            <a:chOff x="1211054" y="5073544"/>
            <a:chExt cx="270510" cy="219710"/>
          </a:xfrm>
        </p:grpSpPr>
        <p:sp>
          <p:nvSpPr>
            <p:cNvPr id="42" name="object 42"/>
            <p:cNvSpPr/>
            <p:nvPr/>
          </p:nvSpPr>
          <p:spPr>
            <a:xfrm>
              <a:off x="1212640" y="5081484"/>
              <a:ext cx="264160" cy="211454"/>
            </a:xfrm>
            <a:custGeom>
              <a:rect l="l" t="t" r="r" b="b"/>
              <a:pathLst>
                <a:path w="264159" h="211452">
                  <a:moveTo>
                    <a:pt x="64841" y="211359"/>
                  </a:moveTo>
                  <a:lnTo>
                    <a:pt x="62022" y="202905"/>
                  </a:lnTo>
                  <a:lnTo>
                    <a:pt x="35240" y="202905"/>
                  </a:lnTo>
                  <a:lnTo>
                    <a:pt x="28191" y="185996"/>
                  </a:lnTo>
                  <a:lnTo>
                    <a:pt x="0" y="185996"/>
                  </a:lnTo>
                  <a:lnTo>
                    <a:pt x="0" y="52135"/>
                  </a:lnTo>
                  <a:lnTo>
                    <a:pt x="122635" y="28181"/>
                  </a:lnTo>
                  <a:lnTo>
                    <a:pt x="155055" y="83134"/>
                  </a:lnTo>
                  <a:lnTo>
                    <a:pt x="236812" y="0"/>
                  </a:lnTo>
                  <a:lnTo>
                    <a:pt x="256547" y="0"/>
                  </a:lnTo>
                  <a:lnTo>
                    <a:pt x="263595" y="12681"/>
                  </a:lnTo>
                  <a:lnTo>
                    <a:pt x="169151" y="104270"/>
                  </a:lnTo>
                  <a:lnTo>
                    <a:pt x="201572" y="157815"/>
                  </a:lnTo>
                  <a:lnTo>
                    <a:pt x="146598" y="178951"/>
                  </a:lnTo>
                  <a:lnTo>
                    <a:pt x="64841" y="21135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3" name="object 43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1211054" y="5073544"/>
              <a:ext cx="269972" cy="214533"/>
            </a:xfrm>
            <a:prstGeom prst="rect">
              <a:avLst/>
            </a:prstGeom>
          </p:spPr>
        </p:pic>
      </p:grpSp>
      <p:grpSp>
        <p:nvGrpSpPr>
          <p:cNvPr id="44" name="object 44"/>
          <p:cNvGrpSpPr/>
          <p:nvPr/>
        </p:nvGrpSpPr>
        <p:grpSpPr>
          <a:xfrm>
            <a:off x="7167032" y="3014133"/>
            <a:ext cx="1299845" cy="448309"/>
            <a:chOff x="7167032" y="3014133"/>
            <a:chExt cx="1299845" cy="448309"/>
          </a:xfrm>
        </p:grpSpPr>
        <p:pic>
          <p:nvPicPr>
            <p:cNvPr id="45" name="object 45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7167032" y="3014133"/>
              <a:ext cx="1299636" cy="44773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7635154" y="3028422"/>
              <a:ext cx="273150" cy="215930"/>
            </a:xfrm>
            <a:prstGeom prst="rect">
              <a:avLst/>
            </a:prstGeom>
          </p:spPr>
        </p:pic>
      </p:grpSp>
      <p:sp>
        <p:nvSpPr>
          <p:cNvPr id="47" name="object 47"/>
          <p:cNvSpPr txBox="1"/>
          <p:nvPr/>
        </p:nvSpPr>
        <p:spPr>
          <a:xfrm>
            <a:off x="7167032" y="3014133"/>
            <a:ext cx="1299845" cy="448309"/>
          </a:xfrm>
          <a:prstGeom prst="rect">
            <a:avLst/>
          </a:prstGeom>
          <a:ln w="12700">
            <a:solidFill>
              <a:srgbClr val="0066FF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700">
              <a:latin typeface="Times New Roman"/>
              <a:cs typeface="Times New Roman"/>
            </a:endParaRPr>
          </a:p>
          <a:p>
            <a:pPr marL="307975">
              <a:lnSpc>
                <a:spcPts val="1535"/>
              </a:lnSpc>
            </a:pPr>
            <a:r>
              <a:rPr sz="1400" b="1">
                <a:solidFill>
                  <a:srgbClr val="FFFF66"/>
                </a:solidFill>
                <a:latin typeface="Microsoft JhengHei"/>
                <a:cs typeface="Microsoft JhengHei"/>
              </a:rPr>
              <a:t>供应商</a:t>
            </a:r>
            <a:r>
              <a:rPr sz="1400" b="1" spc="-50">
                <a:solidFill>
                  <a:srgbClr val="FFFF66"/>
                </a:solidFill>
                <a:latin typeface="Arial"/>
                <a:cs typeface="Arial"/>
              </a:rPr>
              <a:t>1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48" name="object 48"/>
          <p:cNvGrpSpPr/>
          <p:nvPr/>
        </p:nvGrpSpPr>
        <p:grpSpPr>
          <a:xfrm>
            <a:off x="7167032" y="3523790"/>
            <a:ext cx="1299845" cy="448309"/>
            <a:chOff x="7167032" y="3523790"/>
            <a:chExt cx="1299845" cy="448309"/>
          </a:xfrm>
        </p:grpSpPr>
        <p:pic>
          <p:nvPicPr>
            <p:cNvPr id="49" name="object 49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7167032" y="3523790"/>
              <a:ext cx="1299636" cy="4477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7635154" y="3536492"/>
              <a:ext cx="273150" cy="215929"/>
            </a:xfrm>
            <a:prstGeom prst="rect">
              <a:avLst/>
            </a:prstGeom>
          </p:spPr>
        </p:pic>
      </p:grpSp>
      <p:sp>
        <p:nvSpPr>
          <p:cNvPr id="51" name="object 51"/>
          <p:cNvSpPr txBox="1"/>
          <p:nvPr/>
        </p:nvSpPr>
        <p:spPr>
          <a:xfrm>
            <a:off x="7167032" y="3523790"/>
            <a:ext cx="1299845" cy="448309"/>
          </a:xfrm>
          <a:prstGeom prst="rect">
            <a:avLst/>
          </a:prstGeom>
          <a:ln w="12700">
            <a:solidFill>
              <a:srgbClr val="0066FF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700">
              <a:latin typeface="Times New Roman"/>
              <a:cs typeface="Times New Roman"/>
            </a:endParaRPr>
          </a:p>
          <a:p>
            <a:pPr marL="307975">
              <a:lnSpc>
                <a:spcPts val="1535"/>
              </a:lnSpc>
            </a:pPr>
            <a:r>
              <a:rPr sz="1400" b="1">
                <a:solidFill>
                  <a:srgbClr val="FFFF66"/>
                </a:solidFill>
                <a:latin typeface="Microsoft JhengHei"/>
                <a:cs typeface="Microsoft JhengHei"/>
              </a:rPr>
              <a:t>供应商</a:t>
            </a:r>
            <a:r>
              <a:rPr sz="1400" b="1" spc="-50">
                <a:solidFill>
                  <a:srgbClr val="FFFF66"/>
                </a:solidFill>
                <a:latin typeface="Arial"/>
                <a:cs typeface="Arial"/>
              </a:rPr>
              <a:t>2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52" name="object 52"/>
          <p:cNvGrpSpPr/>
          <p:nvPr/>
        </p:nvGrpSpPr>
        <p:grpSpPr>
          <a:xfrm>
            <a:off x="7167032" y="4031860"/>
            <a:ext cx="1299845" cy="448309"/>
            <a:chOff x="7167032" y="4031860"/>
            <a:chExt cx="1299845" cy="448309"/>
          </a:xfrm>
        </p:grpSpPr>
        <p:pic>
          <p:nvPicPr>
            <p:cNvPr id="53" name="object 53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7167032" y="4031860"/>
              <a:ext cx="1299636" cy="447736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7635154" y="4046149"/>
              <a:ext cx="273150" cy="215930"/>
            </a:xfrm>
            <a:prstGeom prst="rect">
              <a:avLst/>
            </a:prstGeom>
          </p:spPr>
        </p:pic>
      </p:grpSp>
      <p:sp>
        <p:nvSpPr>
          <p:cNvPr id="55" name="object 55"/>
          <p:cNvSpPr txBox="1"/>
          <p:nvPr/>
        </p:nvSpPr>
        <p:spPr>
          <a:xfrm>
            <a:off x="7167032" y="4031860"/>
            <a:ext cx="1299845" cy="448309"/>
          </a:xfrm>
          <a:prstGeom prst="rect">
            <a:avLst/>
          </a:prstGeom>
          <a:ln w="12700">
            <a:solidFill>
              <a:srgbClr val="0066FF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1700">
              <a:latin typeface="Times New Roman"/>
              <a:cs typeface="Times New Roman"/>
            </a:endParaRPr>
          </a:p>
          <a:p>
            <a:pPr marL="307975">
              <a:lnSpc>
                <a:spcPts val="1520"/>
              </a:lnSpc>
            </a:pPr>
            <a:r>
              <a:rPr sz="1400" b="1">
                <a:solidFill>
                  <a:srgbClr val="FFFF66"/>
                </a:solidFill>
                <a:latin typeface="Microsoft JhengHei"/>
                <a:cs typeface="Microsoft JhengHei"/>
              </a:rPr>
              <a:t>供应商</a:t>
            </a:r>
            <a:r>
              <a:rPr sz="1400" b="1" spc="-50">
                <a:solidFill>
                  <a:srgbClr val="FFFF66"/>
                </a:solidFill>
                <a:latin typeface="Arial"/>
                <a:cs typeface="Arial"/>
              </a:rPr>
              <a:t>3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56" name="object 56"/>
          <p:cNvGrpSpPr/>
          <p:nvPr/>
        </p:nvGrpSpPr>
        <p:grpSpPr>
          <a:xfrm>
            <a:off x="7167032" y="4541518"/>
            <a:ext cx="1299845" cy="448309"/>
            <a:chOff x="7167032" y="4541518"/>
            <a:chExt cx="1299845" cy="448309"/>
          </a:xfrm>
        </p:grpSpPr>
        <p:pic>
          <p:nvPicPr>
            <p:cNvPr id="57" name="object 57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7167032" y="4541518"/>
              <a:ext cx="1299636" cy="447736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7635154" y="4555807"/>
              <a:ext cx="273150" cy="215930"/>
            </a:xfrm>
            <a:prstGeom prst="rect">
              <a:avLst/>
            </a:prstGeom>
          </p:spPr>
        </p:pic>
      </p:grpSp>
      <p:sp>
        <p:nvSpPr>
          <p:cNvPr id="59" name="object 59"/>
          <p:cNvSpPr txBox="1"/>
          <p:nvPr/>
        </p:nvSpPr>
        <p:spPr>
          <a:xfrm>
            <a:off x="7167032" y="4541518"/>
            <a:ext cx="1299845" cy="448309"/>
          </a:xfrm>
          <a:prstGeom prst="rect">
            <a:avLst/>
          </a:prstGeom>
          <a:ln w="12700">
            <a:solidFill>
              <a:srgbClr val="0066FF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700">
              <a:latin typeface="Times New Roman"/>
              <a:cs typeface="Times New Roman"/>
            </a:endParaRPr>
          </a:p>
          <a:p>
            <a:pPr marL="307975">
              <a:lnSpc>
                <a:spcPts val="1535"/>
              </a:lnSpc>
            </a:pPr>
            <a:r>
              <a:rPr sz="1400" b="1">
                <a:solidFill>
                  <a:srgbClr val="FFFF66"/>
                </a:solidFill>
                <a:latin typeface="Microsoft JhengHei"/>
                <a:cs typeface="Microsoft JhengHei"/>
              </a:rPr>
              <a:t>供应商</a:t>
            </a:r>
            <a:r>
              <a:rPr sz="1400" b="1" spc="-50">
                <a:solidFill>
                  <a:srgbClr val="FFFF66"/>
                </a:solidFill>
                <a:latin typeface="Arial"/>
                <a:cs typeface="Arial"/>
              </a:rPr>
              <a:t>4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60" name="object 60"/>
          <p:cNvGrpSpPr/>
          <p:nvPr/>
        </p:nvGrpSpPr>
        <p:grpSpPr>
          <a:xfrm>
            <a:off x="7167032" y="5051176"/>
            <a:ext cx="1299845" cy="448309"/>
            <a:chOff x="7167032" y="5051176"/>
            <a:chExt cx="1299845" cy="448309"/>
          </a:xfrm>
        </p:grpSpPr>
        <p:pic>
          <p:nvPicPr>
            <p:cNvPr id="61" name="object 61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7167032" y="5051176"/>
              <a:ext cx="1299636" cy="447736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7635154" y="5065464"/>
              <a:ext cx="273150" cy="215929"/>
            </a:xfrm>
            <a:prstGeom prst="rect">
              <a:avLst/>
            </a:prstGeom>
          </p:spPr>
        </p:pic>
      </p:grpSp>
      <p:sp>
        <p:nvSpPr>
          <p:cNvPr id="63" name="object 63"/>
          <p:cNvSpPr txBox="1"/>
          <p:nvPr/>
        </p:nvSpPr>
        <p:spPr>
          <a:xfrm>
            <a:off x="7167032" y="5051176"/>
            <a:ext cx="1299845" cy="448309"/>
          </a:xfrm>
          <a:prstGeom prst="rect">
            <a:avLst/>
          </a:prstGeom>
          <a:ln w="12700">
            <a:solidFill>
              <a:srgbClr val="0066FF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700">
              <a:latin typeface="Times New Roman"/>
              <a:cs typeface="Times New Roman"/>
            </a:endParaRPr>
          </a:p>
          <a:p>
            <a:pPr marL="302895">
              <a:lnSpc>
                <a:spcPts val="1545"/>
              </a:lnSpc>
            </a:pPr>
            <a:r>
              <a:rPr sz="1400" b="1">
                <a:solidFill>
                  <a:srgbClr val="FFFF66"/>
                </a:solidFill>
                <a:latin typeface="Microsoft JhengHei"/>
                <a:cs typeface="Microsoft JhengHei"/>
              </a:rPr>
              <a:t>供应商</a:t>
            </a:r>
            <a:r>
              <a:rPr sz="1400" b="1" spc="-50">
                <a:solidFill>
                  <a:srgbClr val="FFFF66"/>
                </a:solidFill>
                <a:latin typeface="Arial"/>
                <a:cs typeface="Arial"/>
              </a:rPr>
              <a:t>n</a:t>
            </a:r>
            <a:endParaRPr sz="140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3993529" y="5163466"/>
            <a:ext cx="1109345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b="1">
                <a:latin typeface="Microsoft JhengHei"/>
                <a:cs typeface="Microsoft JhengHei"/>
              </a:rPr>
              <a:t>产品目录管</a:t>
            </a:r>
            <a:r>
              <a:rPr sz="1400" b="1" spc="-50">
                <a:latin typeface="Microsoft JhengHei"/>
                <a:cs typeface="Microsoft JhengHei"/>
              </a:rPr>
              <a:t>理</a:t>
            </a:r>
            <a:endParaRPr sz="1400">
              <a:latin typeface="Microsoft JhengHei"/>
              <a:cs typeface="Microsoft JhengHei"/>
            </a:endParaRPr>
          </a:p>
        </p:txBody>
      </p:sp>
      <p:pic>
        <p:nvPicPr>
          <p:cNvPr id="65" name="object 65"/>
          <p:cNvPicPr/>
          <p:nvPr/>
        </p:nvPicPr>
        <p:blipFill>
          <a:blip r:embed="rId28"/>
          <a:stretch>
            <a:fillRect/>
          </a:stretch>
        </p:blipFill>
        <p:spPr>
          <a:xfrm>
            <a:off x="2602088" y="5537199"/>
            <a:ext cx="3891844" cy="380999"/>
          </a:xfrm>
          <a:prstGeom prst="rect">
            <a:avLst/>
          </a:prstGeom>
        </p:spPr>
      </p:pic>
      <p:sp>
        <p:nvSpPr>
          <p:cNvPr id="66" name="object 66"/>
          <p:cNvSpPr txBox="1"/>
          <p:nvPr/>
        </p:nvSpPr>
        <p:spPr>
          <a:xfrm>
            <a:off x="3722638" y="5695836"/>
            <a:ext cx="1651000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b="1">
                <a:latin typeface="Microsoft JhengHei"/>
                <a:cs typeface="Microsoft JhengHei"/>
              </a:rPr>
              <a:t>用户管理、流程管</a:t>
            </a:r>
            <a:r>
              <a:rPr sz="1400" b="1" spc="-50">
                <a:latin typeface="Microsoft JhengHei"/>
                <a:cs typeface="Microsoft JhengHei"/>
              </a:rPr>
              <a:t>理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800184" y="2618764"/>
            <a:ext cx="110934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>
                <a:latin typeface="Microsoft JhengHei"/>
                <a:cs typeface="Microsoft JhengHei"/>
              </a:rPr>
              <a:t>采购需</a:t>
            </a:r>
            <a:r>
              <a:rPr sz="2100" b="1" spc="-50">
                <a:latin typeface="Microsoft JhengHei"/>
                <a:cs typeface="Microsoft JhengHei"/>
              </a:rPr>
              <a:t>求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7234851" y="2601831"/>
            <a:ext cx="110934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>
                <a:latin typeface="Microsoft JhengHei"/>
                <a:cs typeface="Microsoft JhengHei"/>
              </a:rPr>
              <a:t>产品供</a:t>
            </a:r>
            <a:r>
              <a:rPr sz="2100" b="1" spc="-50">
                <a:latin typeface="Microsoft JhengHei"/>
                <a:cs typeface="Microsoft JhengHei"/>
              </a:rPr>
              <a:t>给</a:t>
            </a:r>
            <a:endParaRPr sz="2100">
              <a:latin typeface="Microsoft JhengHei"/>
              <a:cs typeface="Microsoft JhengHei"/>
            </a:endParaRPr>
          </a:p>
        </p:txBody>
      </p:sp>
      <p:grpSp>
        <p:nvGrpSpPr>
          <p:cNvPr id="69" name="object 69"/>
          <p:cNvGrpSpPr/>
          <p:nvPr/>
        </p:nvGrpSpPr>
        <p:grpSpPr>
          <a:xfrm>
            <a:off x="5075237" y="3559703"/>
            <a:ext cx="1421130" cy="862330"/>
            <a:chOff x="5075237" y="3559703"/>
            <a:chExt cx="1421130" cy="862330"/>
          </a:xfrm>
        </p:grpSpPr>
        <p:pic>
          <p:nvPicPr>
            <p:cNvPr id="70" name="object 70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5080000" y="3564466"/>
              <a:ext cx="1411111" cy="852311"/>
            </a:xfrm>
            <a:prstGeom prst="rect">
              <a:avLst/>
            </a:prstGeom>
          </p:spPr>
        </p:pic>
        <p:sp>
          <p:nvSpPr>
            <p:cNvPr id="71" name="object 71"/>
            <p:cNvSpPr/>
            <p:nvPr/>
          </p:nvSpPr>
          <p:spPr>
            <a:xfrm>
              <a:off x="5080000" y="3564466"/>
              <a:ext cx="1411605" cy="852805"/>
            </a:xfrm>
            <a:custGeom>
              <a:rect l="l" t="t" r="r" b="b"/>
              <a:pathLst>
                <a:path w="1411604" h="852803">
                  <a:moveTo>
                    <a:pt x="1058333" y="0"/>
                  </a:moveTo>
                  <a:lnTo>
                    <a:pt x="0" y="0"/>
                  </a:lnTo>
                  <a:lnTo>
                    <a:pt x="352778" y="426156"/>
                  </a:lnTo>
                  <a:lnTo>
                    <a:pt x="0" y="852311"/>
                  </a:lnTo>
                  <a:lnTo>
                    <a:pt x="1058333" y="852311"/>
                  </a:lnTo>
                  <a:lnTo>
                    <a:pt x="1411111" y="426156"/>
                  </a:lnTo>
                  <a:lnTo>
                    <a:pt x="1058333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2" name="object 72"/>
          <p:cNvSpPr txBox="1"/>
          <p:nvPr/>
        </p:nvSpPr>
        <p:spPr>
          <a:xfrm>
            <a:off x="5499896" y="3804587"/>
            <a:ext cx="55499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2100" b="1">
                <a:latin typeface="Microsoft JhengHei"/>
                <a:cs typeface="Microsoft JhengHei"/>
              </a:rPr>
              <a:t>结</a:t>
            </a:r>
            <a:r>
              <a:rPr sz="2100" b="1" spc="-50">
                <a:latin typeface="Microsoft JhengHei"/>
                <a:cs typeface="Microsoft JhengHei"/>
              </a:rPr>
              <a:t>算</a:t>
            </a:r>
            <a:endParaRPr sz="2100">
              <a:latin typeface="Microsoft JhengHei"/>
              <a:cs typeface="Microsoft JhengHei"/>
            </a:endParaRPr>
          </a:p>
        </p:txBody>
      </p:sp>
      <p:grpSp>
        <p:nvGrpSpPr>
          <p:cNvPr id="73" name="object 73"/>
          <p:cNvGrpSpPr/>
          <p:nvPr/>
        </p:nvGrpSpPr>
        <p:grpSpPr>
          <a:xfrm>
            <a:off x="3856037" y="3559703"/>
            <a:ext cx="1421130" cy="862330"/>
            <a:chOff x="3856037" y="3559703"/>
            <a:chExt cx="1421130" cy="862330"/>
          </a:xfrm>
        </p:grpSpPr>
        <p:pic>
          <p:nvPicPr>
            <p:cNvPr id="74" name="object 74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3860800" y="3564466"/>
              <a:ext cx="1411111" cy="852311"/>
            </a:xfrm>
            <a:prstGeom prst="rect">
              <a:avLst/>
            </a:prstGeom>
          </p:spPr>
        </p:pic>
        <p:sp>
          <p:nvSpPr>
            <p:cNvPr id="75" name="object 75"/>
            <p:cNvSpPr/>
            <p:nvPr/>
          </p:nvSpPr>
          <p:spPr>
            <a:xfrm>
              <a:off x="3860800" y="3564466"/>
              <a:ext cx="1411605" cy="852805"/>
            </a:xfrm>
            <a:custGeom>
              <a:rect l="l" t="t" r="r" b="b"/>
              <a:pathLst>
                <a:path w="1411604" h="852803">
                  <a:moveTo>
                    <a:pt x="1058333" y="0"/>
                  </a:moveTo>
                  <a:lnTo>
                    <a:pt x="0" y="0"/>
                  </a:lnTo>
                  <a:lnTo>
                    <a:pt x="352778" y="426156"/>
                  </a:lnTo>
                  <a:lnTo>
                    <a:pt x="0" y="852311"/>
                  </a:lnTo>
                  <a:lnTo>
                    <a:pt x="1058333" y="852311"/>
                  </a:lnTo>
                  <a:lnTo>
                    <a:pt x="1411111" y="426156"/>
                  </a:lnTo>
                  <a:lnTo>
                    <a:pt x="1058333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6" name="object 76"/>
          <p:cNvSpPr txBox="1"/>
          <p:nvPr/>
        </p:nvSpPr>
        <p:spPr>
          <a:xfrm>
            <a:off x="4280697" y="3804587"/>
            <a:ext cx="55499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2100" b="1">
                <a:latin typeface="Microsoft JhengHei"/>
                <a:cs typeface="Microsoft JhengHei"/>
              </a:rPr>
              <a:t>物</a:t>
            </a:r>
            <a:r>
              <a:rPr sz="2100" b="1" spc="-50">
                <a:latin typeface="Microsoft JhengHei"/>
                <a:cs typeface="Microsoft JhengHei"/>
              </a:rPr>
              <a:t>流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4411129" y="4253090"/>
            <a:ext cx="1447800" cy="513715"/>
          </a:xfrm>
          <a:custGeom>
            <a:rect l="l" t="t" r="r" b="b"/>
            <a:pathLst>
              <a:path w="1447800" h="513714">
                <a:moveTo>
                  <a:pt x="235648" y="110070"/>
                </a:moveTo>
                <a:lnTo>
                  <a:pt x="117119" y="9880"/>
                </a:lnTo>
                <a:lnTo>
                  <a:pt x="0" y="110070"/>
                </a:lnTo>
                <a:lnTo>
                  <a:pt x="59258" y="110070"/>
                </a:lnTo>
                <a:lnTo>
                  <a:pt x="59258" y="413461"/>
                </a:lnTo>
                <a:lnTo>
                  <a:pt x="0" y="413461"/>
                </a:lnTo>
                <a:lnTo>
                  <a:pt x="117119" y="513651"/>
                </a:lnTo>
                <a:lnTo>
                  <a:pt x="235648" y="413461"/>
                </a:lnTo>
                <a:lnTo>
                  <a:pt x="176390" y="413461"/>
                </a:lnTo>
                <a:lnTo>
                  <a:pt x="176390" y="110070"/>
                </a:lnTo>
                <a:lnTo>
                  <a:pt x="235648" y="110070"/>
                </a:lnTo>
                <a:close/>
              </a:path>
              <a:path w="1447800" h="513714">
                <a:moveTo>
                  <a:pt x="1447800" y="100190"/>
                </a:moveTo>
                <a:lnTo>
                  <a:pt x="1329270" y="0"/>
                </a:lnTo>
                <a:lnTo>
                  <a:pt x="1212138" y="100190"/>
                </a:lnTo>
                <a:lnTo>
                  <a:pt x="1271409" y="100190"/>
                </a:lnTo>
                <a:lnTo>
                  <a:pt x="1271409" y="402170"/>
                </a:lnTo>
                <a:lnTo>
                  <a:pt x="1212138" y="402170"/>
                </a:lnTo>
                <a:lnTo>
                  <a:pt x="1329270" y="502361"/>
                </a:lnTo>
                <a:lnTo>
                  <a:pt x="1447800" y="402170"/>
                </a:lnTo>
                <a:lnTo>
                  <a:pt x="1388529" y="402170"/>
                </a:lnTo>
                <a:lnTo>
                  <a:pt x="1388529" y="100190"/>
                </a:lnTo>
                <a:lnTo>
                  <a:pt x="1447800" y="10019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 txBox="1">
            <a:spLocks noGrp="1"/>
          </p:cNvSpPr>
          <p:nvPr>
            <p:ph type="title"/>
          </p:nvPr>
        </p:nvSpPr>
        <p:spPr>
          <a:xfrm>
            <a:off x="745909" y="1280474"/>
            <a:ext cx="5985510" cy="459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85"/>
              <a:t>a</a:t>
            </a:r>
            <a:r>
              <a:rPr spc="-35"/>
              <a:t>、建立集团公司统一的电子商务平</a:t>
            </a:r>
            <a:r>
              <a:rPr spc="-50"/>
              <a:t>台</a:t>
            </a:r>
          </a:p>
        </p:txBody>
      </p:sp>
      <p:sp>
        <p:nvSpPr>
          <p:cNvPr id="80" name="object 8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23</a:t>
            </a:fld>
          </a:p>
        </p:txBody>
      </p:sp>
      <p:sp>
        <p:nvSpPr>
          <p:cNvPr id="79" name="object 79"/>
          <p:cNvSpPr txBox="1"/>
          <p:nvPr/>
        </p:nvSpPr>
        <p:spPr>
          <a:xfrm>
            <a:off x="3232981" y="2642526"/>
            <a:ext cx="251460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r>
              <a:rPr sz="3150" b="1" baseline="-5291">
                <a:latin typeface="Microsoft JhengHei"/>
                <a:cs typeface="Microsoft JhengHei"/>
              </a:rPr>
              <a:t>完全集</a:t>
            </a:r>
            <a:r>
              <a:rPr sz="3150" b="1" spc="-2557" baseline="-5291">
                <a:latin typeface="Microsoft JhengHei"/>
                <a:cs typeface="Microsoft JhengHei"/>
              </a:rPr>
              <a:t>成</a:t>
            </a:r>
            <a:r>
              <a:rPr sz="1400" spc="-95">
                <a:latin typeface="Calibri"/>
                <a:cs typeface="Calibri"/>
              </a:rPr>
              <a:t>12/</a:t>
            </a:r>
            <a:r>
              <a:rPr sz="3150" b="1" spc="-2775" baseline="-5291">
                <a:latin typeface="Microsoft JhengHei"/>
                <a:cs typeface="Microsoft JhengHei"/>
              </a:rPr>
              <a:t>的</a:t>
            </a:r>
            <a:r>
              <a:rPr sz="1400">
                <a:latin typeface="Calibri"/>
                <a:cs typeface="Calibri"/>
              </a:rPr>
              <a:t>25</a:t>
            </a:r>
            <a:r>
              <a:rPr sz="1400" spc="-120">
                <a:latin typeface="Calibri"/>
                <a:cs typeface="Calibri"/>
              </a:rPr>
              <a:t>/</a:t>
            </a:r>
            <a:r>
              <a:rPr sz="3150" b="1" spc="-2107" baseline="-5291">
                <a:latin typeface="Arial"/>
                <a:cs typeface="Arial"/>
              </a:rPr>
              <a:t>B</a:t>
            </a:r>
            <a:r>
              <a:rPr sz="1400">
                <a:latin typeface="Calibri"/>
                <a:cs typeface="Calibri"/>
              </a:rPr>
              <a:t>2</a:t>
            </a:r>
            <a:r>
              <a:rPr sz="1400" spc="-20">
                <a:latin typeface="Calibri"/>
                <a:cs typeface="Calibri"/>
              </a:rPr>
              <a:t>0</a:t>
            </a:r>
            <a:r>
              <a:rPr sz="3150" b="1" spc="-1732" baseline="-5291">
                <a:latin typeface="Arial"/>
                <a:cs typeface="Arial"/>
              </a:rPr>
              <a:t>2</a:t>
            </a:r>
            <a:r>
              <a:rPr sz="1400">
                <a:latin typeface="Calibri"/>
                <a:cs typeface="Calibri"/>
              </a:rPr>
              <a:t>2</a:t>
            </a:r>
            <a:r>
              <a:rPr sz="1400" spc="-270">
                <a:latin typeface="Calibri"/>
                <a:cs typeface="Calibri"/>
              </a:rPr>
              <a:t>2</a:t>
            </a:r>
            <a:r>
              <a:rPr sz="3150" b="1" spc="7" baseline="-5291">
                <a:latin typeface="Arial"/>
                <a:cs typeface="Arial"/>
              </a:rPr>
              <a:t>B</a:t>
            </a:r>
            <a:r>
              <a:rPr sz="3150" b="1" baseline="-5291">
                <a:latin typeface="Microsoft JhengHei"/>
                <a:cs typeface="Microsoft JhengHei"/>
              </a:rPr>
              <a:t>平</a:t>
            </a:r>
            <a:r>
              <a:rPr sz="3150" b="1" spc="-75" baseline="-5291">
                <a:latin typeface="Microsoft JhengHei"/>
                <a:cs typeface="Microsoft JhengHei"/>
              </a:rPr>
              <a:t>台</a:t>
            </a:r>
            <a:endParaRPr sz="3150" baseline="-5291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691973" y="3049032"/>
            <a:ext cx="4432935" cy="3363595"/>
            <a:chOff x="2691973" y="3049032"/>
            <a:chExt cx="4432935" cy="3363595"/>
          </a:xfrm>
        </p:grpSpPr>
        <p:sp>
          <p:nvSpPr>
            <p:cNvPr id="3" name="object 3"/>
            <p:cNvSpPr/>
            <p:nvPr/>
          </p:nvSpPr>
          <p:spPr>
            <a:xfrm>
              <a:off x="2699910" y="3239874"/>
              <a:ext cx="4234180" cy="2574290"/>
            </a:xfrm>
            <a:custGeom>
              <a:rect l="l" t="t" r="r" b="b"/>
              <a:pathLst>
                <a:path w="4234180" h="2574290">
                  <a:moveTo>
                    <a:pt x="4233895" y="2574168"/>
                  </a:moveTo>
                  <a:lnTo>
                    <a:pt x="0" y="2574168"/>
                  </a:lnTo>
                  <a:lnTo>
                    <a:pt x="0" y="0"/>
                  </a:lnTo>
                  <a:lnTo>
                    <a:pt x="4233895" y="0"/>
                  </a:lnTo>
                  <a:lnTo>
                    <a:pt x="4233895" y="2574168"/>
                  </a:lnTo>
                  <a:close/>
                </a:path>
              </a:pathLst>
            </a:custGeom>
            <a:solidFill>
              <a:srgbClr val="800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933806" y="3056969"/>
              <a:ext cx="183515" cy="2757170"/>
            </a:xfrm>
            <a:custGeom>
              <a:rect l="l" t="t" r="r" b="b"/>
              <a:pathLst>
                <a:path w="183515" h="2757170">
                  <a:moveTo>
                    <a:pt x="0" y="2757072"/>
                  </a:moveTo>
                  <a:lnTo>
                    <a:pt x="0" y="182904"/>
                  </a:lnTo>
                  <a:lnTo>
                    <a:pt x="182903" y="0"/>
                  </a:lnTo>
                  <a:lnTo>
                    <a:pt x="182903" y="2574168"/>
                  </a:lnTo>
                  <a:lnTo>
                    <a:pt x="0" y="2757072"/>
                  </a:lnTo>
                  <a:close/>
                </a:path>
              </a:pathLst>
            </a:custGeom>
            <a:solidFill>
              <a:srgbClr val="66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910" y="3056969"/>
              <a:ext cx="4417060" cy="183515"/>
            </a:xfrm>
            <a:custGeom>
              <a:rect l="l" t="t" r="r" b="b"/>
              <a:pathLst>
                <a:path w="4417059" h="183514">
                  <a:moveTo>
                    <a:pt x="4233895" y="182904"/>
                  </a:moveTo>
                  <a:lnTo>
                    <a:pt x="0" y="182904"/>
                  </a:lnTo>
                  <a:lnTo>
                    <a:pt x="182904" y="0"/>
                  </a:lnTo>
                  <a:lnTo>
                    <a:pt x="4416799" y="0"/>
                  </a:lnTo>
                  <a:lnTo>
                    <a:pt x="4233895" y="182904"/>
                  </a:lnTo>
                  <a:close/>
                </a:path>
              </a:pathLst>
            </a:custGeom>
            <a:solidFill>
              <a:srgbClr val="9A339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699910" y="3056969"/>
              <a:ext cx="4417060" cy="2757170"/>
            </a:xfrm>
            <a:custGeom>
              <a:rect l="l" t="t" r="r" b="b"/>
              <a:pathLst>
                <a:path w="4417059" h="2757170">
                  <a:moveTo>
                    <a:pt x="0" y="182904"/>
                  </a:moveTo>
                  <a:lnTo>
                    <a:pt x="182904" y="0"/>
                  </a:lnTo>
                  <a:lnTo>
                    <a:pt x="4416799" y="0"/>
                  </a:lnTo>
                  <a:lnTo>
                    <a:pt x="4416799" y="2574168"/>
                  </a:lnTo>
                  <a:lnTo>
                    <a:pt x="4233895" y="2757072"/>
                  </a:lnTo>
                  <a:lnTo>
                    <a:pt x="0" y="2757072"/>
                  </a:lnTo>
                  <a:lnTo>
                    <a:pt x="0" y="182904"/>
                  </a:lnTo>
                  <a:close/>
                </a:path>
                <a:path w="4417059" h="2757170">
                  <a:moveTo>
                    <a:pt x="0" y="182904"/>
                  </a:moveTo>
                  <a:lnTo>
                    <a:pt x="4233895" y="182904"/>
                  </a:lnTo>
                  <a:lnTo>
                    <a:pt x="4416799" y="0"/>
                  </a:lnTo>
                </a:path>
                <a:path w="4417059" h="2757170">
                  <a:moveTo>
                    <a:pt x="4233895" y="182904"/>
                  </a:moveTo>
                  <a:lnTo>
                    <a:pt x="4233895" y="2757072"/>
                  </a:lnTo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970018" y="6025148"/>
              <a:ext cx="1756410" cy="382905"/>
            </a:xfrm>
            <a:custGeom>
              <a:rect l="l" t="t" r="r" b="b"/>
              <a:pathLst>
                <a:path w="1756410" h="382904">
                  <a:moveTo>
                    <a:pt x="1755923" y="382530"/>
                  </a:moveTo>
                  <a:lnTo>
                    <a:pt x="0" y="382530"/>
                  </a:lnTo>
                  <a:lnTo>
                    <a:pt x="0" y="0"/>
                  </a:lnTo>
                  <a:lnTo>
                    <a:pt x="1755923" y="0"/>
                  </a:lnTo>
                  <a:lnTo>
                    <a:pt x="1755923" y="382530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970018" y="6025148"/>
              <a:ext cx="1756410" cy="382905"/>
            </a:xfrm>
            <a:custGeom>
              <a:rect l="l" t="t" r="r" b="b"/>
              <a:pathLst>
                <a:path w="1756410" h="382904">
                  <a:moveTo>
                    <a:pt x="0" y="0"/>
                  </a:moveTo>
                  <a:lnTo>
                    <a:pt x="1755923" y="0"/>
                  </a:lnTo>
                  <a:lnTo>
                    <a:pt x="1755923" y="382530"/>
                  </a:lnTo>
                  <a:lnTo>
                    <a:pt x="0" y="382530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3970018" y="6025148"/>
            <a:ext cx="1756410" cy="382905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426084">
              <a:lnSpc>
                <a:spcPct val="100000"/>
              </a:lnSpc>
              <a:spcBef>
                <a:spcPts val="520"/>
              </a:spcBef>
            </a:pPr>
            <a:r>
              <a:rPr sz="1750" b="1">
                <a:solidFill>
                  <a:srgbClr val="100400"/>
                </a:solidFill>
                <a:latin typeface="Microsoft JhengHei"/>
                <a:cs typeface="Microsoft JhengHei"/>
              </a:rPr>
              <a:t>采购部</a:t>
            </a:r>
            <a:r>
              <a:rPr sz="1750" b="1" spc="-50">
                <a:solidFill>
                  <a:srgbClr val="100400"/>
                </a:solidFill>
                <a:latin typeface="Microsoft JhengHei"/>
                <a:cs typeface="Microsoft JhengHei"/>
              </a:rPr>
              <a:t>门</a:t>
            </a:r>
            <a:endParaRPr sz="1750">
              <a:latin typeface="Microsoft JhengHei"/>
              <a:cs typeface="Microsoft JhengHe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993623" y="3388706"/>
            <a:ext cx="3707129" cy="2557145"/>
            <a:chOff x="2993623" y="3388706"/>
            <a:chExt cx="3707129" cy="2557145"/>
          </a:xfrm>
        </p:grpSpPr>
        <p:sp>
          <p:nvSpPr>
            <p:cNvPr id="11" name="object 11"/>
            <p:cNvSpPr/>
            <p:nvPr/>
          </p:nvSpPr>
          <p:spPr>
            <a:xfrm>
              <a:off x="5179795" y="5517224"/>
              <a:ext cx="182880" cy="424180"/>
            </a:xfrm>
            <a:custGeom>
              <a:rect l="l" t="t" r="r" b="b"/>
              <a:pathLst>
                <a:path w="182879" h="424179">
                  <a:moveTo>
                    <a:pt x="136933" y="423798"/>
                  </a:moveTo>
                  <a:lnTo>
                    <a:pt x="45644" y="423798"/>
                  </a:lnTo>
                  <a:lnTo>
                    <a:pt x="45644" y="106150"/>
                  </a:lnTo>
                  <a:lnTo>
                    <a:pt x="0" y="106150"/>
                  </a:lnTo>
                  <a:lnTo>
                    <a:pt x="91289" y="0"/>
                  </a:lnTo>
                  <a:lnTo>
                    <a:pt x="182578" y="106150"/>
                  </a:lnTo>
                  <a:lnTo>
                    <a:pt x="136933" y="106150"/>
                  </a:lnTo>
                  <a:lnTo>
                    <a:pt x="136933" y="423798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5179795" y="5517224"/>
              <a:ext cx="182880" cy="424180"/>
            </a:xfrm>
            <a:custGeom>
              <a:rect l="l" t="t" r="r" b="b"/>
              <a:pathLst>
                <a:path w="182879" h="424179">
                  <a:moveTo>
                    <a:pt x="0" y="106150"/>
                  </a:moveTo>
                  <a:lnTo>
                    <a:pt x="91289" y="0"/>
                  </a:lnTo>
                  <a:lnTo>
                    <a:pt x="182578" y="106150"/>
                  </a:lnTo>
                  <a:lnTo>
                    <a:pt x="136933" y="106150"/>
                  </a:lnTo>
                  <a:lnTo>
                    <a:pt x="136933" y="423798"/>
                  </a:lnTo>
                  <a:lnTo>
                    <a:pt x="45644" y="423798"/>
                  </a:lnTo>
                  <a:lnTo>
                    <a:pt x="45644" y="106150"/>
                  </a:lnTo>
                  <a:lnTo>
                    <a:pt x="0" y="10615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695567" y="5517224"/>
              <a:ext cx="182880" cy="424180"/>
            </a:xfrm>
            <a:custGeom>
              <a:rect l="l" t="t" r="r" b="b"/>
              <a:pathLst>
                <a:path w="182879" h="424179">
                  <a:moveTo>
                    <a:pt x="136933" y="423798"/>
                  </a:moveTo>
                  <a:lnTo>
                    <a:pt x="45644" y="423798"/>
                  </a:lnTo>
                  <a:lnTo>
                    <a:pt x="45644" y="106150"/>
                  </a:lnTo>
                  <a:lnTo>
                    <a:pt x="0" y="106150"/>
                  </a:lnTo>
                  <a:lnTo>
                    <a:pt x="91289" y="0"/>
                  </a:lnTo>
                  <a:lnTo>
                    <a:pt x="182578" y="106150"/>
                  </a:lnTo>
                  <a:lnTo>
                    <a:pt x="136933" y="106150"/>
                  </a:lnTo>
                  <a:lnTo>
                    <a:pt x="136933" y="423798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695567" y="5517224"/>
              <a:ext cx="182880" cy="424180"/>
            </a:xfrm>
            <a:custGeom>
              <a:rect l="l" t="t" r="r" b="b"/>
              <a:pathLst>
                <a:path w="182879" h="424179">
                  <a:moveTo>
                    <a:pt x="0" y="106150"/>
                  </a:moveTo>
                  <a:lnTo>
                    <a:pt x="91289" y="0"/>
                  </a:lnTo>
                  <a:lnTo>
                    <a:pt x="182578" y="106150"/>
                  </a:lnTo>
                  <a:lnTo>
                    <a:pt x="136933" y="106150"/>
                  </a:lnTo>
                  <a:lnTo>
                    <a:pt x="136933" y="423798"/>
                  </a:lnTo>
                  <a:lnTo>
                    <a:pt x="45644" y="423798"/>
                  </a:lnTo>
                  <a:lnTo>
                    <a:pt x="45644" y="106150"/>
                  </a:lnTo>
                  <a:lnTo>
                    <a:pt x="0" y="10615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001561" y="3719388"/>
              <a:ext cx="3310254" cy="185420"/>
            </a:xfrm>
            <a:custGeom>
              <a:rect l="l" t="t" r="r" b="b"/>
              <a:pathLst>
                <a:path w="3310254" h="185420">
                  <a:moveTo>
                    <a:pt x="3309763" y="185179"/>
                  </a:moveTo>
                  <a:lnTo>
                    <a:pt x="0" y="185179"/>
                  </a:lnTo>
                  <a:lnTo>
                    <a:pt x="0" y="0"/>
                  </a:lnTo>
                  <a:lnTo>
                    <a:pt x="3309763" y="0"/>
                  </a:lnTo>
                  <a:lnTo>
                    <a:pt x="3309763" y="185179"/>
                  </a:lnTo>
                  <a:close/>
                </a:path>
              </a:pathLst>
            </a:custGeom>
            <a:solidFill>
              <a:srgbClr val="FF99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311324" y="3396643"/>
              <a:ext cx="323215" cy="508000"/>
            </a:xfrm>
            <a:custGeom>
              <a:rect l="l" t="t" r="r" b="b"/>
              <a:pathLst>
                <a:path w="323215" h="508000">
                  <a:moveTo>
                    <a:pt x="0" y="507923"/>
                  </a:moveTo>
                  <a:lnTo>
                    <a:pt x="0" y="322744"/>
                  </a:lnTo>
                  <a:lnTo>
                    <a:pt x="322745" y="0"/>
                  </a:lnTo>
                  <a:lnTo>
                    <a:pt x="322745" y="185178"/>
                  </a:lnTo>
                  <a:lnTo>
                    <a:pt x="0" y="507923"/>
                  </a:lnTo>
                  <a:close/>
                </a:path>
              </a:pathLst>
            </a:custGeom>
            <a:solidFill>
              <a:srgbClr val="CC79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001561" y="3396643"/>
              <a:ext cx="3632835" cy="323215"/>
            </a:xfrm>
            <a:custGeom>
              <a:rect l="l" t="t" r="r" b="b"/>
              <a:pathLst>
                <a:path w="3632834" h="323214">
                  <a:moveTo>
                    <a:pt x="3309763" y="322744"/>
                  </a:moveTo>
                  <a:lnTo>
                    <a:pt x="0" y="322744"/>
                  </a:lnTo>
                  <a:lnTo>
                    <a:pt x="322744" y="0"/>
                  </a:lnTo>
                  <a:lnTo>
                    <a:pt x="3632508" y="0"/>
                  </a:lnTo>
                  <a:lnTo>
                    <a:pt x="3309763" y="322744"/>
                  </a:lnTo>
                  <a:close/>
                </a:path>
              </a:pathLst>
            </a:custGeom>
            <a:solidFill>
              <a:srgbClr val="FFAE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001561" y="3396643"/>
              <a:ext cx="3632835" cy="508000"/>
            </a:xfrm>
            <a:custGeom>
              <a:rect l="l" t="t" r="r" b="b"/>
              <a:pathLst>
                <a:path w="3632834" h="508000">
                  <a:moveTo>
                    <a:pt x="0" y="322744"/>
                  </a:moveTo>
                  <a:lnTo>
                    <a:pt x="322744" y="0"/>
                  </a:lnTo>
                  <a:lnTo>
                    <a:pt x="3632508" y="0"/>
                  </a:lnTo>
                  <a:lnTo>
                    <a:pt x="3632508" y="185178"/>
                  </a:lnTo>
                  <a:lnTo>
                    <a:pt x="3309763" y="507923"/>
                  </a:lnTo>
                  <a:lnTo>
                    <a:pt x="0" y="507923"/>
                  </a:lnTo>
                  <a:lnTo>
                    <a:pt x="0" y="322744"/>
                  </a:lnTo>
                  <a:close/>
                </a:path>
                <a:path w="3632834" h="508000">
                  <a:moveTo>
                    <a:pt x="0" y="322744"/>
                  </a:moveTo>
                  <a:lnTo>
                    <a:pt x="3309763" y="322744"/>
                  </a:lnTo>
                  <a:lnTo>
                    <a:pt x="3632508" y="0"/>
                  </a:lnTo>
                </a:path>
                <a:path w="3632834" h="508000">
                  <a:moveTo>
                    <a:pt x="3309763" y="322744"/>
                  </a:moveTo>
                  <a:lnTo>
                    <a:pt x="3309763" y="507923"/>
                  </a:lnTo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4211338" y="5517224"/>
              <a:ext cx="182880" cy="424180"/>
            </a:xfrm>
            <a:custGeom>
              <a:rect l="l" t="t" r="r" b="b"/>
              <a:pathLst>
                <a:path w="182879" h="424179">
                  <a:moveTo>
                    <a:pt x="136933" y="423798"/>
                  </a:moveTo>
                  <a:lnTo>
                    <a:pt x="45644" y="423798"/>
                  </a:lnTo>
                  <a:lnTo>
                    <a:pt x="45644" y="106150"/>
                  </a:lnTo>
                  <a:lnTo>
                    <a:pt x="0" y="106150"/>
                  </a:lnTo>
                  <a:lnTo>
                    <a:pt x="91289" y="0"/>
                  </a:lnTo>
                  <a:lnTo>
                    <a:pt x="182577" y="106150"/>
                  </a:lnTo>
                  <a:lnTo>
                    <a:pt x="136933" y="106150"/>
                  </a:lnTo>
                  <a:lnTo>
                    <a:pt x="136933" y="423798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211338" y="5517224"/>
              <a:ext cx="182880" cy="424180"/>
            </a:xfrm>
            <a:custGeom>
              <a:rect l="l" t="t" r="r" b="b"/>
              <a:pathLst>
                <a:path w="182879" h="424179">
                  <a:moveTo>
                    <a:pt x="0" y="106150"/>
                  </a:moveTo>
                  <a:lnTo>
                    <a:pt x="91289" y="0"/>
                  </a:lnTo>
                  <a:lnTo>
                    <a:pt x="182577" y="106150"/>
                  </a:lnTo>
                  <a:lnTo>
                    <a:pt x="136933" y="106150"/>
                  </a:lnTo>
                  <a:lnTo>
                    <a:pt x="136933" y="423798"/>
                  </a:lnTo>
                  <a:lnTo>
                    <a:pt x="45644" y="423798"/>
                  </a:lnTo>
                  <a:lnTo>
                    <a:pt x="45644" y="106150"/>
                  </a:lnTo>
                  <a:lnTo>
                    <a:pt x="0" y="10615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369057" y="5304532"/>
              <a:ext cx="323850" cy="509905"/>
            </a:xfrm>
            <a:custGeom>
              <a:rect l="l" t="t" r="r" b="b"/>
              <a:pathLst>
                <a:path w="323850" h="509904">
                  <a:moveTo>
                    <a:pt x="0" y="509510"/>
                  </a:moveTo>
                  <a:lnTo>
                    <a:pt x="0" y="323753"/>
                  </a:lnTo>
                  <a:lnTo>
                    <a:pt x="323753" y="0"/>
                  </a:lnTo>
                  <a:lnTo>
                    <a:pt x="323753" y="185757"/>
                  </a:lnTo>
                  <a:lnTo>
                    <a:pt x="0" y="509510"/>
                  </a:lnTo>
                  <a:close/>
                </a:path>
              </a:pathLst>
            </a:custGeom>
            <a:solidFill>
              <a:srgbClr val="CC79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063478" y="5304532"/>
              <a:ext cx="3629660" cy="323850"/>
            </a:xfrm>
            <a:custGeom>
              <a:rect l="l" t="t" r="r" b="b"/>
              <a:pathLst>
                <a:path w="3629659" h="323850">
                  <a:moveTo>
                    <a:pt x="3305579" y="323753"/>
                  </a:moveTo>
                  <a:lnTo>
                    <a:pt x="0" y="323753"/>
                  </a:lnTo>
                  <a:lnTo>
                    <a:pt x="323753" y="0"/>
                  </a:lnTo>
                  <a:lnTo>
                    <a:pt x="3629332" y="0"/>
                  </a:lnTo>
                  <a:lnTo>
                    <a:pt x="3305579" y="323753"/>
                  </a:lnTo>
                  <a:close/>
                </a:path>
              </a:pathLst>
            </a:custGeom>
            <a:solidFill>
              <a:srgbClr val="FFAE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063478" y="5304532"/>
              <a:ext cx="3629660" cy="509905"/>
            </a:xfrm>
            <a:custGeom>
              <a:rect l="l" t="t" r="r" b="b"/>
              <a:pathLst>
                <a:path w="3629659" h="509904">
                  <a:moveTo>
                    <a:pt x="0" y="323753"/>
                  </a:moveTo>
                  <a:lnTo>
                    <a:pt x="323753" y="0"/>
                  </a:lnTo>
                  <a:lnTo>
                    <a:pt x="3629332" y="0"/>
                  </a:lnTo>
                  <a:lnTo>
                    <a:pt x="3629332" y="185757"/>
                  </a:lnTo>
                  <a:lnTo>
                    <a:pt x="3305579" y="509510"/>
                  </a:lnTo>
                  <a:lnTo>
                    <a:pt x="0" y="509510"/>
                  </a:lnTo>
                  <a:lnTo>
                    <a:pt x="0" y="323753"/>
                  </a:lnTo>
                  <a:close/>
                </a:path>
                <a:path w="3629659" h="509904">
                  <a:moveTo>
                    <a:pt x="0" y="323753"/>
                  </a:moveTo>
                  <a:lnTo>
                    <a:pt x="3305579" y="323753"/>
                  </a:lnTo>
                  <a:lnTo>
                    <a:pt x="3629332" y="0"/>
                  </a:lnTo>
                </a:path>
                <a:path w="3629659" h="509904">
                  <a:moveTo>
                    <a:pt x="3305579" y="323753"/>
                  </a:moveTo>
                  <a:lnTo>
                    <a:pt x="3305579" y="509510"/>
                  </a:lnTo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3063478" y="5628285"/>
            <a:ext cx="3305810" cy="186055"/>
          </a:xfrm>
          <a:prstGeom prst="rect">
            <a:avLst/>
          </a:prstGeom>
          <a:solidFill>
            <a:srgbClr val="FF9900"/>
          </a:solidFill>
        </p:spPr>
        <p:txBody>
          <a:bodyPr vert="horz" wrap="square" lIns="0" tIns="0" rIns="0" bIns="0" rtlCol="0">
            <a:spAutoFit/>
          </a:bodyPr>
          <a:lstStyle/>
          <a:p>
            <a:pPr marR="48260" algn="ctr">
              <a:lnSpc>
                <a:spcPts val="1465"/>
              </a:lnSpc>
            </a:pP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贸易</a:t>
            </a:r>
            <a:r>
              <a:rPr sz="1700" b="1" spc="-50">
                <a:solidFill>
                  <a:srgbClr val="0000FF"/>
                </a:solidFill>
                <a:latin typeface="Microsoft JhengHei"/>
                <a:cs typeface="Microsoft JhengHei"/>
              </a:rPr>
              <a:t>网</a:t>
            </a:r>
            <a:endParaRPr sz="1700">
              <a:latin typeface="Microsoft JhengHei"/>
              <a:cs typeface="Microsoft JhengHei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2752303" y="4023610"/>
            <a:ext cx="741680" cy="1457325"/>
            <a:chOff x="2752303" y="4023610"/>
            <a:chExt cx="741680" cy="1457325"/>
          </a:xfrm>
        </p:grpSpPr>
        <p:sp>
          <p:nvSpPr>
            <p:cNvPr id="26" name="object 26"/>
            <p:cNvSpPr/>
            <p:nvPr/>
          </p:nvSpPr>
          <p:spPr>
            <a:xfrm>
              <a:off x="2760240" y="4436310"/>
              <a:ext cx="321310" cy="1036955"/>
            </a:xfrm>
            <a:custGeom>
              <a:rect l="l" t="t" r="r" b="b"/>
              <a:pathLst>
                <a:path w="321310" h="1036953">
                  <a:moveTo>
                    <a:pt x="320786" y="1036471"/>
                  </a:moveTo>
                  <a:lnTo>
                    <a:pt x="0" y="1036471"/>
                  </a:lnTo>
                  <a:lnTo>
                    <a:pt x="0" y="0"/>
                  </a:lnTo>
                  <a:lnTo>
                    <a:pt x="320786" y="0"/>
                  </a:lnTo>
                  <a:lnTo>
                    <a:pt x="320786" y="1036471"/>
                  </a:lnTo>
                  <a:close/>
                </a:path>
              </a:pathLst>
            </a:custGeom>
            <a:solidFill>
              <a:srgbClr val="FF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3081027" y="4031548"/>
              <a:ext cx="405130" cy="1441450"/>
            </a:xfrm>
            <a:custGeom>
              <a:rect l="l" t="t" r="r" b="b"/>
              <a:pathLst>
                <a:path w="405129" h="1441450">
                  <a:moveTo>
                    <a:pt x="0" y="1441233"/>
                  </a:moveTo>
                  <a:lnTo>
                    <a:pt x="0" y="404762"/>
                  </a:lnTo>
                  <a:lnTo>
                    <a:pt x="404761" y="0"/>
                  </a:lnTo>
                  <a:lnTo>
                    <a:pt x="404761" y="1036471"/>
                  </a:lnTo>
                  <a:lnTo>
                    <a:pt x="0" y="1441233"/>
                  </a:lnTo>
                  <a:close/>
                </a:path>
              </a:pathLst>
            </a:custGeom>
            <a:solidFill>
              <a:srgbClr val="CC2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2760240" y="4031548"/>
              <a:ext cx="725805" cy="405130"/>
            </a:xfrm>
            <a:custGeom>
              <a:rect l="l" t="t" r="r" b="b"/>
              <a:pathLst>
                <a:path w="725804" h="405129">
                  <a:moveTo>
                    <a:pt x="320786" y="404762"/>
                  </a:moveTo>
                  <a:lnTo>
                    <a:pt x="0" y="404762"/>
                  </a:lnTo>
                  <a:lnTo>
                    <a:pt x="404761" y="0"/>
                  </a:lnTo>
                  <a:lnTo>
                    <a:pt x="725548" y="0"/>
                  </a:lnTo>
                  <a:lnTo>
                    <a:pt x="320786" y="404762"/>
                  </a:lnTo>
                  <a:close/>
                </a:path>
              </a:pathLst>
            </a:custGeom>
            <a:solidFill>
              <a:srgbClr val="FF5C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2760240" y="4031548"/>
              <a:ext cx="725805" cy="1441450"/>
            </a:xfrm>
            <a:custGeom>
              <a:rect l="l" t="t" r="r" b="b"/>
              <a:pathLst>
                <a:path w="725804" h="1441450">
                  <a:moveTo>
                    <a:pt x="0" y="404762"/>
                  </a:moveTo>
                  <a:lnTo>
                    <a:pt x="404761" y="0"/>
                  </a:lnTo>
                  <a:lnTo>
                    <a:pt x="725548" y="0"/>
                  </a:lnTo>
                  <a:lnTo>
                    <a:pt x="725548" y="1036471"/>
                  </a:lnTo>
                  <a:lnTo>
                    <a:pt x="320786" y="1441233"/>
                  </a:lnTo>
                  <a:lnTo>
                    <a:pt x="0" y="1441233"/>
                  </a:lnTo>
                  <a:lnTo>
                    <a:pt x="0" y="404762"/>
                  </a:lnTo>
                  <a:close/>
                </a:path>
                <a:path w="725804" h="1441450">
                  <a:moveTo>
                    <a:pt x="0" y="404762"/>
                  </a:moveTo>
                  <a:lnTo>
                    <a:pt x="320786" y="404762"/>
                  </a:lnTo>
                  <a:lnTo>
                    <a:pt x="725548" y="0"/>
                  </a:lnTo>
                </a:path>
                <a:path w="725804" h="1441450">
                  <a:moveTo>
                    <a:pt x="320786" y="404762"/>
                  </a:moveTo>
                  <a:lnTo>
                    <a:pt x="320786" y="1441233"/>
                  </a:lnTo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2819034" y="4326572"/>
            <a:ext cx="215900" cy="125920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R="5080" algn="just">
              <a:lnSpc>
                <a:spcPts val="1920"/>
              </a:lnSpc>
              <a:spcBef>
                <a:spcPts val="254"/>
              </a:spcBef>
            </a:pPr>
            <a:r>
              <a:rPr sz="1700" b="1" spc="-140">
                <a:solidFill>
                  <a:srgbClr val="0000FF"/>
                </a:solidFill>
                <a:latin typeface="Microsoft JhengHei"/>
                <a:cs typeface="Microsoft JhengHei"/>
              </a:rPr>
              <a:t>物流配送网</a:t>
            </a:r>
            <a:endParaRPr sz="1700">
              <a:latin typeface="Microsoft JhengHei"/>
              <a:cs typeface="Microsoft JhengHei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3603274" y="3264900"/>
            <a:ext cx="2248535" cy="2258695"/>
            <a:chOff x="3603274" y="3264900"/>
            <a:chExt cx="2248535" cy="2258695"/>
          </a:xfrm>
        </p:grpSpPr>
        <p:sp>
          <p:nvSpPr>
            <p:cNvPr id="32" name="object 32"/>
            <p:cNvSpPr/>
            <p:nvPr/>
          </p:nvSpPr>
          <p:spPr>
            <a:xfrm>
              <a:off x="4211338" y="5093426"/>
              <a:ext cx="182880" cy="425450"/>
            </a:xfrm>
            <a:custGeom>
              <a:rect l="l" t="t" r="r" b="b"/>
              <a:pathLst>
                <a:path w="182879" h="425450">
                  <a:moveTo>
                    <a:pt x="136933" y="425386"/>
                  </a:moveTo>
                  <a:lnTo>
                    <a:pt x="45644" y="425386"/>
                  </a:lnTo>
                  <a:lnTo>
                    <a:pt x="45644" y="106503"/>
                  </a:lnTo>
                  <a:lnTo>
                    <a:pt x="0" y="106503"/>
                  </a:lnTo>
                  <a:lnTo>
                    <a:pt x="91289" y="0"/>
                  </a:lnTo>
                  <a:lnTo>
                    <a:pt x="182577" y="106503"/>
                  </a:lnTo>
                  <a:lnTo>
                    <a:pt x="136933" y="106503"/>
                  </a:lnTo>
                  <a:lnTo>
                    <a:pt x="136933" y="425386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4211338" y="5093426"/>
              <a:ext cx="182880" cy="425450"/>
            </a:xfrm>
            <a:custGeom>
              <a:rect l="l" t="t" r="r" b="b"/>
              <a:pathLst>
                <a:path w="182879" h="425450">
                  <a:moveTo>
                    <a:pt x="0" y="106503"/>
                  </a:moveTo>
                  <a:lnTo>
                    <a:pt x="91289" y="0"/>
                  </a:lnTo>
                  <a:lnTo>
                    <a:pt x="182577" y="106503"/>
                  </a:lnTo>
                  <a:lnTo>
                    <a:pt x="136933" y="106503"/>
                  </a:lnTo>
                  <a:lnTo>
                    <a:pt x="136933" y="425386"/>
                  </a:lnTo>
                  <a:lnTo>
                    <a:pt x="45644" y="425386"/>
                  </a:lnTo>
                  <a:lnTo>
                    <a:pt x="45644" y="106503"/>
                  </a:lnTo>
                  <a:lnTo>
                    <a:pt x="0" y="106503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4938475" y="3269663"/>
              <a:ext cx="241935" cy="338455"/>
            </a:xfrm>
            <a:custGeom>
              <a:rect l="l" t="t" r="r" b="b"/>
              <a:pathLst>
                <a:path w="241935" h="338454">
                  <a:moveTo>
                    <a:pt x="180990" y="338086"/>
                  </a:moveTo>
                  <a:lnTo>
                    <a:pt x="60330" y="338086"/>
                  </a:lnTo>
                  <a:lnTo>
                    <a:pt x="60330" y="84674"/>
                  </a:lnTo>
                  <a:lnTo>
                    <a:pt x="0" y="84674"/>
                  </a:lnTo>
                  <a:lnTo>
                    <a:pt x="120660" y="0"/>
                  </a:lnTo>
                  <a:lnTo>
                    <a:pt x="241320" y="84674"/>
                  </a:lnTo>
                  <a:lnTo>
                    <a:pt x="180990" y="84674"/>
                  </a:lnTo>
                  <a:lnTo>
                    <a:pt x="180990" y="338086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4938475" y="3269663"/>
              <a:ext cx="241935" cy="338455"/>
            </a:xfrm>
            <a:custGeom>
              <a:rect l="l" t="t" r="r" b="b"/>
              <a:pathLst>
                <a:path w="241935" h="338454">
                  <a:moveTo>
                    <a:pt x="0" y="84674"/>
                  </a:moveTo>
                  <a:lnTo>
                    <a:pt x="120660" y="0"/>
                  </a:lnTo>
                  <a:lnTo>
                    <a:pt x="241320" y="84674"/>
                  </a:lnTo>
                  <a:lnTo>
                    <a:pt x="180990" y="84674"/>
                  </a:lnTo>
                  <a:lnTo>
                    <a:pt x="180990" y="338086"/>
                  </a:lnTo>
                  <a:lnTo>
                    <a:pt x="60330" y="338086"/>
                  </a:lnTo>
                  <a:lnTo>
                    <a:pt x="60330" y="84674"/>
                  </a:lnTo>
                  <a:lnTo>
                    <a:pt x="0" y="8467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4635236" y="5093426"/>
              <a:ext cx="182880" cy="425450"/>
            </a:xfrm>
            <a:custGeom>
              <a:rect l="l" t="t" r="r" b="b"/>
              <a:pathLst>
                <a:path w="182879" h="425450">
                  <a:moveTo>
                    <a:pt x="136933" y="425386"/>
                  </a:moveTo>
                  <a:lnTo>
                    <a:pt x="45644" y="425386"/>
                  </a:lnTo>
                  <a:lnTo>
                    <a:pt x="45644" y="106503"/>
                  </a:lnTo>
                  <a:lnTo>
                    <a:pt x="0" y="106503"/>
                  </a:lnTo>
                  <a:lnTo>
                    <a:pt x="91289" y="0"/>
                  </a:lnTo>
                  <a:lnTo>
                    <a:pt x="182578" y="106503"/>
                  </a:lnTo>
                  <a:lnTo>
                    <a:pt x="136933" y="106503"/>
                  </a:lnTo>
                  <a:lnTo>
                    <a:pt x="136933" y="425386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4635236" y="5093426"/>
              <a:ext cx="182880" cy="425450"/>
            </a:xfrm>
            <a:custGeom>
              <a:rect l="l" t="t" r="r" b="b"/>
              <a:pathLst>
                <a:path w="182879" h="425450">
                  <a:moveTo>
                    <a:pt x="0" y="106503"/>
                  </a:moveTo>
                  <a:lnTo>
                    <a:pt x="91289" y="0"/>
                  </a:lnTo>
                  <a:lnTo>
                    <a:pt x="182578" y="106503"/>
                  </a:lnTo>
                  <a:lnTo>
                    <a:pt x="136933" y="106503"/>
                  </a:lnTo>
                  <a:lnTo>
                    <a:pt x="136933" y="425386"/>
                  </a:lnTo>
                  <a:lnTo>
                    <a:pt x="45644" y="425386"/>
                  </a:lnTo>
                  <a:lnTo>
                    <a:pt x="45644" y="106503"/>
                  </a:lnTo>
                  <a:lnTo>
                    <a:pt x="0" y="106503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5119465" y="5093426"/>
              <a:ext cx="182880" cy="425450"/>
            </a:xfrm>
            <a:custGeom>
              <a:rect l="l" t="t" r="r" b="b"/>
              <a:pathLst>
                <a:path w="182879" h="425450">
                  <a:moveTo>
                    <a:pt x="136933" y="425386"/>
                  </a:moveTo>
                  <a:lnTo>
                    <a:pt x="45644" y="425386"/>
                  </a:lnTo>
                  <a:lnTo>
                    <a:pt x="45644" y="106503"/>
                  </a:lnTo>
                  <a:lnTo>
                    <a:pt x="0" y="106503"/>
                  </a:lnTo>
                  <a:lnTo>
                    <a:pt x="91289" y="0"/>
                  </a:lnTo>
                  <a:lnTo>
                    <a:pt x="182578" y="106503"/>
                  </a:lnTo>
                  <a:lnTo>
                    <a:pt x="136933" y="106503"/>
                  </a:lnTo>
                  <a:lnTo>
                    <a:pt x="136933" y="425386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5119465" y="5093426"/>
              <a:ext cx="182880" cy="425450"/>
            </a:xfrm>
            <a:custGeom>
              <a:rect l="l" t="t" r="r" b="b"/>
              <a:pathLst>
                <a:path w="182879" h="425450">
                  <a:moveTo>
                    <a:pt x="0" y="106503"/>
                  </a:moveTo>
                  <a:lnTo>
                    <a:pt x="91289" y="0"/>
                  </a:lnTo>
                  <a:lnTo>
                    <a:pt x="182578" y="106503"/>
                  </a:lnTo>
                  <a:lnTo>
                    <a:pt x="136933" y="106503"/>
                  </a:lnTo>
                  <a:lnTo>
                    <a:pt x="136933" y="425386"/>
                  </a:lnTo>
                  <a:lnTo>
                    <a:pt x="45644" y="425386"/>
                  </a:lnTo>
                  <a:lnTo>
                    <a:pt x="45644" y="106503"/>
                  </a:lnTo>
                  <a:lnTo>
                    <a:pt x="0" y="106503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4151008" y="3269663"/>
              <a:ext cx="243204" cy="338455"/>
            </a:xfrm>
            <a:custGeom>
              <a:rect l="l" t="t" r="r" b="b"/>
              <a:pathLst>
                <a:path w="243202" h="338454">
                  <a:moveTo>
                    <a:pt x="182181" y="338086"/>
                  </a:moveTo>
                  <a:lnTo>
                    <a:pt x="60726" y="338086"/>
                  </a:lnTo>
                  <a:lnTo>
                    <a:pt x="60726" y="84735"/>
                  </a:lnTo>
                  <a:lnTo>
                    <a:pt x="0" y="84735"/>
                  </a:lnTo>
                  <a:lnTo>
                    <a:pt x="121454" y="0"/>
                  </a:lnTo>
                  <a:lnTo>
                    <a:pt x="242908" y="84735"/>
                  </a:lnTo>
                  <a:lnTo>
                    <a:pt x="182181" y="84735"/>
                  </a:lnTo>
                  <a:lnTo>
                    <a:pt x="182181" y="338086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4151008" y="3269663"/>
              <a:ext cx="243204" cy="338455"/>
            </a:xfrm>
            <a:custGeom>
              <a:rect l="l" t="t" r="r" b="b"/>
              <a:pathLst>
                <a:path w="243202" h="338454">
                  <a:moveTo>
                    <a:pt x="0" y="84735"/>
                  </a:moveTo>
                  <a:lnTo>
                    <a:pt x="121454" y="0"/>
                  </a:lnTo>
                  <a:lnTo>
                    <a:pt x="242908" y="84735"/>
                  </a:lnTo>
                  <a:lnTo>
                    <a:pt x="182181" y="84735"/>
                  </a:lnTo>
                  <a:lnTo>
                    <a:pt x="182181" y="338086"/>
                  </a:lnTo>
                  <a:lnTo>
                    <a:pt x="60726" y="338086"/>
                  </a:lnTo>
                  <a:lnTo>
                    <a:pt x="60726" y="84735"/>
                  </a:lnTo>
                  <a:lnTo>
                    <a:pt x="0" y="84735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3608037" y="4385222"/>
              <a:ext cx="2239010" cy="708660"/>
            </a:xfrm>
            <a:custGeom>
              <a:rect l="l" t="t" r="r" b="b"/>
              <a:pathLst>
                <a:path w="2239010" h="708660">
                  <a:moveTo>
                    <a:pt x="1119282" y="708202"/>
                  </a:moveTo>
                  <a:lnTo>
                    <a:pt x="1042649" y="707877"/>
                  </a:lnTo>
                  <a:lnTo>
                    <a:pt x="967402" y="706915"/>
                  </a:lnTo>
                  <a:lnTo>
                    <a:pt x="893708" y="705338"/>
                  </a:lnTo>
                  <a:lnTo>
                    <a:pt x="821733" y="703166"/>
                  </a:lnTo>
                  <a:lnTo>
                    <a:pt x="751643" y="700421"/>
                  </a:lnTo>
                  <a:lnTo>
                    <a:pt x="683607" y="697123"/>
                  </a:lnTo>
                  <a:lnTo>
                    <a:pt x="617790" y="693294"/>
                  </a:lnTo>
                  <a:lnTo>
                    <a:pt x="554359" y="688954"/>
                  </a:lnTo>
                  <a:lnTo>
                    <a:pt x="493481" y="684125"/>
                  </a:lnTo>
                  <a:lnTo>
                    <a:pt x="435322" y="678827"/>
                  </a:lnTo>
                  <a:lnTo>
                    <a:pt x="380049" y="673082"/>
                  </a:lnTo>
                  <a:lnTo>
                    <a:pt x="327830" y="666910"/>
                  </a:lnTo>
                  <a:lnTo>
                    <a:pt x="278830" y="660332"/>
                  </a:lnTo>
                  <a:lnTo>
                    <a:pt x="233216" y="653371"/>
                  </a:lnTo>
                  <a:lnTo>
                    <a:pt x="191155" y="646045"/>
                  </a:lnTo>
                  <a:lnTo>
                    <a:pt x="152814" y="638377"/>
                  </a:lnTo>
                  <a:lnTo>
                    <a:pt x="87958" y="622097"/>
                  </a:lnTo>
                  <a:lnTo>
                    <a:pt x="39981" y="604699"/>
                  </a:lnTo>
                  <a:lnTo>
                    <a:pt x="2582" y="576873"/>
                  </a:lnTo>
                  <a:lnTo>
                    <a:pt x="0" y="0"/>
                  </a:lnTo>
                  <a:lnTo>
                    <a:pt x="2582" y="9652"/>
                  </a:lnTo>
                  <a:lnTo>
                    <a:pt x="10217" y="19130"/>
                  </a:lnTo>
                  <a:lnTo>
                    <a:pt x="61777" y="46306"/>
                  </a:lnTo>
                  <a:lnTo>
                    <a:pt x="118360" y="63166"/>
                  </a:lnTo>
                  <a:lnTo>
                    <a:pt x="191155" y="78824"/>
                  </a:lnTo>
                  <a:lnTo>
                    <a:pt x="233216" y="86149"/>
                  </a:lnTo>
                  <a:lnTo>
                    <a:pt x="278830" y="93111"/>
                  </a:lnTo>
                  <a:lnTo>
                    <a:pt x="327830" y="99688"/>
                  </a:lnTo>
                  <a:lnTo>
                    <a:pt x="380049" y="105860"/>
                  </a:lnTo>
                  <a:lnTo>
                    <a:pt x="435322" y="111606"/>
                  </a:lnTo>
                  <a:lnTo>
                    <a:pt x="493481" y="116903"/>
                  </a:lnTo>
                  <a:lnTo>
                    <a:pt x="554359" y="121733"/>
                  </a:lnTo>
                  <a:lnTo>
                    <a:pt x="617790" y="126073"/>
                  </a:lnTo>
                  <a:lnTo>
                    <a:pt x="751643" y="133200"/>
                  </a:lnTo>
                  <a:lnTo>
                    <a:pt x="893708" y="138117"/>
                  </a:lnTo>
                  <a:lnTo>
                    <a:pt x="1042649" y="140656"/>
                  </a:lnTo>
                  <a:lnTo>
                    <a:pt x="2238564" y="140981"/>
                  </a:lnTo>
                  <a:lnTo>
                    <a:pt x="2238564" y="567221"/>
                  </a:lnTo>
                  <a:lnTo>
                    <a:pt x="2198582" y="604700"/>
                  </a:lnTo>
                  <a:lnTo>
                    <a:pt x="2150605" y="622097"/>
                  </a:lnTo>
                  <a:lnTo>
                    <a:pt x="2085749" y="638377"/>
                  </a:lnTo>
                  <a:lnTo>
                    <a:pt x="2047408" y="646045"/>
                  </a:lnTo>
                  <a:lnTo>
                    <a:pt x="2005347" y="653371"/>
                  </a:lnTo>
                  <a:lnTo>
                    <a:pt x="1959733" y="660333"/>
                  </a:lnTo>
                  <a:lnTo>
                    <a:pt x="1910733" y="666910"/>
                  </a:lnTo>
                  <a:lnTo>
                    <a:pt x="1858514" y="673082"/>
                  </a:lnTo>
                  <a:lnTo>
                    <a:pt x="1803242" y="678827"/>
                  </a:lnTo>
                  <a:lnTo>
                    <a:pt x="1745083" y="684125"/>
                  </a:lnTo>
                  <a:lnTo>
                    <a:pt x="1684205" y="688954"/>
                  </a:lnTo>
                  <a:lnTo>
                    <a:pt x="1620774" y="693294"/>
                  </a:lnTo>
                  <a:lnTo>
                    <a:pt x="1554957" y="697123"/>
                  </a:lnTo>
                  <a:lnTo>
                    <a:pt x="1486921" y="700421"/>
                  </a:lnTo>
                  <a:lnTo>
                    <a:pt x="1416832" y="703166"/>
                  </a:lnTo>
                  <a:lnTo>
                    <a:pt x="1344857" y="705338"/>
                  </a:lnTo>
                  <a:lnTo>
                    <a:pt x="1271162" y="706915"/>
                  </a:lnTo>
                  <a:lnTo>
                    <a:pt x="1195915" y="707877"/>
                  </a:lnTo>
                  <a:lnTo>
                    <a:pt x="1119282" y="708202"/>
                  </a:lnTo>
                  <a:close/>
                </a:path>
                <a:path w="2239010" h="708660">
                  <a:moveTo>
                    <a:pt x="2238564" y="140981"/>
                  </a:moveTo>
                  <a:lnTo>
                    <a:pt x="1119282" y="140981"/>
                  </a:lnTo>
                  <a:lnTo>
                    <a:pt x="1195915" y="140656"/>
                  </a:lnTo>
                  <a:lnTo>
                    <a:pt x="1271162" y="139694"/>
                  </a:lnTo>
                  <a:lnTo>
                    <a:pt x="1344856" y="138117"/>
                  </a:lnTo>
                  <a:lnTo>
                    <a:pt x="1486921" y="133200"/>
                  </a:lnTo>
                  <a:lnTo>
                    <a:pt x="1620774" y="126073"/>
                  </a:lnTo>
                  <a:lnTo>
                    <a:pt x="1684205" y="121733"/>
                  </a:lnTo>
                  <a:lnTo>
                    <a:pt x="1745083" y="116903"/>
                  </a:lnTo>
                  <a:lnTo>
                    <a:pt x="1803242" y="111606"/>
                  </a:lnTo>
                  <a:lnTo>
                    <a:pt x="1858514" y="105860"/>
                  </a:lnTo>
                  <a:lnTo>
                    <a:pt x="1910734" y="99688"/>
                  </a:lnTo>
                  <a:lnTo>
                    <a:pt x="1959734" y="93111"/>
                  </a:lnTo>
                  <a:lnTo>
                    <a:pt x="2005347" y="86149"/>
                  </a:lnTo>
                  <a:lnTo>
                    <a:pt x="2047408" y="78824"/>
                  </a:lnTo>
                  <a:lnTo>
                    <a:pt x="2085749" y="71156"/>
                  </a:lnTo>
                  <a:lnTo>
                    <a:pt x="2150605" y="54876"/>
                  </a:lnTo>
                  <a:lnTo>
                    <a:pt x="2198582" y="37478"/>
                  </a:lnTo>
                  <a:lnTo>
                    <a:pt x="2235982" y="9652"/>
                  </a:lnTo>
                  <a:lnTo>
                    <a:pt x="2238564" y="0"/>
                  </a:lnTo>
                  <a:lnTo>
                    <a:pt x="2238564" y="140981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3608036" y="4244240"/>
              <a:ext cx="2239010" cy="282575"/>
            </a:xfrm>
            <a:custGeom>
              <a:rect l="l" t="t" r="r" b="b"/>
              <a:pathLst>
                <a:path w="2239010" h="282575">
                  <a:moveTo>
                    <a:pt x="2238564" y="140981"/>
                  </a:moveTo>
                  <a:lnTo>
                    <a:pt x="0" y="140981"/>
                  </a:lnTo>
                  <a:lnTo>
                    <a:pt x="2582" y="131329"/>
                  </a:lnTo>
                  <a:lnTo>
                    <a:pt x="39982" y="103503"/>
                  </a:lnTo>
                  <a:lnTo>
                    <a:pt x="87959" y="86105"/>
                  </a:lnTo>
                  <a:lnTo>
                    <a:pt x="152815" y="69825"/>
                  </a:lnTo>
                  <a:lnTo>
                    <a:pt x="191157" y="62157"/>
                  </a:lnTo>
                  <a:lnTo>
                    <a:pt x="233217" y="54831"/>
                  </a:lnTo>
                  <a:lnTo>
                    <a:pt x="278831" y="47869"/>
                  </a:lnTo>
                  <a:lnTo>
                    <a:pt x="327831" y="41292"/>
                  </a:lnTo>
                  <a:lnTo>
                    <a:pt x="380051" y="35120"/>
                  </a:lnTo>
                  <a:lnTo>
                    <a:pt x="435323" y="29375"/>
                  </a:lnTo>
                  <a:lnTo>
                    <a:pt x="493482" y="24077"/>
                  </a:lnTo>
                  <a:lnTo>
                    <a:pt x="554360" y="19248"/>
                  </a:lnTo>
                  <a:lnTo>
                    <a:pt x="617791" y="14908"/>
                  </a:lnTo>
                  <a:lnTo>
                    <a:pt x="683608" y="11079"/>
                  </a:lnTo>
                  <a:lnTo>
                    <a:pt x="751644" y="7781"/>
                  </a:lnTo>
                  <a:lnTo>
                    <a:pt x="821733" y="5035"/>
                  </a:lnTo>
                  <a:lnTo>
                    <a:pt x="893708" y="2864"/>
                  </a:lnTo>
                  <a:lnTo>
                    <a:pt x="967402" y="1286"/>
                  </a:lnTo>
                  <a:lnTo>
                    <a:pt x="1042649" y="325"/>
                  </a:lnTo>
                  <a:lnTo>
                    <a:pt x="1119282" y="0"/>
                  </a:lnTo>
                  <a:lnTo>
                    <a:pt x="1195915" y="325"/>
                  </a:lnTo>
                  <a:lnTo>
                    <a:pt x="1271162" y="1286"/>
                  </a:lnTo>
                  <a:lnTo>
                    <a:pt x="1344857" y="2864"/>
                  </a:lnTo>
                  <a:lnTo>
                    <a:pt x="1416832" y="5036"/>
                  </a:lnTo>
                  <a:lnTo>
                    <a:pt x="1486921" y="7781"/>
                  </a:lnTo>
                  <a:lnTo>
                    <a:pt x="1554958" y="11079"/>
                  </a:lnTo>
                  <a:lnTo>
                    <a:pt x="1620775" y="14908"/>
                  </a:lnTo>
                  <a:lnTo>
                    <a:pt x="1684206" y="19248"/>
                  </a:lnTo>
                  <a:lnTo>
                    <a:pt x="1745084" y="24077"/>
                  </a:lnTo>
                  <a:lnTo>
                    <a:pt x="1803243" y="29375"/>
                  </a:lnTo>
                  <a:lnTo>
                    <a:pt x="1858516" y="35120"/>
                  </a:lnTo>
                  <a:lnTo>
                    <a:pt x="1910735" y="41292"/>
                  </a:lnTo>
                  <a:lnTo>
                    <a:pt x="1959735" y="47870"/>
                  </a:lnTo>
                  <a:lnTo>
                    <a:pt x="2005349" y="54832"/>
                  </a:lnTo>
                  <a:lnTo>
                    <a:pt x="2047409" y="62157"/>
                  </a:lnTo>
                  <a:lnTo>
                    <a:pt x="2085750" y="69825"/>
                  </a:lnTo>
                  <a:lnTo>
                    <a:pt x="2150606" y="86105"/>
                  </a:lnTo>
                  <a:lnTo>
                    <a:pt x="2198583" y="103503"/>
                  </a:lnTo>
                  <a:lnTo>
                    <a:pt x="2235983" y="131329"/>
                  </a:lnTo>
                  <a:lnTo>
                    <a:pt x="2238564" y="140981"/>
                  </a:lnTo>
                  <a:close/>
                </a:path>
                <a:path w="2239010" h="282575">
                  <a:moveTo>
                    <a:pt x="1119282" y="281962"/>
                  </a:moveTo>
                  <a:lnTo>
                    <a:pt x="1042649" y="281637"/>
                  </a:lnTo>
                  <a:lnTo>
                    <a:pt x="967402" y="280675"/>
                  </a:lnTo>
                  <a:lnTo>
                    <a:pt x="893708" y="279098"/>
                  </a:lnTo>
                  <a:lnTo>
                    <a:pt x="821733" y="276926"/>
                  </a:lnTo>
                  <a:lnTo>
                    <a:pt x="751643" y="274181"/>
                  </a:lnTo>
                  <a:lnTo>
                    <a:pt x="683607" y="270883"/>
                  </a:lnTo>
                  <a:lnTo>
                    <a:pt x="617790" y="267054"/>
                  </a:lnTo>
                  <a:lnTo>
                    <a:pt x="554359" y="262714"/>
                  </a:lnTo>
                  <a:lnTo>
                    <a:pt x="493481" y="257885"/>
                  </a:lnTo>
                  <a:lnTo>
                    <a:pt x="435322" y="252587"/>
                  </a:lnTo>
                  <a:lnTo>
                    <a:pt x="380049" y="246842"/>
                  </a:lnTo>
                  <a:lnTo>
                    <a:pt x="327830" y="240670"/>
                  </a:lnTo>
                  <a:lnTo>
                    <a:pt x="278830" y="234092"/>
                  </a:lnTo>
                  <a:lnTo>
                    <a:pt x="233216" y="227130"/>
                  </a:lnTo>
                  <a:lnTo>
                    <a:pt x="191155" y="219805"/>
                  </a:lnTo>
                  <a:lnTo>
                    <a:pt x="152814" y="212137"/>
                  </a:lnTo>
                  <a:lnTo>
                    <a:pt x="87958" y="195857"/>
                  </a:lnTo>
                  <a:lnTo>
                    <a:pt x="39981" y="178459"/>
                  </a:lnTo>
                  <a:lnTo>
                    <a:pt x="2582" y="150633"/>
                  </a:lnTo>
                  <a:lnTo>
                    <a:pt x="0" y="140981"/>
                  </a:lnTo>
                  <a:lnTo>
                    <a:pt x="2238564" y="140981"/>
                  </a:lnTo>
                  <a:lnTo>
                    <a:pt x="2198582" y="178459"/>
                  </a:lnTo>
                  <a:lnTo>
                    <a:pt x="2150605" y="195857"/>
                  </a:lnTo>
                  <a:lnTo>
                    <a:pt x="2085749" y="212137"/>
                  </a:lnTo>
                  <a:lnTo>
                    <a:pt x="2047408" y="219805"/>
                  </a:lnTo>
                  <a:lnTo>
                    <a:pt x="2005347" y="227130"/>
                  </a:lnTo>
                  <a:lnTo>
                    <a:pt x="1959733" y="234092"/>
                  </a:lnTo>
                  <a:lnTo>
                    <a:pt x="1910733" y="240670"/>
                  </a:lnTo>
                  <a:lnTo>
                    <a:pt x="1858514" y="246842"/>
                  </a:lnTo>
                  <a:lnTo>
                    <a:pt x="1803242" y="252587"/>
                  </a:lnTo>
                  <a:lnTo>
                    <a:pt x="1745083" y="257885"/>
                  </a:lnTo>
                  <a:lnTo>
                    <a:pt x="1684205" y="262714"/>
                  </a:lnTo>
                  <a:lnTo>
                    <a:pt x="1620774" y="267054"/>
                  </a:lnTo>
                  <a:lnTo>
                    <a:pt x="1554957" y="270883"/>
                  </a:lnTo>
                  <a:lnTo>
                    <a:pt x="1486921" y="274181"/>
                  </a:lnTo>
                  <a:lnTo>
                    <a:pt x="1416832" y="276926"/>
                  </a:lnTo>
                  <a:lnTo>
                    <a:pt x="1344857" y="279098"/>
                  </a:lnTo>
                  <a:lnTo>
                    <a:pt x="1271162" y="280675"/>
                  </a:lnTo>
                  <a:lnTo>
                    <a:pt x="1195915" y="281637"/>
                  </a:lnTo>
                  <a:lnTo>
                    <a:pt x="1119282" y="281962"/>
                  </a:lnTo>
                  <a:close/>
                </a:path>
              </a:pathLst>
            </a:custGeom>
            <a:solidFill>
              <a:srgbClr val="C2E1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3608036" y="4244240"/>
              <a:ext cx="2239010" cy="849630"/>
            </a:xfrm>
            <a:custGeom>
              <a:rect l="l" t="t" r="r" b="b"/>
              <a:pathLst>
                <a:path w="2239010" h="849628">
                  <a:moveTo>
                    <a:pt x="2238564" y="140981"/>
                  </a:moveTo>
                  <a:lnTo>
                    <a:pt x="2198583" y="178460"/>
                  </a:lnTo>
                  <a:lnTo>
                    <a:pt x="2150606" y="195858"/>
                  </a:lnTo>
                  <a:lnTo>
                    <a:pt x="2085750" y="212137"/>
                  </a:lnTo>
                  <a:lnTo>
                    <a:pt x="2047409" y="219806"/>
                  </a:lnTo>
                  <a:lnTo>
                    <a:pt x="2005348" y="227131"/>
                  </a:lnTo>
                  <a:lnTo>
                    <a:pt x="1959734" y="234093"/>
                  </a:lnTo>
                  <a:lnTo>
                    <a:pt x="1910734" y="240670"/>
                  </a:lnTo>
                  <a:lnTo>
                    <a:pt x="1858515" y="246842"/>
                  </a:lnTo>
                  <a:lnTo>
                    <a:pt x="1803242" y="252588"/>
                  </a:lnTo>
                  <a:lnTo>
                    <a:pt x="1745084" y="257886"/>
                  </a:lnTo>
                  <a:lnTo>
                    <a:pt x="1684205" y="262715"/>
                  </a:lnTo>
                  <a:lnTo>
                    <a:pt x="1620775" y="267055"/>
                  </a:lnTo>
                  <a:lnTo>
                    <a:pt x="1554958" y="270884"/>
                  </a:lnTo>
                  <a:lnTo>
                    <a:pt x="1486921" y="274182"/>
                  </a:lnTo>
                  <a:lnTo>
                    <a:pt x="1416832" y="276927"/>
                  </a:lnTo>
                  <a:lnTo>
                    <a:pt x="1344857" y="279099"/>
                  </a:lnTo>
                  <a:lnTo>
                    <a:pt x="1271163" y="280676"/>
                  </a:lnTo>
                  <a:lnTo>
                    <a:pt x="1195916" y="281638"/>
                  </a:lnTo>
                  <a:lnTo>
                    <a:pt x="1119283" y="281963"/>
                  </a:lnTo>
                  <a:lnTo>
                    <a:pt x="1042650" y="281638"/>
                  </a:lnTo>
                  <a:lnTo>
                    <a:pt x="967403" y="280676"/>
                  </a:lnTo>
                  <a:lnTo>
                    <a:pt x="893708" y="279099"/>
                  </a:lnTo>
                  <a:lnTo>
                    <a:pt x="821733" y="276927"/>
                  </a:lnTo>
                  <a:lnTo>
                    <a:pt x="751644" y="274182"/>
                  </a:lnTo>
                  <a:lnTo>
                    <a:pt x="683607" y="270884"/>
                  </a:lnTo>
                  <a:lnTo>
                    <a:pt x="617790" y="267055"/>
                  </a:lnTo>
                  <a:lnTo>
                    <a:pt x="554359" y="262715"/>
                  </a:lnTo>
                  <a:lnTo>
                    <a:pt x="493481" y="257886"/>
                  </a:lnTo>
                  <a:lnTo>
                    <a:pt x="435322" y="252588"/>
                  </a:lnTo>
                  <a:lnTo>
                    <a:pt x="380050" y="246842"/>
                  </a:lnTo>
                  <a:lnTo>
                    <a:pt x="327830" y="240670"/>
                  </a:lnTo>
                  <a:lnTo>
                    <a:pt x="278830" y="234093"/>
                  </a:lnTo>
                  <a:lnTo>
                    <a:pt x="233217" y="227131"/>
                  </a:lnTo>
                  <a:lnTo>
                    <a:pt x="191156" y="219806"/>
                  </a:lnTo>
                  <a:lnTo>
                    <a:pt x="152815" y="212138"/>
                  </a:lnTo>
                  <a:lnTo>
                    <a:pt x="87959" y="195858"/>
                  </a:lnTo>
                  <a:lnTo>
                    <a:pt x="39982" y="178460"/>
                  </a:lnTo>
                  <a:lnTo>
                    <a:pt x="2582" y="150634"/>
                  </a:lnTo>
                  <a:lnTo>
                    <a:pt x="0" y="140982"/>
                  </a:lnTo>
                  <a:lnTo>
                    <a:pt x="2582" y="131329"/>
                  </a:lnTo>
                  <a:lnTo>
                    <a:pt x="10217" y="121851"/>
                  </a:lnTo>
                  <a:lnTo>
                    <a:pt x="61776" y="94674"/>
                  </a:lnTo>
                  <a:lnTo>
                    <a:pt x="118359" y="77815"/>
                  </a:lnTo>
                  <a:lnTo>
                    <a:pt x="191155" y="62157"/>
                  </a:lnTo>
                  <a:lnTo>
                    <a:pt x="233215" y="54832"/>
                  </a:lnTo>
                  <a:lnTo>
                    <a:pt x="278829" y="47870"/>
                  </a:lnTo>
                  <a:lnTo>
                    <a:pt x="327829" y="41292"/>
                  </a:lnTo>
                  <a:lnTo>
                    <a:pt x="380049" y="35120"/>
                  </a:lnTo>
                  <a:lnTo>
                    <a:pt x="435321" y="29375"/>
                  </a:lnTo>
                  <a:lnTo>
                    <a:pt x="493480" y="24077"/>
                  </a:lnTo>
                  <a:lnTo>
                    <a:pt x="554358" y="19248"/>
                  </a:lnTo>
                  <a:lnTo>
                    <a:pt x="617789" y="14908"/>
                  </a:lnTo>
                  <a:lnTo>
                    <a:pt x="683606" y="11079"/>
                  </a:lnTo>
                  <a:lnTo>
                    <a:pt x="751642" y="7781"/>
                  </a:lnTo>
                  <a:lnTo>
                    <a:pt x="821731" y="5036"/>
                  </a:lnTo>
                  <a:lnTo>
                    <a:pt x="893706" y="2864"/>
                  </a:lnTo>
                  <a:lnTo>
                    <a:pt x="967401" y="1286"/>
                  </a:lnTo>
                  <a:lnTo>
                    <a:pt x="1042648" y="325"/>
                  </a:lnTo>
                  <a:lnTo>
                    <a:pt x="1119281" y="0"/>
                  </a:lnTo>
                  <a:lnTo>
                    <a:pt x="1195914" y="325"/>
                  </a:lnTo>
                  <a:lnTo>
                    <a:pt x="1271161" y="1286"/>
                  </a:lnTo>
                  <a:lnTo>
                    <a:pt x="1344855" y="2864"/>
                  </a:lnTo>
                  <a:lnTo>
                    <a:pt x="1416830" y="5035"/>
                  </a:lnTo>
                  <a:lnTo>
                    <a:pt x="1486920" y="7781"/>
                  </a:lnTo>
                  <a:lnTo>
                    <a:pt x="1554956" y="11079"/>
                  </a:lnTo>
                  <a:lnTo>
                    <a:pt x="1620773" y="14908"/>
                  </a:lnTo>
                  <a:lnTo>
                    <a:pt x="1684204" y="19248"/>
                  </a:lnTo>
                  <a:lnTo>
                    <a:pt x="1745082" y="24077"/>
                  </a:lnTo>
                  <a:lnTo>
                    <a:pt x="1803241" y="29375"/>
                  </a:lnTo>
                  <a:lnTo>
                    <a:pt x="1858514" y="35120"/>
                  </a:lnTo>
                  <a:lnTo>
                    <a:pt x="1910733" y="41292"/>
                  </a:lnTo>
                  <a:lnTo>
                    <a:pt x="1959733" y="47869"/>
                  </a:lnTo>
                  <a:lnTo>
                    <a:pt x="2005347" y="54831"/>
                  </a:lnTo>
                  <a:lnTo>
                    <a:pt x="2047408" y="62157"/>
                  </a:lnTo>
                  <a:lnTo>
                    <a:pt x="2085749" y="69825"/>
                  </a:lnTo>
                  <a:lnTo>
                    <a:pt x="2150605" y="86105"/>
                  </a:lnTo>
                  <a:lnTo>
                    <a:pt x="2198582" y="103503"/>
                  </a:lnTo>
                  <a:lnTo>
                    <a:pt x="2235982" y="131329"/>
                  </a:lnTo>
                  <a:lnTo>
                    <a:pt x="2238564" y="140981"/>
                  </a:lnTo>
                  <a:lnTo>
                    <a:pt x="2238565" y="708204"/>
                  </a:lnTo>
                  <a:lnTo>
                    <a:pt x="2235982" y="717855"/>
                  </a:lnTo>
                  <a:lnTo>
                    <a:pt x="2228347" y="727333"/>
                  </a:lnTo>
                  <a:lnTo>
                    <a:pt x="2176787" y="754510"/>
                  </a:lnTo>
                  <a:lnTo>
                    <a:pt x="2120204" y="771369"/>
                  </a:lnTo>
                  <a:lnTo>
                    <a:pt x="2047409" y="787027"/>
                  </a:lnTo>
                  <a:lnTo>
                    <a:pt x="2005348" y="794353"/>
                  </a:lnTo>
                  <a:lnTo>
                    <a:pt x="1959734" y="801315"/>
                  </a:lnTo>
                  <a:lnTo>
                    <a:pt x="1910734" y="807892"/>
                  </a:lnTo>
                  <a:lnTo>
                    <a:pt x="1858515" y="814064"/>
                  </a:lnTo>
                  <a:lnTo>
                    <a:pt x="1803242" y="819809"/>
                  </a:lnTo>
                  <a:lnTo>
                    <a:pt x="1745084" y="825107"/>
                  </a:lnTo>
                  <a:lnTo>
                    <a:pt x="1684205" y="829936"/>
                  </a:lnTo>
                  <a:lnTo>
                    <a:pt x="1620775" y="834276"/>
                  </a:lnTo>
                  <a:lnTo>
                    <a:pt x="1554958" y="838105"/>
                  </a:lnTo>
                  <a:lnTo>
                    <a:pt x="1486921" y="841403"/>
                  </a:lnTo>
                  <a:lnTo>
                    <a:pt x="1416832" y="844149"/>
                  </a:lnTo>
                  <a:lnTo>
                    <a:pt x="1344857" y="846320"/>
                  </a:lnTo>
                  <a:lnTo>
                    <a:pt x="1271163" y="847897"/>
                  </a:lnTo>
                  <a:lnTo>
                    <a:pt x="1195916" y="848859"/>
                  </a:lnTo>
                  <a:lnTo>
                    <a:pt x="1119283" y="849184"/>
                  </a:lnTo>
                  <a:lnTo>
                    <a:pt x="1042650" y="848859"/>
                  </a:lnTo>
                  <a:lnTo>
                    <a:pt x="967403" y="847897"/>
                  </a:lnTo>
                  <a:lnTo>
                    <a:pt x="893708" y="846320"/>
                  </a:lnTo>
                  <a:lnTo>
                    <a:pt x="821733" y="844149"/>
                  </a:lnTo>
                  <a:lnTo>
                    <a:pt x="751644" y="841403"/>
                  </a:lnTo>
                  <a:lnTo>
                    <a:pt x="683607" y="838105"/>
                  </a:lnTo>
                  <a:lnTo>
                    <a:pt x="617790" y="834276"/>
                  </a:lnTo>
                  <a:lnTo>
                    <a:pt x="554359" y="829936"/>
                  </a:lnTo>
                  <a:lnTo>
                    <a:pt x="493481" y="825107"/>
                  </a:lnTo>
                  <a:lnTo>
                    <a:pt x="435322" y="819809"/>
                  </a:lnTo>
                  <a:lnTo>
                    <a:pt x="380050" y="814064"/>
                  </a:lnTo>
                  <a:lnTo>
                    <a:pt x="327830" y="807892"/>
                  </a:lnTo>
                  <a:lnTo>
                    <a:pt x="278830" y="801315"/>
                  </a:lnTo>
                  <a:lnTo>
                    <a:pt x="233217" y="794353"/>
                  </a:lnTo>
                  <a:lnTo>
                    <a:pt x="191156" y="787027"/>
                  </a:lnTo>
                  <a:lnTo>
                    <a:pt x="152815" y="779359"/>
                  </a:lnTo>
                  <a:lnTo>
                    <a:pt x="87959" y="763079"/>
                  </a:lnTo>
                  <a:lnTo>
                    <a:pt x="39982" y="745682"/>
                  </a:lnTo>
                  <a:lnTo>
                    <a:pt x="2582" y="717856"/>
                  </a:lnTo>
                  <a:lnTo>
                    <a:pt x="0" y="708203"/>
                  </a:lnTo>
                  <a:lnTo>
                    <a:pt x="0" y="708203"/>
                  </a:lnTo>
                  <a:lnTo>
                    <a:pt x="0" y="140982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5" name="object 45"/>
          <p:cNvSpPr txBox="1"/>
          <p:nvPr/>
        </p:nvSpPr>
        <p:spPr>
          <a:xfrm>
            <a:off x="4095113" y="4546841"/>
            <a:ext cx="1277620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5"/>
              </a:spcBef>
            </a:pPr>
            <a:r>
              <a:rPr sz="2450" b="1">
                <a:solidFill>
                  <a:srgbClr val="100400"/>
                </a:solidFill>
                <a:latin typeface="Microsoft JhengHei"/>
                <a:cs typeface="Microsoft JhengHei"/>
              </a:rPr>
              <a:t>物流中</a:t>
            </a:r>
            <a:r>
              <a:rPr sz="2450" b="1" spc="-50">
                <a:solidFill>
                  <a:srgbClr val="100400"/>
                </a:solidFill>
                <a:latin typeface="Microsoft JhengHei"/>
                <a:cs typeface="Microsoft JhengHei"/>
              </a:rPr>
              <a:t>心</a:t>
            </a:r>
            <a:endParaRPr sz="2450">
              <a:latin typeface="Microsoft JhengHei"/>
              <a:cs typeface="Microsoft JhengHei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4206576" y="3899804"/>
            <a:ext cx="2494280" cy="1498600"/>
            <a:chOff x="4206576" y="3899804"/>
            <a:chExt cx="2494280" cy="1498600"/>
          </a:xfrm>
        </p:grpSpPr>
        <p:sp>
          <p:nvSpPr>
            <p:cNvPr id="47" name="object 47"/>
            <p:cNvSpPr/>
            <p:nvPr/>
          </p:nvSpPr>
          <p:spPr>
            <a:xfrm>
              <a:off x="4211338" y="3904567"/>
              <a:ext cx="121285" cy="466725"/>
            </a:xfrm>
            <a:custGeom>
              <a:rect l="l" t="t" r="r" b="b"/>
              <a:pathLst>
                <a:path w="121285" h="466725">
                  <a:moveTo>
                    <a:pt x="120660" y="466654"/>
                  </a:moveTo>
                  <a:lnTo>
                    <a:pt x="0" y="466654"/>
                  </a:lnTo>
                  <a:lnTo>
                    <a:pt x="0" y="0"/>
                  </a:lnTo>
                  <a:lnTo>
                    <a:pt x="120660" y="0"/>
                  </a:lnTo>
                  <a:lnTo>
                    <a:pt x="120660" y="466654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4211338" y="3904567"/>
              <a:ext cx="121285" cy="466725"/>
            </a:xfrm>
            <a:custGeom>
              <a:rect l="l" t="t" r="r" b="b"/>
              <a:pathLst>
                <a:path w="121285" h="466725">
                  <a:moveTo>
                    <a:pt x="0" y="0"/>
                  </a:moveTo>
                  <a:lnTo>
                    <a:pt x="120660" y="0"/>
                  </a:lnTo>
                  <a:lnTo>
                    <a:pt x="120660" y="466654"/>
                  </a:lnTo>
                  <a:lnTo>
                    <a:pt x="0" y="46665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4998805" y="3904567"/>
              <a:ext cx="121285" cy="466725"/>
            </a:xfrm>
            <a:custGeom>
              <a:rect l="l" t="t" r="r" b="b"/>
              <a:pathLst>
                <a:path w="121285" h="466725">
                  <a:moveTo>
                    <a:pt x="120660" y="466654"/>
                  </a:moveTo>
                  <a:lnTo>
                    <a:pt x="0" y="466654"/>
                  </a:lnTo>
                  <a:lnTo>
                    <a:pt x="0" y="0"/>
                  </a:lnTo>
                  <a:lnTo>
                    <a:pt x="120660" y="0"/>
                  </a:lnTo>
                  <a:lnTo>
                    <a:pt x="120660" y="466654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4998805" y="3904567"/>
              <a:ext cx="121285" cy="466725"/>
            </a:xfrm>
            <a:custGeom>
              <a:rect l="l" t="t" r="r" b="b"/>
              <a:pathLst>
                <a:path w="121285" h="466725">
                  <a:moveTo>
                    <a:pt x="0" y="0"/>
                  </a:moveTo>
                  <a:lnTo>
                    <a:pt x="120660" y="0"/>
                  </a:lnTo>
                  <a:lnTo>
                    <a:pt x="120660" y="466654"/>
                  </a:lnTo>
                  <a:lnTo>
                    <a:pt x="0" y="46665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5967263" y="4352185"/>
              <a:ext cx="321310" cy="1038225"/>
            </a:xfrm>
            <a:custGeom>
              <a:rect l="l" t="t" r="r" b="b"/>
              <a:pathLst>
                <a:path w="321310" h="1038225">
                  <a:moveTo>
                    <a:pt x="320786" y="1038058"/>
                  </a:moveTo>
                  <a:lnTo>
                    <a:pt x="0" y="1038058"/>
                  </a:lnTo>
                  <a:lnTo>
                    <a:pt x="0" y="0"/>
                  </a:lnTo>
                  <a:lnTo>
                    <a:pt x="320786" y="0"/>
                  </a:lnTo>
                  <a:lnTo>
                    <a:pt x="320786" y="1038058"/>
                  </a:lnTo>
                  <a:close/>
                </a:path>
              </a:pathLst>
            </a:custGeom>
            <a:solidFill>
              <a:srgbClr val="FF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6288050" y="3947423"/>
              <a:ext cx="405130" cy="1443355"/>
            </a:xfrm>
            <a:custGeom>
              <a:rect l="l" t="t" r="r" b="b"/>
              <a:pathLst>
                <a:path w="405129" h="1443354">
                  <a:moveTo>
                    <a:pt x="0" y="1442820"/>
                  </a:moveTo>
                  <a:lnTo>
                    <a:pt x="0" y="404762"/>
                  </a:lnTo>
                  <a:lnTo>
                    <a:pt x="404762" y="0"/>
                  </a:lnTo>
                  <a:lnTo>
                    <a:pt x="404762" y="1038058"/>
                  </a:lnTo>
                  <a:lnTo>
                    <a:pt x="0" y="1442820"/>
                  </a:lnTo>
                  <a:close/>
                </a:path>
              </a:pathLst>
            </a:custGeom>
            <a:solidFill>
              <a:srgbClr val="CC2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>
              <a:off x="5967263" y="3947423"/>
              <a:ext cx="725805" cy="405130"/>
            </a:xfrm>
            <a:custGeom>
              <a:rect l="l" t="t" r="r" b="b"/>
              <a:pathLst>
                <a:path w="725804" h="405129">
                  <a:moveTo>
                    <a:pt x="320786" y="404762"/>
                  </a:moveTo>
                  <a:lnTo>
                    <a:pt x="0" y="404762"/>
                  </a:lnTo>
                  <a:lnTo>
                    <a:pt x="404761" y="0"/>
                  </a:lnTo>
                  <a:lnTo>
                    <a:pt x="725548" y="0"/>
                  </a:lnTo>
                  <a:lnTo>
                    <a:pt x="320786" y="404762"/>
                  </a:lnTo>
                  <a:close/>
                </a:path>
              </a:pathLst>
            </a:custGeom>
            <a:solidFill>
              <a:srgbClr val="FF5C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4" name="object 54"/>
            <p:cNvSpPr/>
            <p:nvPr/>
          </p:nvSpPr>
          <p:spPr>
            <a:xfrm>
              <a:off x="5967263" y="3947423"/>
              <a:ext cx="725805" cy="1443355"/>
            </a:xfrm>
            <a:custGeom>
              <a:rect l="l" t="t" r="r" b="b"/>
              <a:pathLst>
                <a:path w="725804" h="1443354">
                  <a:moveTo>
                    <a:pt x="0" y="404762"/>
                  </a:moveTo>
                  <a:lnTo>
                    <a:pt x="404761" y="0"/>
                  </a:lnTo>
                  <a:lnTo>
                    <a:pt x="725548" y="0"/>
                  </a:lnTo>
                  <a:lnTo>
                    <a:pt x="725548" y="1038058"/>
                  </a:lnTo>
                  <a:lnTo>
                    <a:pt x="320786" y="1442820"/>
                  </a:lnTo>
                  <a:lnTo>
                    <a:pt x="0" y="1442820"/>
                  </a:lnTo>
                  <a:lnTo>
                    <a:pt x="0" y="404762"/>
                  </a:lnTo>
                  <a:close/>
                </a:path>
                <a:path w="725804" h="1443354">
                  <a:moveTo>
                    <a:pt x="0" y="404762"/>
                  </a:moveTo>
                  <a:lnTo>
                    <a:pt x="320786" y="404762"/>
                  </a:lnTo>
                  <a:lnTo>
                    <a:pt x="725548" y="0"/>
                  </a:lnTo>
                </a:path>
                <a:path w="725804" h="1443354">
                  <a:moveTo>
                    <a:pt x="320786" y="404762"/>
                  </a:moveTo>
                  <a:lnTo>
                    <a:pt x="320786" y="1442820"/>
                  </a:lnTo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5" name="object 55"/>
          <p:cNvSpPr txBox="1"/>
          <p:nvPr/>
        </p:nvSpPr>
        <p:spPr>
          <a:xfrm>
            <a:off x="6026057" y="4243240"/>
            <a:ext cx="215900" cy="125920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R="5080" algn="just">
              <a:lnSpc>
                <a:spcPts val="1920"/>
              </a:lnSpc>
              <a:spcBef>
                <a:spcPts val="254"/>
              </a:spcBef>
            </a:pPr>
            <a:r>
              <a:rPr sz="1700" b="1" spc="-140">
                <a:solidFill>
                  <a:srgbClr val="0000FF"/>
                </a:solidFill>
                <a:latin typeface="Microsoft JhengHei"/>
                <a:cs typeface="Microsoft JhengHei"/>
              </a:rPr>
              <a:t>物流配送网</a:t>
            </a:r>
            <a:endParaRPr sz="1700">
              <a:latin typeface="Microsoft JhengHei"/>
              <a:cs typeface="Microsoft JhengHei"/>
            </a:endParaRPr>
          </a:p>
        </p:txBody>
      </p:sp>
      <p:grpSp>
        <p:nvGrpSpPr>
          <p:cNvPr id="56" name="object 56"/>
          <p:cNvGrpSpPr/>
          <p:nvPr/>
        </p:nvGrpSpPr>
        <p:grpSpPr>
          <a:xfrm>
            <a:off x="1485370" y="2882370"/>
            <a:ext cx="4123690" cy="3108325"/>
            <a:chOff x="1485370" y="2882370"/>
            <a:chExt cx="4123690" cy="3108325"/>
          </a:xfrm>
        </p:grpSpPr>
        <p:sp>
          <p:nvSpPr>
            <p:cNvPr id="57" name="object 57"/>
            <p:cNvSpPr/>
            <p:nvPr/>
          </p:nvSpPr>
          <p:spPr>
            <a:xfrm>
              <a:off x="4393916" y="3904567"/>
              <a:ext cx="241935" cy="466725"/>
            </a:xfrm>
            <a:custGeom>
              <a:rect l="l" t="t" r="r" b="b"/>
              <a:pathLst>
                <a:path w="241935" h="466725">
                  <a:moveTo>
                    <a:pt x="120660" y="466654"/>
                  </a:moveTo>
                  <a:lnTo>
                    <a:pt x="0" y="342804"/>
                  </a:lnTo>
                  <a:lnTo>
                    <a:pt x="59078" y="342804"/>
                  </a:lnTo>
                  <a:lnTo>
                    <a:pt x="59078" y="0"/>
                  </a:lnTo>
                  <a:lnTo>
                    <a:pt x="182241" y="0"/>
                  </a:lnTo>
                  <a:lnTo>
                    <a:pt x="182241" y="342804"/>
                  </a:lnTo>
                  <a:lnTo>
                    <a:pt x="241320" y="342804"/>
                  </a:lnTo>
                  <a:lnTo>
                    <a:pt x="120660" y="466654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4393916" y="3904567"/>
              <a:ext cx="241935" cy="466725"/>
            </a:xfrm>
            <a:custGeom>
              <a:rect l="l" t="t" r="r" b="b"/>
              <a:pathLst>
                <a:path w="241935" h="466725">
                  <a:moveTo>
                    <a:pt x="0" y="342804"/>
                  </a:moveTo>
                  <a:lnTo>
                    <a:pt x="59078" y="342804"/>
                  </a:lnTo>
                  <a:lnTo>
                    <a:pt x="59078" y="0"/>
                  </a:lnTo>
                  <a:lnTo>
                    <a:pt x="182241" y="0"/>
                  </a:lnTo>
                  <a:lnTo>
                    <a:pt x="182241" y="342804"/>
                  </a:lnTo>
                  <a:lnTo>
                    <a:pt x="241320" y="342804"/>
                  </a:lnTo>
                  <a:lnTo>
                    <a:pt x="120660" y="466654"/>
                  </a:lnTo>
                  <a:lnTo>
                    <a:pt x="0" y="34280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9" name="object 59"/>
            <p:cNvSpPr/>
            <p:nvPr/>
          </p:nvSpPr>
          <p:spPr>
            <a:xfrm>
              <a:off x="5179795" y="3904567"/>
              <a:ext cx="243204" cy="466725"/>
            </a:xfrm>
            <a:custGeom>
              <a:rect l="l" t="t" r="r" b="b"/>
              <a:pathLst>
                <a:path w="243202" h="466725">
                  <a:moveTo>
                    <a:pt x="121454" y="466654"/>
                  </a:moveTo>
                  <a:lnTo>
                    <a:pt x="0" y="349791"/>
                  </a:lnTo>
                  <a:lnTo>
                    <a:pt x="60726" y="349791"/>
                  </a:lnTo>
                  <a:lnTo>
                    <a:pt x="60726" y="0"/>
                  </a:lnTo>
                  <a:lnTo>
                    <a:pt x="182181" y="0"/>
                  </a:lnTo>
                  <a:lnTo>
                    <a:pt x="182181" y="349791"/>
                  </a:lnTo>
                  <a:lnTo>
                    <a:pt x="242908" y="349791"/>
                  </a:lnTo>
                  <a:lnTo>
                    <a:pt x="121454" y="466654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0" name="object 60"/>
            <p:cNvSpPr/>
            <p:nvPr/>
          </p:nvSpPr>
          <p:spPr>
            <a:xfrm>
              <a:off x="5179795" y="3904567"/>
              <a:ext cx="243204" cy="466725"/>
            </a:xfrm>
            <a:custGeom>
              <a:rect l="l" t="t" r="r" b="b"/>
              <a:pathLst>
                <a:path w="243202" h="466725">
                  <a:moveTo>
                    <a:pt x="0" y="349791"/>
                  </a:moveTo>
                  <a:lnTo>
                    <a:pt x="60726" y="349791"/>
                  </a:lnTo>
                  <a:lnTo>
                    <a:pt x="60726" y="0"/>
                  </a:lnTo>
                  <a:lnTo>
                    <a:pt x="182181" y="0"/>
                  </a:lnTo>
                  <a:lnTo>
                    <a:pt x="182181" y="349791"/>
                  </a:lnTo>
                  <a:lnTo>
                    <a:pt x="242908" y="349791"/>
                  </a:lnTo>
                  <a:lnTo>
                    <a:pt x="121454" y="466654"/>
                  </a:lnTo>
                  <a:lnTo>
                    <a:pt x="0" y="349791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1" name="object 61"/>
            <p:cNvSpPr/>
            <p:nvPr/>
          </p:nvSpPr>
          <p:spPr>
            <a:xfrm>
              <a:off x="4454246" y="3269663"/>
              <a:ext cx="121285" cy="338455"/>
            </a:xfrm>
            <a:custGeom>
              <a:rect l="l" t="t" r="r" b="b"/>
              <a:pathLst>
                <a:path w="121285" h="338454">
                  <a:moveTo>
                    <a:pt x="120660" y="338086"/>
                  </a:moveTo>
                  <a:lnTo>
                    <a:pt x="0" y="338086"/>
                  </a:lnTo>
                  <a:lnTo>
                    <a:pt x="0" y="0"/>
                  </a:lnTo>
                  <a:lnTo>
                    <a:pt x="120660" y="0"/>
                  </a:lnTo>
                  <a:lnTo>
                    <a:pt x="120660" y="338086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2" name="object 62"/>
            <p:cNvSpPr/>
            <p:nvPr/>
          </p:nvSpPr>
          <p:spPr>
            <a:xfrm>
              <a:off x="4454246" y="3269663"/>
              <a:ext cx="121285" cy="338455"/>
            </a:xfrm>
            <a:custGeom>
              <a:rect l="l" t="t" r="r" b="b"/>
              <a:pathLst>
                <a:path w="121285" h="338454">
                  <a:moveTo>
                    <a:pt x="0" y="0"/>
                  </a:moveTo>
                  <a:lnTo>
                    <a:pt x="120660" y="0"/>
                  </a:lnTo>
                  <a:lnTo>
                    <a:pt x="120660" y="338086"/>
                  </a:lnTo>
                  <a:lnTo>
                    <a:pt x="0" y="33808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3" name="object 63"/>
            <p:cNvSpPr/>
            <p:nvPr/>
          </p:nvSpPr>
          <p:spPr>
            <a:xfrm>
              <a:off x="5240126" y="3269663"/>
              <a:ext cx="121285" cy="338455"/>
            </a:xfrm>
            <a:custGeom>
              <a:rect l="l" t="t" r="r" b="b"/>
              <a:pathLst>
                <a:path w="121285" h="338454">
                  <a:moveTo>
                    <a:pt x="120660" y="338086"/>
                  </a:moveTo>
                  <a:lnTo>
                    <a:pt x="0" y="338086"/>
                  </a:lnTo>
                  <a:lnTo>
                    <a:pt x="0" y="0"/>
                  </a:lnTo>
                  <a:lnTo>
                    <a:pt x="120660" y="0"/>
                  </a:lnTo>
                  <a:lnTo>
                    <a:pt x="120660" y="338086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>
              <a:off x="5240126" y="3269663"/>
              <a:ext cx="121285" cy="338455"/>
            </a:xfrm>
            <a:custGeom>
              <a:rect l="l" t="t" r="r" b="b"/>
              <a:pathLst>
                <a:path w="121285" h="338454">
                  <a:moveTo>
                    <a:pt x="0" y="0"/>
                  </a:moveTo>
                  <a:lnTo>
                    <a:pt x="120660" y="0"/>
                  </a:lnTo>
                  <a:lnTo>
                    <a:pt x="120660" y="338086"/>
                  </a:lnTo>
                  <a:lnTo>
                    <a:pt x="0" y="33808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5" name="object 65"/>
            <p:cNvSpPr/>
            <p:nvPr/>
          </p:nvSpPr>
          <p:spPr>
            <a:xfrm>
              <a:off x="4454246" y="5093426"/>
              <a:ext cx="121285" cy="425450"/>
            </a:xfrm>
            <a:custGeom>
              <a:rect l="l" t="t" r="r" b="b"/>
              <a:pathLst>
                <a:path w="121285" h="425450">
                  <a:moveTo>
                    <a:pt x="120660" y="425386"/>
                  </a:moveTo>
                  <a:lnTo>
                    <a:pt x="0" y="425386"/>
                  </a:lnTo>
                  <a:lnTo>
                    <a:pt x="0" y="0"/>
                  </a:lnTo>
                  <a:lnTo>
                    <a:pt x="120660" y="0"/>
                  </a:lnTo>
                  <a:lnTo>
                    <a:pt x="120660" y="425386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6" name="object 66"/>
            <p:cNvSpPr/>
            <p:nvPr/>
          </p:nvSpPr>
          <p:spPr>
            <a:xfrm>
              <a:off x="4454246" y="5093426"/>
              <a:ext cx="121285" cy="425450"/>
            </a:xfrm>
            <a:custGeom>
              <a:rect l="l" t="t" r="r" b="b"/>
              <a:pathLst>
                <a:path w="121285" h="425450">
                  <a:moveTo>
                    <a:pt x="0" y="0"/>
                  </a:moveTo>
                  <a:lnTo>
                    <a:pt x="120660" y="0"/>
                  </a:lnTo>
                  <a:lnTo>
                    <a:pt x="120660" y="425386"/>
                  </a:lnTo>
                  <a:lnTo>
                    <a:pt x="0" y="42538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7" name="object 67"/>
            <p:cNvSpPr/>
            <p:nvPr/>
          </p:nvSpPr>
          <p:spPr>
            <a:xfrm>
              <a:off x="4878145" y="5093426"/>
              <a:ext cx="121285" cy="425450"/>
            </a:xfrm>
            <a:custGeom>
              <a:rect l="l" t="t" r="r" b="b"/>
              <a:pathLst>
                <a:path w="121285" h="425450">
                  <a:moveTo>
                    <a:pt x="120660" y="425386"/>
                  </a:moveTo>
                  <a:lnTo>
                    <a:pt x="0" y="425386"/>
                  </a:lnTo>
                  <a:lnTo>
                    <a:pt x="0" y="0"/>
                  </a:lnTo>
                  <a:lnTo>
                    <a:pt x="120660" y="0"/>
                  </a:lnTo>
                  <a:lnTo>
                    <a:pt x="120660" y="425386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8" name="object 68"/>
            <p:cNvSpPr/>
            <p:nvPr/>
          </p:nvSpPr>
          <p:spPr>
            <a:xfrm>
              <a:off x="4878145" y="5093426"/>
              <a:ext cx="121285" cy="425450"/>
            </a:xfrm>
            <a:custGeom>
              <a:rect l="l" t="t" r="r" b="b"/>
              <a:pathLst>
                <a:path w="121285" h="425450">
                  <a:moveTo>
                    <a:pt x="0" y="0"/>
                  </a:moveTo>
                  <a:lnTo>
                    <a:pt x="120660" y="0"/>
                  </a:lnTo>
                  <a:lnTo>
                    <a:pt x="120660" y="425386"/>
                  </a:lnTo>
                  <a:lnTo>
                    <a:pt x="0" y="42538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9" name="object 69"/>
            <p:cNvSpPr/>
            <p:nvPr/>
          </p:nvSpPr>
          <p:spPr>
            <a:xfrm>
              <a:off x="5362373" y="5050570"/>
              <a:ext cx="121285" cy="466725"/>
            </a:xfrm>
            <a:custGeom>
              <a:rect l="l" t="t" r="r" b="b"/>
              <a:pathLst>
                <a:path w="121285" h="466725">
                  <a:moveTo>
                    <a:pt x="120660" y="466654"/>
                  </a:moveTo>
                  <a:lnTo>
                    <a:pt x="0" y="466654"/>
                  </a:lnTo>
                  <a:lnTo>
                    <a:pt x="0" y="0"/>
                  </a:lnTo>
                  <a:lnTo>
                    <a:pt x="120660" y="0"/>
                  </a:lnTo>
                  <a:lnTo>
                    <a:pt x="120660" y="466654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0" name="object 70"/>
            <p:cNvSpPr/>
            <p:nvPr/>
          </p:nvSpPr>
          <p:spPr>
            <a:xfrm>
              <a:off x="5362373" y="5050570"/>
              <a:ext cx="121285" cy="466725"/>
            </a:xfrm>
            <a:custGeom>
              <a:rect l="l" t="t" r="r" b="b"/>
              <a:pathLst>
                <a:path w="121285" h="466725">
                  <a:moveTo>
                    <a:pt x="0" y="0"/>
                  </a:moveTo>
                  <a:lnTo>
                    <a:pt x="120660" y="0"/>
                  </a:lnTo>
                  <a:lnTo>
                    <a:pt x="120660" y="466654"/>
                  </a:lnTo>
                  <a:lnTo>
                    <a:pt x="0" y="46665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1" name="object 7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389154" y="5809280"/>
              <a:ext cx="250845" cy="180949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73383" y="5809280"/>
              <a:ext cx="250845" cy="180949"/>
            </a:xfrm>
            <a:prstGeom prst="rect">
              <a:avLst/>
            </a:prstGeom>
          </p:spPr>
        </p:pic>
        <p:pic>
          <p:nvPicPr>
            <p:cNvPr id="73" name="object 7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357611" y="5809280"/>
              <a:ext cx="250845" cy="180949"/>
            </a:xfrm>
            <a:prstGeom prst="rect">
              <a:avLst/>
            </a:prstGeom>
          </p:spPr>
        </p:pic>
        <p:sp>
          <p:nvSpPr>
            <p:cNvPr id="74" name="object 74"/>
            <p:cNvSpPr/>
            <p:nvPr/>
          </p:nvSpPr>
          <p:spPr>
            <a:xfrm>
              <a:off x="3849357" y="2887133"/>
              <a:ext cx="1754505" cy="382905"/>
            </a:xfrm>
            <a:custGeom>
              <a:rect l="l" t="t" r="r" b="b"/>
              <a:pathLst>
                <a:path w="1754504" h="382904">
                  <a:moveTo>
                    <a:pt x="1754336" y="382529"/>
                  </a:moveTo>
                  <a:lnTo>
                    <a:pt x="0" y="382529"/>
                  </a:lnTo>
                  <a:lnTo>
                    <a:pt x="0" y="0"/>
                  </a:lnTo>
                  <a:lnTo>
                    <a:pt x="1754336" y="0"/>
                  </a:lnTo>
                  <a:lnTo>
                    <a:pt x="1754336" y="382529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5" name="object 75"/>
            <p:cNvSpPr/>
            <p:nvPr/>
          </p:nvSpPr>
          <p:spPr>
            <a:xfrm>
              <a:off x="3849357" y="2887133"/>
              <a:ext cx="1754505" cy="382905"/>
            </a:xfrm>
            <a:custGeom>
              <a:rect l="l" t="t" r="r" b="b"/>
              <a:pathLst>
                <a:path w="1754504" h="382904">
                  <a:moveTo>
                    <a:pt x="0" y="0"/>
                  </a:moveTo>
                  <a:lnTo>
                    <a:pt x="1754336" y="0"/>
                  </a:lnTo>
                  <a:lnTo>
                    <a:pt x="1754336" y="382529"/>
                  </a:lnTo>
                  <a:lnTo>
                    <a:pt x="0" y="382529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6" name="object 76"/>
            <p:cNvSpPr/>
            <p:nvPr/>
          </p:nvSpPr>
          <p:spPr>
            <a:xfrm>
              <a:off x="1490133" y="4285510"/>
              <a:ext cx="788035" cy="976630"/>
            </a:xfrm>
            <a:custGeom>
              <a:rect l="l" t="t" r="r" b="b"/>
              <a:pathLst>
                <a:path w="788035" h="976628">
                  <a:moveTo>
                    <a:pt x="787466" y="976165"/>
                  </a:moveTo>
                  <a:lnTo>
                    <a:pt x="0" y="976165"/>
                  </a:lnTo>
                  <a:lnTo>
                    <a:pt x="0" y="0"/>
                  </a:lnTo>
                  <a:lnTo>
                    <a:pt x="787466" y="0"/>
                  </a:lnTo>
                  <a:lnTo>
                    <a:pt x="787466" y="976165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7" name="object 77"/>
            <p:cNvSpPr/>
            <p:nvPr/>
          </p:nvSpPr>
          <p:spPr>
            <a:xfrm>
              <a:off x="1490133" y="4285510"/>
              <a:ext cx="788035" cy="976630"/>
            </a:xfrm>
            <a:custGeom>
              <a:rect l="l" t="t" r="r" b="b"/>
              <a:pathLst>
                <a:path w="788035" h="976628">
                  <a:moveTo>
                    <a:pt x="0" y="0"/>
                  </a:moveTo>
                  <a:lnTo>
                    <a:pt x="787466" y="0"/>
                  </a:lnTo>
                  <a:lnTo>
                    <a:pt x="787466" y="976165"/>
                  </a:lnTo>
                  <a:lnTo>
                    <a:pt x="0" y="9761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8" name="object 78"/>
          <p:cNvSpPr txBox="1"/>
          <p:nvPr/>
        </p:nvSpPr>
        <p:spPr>
          <a:xfrm>
            <a:off x="1490133" y="4285510"/>
            <a:ext cx="788035" cy="97663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1500">
              <a:latin typeface="Times New Roman"/>
              <a:cs typeface="Times New Roman"/>
            </a:endParaRPr>
          </a:p>
          <a:p>
            <a:pPr marL="167640" marR="160020">
              <a:lnSpc>
                <a:spcPct val="101600"/>
              </a:lnSpc>
              <a:spcBef>
                <a:spcPts val="5"/>
              </a:spcBef>
            </a:pPr>
            <a:r>
              <a:rPr sz="1750" b="1">
                <a:solidFill>
                  <a:srgbClr val="100400"/>
                </a:solidFill>
                <a:latin typeface="Microsoft JhengHei"/>
                <a:cs typeface="Microsoft JhengHei"/>
              </a:rPr>
              <a:t>物</a:t>
            </a:r>
            <a:r>
              <a:rPr sz="1750" b="1" spc="-50">
                <a:solidFill>
                  <a:srgbClr val="100400"/>
                </a:solidFill>
                <a:latin typeface="Microsoft JhengHei"/>
                <a:cs typeface="Microsoft JhengHei"/>
              </a:rPr>
              <a:t>流</a:t>
            </a:r>
            <a:r>
              <a:rPr sz="1750" b="1">
                <a:solidFill>
                  <a:srgbClr val="100400"/>
                </a:solidFill>
                <a:latin typeface="Microsoft JhengHei"/>
                <a:cs typeface="Microsoft JhengHei"/>
              </a:rPr>
              <a:t>客</a:t>
            </a:r>
            <a:r>
              <a:rPr sz="1750" b="1" spc="-50">
                <a:solidFill>
                  <a:srgbClr val="100400"/>
                </a:solidFill>
                <a:latin typeface="Microsoft JhengHei"/>
                <a:cs typeface="Microsoft JhengHei"/>
              </a:rPr>
              <a:t>户</a:t>
            </a:r>
            <a:endParaRPr sz="1750">
              <a:latin typeface="Microsoft JhengHei"/>
              <a:cs typeface="Microsoft JhengHei"/>
            </a:endParaRPr>
          </a:p>
        </p:txBody>
      </p:sp>
      <p:grpSp>
        <p:nvGrpSpPr>
          <p:cNvPr id="79" name="object 79"/>
          <p:cNvGrpSpPr/>
          <p:nvPr/>
        </p:nvGrpSpPr>
        <p:grpSpPr>
          <a:xfrm>
            <a:off x="6989699" y="4112498"/>
            <a:ext cx="737235" cy="476250"/>
            <a:chOff x="6989699" y="4112498"/>
            <a:chExt cx="737235" cy="476250"/>
          </a:xfrm>
        </p:grpSpPr>
        <p:sp>
          <p:nvSpPr>
            <p:cNvPr id="80" name="object 80"/>
            <p:cNvSpPr/>
            <p:nvPr/>
          </p:nvSpPr>
          <p:spPr>
            <a:xfrm>
              <a:off x="6994462" y="4117260"/>
              <a:ext cx="727710" cy="466725"/>
            </a:xfrm>
            <a:custGeom>
              <a:rect l="l" t="t" r="r" b="b"/>
              <a:pathLst>
                <a:path w="727709" h="466725">
                  <a:moveTo>
                    <a:pt x="727136" y="466654"/>
                  </a:moveTo>
                  <a:lnTo>
                    <a:pt x="0" y="466654"/>
                  </a:lnTo>
                  <a:lnTo>
                    <a:pt x="0" y="0"/>
                  </a:lnTo>
                  <a:lnTo>
                    <a:pt x="727136" y="0"/>
                  </a:lnTo>
                  <a:lnTo>
                    <a:pt x="727136" y="466654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1" name="object 81"/>
            <p:cNvSpPr/>
            <p:nvPr/>
          </p:nvSpPr>
          <p:spPr>
            <a:xfrm>
              <a:off x="6994462" y="4117260"/>
              <a:ext cx="727710" cy="466725"/>
            </a:xfrm>
            <a:custGeom>
              <a:rect l="l" t="t" r="r" b="b"/>
              <a:pathLst>
                <a:path w="727709" h="466725">
                  <a:moveTo>
                    <a:pt x="0" y="0"/>
                  </a:moveTo>
                  <a:lnTo>
                    <a:pt x="727136" y="0"/>
                  </a:lnTo>
                  <a:lnTo>
                    <a:pt x="727136" y="466654"/>
                  </a:lnTo>
                  <a:lnTo>
                    <a:pt x="0" y="46665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2" name="object 82"/>
          <p:cNvSpPr txBox="1"/>
          <p:nvPr/>
        </p:nvSpPr>
        <p:spPr>
          <a:xfrm>
            <a:off x="6994462" y="4117260"/>
            <a:ext cx="727710" cy="268605"/>
          </a:xfrm>
          <a:prstGeom prst="rect">
            <a:avLst/>
          </a:prstGeom>
          <a:solidFill>
            <a:srgbClr val="CCFFCC"/>
          </a:solidFill>
        </p:spPr>
        <p:txBody>
          <a:bodyPr vert="horz" wrap="square" lIns="0" tIns="0" rIns="0" bIns="0" rtlCol="0">
            <a:spAutoFit/>
          </a:bodyPr>
          <a:lstStyle/>
          <a:p>
            <a:pPr marL="160020">
              <a:lnSpc>
                <a:spcPts val="1885"/>
              </a:lnSpc>
            </a:pPr>
            <a:r>
              <a:rPr sz="1600" b="1" spc="-25">
                <a:solidFill>
                  <a:srgbClr val="100400"/>
                </a:solidFill>
                <a:latin typeface="Microsoft JhengHei"/>
                <a:cs typeface="Microsoft JhengHei"/>
              </a:rPr>
              <a:t>仓储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6994462" y="4385513"/>
            <a:ext cx="727710" cy="198755"/>
          </a:xfrm>
          <a:prstGeom prst="rect">
            <a:avLst/>
          </a:prstGeom>
          <a:solidFill>
            <a:srgbClr val="CCFFCC"/>
          </a:solidFill>
        </p:spPr>
        <p:txBody>
          <a:bodyPr vert="horz" wrap="square" lIns="0" tIns="0" rIns="0" bIns="0" rtlCol="0">
            <a:spAutoFit/>
          </a:bodyPr>
          <a:lstStyle/>
          <a:p>
            <a:pPr marL="160020">
              <a:lnSpc>
                <a:spcPts val="1560"/>
              </a:lnSpc>
            </a:pPr>
            <a:r>
              <a:rPr sz="1600" b="1" spc="-25">
                <a:solidFill>
                  <a:srgbClr val="100400"/>
                </a:solidFill>
                <a:latin typeface="Microsoft JhengHei"/>
                <a:cs typeface="Microsoft JhengHei"/>
              </a:rPr>
              <a:t>资源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84" name="object 84"/>
          <p:cNvGrpSpPr/>
          <p:nvPr/>
        </p:nvGrpSpPr>
        <p:grpSpPr>
          <a:xfrm>
            <a:off x="6989699" y="4791845"/>
            <a:ext cx="737235" cy="474980"/>
            <a:chOff x="6989699" y="4791845"/>
            <a:chExt cx="737235" cy="474980"/>
          </a:xfrm>
        </p:grpSpPr>
        <p:sp>
          <p:nvSpPr>
            <p:cNvPr id="85" name="object 85"/>
            <p:cNvSpPr/>
            <p:nvPr/>
          </p:nvSpPr>
          <p:spPr>
            <a:xfrm>
              <a:off x="6994462" y="4796608"/>
              <a:ext cx="727710" cy="465455"/>
            </a:xfrm>
            <a:custGeom>
              <a:rect l="l" t="t" r="r" b="b"/>
              <a:pathLst>
                <a:path w="727709" h="465454">
                  <a:moveTo>
                    <a:pt x="727136" y="465067"/>
                  </a:moveTo>
                  <a:lnTo>
                    <a:pt x="0" y="465067"/>
                  </a:lnTo>
                  <a:lnTo>
                    <a:pt x="0" y="0"/>
                  </a:lnTo>
                  <a:lnTo>
                    <a:pt x="727136" y="0"/>
                  </a:lnTo>
                  <a:lnTo>
                    <a:pt x="727136" y="465067"/>
                  </a:lnTo>
                  <a:close/>
                </a:path>
              </a:pathLst>
            </a:custGeom>
            <a:solidFill>
              <a:srgbClr val="CC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6" name="object 86"/>
            <p:cNvSpPr/>
            <p:nvPr/>
          </p:nvSpPr>
          <p:spPr>
            <a:xfrm>
              <a:off x="6994462" y="4796608"/>
              <a:ext cx="727710" cy="465455"/>
            </a:xfrm>
            <a:custGeom>
              <a:rect l="l" t="t" r="r" b="b"/>
              <a:pathLst>
                <a:path w="727709" h="465454">
                  <a:moveTo>
                    <a:pt x="0" y="0"/>
                  </a:moveTo>
                  <a:lnTo>
                    <a:pt x="727136" y="0"/>
                  </a:lnTo>
                  <a:lnTo>
                    <a:pt x="727136" y="465067"/>
                  </a:lnTo>
                  <a:lnTo>
                    <a:pt x="0" y="46506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7" name="object 87"/>
          <p:cNvSpPr txBox="1"/>
          <p:nvPr/>
        </p:nvSpPr>
        <p:spPr>
          <a:xfrm>
            <a:off x="6994462" y="4796608"/>
            <a:ext cx="727710" cy="267970"/>
          </a:xfrm>
          <a:prstGeom prst="rect">
            <a:avLst/>
          </a:prstGeom>
          <a:solidFill>
            <a:srgbClr val="CCFFCC"/>
          </a:solidFill>
        </p:spPr>
        <p:txBody>
          <a:bodyPr vert="horz" wrap="square" lIns="0" tIns="0" rIns="0" bIns="0" rtlCol="0">
            <a:spAutoFit/>
          </a:bodyPr>
          <a:lstStyle/>
          <a:p>
            <a:pPr marL="160020">
              <a:lnSpc>
                <a:spcPts val="1880"/>
              </a:lnSpc>
            </a:pPr>
            <a:r>
              <a:rPr sz="1600" b="1" spc="-25">
                <a:solidFill>
                  <a:srgbClr val="100400"/>
                </a:solidFill>
                <a:latin typeface="Microsoft JhengHei"/>
                <a:cs typeface="Microsoft JhengHei"/>
              </a:rPr>
              <a:t>运输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6994462" y="5064067"/>
            <a:ext cx="727710" cy="198120"/>
          </a:xfrm>
          <a:prstGeom prst="rect">
            <a:avLst/>
          </a:prstGeom>
          <a:solidFill>
            <a:srgbClr val="CCFFCC"/>
          </a:solidFill>
        </p:spPr>
        <p:txBody>
          <a:bodyPr vert="horz" wrap="square" lIns="0" tIns="0" rIns="0" bIns="0" rtlCol="0">
            <a:spAutoFit/>
          </a:bodyPr>
          <a:lstStyle/>
          <a:p>
            <a:pPr marL="160020">
              <a:lnSpc>
                <a:spcPts val="1555"/>
              </a:lnSpc>
            </a:pPr>
            <a:r>
              <a:rPr sz="1600" b="1" spc="-25">
                <a:solidFill>
                  <a:srgbClr val="100400"/>
                </a:solidFill>
                <a:latin typeface="Microsoft JhengHei"/>
                <a:cs typeface="Microsoft JhengHei"/>
              </a:rPr>
              <a:t>资源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89" name="object 89"/>
          <p:cNvGrpSpPr/>
          <p:nvPr/>
        </p:nvGrpSpPr>
        <p:grpSpPr>
          <a:xfrm>
            <a:off x="2272837" y="4239478"/>
            <a:ext cx="4726940" cy="859155"/>
            <a:chOff x="2272837" y="4239478"/>
            <a:chExt cx="4726940" cy="859155"/>
          </a:xfrm>
        </p:grpSpPr>
        <p:sp>
          <p:nvSpPr>
            <p:cNvPr id="90" name="object 90"/>
            <p:cNvSpPr/>
            <p:nvPr/>
          </p:nvSpPr>
          <p:spPr>
            <a:xfrm>
              <a:off x="2336342" y="4584074"/>
              <a:ext cx="424815" cy="85090"/>
            </a:xfrm>
            <a:custGeom>
              <a:rect l="l" t="t" r="r" b="b"/>
              <a:pathLst>
                <a:path w="424814" h="85089">
                  <a:moveTo>
                    <a:pt x="424371" y="84839"/>
                  </a:moveTo>
                  <a:lnTo>
                    <a:pt x="0" y="84839"/>
                  </a:lnTo>
                  <a:lnTo>
                    <a:pt x="0" y="0"/>
                  </a:lnTo>
                  <a:lnTo>
                    <a:pt x="424371" y="0"/>
                  </a:lnTo>
                  <a:lnTo>
                    <a:pt x="424371" y="84839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1" name="object 91"/>
            <p:cNvSpPr/>
            <p:nvPr/>
          </p:nvSpPr>
          <p:spPr>
            <a:xfrm>
              <a:off x="2336342" y="4584074"/>
              <a:ext cx="424815" cy="85090"/>
            </a:xfrm>
            <a:custGeom>
              <a:rect l="l" t="t" r="r" b="b"/>
              <a:pathLst>
                <a:path w="424814" h="85089">
                  <a:moveTo>
                    <a:pt x="0" y="0"/>
                  </a:moveTo>
                  <a:lnTo>
                    <a:pt x="424371" y="0"/>
                  </a:lnTo>
                  <a:lnTo>
                    <a:pt x="424371" y="84839"/>
                  </a:lnTo>
                  <a:lnTo>
                    <a:pt x="0" y="8483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2" name="object 92"/>
            <p:cNvSpPr/>
            <p:nvPr/>
          </p:nvSpPr>
          <p:spPr>
            <a:xfrm>
              <a:off x="3244696" y="4525186"/>
              <a:ext cx="363855" cy="228600"/>
            </a:xfrm>
            <a:custGeom>
              <a:rect l="l" t="t" r="r" b="b"/>
              <a:pathLst>
                <a:path w="363854" h="228600">
                  <a:moveTo>
                    <a:pt x="299555" y="228565"/>
                  </a:moveTo>
                  <a:lnTo>
                    <a:pt x="299555" y="171424"/>
                  </a:lnTo>
                  <a:lnTo>
                    <a:pt x="0" y="171424"/>
                  </a:lnTo>
                  <a:lnTo>
                    <a:pt x="0" y="57141"/>
                  </a:lnTo>
                  <a:lnTo>
                    <a:pt x="299555" y="57141"/>
                  </a:lnTo>
                  <a:lnTo>
                    <a:pt x="299555" y="0"/>
                  </a:lnTo>
                  <a:lnTo>
                    <a:pt x="363341" y="114282"/>
                  </a:lnTo>
                  <a:lnTo>
                    <a:pt x="299555" y="228565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3" name="object 93"/>
            <p:cNvSpPr/>
            <p:nvPr/>
          </p:nvSpPr>
          <p:spPr>
            <a:xfrm>
              <a:off x="3244696" y="4525186"/>
              <a:ext cx="363855" cy="228600"/>
            </a:xfrm>
            <a:custGeom>
              <a:rect l="l" t="t" r="r" b="b"/>
              <a:pathLst>
                <a:path w="363854" h="228600">
                  <a:moveTo>
                    <a:pt x="0" y="57141"/>
                  </a:moveTo>
                  <a:lnTo>
                    <a:pt x="299555" y="57141"/>
                  </a:lnTo>
                  <a:lnTo>
                    <a:pt x="299555" y="0"/>
                  </a:lnTo>
                  <a:lnTo>
                    <a:pt x="363341" y="114282"/>
                  </a:lnTo>
                  <a:lnTo>
                    <a:pt x="299555" y="228565"/>
                  </a:lnTo>
                  <a:lnTo>
                    <a:pt x="299555" y="171424"/>
                  </a:lnTo>
                  <a:lnTo>
                    <a:pt x="0" y="171424"/>
                  </a:lnTo>
                  <a:lnTo>
                    <a:pt x="0" y="57141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4" name="object 94"/>
            <p:cNvSpPr/>
            <p:nvPr/>
          </p:nvSpPr>
          <p:spPr>
            <a:xfrm>
              <a:off x="6510233" y="4244241"/>
              <a:ext cx="484505" cy="127000"/>
            </a:xfrm>
            <a:custGeom>
              <a:rect l="l" t="t" r="r" b="b"/>
              <a:pathLst>
                <a:path w="484504" h="127000">
                  <a:moveTo>
                    <a:pt x="363243" y="126981"/>
                  </a:moveTo>
                  <a:lnTo>
                    <a:pt x="363243" y="95235"/>
                  </a:lnTo>
                  <a:lnTo>
                    <a:pt x="0" y="95235"/>
                  </a:lnTo>
                  <a:lnTo>
                    <a:pt x="0" y="31745"/>
                  </a:lnTo>
                  <a:lnTo>
                    <a:pt x="363243" y="31745"/>
                  </a:lnTo>
                  <a:lnTo>
                    <a:pt x="363243" y="0"/>
                  </a:lnTo>
                  <a:lnTo>
                    <a:pt x="484228" y="63490"/>
                  </a:lnTo>
                  <a:lnTo>
                    <a:pt x="363243" y="126981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5" name="object 95"/>
            <p:cNvSpPr/>
            <p:nvPr/>
          </p:nvSpPr>
          <p:spPr>
            <a:xfrm>
              <a:off x="6510233" y="4244241"/>
              <a:ext cx="484505" cy="127000"/>
            </a:xfrm>
            <a:custGeom>
              <a:rect l="l" t="t" r="r" b="b"/>
              <a:pathLst>
                <a:path w="484504" h="127000">
                  <a:moveTo>
                    <a:pt x="0" y="31745"/>
                  </a:moveTo>
                  <a:lnTo>
                    <a:pt x="363243" y="31745"/>
                  </a:lnTo>
                  <a:lnTo>
                    <a:pt x="363243" y="0"/>
                  </a:lnTo>
                  <a:lnTo>
                    <a:pt x="484228" y="63490"/>
                  </a:lnTo>
                  <a:lnTo>
                    <a:pt x="363243" y="126981"/>
                  </a:lnTo>
                  <a:lnTo>
                    <a:pt x="363243" y="95235"/>
                  </a:lnTo>
                  <a:lnTo>
                    <a:pt x="0" y="95235"/>
                  </a:lnTo>
                  <a:lnTo>
                    <a:pt x="0" y="31745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6" name="object 96"/>
            <p:cNvSpPr/>
            <p:nvPr/>
          </p:nvSpPr>
          <p:spPr>
            <a:xfrm>
              <a:off x="6510233" y="4837877"/>
              <a:ext cx="484505" cy="127000"/>
            </a:xfrm>
            <a:custGeom>
              <a:rect l="l" t="t" r="r" b="b"/>
              <a:pathLst>
                <a:path w="484504" h="127000">
                  <a:moveTo>
                    <a:pt x="363243" y="126981"/>
                  </a:moveTo>
                  <a:lnTo>
                    <a:pt x="363243" y="95235"/>
                  </a:lnTo>
                  <a:lnTo>
                    <a:pt x="0" y="95235"/>
                  </a:lnTo>
                  <a:lnTo>
                    <a:pt x="0" y="31744"/>
                  </a:lnTo>
                  <a:lnTo>
                    <a:pt x="363243" y="31744"/>
                  </a:lnTo>
                  <a:lnTo>
                    <a:pt x="363243" y="0"/>
                  </a:lnTo>
                  <a:lnTo>
                    <a:pt x="484228" y="63490"/>
                  </a:lnTo>
                  <a:lnTo>
                    <a:pt x="363243" y="126981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7" name="object 97"/>
            <p:cNvSpPr/>
            <p:nvPr/>
          </p:nvSpPr>
          <p:spPr>
            <a:xfrm>
              <a:off x="6510233" y="4837877"/>
              <a:ext cx="484505" cy="127000"/>
            </a:xfrm>
            <a:custGeom>
              <a:rect l="l" t="t" r="r" b="b"/>
              <a:pathLst>
                <a:path w="484504" h="127000">
                  <a:moveTo>
                    <a:pt x="0" y="31744"/>
                  </a:moveTo>
                  <a:lnTo>
                    <a:pt x="363243" y="31744"/>
                  </a:lnTo>
                  <a:lnTo>
                    <a:pt x="363243" y="0"/>
                  </a:lnTo>
                  <a:lnTo>
                    <a:pt x="484228" y="63490"/>
                  </a:lnTo>
                  <a:lnTo>
                    <a:pt x="363243" y="126981"/>
                  </a:lnTo>
                  <a:lnTo>
                    <a:pt x="363243" y="95235"/>
                  </a:lnTo>
                  <a:lnTo>
                    <a:pt x="0" y="95235"/>
                  </a:lnTo>
                  <a:lnTo>
                    <a:pt x="0" y="3174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8" name="object 98"/>
            <p:cNvSpPr/>
            <p:nvPr/>
          </p:nvSpPr>
          <p:spPr>
            <a:xfrm>
              <a:off x="2277599" y="4796609"/>
              <a:ext cx="471805" cy="168275"/>
            </a:xfrm>
            <a:custGeom>
              <a:rect l="l" t="t" r="r" b="b"/>
              <a:pathLst>
                <a:path w="471805" h="168275">
                  <a:moveTo>
                    <a:pt x="118057" y="168249"/>
                  </a:moveTo>
                  <a:lnTo>
                    <a:pt x="0" y="84124"/>
                  </a:lnTo>
                  <a:lnTo>
                    <a:pt x="118057" y="0"/>
                  </a:lnTo>
                  <a:lnTo>
                    <a:pt x="118057" y="42062"/>
                  </a:lnTo>
                  <a:lnTo>
                    <a:pt x="471527" y="42062"/>
                  </a:lnTo>
                  <a:lnTo>
                    <a:pt x="471527" y="126187"/>
                  </a:lnTo>
                  <a:lnTo>
                    <a:pt x="118057" y="126187"/>
                  </a:lnTo>
                  <a:lnTo>
                    <a:pt x="118057" y="16824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9" name="object 99"/>
            <p:cNvSpPr/>
            <p:nvPr/>
          </p:nvSpPr>
          <p:spPr>
            <a:xfrm>
              <a:off x="2277599" y="4796609"/>
              <a:ext cx="471805" cy="168275"/>
            </a:xfrm>
            <a:custGeom>
              <a:rect l="l" t="t" r="r" b="b"/>
              <a:pathLst>
                <a:path w="471805" h="168275">
                  <a:moveTo>
                    <a:pt x="0" y="84124"/>
                  </a:moveTo>
                  <a:lnTo>
                    <a:pt x="118057" y="0"/>
                  </a:lnTo>
                  <a:lnTo>
                    <a:pt x="118057" y="42062"/>
                  </a:lnTo>
                  <a:lnTo>
                    <a:pt x="471527" y="42062"/>
                  </a:lnTo>
                  <a:lnTo>
                    <a:pt x="471527" y="126187"/>
                  </a:lnTo>
                  <a:lnTo>
                    <a:pt x="118057" y="126187"/>
                  </a:lnTo>
                  <a:lnTo>
                    <a:pt x="118057" y="168249"/>
                  </a:lnTo>
                  <a:lnTo>
                    <a:pt x="0" y="8412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0" name="object 100"/>
            <p:cNvSpPr/>
            <p:nvPr/>
          </p:nvSpPr>
          <p:spPr>
            <a:xfrm>
              <a:off x="6510233" y="4414078"/>
              <a:ext cx="484505" cy="127000"/>
            </a:xfrm>
            <a:custGeom>
              <a:rect l="l" t="t" r="r" b="b"/>
              <a:pathLst>
                <a:path w="484504" h="127000">
                  <a:moveTo>
                    <a:pt x="120984" y="126980"/>
                  </a:moveTo>
                  <a:lnTo>
                    <a:pt x="0" y="63490"/>
                  </a:lnTo>
                  <a:lnTo>
                    <a:pt x="120984" y="0"/>
                  </a:lnTo>
                  <a:lnTo>
                    <a:pt x="120984" y="31744"/>
                  </a:lnTo>
                  <a:lnTo>
                    <a:pt x="484228" y="31744"/>
                  </a:lnTo>
                  <a:lnTo>
                    <a:pt x="484228" y="95235"/>
                  </a:lnTo>
                  <a:lnTo>
                    <a:pt x="120984" y="95235"/>
                  </a:lnTo>
                  <a:lnTo>
                    <a:pt x="120984" y="126980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1" name="object 101"/>
            <p:cNvSpPr/>
            <p:nvPr/>
          </p:nvSpPr>
          <p:spPr>
            <a:xfrm>
              <a:off x="6510233" y="4414078"/>
              <a:ext cx="484505" cy="127000"/>
            </a:xfrm>
            <a:custGeom>
              <a:rect l="l" t="t" r="r" b="b"/>
              <a:pathLst>
                <a:path w="484504" h="127000">
                  <a:moveTo>
                    <a:pt x="0" y="63490"/>
                  </a:moveTo>
                  <a:lnTo>
                    <a:pt x="120984" y="0"/>
                  </a:lnTo>
                  <a:lnTo>
                    <a:pt x="120984" y="31744"/>
                  </a:lnTo>
                  <a:lnTo>
                    <a:pt x="484228" y="31744"/>
                  </a:lnTo>
                  <a:lnTo>
                    <a:pt x="484228" y="95235"/>
                  </a:lnTo>
                  <a:lnTo>
                    <a:pt x="120984" y="95235"/>
                  </a:lnTo>
                  <a:lnTo>
                    <a:pt x="120984" y="126980"/>
                  </a:lnTo>
                  <a:lnTo>
                    <a:pt x="0" y="63490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2" name="object 102"/>
            <p:cNvSpPr/>
            <p:nvPr/>
          </p:nvSpPr>
          <p:spPr>
            <a:xfrm>
              <a:off x="6510233" y="4964858"/>
              <a:ext cx="484505" cy="128905"/>
            </a:xfrm>
            <a:custGeom>
              <a:rect l="l" t="t" r="r" b="b"/>
              <a:pathLst>
                <a:path w="484504" h="128904">
                  <a:moveTo>
                    <a:pt x="121150" y="128568"/>
                  </a:moveTo>
                  <a:lnTo>
                    <a:pt x="0" y="64284"/>
                  </a:lnTo>
                  <a:lnTo>
                    <a:pt x="121150" y="0"/>
                  </a:lnTo>
                  <a:lnTo>
                    <a:pt x="121150" y="32141"/>
                  </a:lnTo>
                  <a:lnTo>
                    <a:pt x="484228" y="32141"/>
                  </a:lnTo>
                  <a:lnTo>
                    <a:pt x="484228" y="96425"/>
                  </a:lnTo>
                  <a:lnTo>
                    <a:pt x="121150" y="96425"/>
                  </a:lnTo>
                  <a:lnTo>
                    <a:pt x="121150" y="128568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3" name="object 103"/>
            <p:cNvSpPr/>
            <p:nvPr/>
          </p:nvSpPr>
          <p:spPr>
            <a:xfrm>
              <a:off x="6510233" y="4964858"/>
              <a:ext cx="484505" cy="128905"/>
            </a:xfrm>
            <a:custGeom>
              <a:rect l="l" t="t" r="r" b="b"/>
              <a:pathLst>
                <a:path w="484504" h="128904">
                  <a:moveTo>
                    <a:pt x="0" y="64284"/>
                  </a:moveTo>
                  <a:lnTo>
                    <a:pt x="121150" y="0"/>
                  </a:lnTo>
                  <a:lnTo>
                    <a:pt x="121150" y="32141"/>
                  </a:lnTo>
                  <a:lnTo>
                    <a:pt x="484228" y="32141"/>
                  </a:lnTo>
                  <a:lnTo>
                    <a:pt x="484228" y="96425"/>
                  </a:lnTo>
                  <a:lnTo>
                    <a:pt x="121150" y="96425"/>
                  </a:lnTo>
                  <a:lnTo>
                    <a:pt x="121150" y="128568"/>
                  </a:lnTo>
                  <a:lnTo>
                    <a:pt x="0" y="6428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4" name="object 104"/>
          <p:cNvSpPr txBox="1"/>
          <p:nvPr/>
        </p:nvSpPr>
        <p:spPr>
          <a:xfrm>
            <a:off x="1842966" y="5647830"/>
            <a:ext cx="748030" cy="2425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b="1">
                <a:latin typeface="Microsoft JhengHei"/>
                <a:cs typeface="Microsoft JhengHei"/>
              </a:rPr>
              <a:t>井然有</a:t>
            </a:r>
            <a:r>
              <a:rPr sz="1400" b="1" spc="-50">
                <a:latin typeface="Microsoft JhengHei"/>
                <a:cs typeface="Microsoft JhengHei"/>
              </a:rPr>
              <a:t>序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07" name="object 10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45"/>
              </a:lnSpc>
            </a:pPr>
            <a:fld id="{81D60167-4931-47E6-BA6A-407CBD079E47}" type="slidenum">
              <a:rPr spc="-25"/>
              <a:t>24</a:t>
            </a:fld>
          </a:p>
        </p:txBody>
      </p:sp>
      <p:sp>
        <p:nvSpPr>
          <p:cNvPr id="105" name="object 105"/>
          <p:cNvSpPr txBox="1">
            <a:spLocks noGrp="1"/>
          </p:cNvSpPr>
          <p:nvPr>
            <p:ph type="title"/>
          </p:nvPr>
        </p:nvSpPr>
        <p:spPr>
          <a:xfrm>
            <a:off x="678176" y="1221776"/>
            <a:ext cx="3977004" cy="4051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450" spc="-350"/>
              <a:t>b</a:t>
            </a:r>
            <a:r>
              <a:rPr sz="2450"/>
              <a:t>、建成采购物流管理体系</a:t>
            </a:r>
            <a:r>
              <a:rPr sz="2450" spc="-50"/>
              <a:t>。</a:t>
            </a:r>
            <a:endParaRPr sz="2450"/>
          </a:p>
        </p:txBody>
      </p:sp>
      <p:sp>
        <p:nvSpPr>
          <p:cNvPr id="106" name="object 106"/>
          <p:cNvSpPr txBox="1"/>
          <p:nvPr/>
        </p:nvSpPr>
        <p:spPr>
          <a:xfrm>
            <a:off x="823806" y="1650142"/>
            <a:ext cx="5480050" cy="2300605"/>
          </a:xfrm>
          <a:prstGeom prst="rect">
            <a:avLst/>
          </a:prstGeom>
        </p:spPr>
        <p:txBody>
          <a:bodyPr vert="horz" wrap="square" lIns="0" tIns="135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65"/>
              </a:spcBef>
            </a:pPr>
            <a:r>
              <a:rPr sz="1800" spc="-530">
                <a:latin typeface="Wingdings"/>
                <a:cs typeface="Wingdings"/>
              </a:rPr>
              <a:t></a:t>
            </a:r>
            <a:r>
              <a:rPr sz="1750" b="1">
                <a:latin typeface="Microsoft JhengHei"/>
                <a:cs typeface="Microsoft JhengHei"/>
              </a:rPr>
              <a:t>建成供应商、制造商和客户合作的物流信息技术平</a:t>
            </a:r>
            <a:r>
              <a:rPr sz="1750" b="1" spc="-50">
                <a:latin typeface="Microsoft JhengHei"/>
                <a:cs typeface="Microsoft JhengHei"/>
              </a:rPr>
              <a:t>台</a:t>
            </a:r>
            <a:endParaRPr sz="17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800" spc="-530">
                <a:latin typeface="Wingdings"/>
                <a:cs typeface="Wingdings"/>
              </a:rPr>
              <a:t></a:t>
            </a:r>
            <a:r>
              <a:rPr sz="1750" b="1">
                <a:latin typeface="Microsoft JhengHei"/>
                <a:cs typeface="Microsoft JhengHei"/>
              </a:rPr>
              <a:t>建成高起点的物流信息网</a:t>
            </a:r>
            <a:r>
              <a:rPr sz="1750" b="1" spc="-50">
                <a:latin typeface="Microsoft JhengHei"/>
                <a:cs typeface="Microsoft JhengHei"/>
              </a:rPr>
              <a:t>络</a:t>
            </a:r>
            <a:endParaRPr sz="175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200">
              <a:latin typeface="Microsoft JhengHei"/>
              <a:cs typeface="Microsoft JhengHei"/>
            </a:endParaRPr>
          </a:p>
          <a:p>
            <a:pPr marL="3312160">
              <a:lnSpc>
                <a:spcPts val="1650"/>
              </a:lnSpc>
            </a:pPr>
            <a:r>
              <a:rPr sz="1400" spc="-10">
                <a:latin typeface="Calibri"/>
                <a:cs typeface="Calibri"/>
              </a:rPr>
              <a:t>12/25/2022</a:t>
            </a:r>
            <a:endParaRPr sz="1400">
              <a:latin typeface="Calibri"/>
              <a:cs typeface="Calibri"/>
            </a:endParaRPr>
          </a:p>
          <a:p>
            <a:pPr marL="3563620">
              <a:lnSpc>
                <a:spcPts val="2070"/>
              </a:lnSpc>
            </a:pPr>
            <a:r>
              <a:rPr sz="1750" b="1">
                <a:solidFill>
                  <a:srgbClr val="100400"/>
                </a:solidFill>
                <a:latin typeface="Microsoft JhengHei"/>
                <a:cs typeface="Microsoft JhengHei"/>
              </a:rPr>
              <a:t>供应</a:t>
            </a:r>
            <a:r>
              <a:rPr sz="1750" b="1" spc="-50">
                <a:solidFill>
                  <a:srgbClr val="100400"/>
                </a:solidFill>
                <a:latin typeface="Microsoft JhengHei"/>
                <a:cs typeface="Microsoft JhengHei"/>
              </a:rPr>
              <a:t>商</a:t>
            </a:r>
            <a:endParaRPr sz="175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Microsoft JhengHei"/>
              <a:cs typeface="Microsoft JhengHei"/>
            </a:endParaRPr>
          </a:p>
          <a:p>
            <a:pPr marL="3499485">
              <a:lnSpc>
                <a:spcPct val="100000"/>
              </a:lnSpc>
              <a:spcBef>
                <a:spcPts val="5"/>
              </a:spcBef>
            </a:pP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贸易</a:t>
            </a:r>
            <a:r>
              <a:rPr sz="1700" b="1" spc="-50">
                <a:solidFill>
                  <a:srgbClr val="0000FF"/>
                </a:solidFill>
                <a:latin typeface="Microsoft JhengHei"/>
                <a:cs typeface="Microsoft JhengHei"/>
              </a:rPr>
              <a:t>网</a:t>
            </a:r>
            <a:endParaRPr sz="1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https://d.book118.com/655032204043011111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205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Microsoft JhengHei</vt:lpstr>
      <vt:lpstr>宋体</vt:lpstr>
      <vt:lpstr>Times New Roman</vt:lpstr>
      <vt:lpstr>Tahoma</vt:lpstr>
      <vt:lpstr>Wingdings</vt:lpstr>
      <vt:lpstr>Office Theme</vt:lpstr>
      <vt:lpstr>形成一汽集团2/6/2采023</vt:lpstr>
      <vt:lpstr>一、采购环境分析</vt:lpstr>
      <vt:lpstr>2、国内主要汽车厂供应商数量比照（2002年）</vt:lpstr>
      <vt:lpstr>3、一汽资源管理现状</vt:lpstr>
      <vt:lpstr>（2）集团供应商总数——2003年5月统计情况</vt:lpstr>
      <vt:lpstr>4、同行业资源状况对比——2002年统计资料</vt:lpstr>
      <vt:lpstr>国际先进</vt:lpstr>
      <vt:lpstr>6、国际大型汽车集团实施的采购策略</vt:lpstr>
      <vt:lpstr>国际大型汽车集团实施的采购策略</vt:lpstr>
      <vt:lpstr>二、一汽集团采购战略与政策要点
（一）采购战略</vt:lpstr>
      <vt:lpstr>1、同步采购：采购前移、参与全过程</vt:lpstr>
      <vt:lpstr>2、集中采购：
组织集中规模集中决策集中</vt:lpstr>
      <vt:lpstr>PowerPoint Presentation</vt:lpstr>
      <vt:lpstr>4、模块分类</vt:lpstr>
      <vt:lpstr>（二）采购政策：</vt:lpstr>
      <vt:lpstr>（三）采购战略目标</vt:lpstr>
      <vt:lpstr>2、增强集团公司采购体系的竞争力，使其成为集集团公司市场竞争的核心优势。</vt:lpstr>
      <vt:lpstr>四、一汽集团今后五年采购规划目标</vt:lpstr>
      <vt:lpstr>2、全球采购目标</vt:lpstr>
      <vt:lpstr>3、发挥集团规模采购优势。</vt:lpstr>
      <vt:lpstr>4、集中采购管理的方向（原材料、零部件、设备和服务务等）</vt:lpstr>
      <vt:lpstr>5、建成采购管理体系，实施采购全过程的监控。</vt:lpstr>
      <vt:lpstr>a、建立集团公司统一的电子商务平台</vt:lpstr>
      <vt:lpstr>b、建成采购物流管理体系。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2024-09-16T22:18:34.463</cp:lastPrinted>
  <dcterms:created xsi:type="dcterms:W3CDTF">2024-09-16T14:18:34Z</dcterms:created>
  <dcterms:modified xsi:type="dcterms:W3CDTF">2024-09-16T14:18:36Z</dcterms:modified>
</cp:coreProperties>
</file>