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A0CCEBA-0B86-4D1F-AD4E-D6AB4EB1EA3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C53C75-3AD9-4D04-A841-E4C2640168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2C3E7D-0833-406B-99EF-DAEA55F233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D39F47-5274-46E0-B7CC-2A10880477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5B3454-5EB4-4BB7-B431-75F3DF2369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8C59A0-BB06-448A-9B5E-DF3586C1D3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71ED34-6A46-481E-8769-F296F7EE7D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4E7472-6CDC-4346-AACA-95CE6FC9A0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40CB48-915B-4845-97E7-97E381864A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8B2B6F-A6AA-4076-96CA-40BD59CC99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7EFC26-EB8E-4833-A7EE-08ED5C501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92EFBF-070E-4F44-9079-AD89E3FA92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B7D43EF-2887-469F-B18E-423E3A98041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D805171-0050-4EF3-8E7C-E3A8FB9614D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034334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园林绿化安全生产规章制度培训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矩形: 圆角 42"/>
          <p:cNvSpPr/>
          <p:nvPr/>
        </p:nvSpPr>
        <p:spPr>
          <a:xfrm>
            <a:off x="799200" y="132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6" name="PlaceHolder 1"/>
          <p:cNvSpPr>
            <a:spLocks noGrp="1"/>
          </p:cNvSpPr>
          <p:nvPr>
            <p:ph type="title" idx="4294967295"/>
          </p:nvPr>
        </p:nvSpPr>
        <p:spPr>
          <a:xfrm>
            <a:off x="5113080" y="10609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7" name="content"/>
          <p:cNvSpPr/>
          <p:nvPr/>
        </p:nvSpPr>
        <p:spPr>
          <a:xfrm>
            <a:off x="798840" y="216972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园林绿化安全生产规章制度培训</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园林绿化安全意识培养</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园林绿化安全风险管理</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园林绿化安全技能培训</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园林绿化安全管理制度建设</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additive="repl">
                                        <p:cTn id="7" dur="750" fill="hold"/>
                                        <p:tgtEl>
                                          <p:spTgt spid="75"/>
                                        </p:tgtEl>
                                        <p:attrNameLst>
                                          <p:attrName>ppt_w</p:attrName>
                                        </p:attrNameLst>
                                      </p:cBhvr>
                                      <p:tavLst>
                                        <p:tav tm="0">
                                          <p:val>
                                            <p:fltVal val="0"/>
                                          </p:val>
                                        </p:tav>
                                        <p:tav tm="100000">
                                          <p:val>
                                            <p:strVal val="#ppt_w"/>
                                          </p:val>
                                        </p:tav>
                                      </p:tavLst>
                                    </p:anim>
                                    <p:anim calcmode="lin" valueType="num">
                                      <p:cBhvr additive="repl">
                                        <p:cTn id="8" dur="750" fill="hold"/>
                                        <p:tgtEl>
                                          <p:spTgt spid="75"/>
                                        </p:tgtEl>
                                        <p:attrNameLst>
                                          <p:attrName>ppt_h</p:attrName>
                                        </p:attrNameLst>
                                      </p:cBhvr>
                                      <p:tavLst>
                                        <p:tav tm="0">
                                          <p:val>
                                            <p:fltVal val="0"/>
                                          </p:val>
                                        </p:tav>
                                        <p:tav tm="100000">
                                          <p:val>
                                            <p:strVal val="#ppt_h"/>
                                          </p:val>
                                        </p:tav>
                                      </p:tavLst>
                                    </p:anim>
                                    <p:animEffect transition="in" filter="fade">
                                      <p:cBhvr additive="repl">
                                        <p:cTn id="9" dur="75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79" name="直接连接符 7"/>
          <p:cNvCxnSpPr/>
          <p:nvPr/>
        </p:nvCxnSpPr>
        <p:spPr>
          <a:xfrm>
            <a:off x="5039640" y="1541520"/>
            <a:ext cx="360" cy="3902040"/>
          </a:xfrm>
          <a:prstGeom prst="straightConnector1">
            <a:avLst/>
          </a:prstGeom>
          <a:ln w="38100">
            <a:solidFill>
              <a:srgbClr val="86CAC4"/>
            </a:solidFill>
          </a:ln>
        </p:spPr>
      </p:cxnSp>
      <p:sp>
        <p:nvSpPr>
          <p:cNvPr id="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园林绿化安全生产规章制度培训</a:t>
            </a:r>
            <a:endParaRPr lang="en-US" sz="3600" b="0" strike="noStrike" spc="-1">
              <a:solidFill>
                <a:schemeClr val="dk1"/>
              </a:solidFill>
              <a:latin typeface="Arial"/>
            </a:endParaRPr>
          </a:p>
        </p:txBody>
      </p:sp>
      <p:sp>
        <p:nvSpPr>
          <p:cNvPr id="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8"/>
                                        </p:tgtEl>
                                        <p:attrNameLst>
                                          <p:attrName>style.visibility</p:attrName>
                                        </p:attrNameLst>
                                      </p:cBhvr>
                                      <p:to>
                                        <p:strVal val="visible"/>
                                      </p:to>
                                    </p:set>
                                    <p:anim calcmode="lin" valueType="num">
                                      <p:cBhvr additive="repl">
                                        <p:cTn id="7" dur="750" fill="hold"/>
                                        <p:tgtEl>
                                          <p:spTgt spid="78"/>
                                        </p:tgtEl>
                                        <p:attrNameLst>
                                          <p:attrName>ppt_w</p:attrName>
                                        </p:attrNameLst>
                                      </p:cBhvr>
                                      <p:tavLst>
                                        <p:tav tm="0">
                                          <p:val>
                                            <p:fltVal val="0"/>
                                          </p:val>
                                        </p:tav>
                                        <p:tav tm="100000">
                                          <p:val>
                                            <p:strVal val="#ppt_w"/>
                                          </p:val>
                                        </p:tav>
                                      </p:tavLst>
                                    </p:anim>
                                    <p:anim calcmode="lin" valueType="num">
                                      <p:cBhvr additive="repl">
                                        <p:cTn id="8" dur="750" fill="hold"/>
                                        <p:tgtEl>
                                          <p:spTgt spid="78"/>
                                        </p:tgtEl>
                                        <p:attrNameLst>
                                          <p:attrName>ppt_h</p:attrName>
                                        </p:attrNameLst>
                                      </p:cBhvr>
                                      <p:tavLst>
                                        <p:tav tm="0">
                                          <p:val>
                                            <p:fltVal val="0"/>
                                          </p:val>
                                        </p:tav>
                                        <p:tav tm="100000">
                                          <p:val>
                                            <p:strVal val="#ppt_h"/>
                                          </p:val>
                                        </p:tav>
                                      </p:tavLst>
                                    </p:anim>
                                    <p:animEffect transition="in" filter="fade">
                                      <p:cBhvr additive="repl">
                                        <p:cTn id="9" dur="750"/>
                                        <p:tgtEl>
                                          <p:spTgt spid="7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79"/>
                                        </p:tgtEl>
                                        <p:attrNameLst>
                                          <p:attrName>style.visibility</p:attrName>
                                        </p:attrNameLst>
                                      </p:cBhvr>
                                      <p:to>
                                        <p:strVal val="visible"/>
                                      </p:to>
                                    </p:set>
                                    <p:animEffect transition="in" filter="wipe(down)">
                                      <p:cBhvr additive="repl">
                                        <p:cTn id="13" dur="75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培训的重要性</a:t>
            </a:r>
            <a:endParaRPr lang="en-US" sz="3600" b="0" strike="noStrike" spc="-1">
              <a:solidFill>
                <a:schemeClr val="dk1"/>
              </a:solidFill>
              <a:latin typeface="Arial"/>
            </a:endParaRPr>
          </a:p>
        </p:txBody>
      </p:sp>
      <p:sp>
        <p:nvSpPr>
          <p:cNvPr id="85"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园林绿化安全生产规章制度培训是保障员工安全的重要举措，通过规范的培训内容和目标设定，可以提高员工的安全意识和技能，有效预防安全事故的发生。</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750" fill="hold"/>
                                        <p:tgtEl>
                                          <p:spTgt spid="83"/>
                                        </p:tgtEl>
                                        <p:attrNameLst>
                                          <p:attrName>ppt_w</p:attrName>
                                        </p:attrNameLst>
                                      </p:cBhvr>
                                      <p:tavLst>
                                        <p:tav tm="0">
                                          <p:val>
                                            <p:fltVal val="0"/>
                                          </p:val>
                                        </p:tav>
                                        <p:tav tm="100000">
                                          <p:val>
                                            <p:strVal val="#ppt_w"/>
                                          </p:val>
                                        </p:tav>
                                      </p:tavLst>
                                    </p:anim>
                                    <p:anim calcmode="lin" valueType="num">
                                      <p:cBhvr additive="repl">
                                        <p:cTn id="8" dur="750" fill="hold"/>
                                        <p:tgtEl>
                                          <p:spTgt spid="83"/>
                                        </p:tgtEl>
                                        <p:attrNameLst>
                                          <p:attrName>ppt_h</p:attrName>
                                        </p:attrNameLst>
                                      </p:cBhvr>
                                      <p:tavLst>
                                        <p:tav tm="0">
                                          <p:val>
                                            <p:fltVal val="0"/>
                                          </p:val>
                                        </p:tav>
                                        <p:tav tm="100000">
                                          <p:val>
                                            <p:strVal val="#ppt_h"/>
                                          </p:val>
                                        </p:tav>
                                      </p:tavLst>
                                    </p:anim>
                                    <p:animEffect transition="in" filter="fade">
                                      <p:cBhvr additive="repl">
                                        <p:cTn id="9" dur="75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6"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制定培训计划</a:t>
            </a:r>
            <a:endParaRPr lang="en-US" sz="3600" b="0" strike="noStrike" spc="-1">
              <a:solidFill>
                <a:schemeClr val="dk1"/>
              </a:solidFill>
              <a:latin typeface="Arial"/>
            </a:endParaRPr>
          </a:p>
        </p:txBody>
      </p:sp>
      <p:sp>
        <p:nvSpPr>
          <p:cNvPr id="88"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合理安排培训时间和内容</a:t>
            </a:r>
            <a:endParaRPr lang="en-US" sz="1600" b="0" strike="noStrike" spc="-1">
              <a:solidFill>
                <a:srgbClr val="000000"/>
              </a:solidFill>
              <a:latin typeface="Arial"/>
            </a:endParaRPr>
          </a:p>
        </p:txBody>
      </p:sp>
      <p:sp>
        <p:nvSpPr>
          <p:cNvPr id="89"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重要性</a:t>
            </a:r>
            <a:endParaRPr lang="en-US" sz="2000" b="0" strike="noStrike" spc="-1">
              <a:solidFill>
                <a:srgbClr val="000000"/>
              </a:solidFill>
              <a:latin typeface="Arial"/>
            </a:endParaRPr>
          </a:p>
        </p:txBody>
      </p:sp>
      <p:sp>
        <p:nvSpPr>
          <p:cNvPr id="90"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确保培训的专业性</a:t>
            </a:r>
            <a:endParaRPr lang="en-US" sz="1600" b="0" strike="noStrike" spc="-1">
              <a:solidFill>
                <a:srgbClr val="000000"/>
              </a:solidFill>
              <a:latin typeface="Arial"/>
            </a:endParaRPr>
          </a:p>
        </p:txBody>
      </p:sp>
      <p:sp>
        <p:nvSpPr>
          <p:cNvPr id="91"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安排培训人员</a:t>
            </a:r>
            <a:endParaRPr lang="en-US" sz="2000" b="0" strike="noStrike" spc="-1">
              <a:solidFill>
                <a:srgbClr val="000000"/>
              </a:solidFill>
              <a:latin typeface="Arial"/>
            </a:endParaRPr>
          </a:p>
        </p:txBody>
      </p:sp>
      <p:sp>
        <p:nvSpPr>
          <p:cNvPr id="92"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提供良好的培训环境</a:t>
            </a:r>
            <a:endParaRPr lang="en-US" sz="1600" b="0" strike="noStrike" spc="-1">
              <a:solidFill>
                <a:srgbClr val="000000"/>
              </a:solidFill>
              <a:latin typeface="Arial"/>
            </a:endParaRPr>
          </a:p>
        </p:txBody>
      </p:sp>
      <p:sp>
        <p:nvSpPr>
          <p:cNvPr id="93"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确定培训地点</a:t>
            </a:r>
            <a:endParaRPr lang="en-US" sz="2000" b="0" strike="noStrike" spc="-1">
              <a:solidFill>
                <a:srgbClr val="000000"/>
              </a:solidFill>
              <a:latin typeface="Arial"/>
            </a:endParaRPr>
          </a:p>
        </p:txBody>
      </p:sp>
      <p:sp>
        <p:nvSpPr>
          <p:cNvPr id="94"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保障培训的顺利进行</a:t>
            </a:r>
            <a:endParaRPr lang="en-US" sz="1600" b="0" strike="noStrike" spc="-1">
              <a:solidFill>
                <a:srgbClr val="000000"/>
              </a:solidFill>
              <a:latin typeface="Arial"/>
            </a:endParaRPr>
          </a:p>
        </p:txBody>
      </p:sp>
      <p:sp>
        <p:nvSpPr>
          <p:cNvPr id="95"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设备准备</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6"/>
                                        </p:tgtEl>
                                        <p:attrNameLst>
                                          <p:attrName>style.visibility</p:attrName>
                                        </p:attrNameLst>
                                      </p:cBhvr>
                                      <p:to>
                                        <p:strVal val="visible"/>
                                      </p:to>
                                    </p:set>
                                    <p:anim calcmode="lin" valueType="num">
                                      <p:cBhvr additive="repl">
                                        <p:cTn id="7" dur="750" fill="hold"/>
                                        <p:tgtEl>
                                          <p:spTgt spid="86"/>
                                        </p:tgtEl>
                                        <p:attrNameLst>
                                          <p:attrName>ppt_w</p:attrName>
                                        </p:attrNameLst>
                                      </p:cBhvr>
                                      <p:tavLst>
                                        <p:tav tm="0">
                                          <p:val>
                                            <p:fltVal val="0"/>
                                          </p:val>
                                        </p:tav>
                                        <p:tav tm="100000">
                                          <p:val>
                                            <p:strVal val="#ppt_w"/>
                                          </p:val>
                                        </p:tav>
                                      </p:tavLst>
                                    </p:anim>
                                    <p:anim calcmode="lin" valueType="num">
                                      <p:cBhvr additive="repl">
                                        <p:cTn id="8" dur="750" fill="hold"/>
                                        <p:tgtEl>
                                          <p:spTgt spid="86"/>
                                        </p:tgtEl>
                                        <p:attrNameLst>
                                          <p:attrName>ppt_h</p:attrName>
                                        </p:attrNameLst>
                                      </p:cBhvr>
                                      <p:tavLst>
                                        <p:tav tm="0">
                                          <p:val>
                                            <p:fltVal val="0"/>
                                          </p:val>
                                        </p:tav>
                                        <p:tav tm="100000">
                                          <p:val>
                                            <p:strVal val="#ppt_h"/>
                                          </p:val>
                                        </p:tav>
                                      </p:tavLst>
                                    </p:anim>
                                    <p:animEffect transition="in" filter="fade">
                                      <p:cBhvr additive="repl">
                                        <p:cTn id="9" dur="75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培训内容</a:t>
            </a:r>
            <a:endParaRPr lang="en-US" sz="3600" b="0" strike="noStrike" spc="-1">
              <a:solidFill>
                <a:schemeClr val="dk1"/>
              </a:solidFill>
              <a:latin typeface="Arial"/>
            </a:endParaRPr>
          </a:p>
        </p:txBody>
      </p:sp>
      <p:sp>
        <p:nvSpPr>
          <p:cNvPr id="9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包括园林绿化安全生产相关法规和标准</a:t>
            </a:r>
            <a:endParaRPr lang="en-US" sz="1600" b="0" strike="noStrike" spc="-1">
              <a:solidFill>
                <a:srgbClr val="000000"/>
              </a:solidFill>
              <a:latin typeface="Arial"/>
            </a:endParaRPr>
          </a:p>
        </p:txBody>
      </p:sp>
      <p:sp>
        <p:nvSpPr>
          <p:cNvPr id="9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基本概念</a:t>
            </a:r>
            <a:endParaRPr lang="en-US" sz="2000" b="0" strike="noStrike" spc="-1">
              <a:solidFill>
                <a:srgbClr val="000000"/>
              </a:solidFill>
              <a:latin typeface="Arial"/>
            </a:endParaRPr>
          </a:p>
        </p:txBody>
      </p:sp>
      <p:sp>
        <p:nvSpPr>
          <p:cNvPr id="9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0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0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学习案例，警示安全风险</a:t>
            </a:r>
            <a:endParaRPr lang="en-US" sz="1600" b="0" strike="noStrike" spc="-1">
              <a:solidFill>
                <a:srgbClr val="000000"/>
              </a:solidFill>
              <a:latin typeface="Arial"/>
            </a:endParaRPr>
          </a:p>
        </p:txBody>
      </p:sp>
      <p:sp>
        <p:nvSpPr>
          <p:cNvPr id="10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事故案例分析</a:t>
            </a:r>
            <a:endParaRPr lang="en-US" sz="2000" b="0" strike="noStrike" spc="-1">
              <a:solidFill>
                <a:srgbClr val="000000"/>
              </a:solidFill>
              <a:latin typeface="Arial"/>
            </a:endParaRPr>
          </a:p>
        </p:txBody>
      </p:sp>
      <p:sp>
        <p:nvSpPr>
          <p:cNvPr id="10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0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详细介绍安全生产相关法律法规</a:t>
            </a:r>
            <a:endParaRPr lang="en-US" sz="1600" b="0" strike="noStrike" spc="-1">
              <a:solidFill>
                <a:srgbClr val="000000"/>
              </a:solidFill>
              <a:latin typeface="Arial"/>
            </a:endParaRPr>
          </a:p>
        </p:txBody>
      </p:sp>
      <p:sp>
        <p:nvSpPr>
          <p:cNvPr id="10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法律法规</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案例分析讨论</a:t>
            </a:r>
            <a:endParaRPr lang="en-US" sz="1800" b="0" strike="noStrike" spc="-1">
              <a:solidFill>
                <a:srgbClr val="000000"/>
              </a:solidFill>
              <a:latin typeface="Arial"/>
            </a:endParaRPr>
          </a:p>
        </p:txBody>
      </p:sp>
      <p:sp>
        <p:nvSpPr>
          <p:cNvPr id="109"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分析真实事故案例，探讨安全生产问题</a:t>
            </a:r>
            <a:endParaRPr lang="en-US" sz="1400" b="0" strike="noStrike" spc="-1">
              <a:solidFill>
                <a:srgbClr val="000000"/>
              </a:solidFill>
              <a:latin typeface="Arial"/>
            </a:endParaRPr>
          </a:p>
        </p:txBody>
      </p:sp>
      <p:sp>
        <p:nvSpPr>
          <p:cNvPr id="11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视频教学</a:t>
            </a:r>
            <a:endParaRPr lang="en-US" sz="1800" b="0" strike="noStrike" spc="-1">
              <a:solidFill>
                <a:srgbClr val="000000"/>
              </a:solidFill>
              <a:latin typeface="Arial"/>
            </a:endParaRPr>
          </a:p>
        </p:txBody>
      </p:sp>
      <p:sp>
        <p:nvSpPr>
          <p:cNvPr id="112"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利用视听教学形式，生动直观地呈现知识</a:t>
            </a:r>
            <a:endParaRPr lang="en-US" sz="1400" b="0" strike="noStrike" spc="-1">
              <a:solidFill>
                <a:srgbClr val="000000"/>
              </a:solidFill>
              <a:latin typeface="Arial"/>
            </a:endParaRPr>
          </a:p>
        </p:txBody>
      </p:sp>
      <p:sp>
        <p:nvSpPr>
          <p:cNvPr id="11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现场考察</a:t>
            </a:r>
            <a:endParaRPr lang="en-US" sz="1800" b="0" strike="noStrike" spc="-1">
              <a:solidFill>
                <a:srgbClr val="000000"/>
              </a:solidFill>
              <a:latin typeface="Arial"/>
            </a:endParaRPr>
          </a:p>
        </p:txBody>
      </p:sp>
      <p:sp>
        <p:nvSpPr>
          <p:cNvPr id="115"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实地考察安全生产现状，加深培训印象</a:t>
            </a:r>
            <a:endParaRPr lang="en-US" sz="1400" b="0" strike="noStrike" spc="-1">
              <a:solidFill>
                <a:srgbClr val="000000"/>
              </a:solidFill>
              <a:latin typeface="Arial"/>
            </a:endParaRPr>
          </a:p>
        </p:txBody>
      </p:sp>
      <p:sp>
        <p:nvSpPr>
          <p:cNvPr id="11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培训形式</a:t>
            </a:r>
            <a:endParaRPr lang="en-US" sz="3600" b="0" strike="noStrike" spc="-1">
              <a:solidFill>
                <a:schemeClr val="dk1"/>
              </a:solidFill>
              <a:latin typeface="Arial"/>
            </a:endParaRPr>
          </a:p>
        </p:txBody>
      </p:sp>
      <p:sp>
        <p:nvSpPr>
          <p:cNvPr id="11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理论与实践结合</a:t>
            </a:r>
            <a:endParaRPr lang="en-US" sz="1800" b="0" strike="noStrike" spc="-1">
              <a:solidFill>
                <a:srgbClr val="000000"/>
              </a:solidFill>
              <a:latin typeface="Arial"/>
            </a:endParaRPr>
          </a:p>
        </p:txBody>
      </p:sp>
      <p:sp>
        <p:nvSpPr>
          <p:cNvPr id="119"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通过理论知识的学习和实际操作结合，提升培训效果</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06"/>
                                        </p:tgtEl>
                                        <p:attrNameLst>
                                          <p:attrName>style.visibility</p:attrName>
                                        </p:attrNameLst>
                                      </p:cBhvr>
                                      <p:to>
                                        <p:strVal val="visible"/>
                                      </p:to>
                                    </p:set>
                                    <p:anim calcmode="lin" valueType="num">
                                      <p:cBhvr additive="repl">
                                        <p:cTn id="7" dur="750" fill="hold"/>
                                        <p:tgtEl>
                                          <p:spTgt spid="106"/>
                                        </p:tgtEl>
                                        <p:attrNameLst>
                                          <p:attrName>ppt_w</p:attrName>
                                        </p:attrNameLst>
                                      </p:cBhvr>
                                      <p:tavLst>
                                        <p:tav tm="0">
                                          <p:val>
                                            <p:fltVal val="0"/>
                                          </p:val>
                                        </p:tav>
                                        <p:tav tm="100000">
                                          <p:val>
                                            <p:strVal val="#ppt_w"/>
                                          </p:val>
                                        </p:tav>
                                      </p:tavLst>
                                    </p:anim>
                                    <p:anim calcmode="lin" valueType="num">
                                      <p:cBhvr additive="repl">
                                        <p:cTn id="8" dur="750" fill="hold"/>
                                        <p:tgtEl>
                                          <p:spTgt spid="106"/>
                                        </p:tgtEl>
                                        <p:attrNameLst>
                                          <p:attrName>ppt_h</p:attrName>
                                        </p:attrNameLst>
                                      </p:cBhvr>
                                      <p:tavLst>
                                        <p:tav tm="0">
                                          <p:val>
                                            <p:fltVal val="0"/>
                                          </p:val>
                                        </p:tav>
                                        <p:tav tm="100000">
                                          <p:val>
                                            <p:strVal val="#ppt_h"/>
                                          </p:val>
                                        </p:tav>
                                      </p:tavLst>
                                    </p:anim>
                                    <p:animEffect transition="in" filter="fade">
                                      <p:cBhvr additive="repl">
                                        <p:cTn id="9" dur="75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安全生产规章制度培训</a:t>
            </a:r>
            <a:endParaRPr lang="en-US" sz="2800" b="0" strike="noStrike" spc="-1">
              <a:solidFill>
                <a:srgbClr val="000000"/>
              </a:solidFill>
              <a:latin typeface="Arial"/>
            </a:endParaRPr>
          </a:p>
        </p:txBody>
      </p:sp>
      <p:sp>
        <p:nvSpPr>
          <p:cNvPr id="12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园林绿化安全生产规章制度培训不仅仅是为了达到法定要求，更是为了保障员工的生命安全和身体健康。在培训过程中，员工应当牢记安全生产的重要性，严格遵守规章制度，共同营造安全和谐的工作环境。</a:t>
            </a:r>
            <a:endParaRPr lang="en-US" sz="1800" b="0" strike="noStrike" spc="-1">
              <a:solidFill>
                <a:srgbClr val="000000"/>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25" name="直接连接符 7"/>
          <p:cNvCxnSpPr/>
          <p:nvPr/>
        </p:nvCxnSpPr>
        <p:spPr>
          <a:xfrm>
            <a:off x="5039640" y="1541520"/>
            <a:ext cx="360" cy="3902040"/>
          </a:xfrm>
          <a:prstGeom prst="straightConnector1">
            <a:avLst/>
          </a:prstGeom>
          <a:ln w="38100">
            <a:solidFill>
              <a:srgbClr val="86CAC4"/>
            </a:solidFill>
          </a:ln>
        </p:spPr>
      </p:cxnSp>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第二章 园林绿化安全意识培养</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4"/>
                                        </p:tgtEl>
                                        <p:attrNameLst>
                                          <p:attrName>style.visibility</p:attrName>
                                        </p:attrNameLst>
                                      </p:cBhvr>
                                      <p:to>
                                        <p:strVal val="visible"/>
                                      </p:to>
                                    </p:set>
                                    <p:anim calcmode="lin" valueType="num">
                                      <p:cBhvr additive="repl">
                                        <p:cTn id="7" dur="750" fill="hold"/>
                                        <p:tgtEl>
                                          <p:spTgt spid="124"/>
                                        </p:tgtEl>
                                        <p:attrNameLst>
                                          <p:attrName>ppt_w</p:attrName>
                                        </p:attrNameLst>
                                      </p:cBhvr>
                                      <p:tavLst>
                                        <p:tav tm="0">
                                          <p:val>
                                            <p:fltVal val="0"/>
                                          </p:val>
                                        </p:tav>
                                        <p:tav tm="100000">
                                          <p:val>
                                            <p:strVal val="#ppt_w"/>
                                          </p:val>
                                        </p:tav>
                                      </p:tavLst>
                                    </p:anim>
                                    <p:anim calcmode="lin" valueType="num">
                                      <p:cBhvr additive="repl">
                                        <p:cTn id="8" dur="750" fill="hold"/>
                                        <p:tgtEl>
                                          <p:spTgt spid="124"/>
                                        </p:tgtEl>
                                        <p:attrNameLst>
                                          <p:attrName>ppt_h</p:attrName>
                                        </p:attrNameLst>
                                      </p:cBhvr>
                                      <p:tavLst>
                                        <p:tav tm="0">
                                          <p:val>
                                            <p:fltVal val="0"/>
                                          </p:val>
                                        </p:tav>
                                        <p:tav tm="100000">
                                          <p:val>
                                            <p:strVal val="#ppt_h"/>
                                          </p:val>
                                        </p:tav>
                                      </p:tavLst>
                                    </p:anim>
                                    <p:animEffect transition="in" filter="fade">
                                      <p:cBhvr additive="repl">
                                        <p:cTn id="9" dur="750"/>
                                        <p:tgtEl>
                                          <p:spTgt spid="124"/>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25"/>
                                        </p:tgtEl>
                                        <p:attrNameLst>
                                          <p:attrName>style.visibility</p:attrName>
                                        </p:attrNameLst>
                                      </p:cBhvr>
                                      <p:to>
                                        <p:strVal val="visible"/>
                                      </p:to>
                                    </p:set>
                                    <p:animEffect transition="in" filter="wipe(down)">
                                      <p:cBhvr additive="repl">
                                        <p:cTn id="13" dur="750"/>
                                        <p:tgtEl>
                                          <p:spTgt spid="1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安全意识的重要性</a:t>
            </a:r>
            <a:endParaRPr lang="en-US" sz="2800" b="0" strike="noStrike" spc="-1">
              <a:solidFill>
                <a:srgbClr val="000000"/>
              </a:solidFill>
              <a:latin typeface="Arial"/>
            </a:endParaRPr>
          </a:p>
        </p:txBody>
      </p:sp>
      <p:sp>
        <p:nvSpPr>
          <p:cNvPr id="13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培养员工安全意识的意义在于提升整体安全水平，减少事故风险，保障员工生命财产安全。同时，提高员工自我保护意识可以让员工在面对突发情况时能够迅速做出正确的处置措施，减少伤害发生的可能性。</a:t>
            </a:r>
            <a:endParaRPr lang="en-US" sz="1800" b="0" strike="noStrike" spc="-1">
              <a:solidFill>
                <a:srgbClr val="000000"/>
              </a:solidFill>
              <a:latin typeface="Arial"/>
            </a:endParaRPr>
          </a:p>
        </p:txBody>
      </p:sp>
      <p:sp>
        <p:nvSpPr>
          <p:cNvPr id="13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安全意识培养方法</a:t>
            </a:r>
            <a:endParaRPr lang="en-US" sz="3600" b="0" strike="noStrike" spc="-1">
              <a:solidFill>
                <a:schemeClr val="dk1"/>
              </a:solidFill>
              <a:latin typeface="Arial"/>
            </a:endParaRPr>
          </a:p>
        </p:txBody>
      </p:sp>
      <p:sp>
        <p:nvSpPr>
          <p:cNvPr id="135"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明确员工安全行为标准</a:t>
            </a:r>
            <a:endParaRPr lang="en-US" sz="1600" b="0" strike="noStrike" spc="-1">
              <a:solidFill>
                <a:srgbClr val="000000"/>
              </a:solidFill>
              <a:latin typeface="Arial"/>
            </a:endParaRPr>
          </a:p>
        </p:txBody>
      </p:sp>
      <p:sp>
        <p:nvSpPr>
          <p:cNvPr id="136"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制定安全行为规范</a:t>
            </a:r>
            <a:endParaRPr lang="en-US" sz="2000" b="0" strike="noStrike" spc="-1">
              <a:solidFill>
                <a:srgbClr val="000000"/>
              </a:solidFill>
              <a:latin typeface="Arial"/>
            </a:endParaRPr>
          </a:p>
        </p:txBody>
      </p:sp>
      <p:sp>
        <p:nvSpPr>
          <p:cNvPr id="137"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检验员工安全知识掌握情况</a:t>
            </a:r>
            <a:endParaRPr lang="en-US" sz="1600" b="0" strike="noStrike" spc="-1">
              <a:solidFill>
                <a:srgbClr val="000000"/>
              </a:solidFill>
              <a:latin typeface="Arial"/>
            </a:endParaRPr>
          </a:p>
        </p:txBody>
      </p:sp>
      <p:sp>
        <p:nvSpPr>
          <p:cNvPr id="138"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定期进行安全知识测试</a:t>
            </a:r>
            <a:endParaRPr lang="en-US" sz="2000" b="0" strike="noStrike" spc="-1">
              <a:solidFill>
                <a:srgbClr val="000000"/>
              </a:solidFill>
              <a:latin typeface="Arial"/>
            </a:endParaRPr>
          </a:p>
        </p:txBody>
      </p:sp>
      <p:sp>
        <p:nvSpPr>
          <p:cNvPr id="139"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增加员工参与度，提高学习效果</a:t>
            </a:r>
            <a:endParaRPr lang="en-US" sz="1600" b="0" strike="noStrike" spc="-1">
              <a:solidFill>
                <a:srgbClr val="000000"/>
              </a:solidFill>
              <a:latin typeface="Arial"/>
            </a:endParaRPr>
          </a:p>
        </p:txBody>
      </p:sp>
      <p:sp>
        <p:nvSpPr>
          <p:cNvPr id="140"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组织安全知识竞赛</a:t>
            </a:r>
            <a:endParaRPr lang="en-US" sz="2000" b="0" strike="noStrike" spc="-1">
              <a:solidFill>
                <a:srgbClr val="000000"/>
              </a:solidFill>
              <a:latin typeface="Arial"/>
            </a:endParaRPr>
          </a:p>
        </p:txBody>
      </p:sp>
      <p:sp>
        <p:nvSpPr>
          <p:cNvPr id="141"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42"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33"/>
                                        </p:tgtEl>
                                        <p:attrNameLst>
                                          <p:attrName>style.visibility</p:attrName>
                                        </p:attrNameLst>
                                      </p:cBhvr>
                                      <p:to>
                                        <p:strVal val="visible"/>
                                      </p:to>
                                    </p:set>
                                    <p:anim calcmode="lin" valueType="num">
                                      <p:cBhvr additive="repl">
                                        <p:cTn id="7" dur="750" fill="hold"/>
                                        <p:tgtEl>
                                          <p:spTgt spid="133"/>
                                        </p:tgtEl>
                                        <p:attrNameLst>
                                          <p:attrName>ppt_w</p:attrName>
                                        </p:attrNameLst>
                                      </p:cBhvr>
                                      <p:tavLst>
                                        <p:tav tm="0">
                                          <p:val>
                                            <p:fltVal val="0"/>
                                          </p:val>
                                        </p:tav>
                                        <p:tav tm="100000">
                                          <p:val>
                                            <p:strVal val="#ppt_w"/>
                                          </p:val>
                                        </p:tav>
                                      </p:tavLst>
                                    </p:anim>
                                    <p:anim calcmode="lin" valueType="num">
                                      <p:cBhvr additive="repl">
                                        <p:cTn id="8" dur="750" fill="hold"/>
                                        <p:tgtEl>
                                          <p:spTgt spid="133"/>
                                        </p:tgtEl>
                                        <p:attrNameLst>
                                          <p:attrName>ppt_h</p:attrName>
                                        </p:attrNameLst>
                                      </p:cBhvr>
                                      <p:tavLst>
                                        <p:tav tm="0">
                                          <p:val>
                                            <p:fltVal val="0"/>
                                          </p:val>
                                        </p:tav>
                                        <p:tav tm="100000">
                                          <p:val>
                                            <p:strVal val="#ppt_h"/>
                                          </p:val>
                                        </p:tav>
                                      </p:tavLst>
                                    </p:anim>
                                    <p:animEffect transition="in" filter="fade">
                                      <p:cBhvr additive="repl">
                                        <p:cTn id="9" dur="750"/>
                                        <p:tgtEl>
                                          <p:spTgt spid="1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事中应急处理</a:t>
            </a:r>
            <a:endParaRPr lang="en-US" sz="1800" b="0" strike="noStrike" spc="-1">
              <a:solidFill>
                <a:srgbClr val="000000"/>
              </a:solidFill>
              <a:latin typeface="Arial"/>
            </a:endParaRPr>
          </a:p>
        </p:txBody>
      </p:sp>
      <p:sp>
        <p:nvSpPr>
          <p:cNvPr id="146"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迅速报警求助</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做好现场安全疏散</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协调救援措施</a:t>
            </a:r>
            <a:endParaRPr lang="en-US" sz="14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事后总结和改进</a:t>
            </a:r>
            <a:endParaRPr lang="en-US" sz="1800" b="0" strike="noStrike" spc="-1">
              <a:solidFill>
                <a:srgbClr val="000000"/>
              </a:solidFill>
              <a:latin typeface="Arial"/>
            </a:endParaRPr>
          </a:p>
        </p:txBody>
      </p:sp>
      <p:sp>
        <p:nvSpPr>
          <p:cNvPr id="149"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开展事故分析与研讨</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完善安全管理制度</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进行事后风险评估</a:t>
            </a:r>
            <a:endParaRPr lang="en-US" sz="14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2"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5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安全预防措施</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事前预防措施</a:t>
            </a:r>
            <a:endParaRPr lang="en-US" sz="1800" b="0" strike="noStrike" spc="-1">
              <a:solidFill>
                <a:srgbClr val="000000"/>
              </a:solidFill>
              <a:latin typeface="Arial"/>
            </a:endParaRPr>
          </a:p>
        </p:txBody>
      </p:sp>
      <p:sp>
        <p:nvSpPr>
          <p:cNvPr id="156"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加强设备维护保养</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定期进行安全巡检</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制定应急方案</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43"/>
                                        </p:tgtEl>
                                        <p:attrNameLst>
                                          <p:attrName>style.visibility</p:attrName>
                                        </p:attrNameLst>
                                      </p:cBhvr>
                                      <p:to>
                                        <p:strVal val="visible"/>
                                      </p:to>
                                    </p:set>
                                    <p:anim calcmode="lin" valueType="num">
                                      <p:cBhvr additive="repl">
                                        <p:cTn id="7" dur="750" fill="hold"/>
                                        <p:tgtEl>
                                          <p:spTgt spid="143"/>
                                        </p:tgtEl>
                                        <p:attrNameLst>
                                          <p:attrName>ppt_w</p:attrName>
                                        </p:attrNameLst>
                                      </p:cBhvr>
                                      <p:tavLst>
                                        <p:tav tm="0">
                                          <p:val>
                                            <p:fltVal val="0"/>
                                          </p:val>
                                        </p:tav>
                                        <p:tav tm="100000">
                                          <p:val>
                                            <p:strVal val="#ppt_w"/>
                                          </p:val>
                                        </p:tav>
                                      </p:tavLst>
                                    </p:anim>
                                    <p:anim calcmode="lin" valueType="num">
                                      <p:cBhvr additive="repl">
                                        <p:cTn id="8" dur="750" fill="hold"/>
                                        <p:tgtEl>
                                          <p:spTgt spid="143"/>
                                        </p:tgtEl>
                                        <p:attrNameLst>
                                          <p:attrName>ppt_h</p:attrName>
                                        </p:attrNameLst>
                                      </p:cBhvr>
                                      <p:tavLst>
                                        <p:tav tm="0">
                                          <p:val>
                                            <p:fltVal val="0"/>
                                          </p:val>
                                        </p:tav>
                                        <p:tav tm="100000">
                                          <p:val>
                                            <p:strVal val="#ppt_h"/>
                                          </p:val>
                                        </p:tav>
                                      </p:tavLst>
                                    </p:anim>
                                    <p:animEffect transition="in" filter="fade">
                                      <p:cBhvr additive="repl">
                                        <p:cTn id="9" dur="750"/>
                                        <p:tgtEl>
                                          <p:spTgt spid="1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安全意识培养效果评估</a:t>
            </a:r>
            <a:endParaRPr lang="en-US" sz="3600" b="0" strike="noStrike" spc="-1">
              <a:solidFill>
                <a:schemeClr val="dk1"/>
              </a:solidFill>
              <a:latin typeface="Arial"/>
            </a:endParaRPr>
          </a:p>
        </p:txBody>
      </p:sp>
      <p:sp>
        <p:nvSpPr>
          <p:cNvPr id="15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明确评估标准和指标体系</a:t>
            </a:r>
            <a:endParaRPr lang="en-US" sz="1600" b="0" strike="noStrike" spc="-1">
              <a:solidFill>
                <a:srgbClr val="000000"/>
              </a:solidFill>
              <a:latin typeface="Arial"/>
            </a:endParaRPr>
          </a:p>
        </p:txBody>
      </p:sp>
      <p:sp>
        <p:nvSpPr>
          <p:cNvPr id="15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建立评估指标</a:t>
            </a:r>
            <a:endParaRPr lang="en-US" sz="2000" b="0" strike="noStrike" spc="-1">
              <a:solidFill>
                <a:srgbClr val="000000"/>
              </a:solidFill>
              <a:latin typeface="Arial"/>
            </a:endParaRPr>
          </a:p>
        </p:txBody>
      </p:sp>
      <p:sp>
        <p:nvSpPr>
          <p:cNvPr id="16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6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6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根据评估结果进行及时调整和优化培训计划</a:t>
            </a:r>
            <a:endParaRPr lang="en-US" sz="1600" b="0" strike="noStrike" spc="-1">
              <a:solidFill>
                <a:srgbClr val="000000"/>
              </a:solidFill>
              <a:latin typeface="Arial"/>
            </a:endParaRPr>
          </a:p>
        </p:txBody>
      </p:sp>
      <p:sp>
        <p:nvSpPr>
          <p:cNvPr id="16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根据评估结果调整培训方案</a:t>
            </a:r>
            <a:endParaRPr lang="en-US" sz="2000" b="0" strike="noStrike" spc="-1">
              <a:solidFill>
                <a:srgbClr val="000000"/>
              </a:solidFill>
              <a:latin typeface="Arial"/>
            </a:endParaRPr>
          </a:p>
        </p:txBody>
      </p:sp>
      <p:sp>
        <p:nvSpPr>
          <p:cNvPr id="16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6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了解员工安全意识改善情况</a:t>
            </a:r>
            <a:endParaRPr lang="en-US" sz="1600" b="0" strike="noStrike" spc="-1">
              <a:solidFill>
                <a:srgbClr val="000000"/>
              </a:solidFill>
              <a:latin typeface="Arial"/>
            </a:endParaRPr>
          </a:p>
        </p:txBody>
      </p:sp>
      <p:sp>
        <p:nvSpPr>
          <p:cNvPr id="16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定期进行安全意识调查</a:t>
            </a:r>
            <a:endParaRPr lang="en-US" sz="2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7"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68" name="直接连接符 7"/>
          <p:cNvCxnSpPr/>
          <p:nvPr/>
        </p:nvCxnSpPr>
        <p:spPr>
          <a:xfrm>
            <a:off x="5039640" y="1541520"/>
            <a:ext cx="360" cy="3902040"/>
          </a:xfrm>
          <a:prstGeom prst="straightConnector1">
            <a:avLst/>
          </a:prstGeom>
          <a:ln w="38100">
            <a:solidFill>
              <a:srgbClr val="86CAC4"/>
            </a:solidFill>
          </a:ln>
        </p:spPr>
      </p:cxnSp>
      <p:sp>
        <p:nvSpPr>
          <p:cNvPr id="16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0"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园林绿化安全风险管理</a:t>
            </a:r>
            <a:endParaRPr lang="en-US" sz="3600" b="0" strike="noStrike" spc="-1">
              <a:solidFill>
                <a:schemeClr val="dk1"/>
              </a:solidFill>
              <a:latin typeface="Arial"/>
            </a:endParaRPr>
          </a:p>
        </p:txBody>
      </p:sp>
      <p:sp>
        <p:nvSpPr>
          <p:cNvPr id="17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67"/>
                                        </p:tgtEl>
                                        <p:attrNameLst>
                                          <p:attrName>style.visibility</p:attrName>
                                        </p:attrNameLst>
                                      </p:cBhvr>
                                      <p:to>
                                        <p:strVal val="visible"/>
                                      </p:to>
                                    </p:set>
                                    <p:anim calcmode="lin" valueType="num">
                                      <p:cBhvr additive="repl">
                                        <p:cTn id="7" dur="750" fill="hold"/>
                                        <p:tgtEl>
                                          <p:spTgt spid="167"/>
                                        </p:tgtEl>
                                        <p:attrNameLst>
                                          <p:attrName>ppt_w</p:attrName>
                                        </p:attrNameLst>
                                      </p:cBhvr>
                                      <p:tavLst>
                                        <p:tav tm="0">
                                          <p:val>
                                            <p:fltVal val="0"/>
                                          </p:val>
                                        </p:tav>
                                        <p:tav tm="100000">
                                          <p:val>
                                            <p:strVal val="#ppt_w"/>
                                          </p:val>
                                        </p:tav>
                                      </p:tavLst>
                                    </p:anim>
                                    <p:anim calcmode="lin" valueType="num">
                                      <p:cBhvr additive="repl">
                                        <p:cTn id="8" dur="750" fill="hold"/>
                                        <p:tgtEl>
                                          <p:spTgt spid="167"/>
                                        </p:tgtEl>
                                        <p:attrNameLst>
                                          <p:attrName>ppt_h</p:attrName>
                                        </p:attrNameLst>
                                      </p:cBhvr>
                                      <p:tavLst>
                                        <p:tav tm="0">
                                          <p:val>
                                            <p:fltVal val="0"/>
                                          </p:val>
                                        </p:tav>
                                        <p:tav tm="100000">
                                          <p:val>
                                            <p:strVal val="#ppt_h"/>
                                          </p:val>
                                        </p:tav>
                                      </p:tavLst>
                                    </p:anim>
                                    <p:animEffect transition="in" filter="fade">
                                      <p:cBhvr additive="repl">
                                        <p:cTn id="9" dur="750"/>
                                        <p:tgtEl>
                                          <p:spTgt spid="167"/>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68"/>
                                        </p:tgtEl>
                                        <p:attrNameLst>
                                          <p:attrName>style.visibility</p:attrName>
                                        </p:attrNameLst>
                                      </p:cBhvr>
                                      <p:to>
                                        <p:strVal val="visible"/>
                                      </p:to>
                                    </p:set>
                                    <p:animEffect transition="in" filter="wipe(down)">
                                      <p:cBhvr additive="repl">
                                        <p:cTn id="13" dur="750"/>
                                        <p:tgtEl>
                                          <p:spTgt spid="1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安全风险管理概念</a:t>
            </a:r>
            <a:endParaRPr lang="en-US" sz="2800" b="0" strike="noStrike" spc="-1">
              <a:solidFill>
                <a:srgbClr val="000000"/>
              </a:solidFill>
              <a:latin typeface="Arial"/>
            </a:endParaRPr>
          </a:p>
        </p:txBody>
      </p:sp>
      <p:sp>
        <p:nvSpPr>
          <p:cNvPr id="17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安全风险管理是指通过对园林绿化工作中可能发生的各种危险和事故的识别、评估、控制和管理，以保障人员和财产安全的一系列管理活动。其基本原则包括预防优先、全员参与、综合治理、科学决策等。</a:t>
            </a:r>
            <a:endParaRPr lang="en-US" sz="1800" b="0" strike="noStrike" spc="-1">
              <a:solidFill>
                <a:srgbClr val="000000"/>
              </a:solidFill>
              <a:latin typeface="Arial"/>
            </a:endParaRPr>
          </a:p>
        </p:txBody>
      </p:sp>
      <p:sp>
        <p:nvSpPr>
          <p:cNvPr id="17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安全风险识别</a:t>
            </a:r>
            <a:endParaRPr lang="en-US" sz="3600" b="0" strike="noStrike" spc="-1">
              <a:solidFill>
                <a:schemeClr val="dk1"/>
              </a:solidFill>
              <a:latin typeface="Arial"/>
            </a:endParaRPr>
          </a:p>
        </p:txBody>
      </p:sp>
      <p:sp>
        <p:nvSpPr>
          <p:cNvPr id="178"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包括现场检查、案例分析、专家咨询等</a:t>
            </a:r>
            <a:endParaRPr lang="en-US" sz="1600" b="0" strike="noStrike" spc="-1">
              <a:solidFill>
                <a:srgbClr val="000000"/>
              </a:solidFill>
              <a:latin typeface="Arial"/>
            </a:endParaRPr>
          </a:p>
        </p:txBody>
      </p:sp>
      <p:sp>
        <p:nvSpPr>
          <p:cNvPr id="179"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安全风险辨识方法</a:t>
            </a:r>
            <a:endParaRPr lang="en-US" sz="2000" b="0" strike="noStrike" spc="-1">
              <a:solidFill>
                <a:srgbClr val="000000"/>
              </a:solidFill>
              <a:latin typeface="Arial"/>
            </a:endParaRPr>
          </a:p>
        </p:txBody>
      </p:sp>
      <p:sp>
        <p:nvSpPr>
          <p:cNvPr id="180"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如高空作业、机械设备操作、施工现场管理等</a:t>
            </a:r>
            <a:endParaRPr lang="en-US" sz="1600" b="0" strike="noStrike" spc="-1">
              <a:solidFill>
                <a:srgbClr val="000000"/>
              </a:solidFill>
              <a:latin typeface="Arial"/>
            </a:endParaRPr>
          </a:p>
        </p:txBody>
      </p:sp>
      <p:sp>
        <p:nvSpPr>
          <p:cNvPr id="181"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重点关注的安全风险</a:t>
            </a:r>
            <a:endParaRPr lang="en-US" sz="2000" b="0" strike="noStrike" spc="-1">
              <a:solidFill>
                <a:srgbClr val="000000"/>
              </a:solidFill>
              <a:latin typeface="Arial"/>
            </a:endParaRPr>
          </a:p>
        </p:txBody>
      </p:sp>
      <p:sp>
        <p:nvSpPr>
          <p:cNvPr id="182"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及时发现隐患并采取措施消除，确保安全生产</a:t>
            </a:r>
            <a:endParaRPr lang="en-US" sz="1600" b="0" strike="noStrike" spc="-1">
              <a:solidFill>
                <a:srgbClr val="000000"/>
              </a:solidFill>
              <a:latin typeface="Arial"/>
            </a:endParaRPr>
          </a:p>
        </p:txBody>
      </p:sp>
      <p:sp>
        <p:nvSpPr>
          <p:cNvPr id="183"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安全隐患排查和整改</a:t>
            </a:r>
            <a:endParaRPr lang="en-US" sz="2000" b="0" strike="noStrike" spc="-1">
              <a:solidFill>
                <a:srgbClr val="000000"/>
              </a:solidFill>
              <a:latin typeface="Arial"/>
            </a:endParaRPr>
          </a:p>
        </p:txBody>
      </p:sp>
      <p:sp>
        <p:nvSpPr>
          <p:cNvPr id="184"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85"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76"/>
                                        </p:tgtEl>
                                        <p:attrNameLst>
                                          <p:attrName>style.visibility</p:attrName>
                                        </p:attrNameLst>
                                      </p:cBhvr>
                                      <p:to>
                                        <p:strVal val="visible"/>
                                      </p:to>
                                    </p:set>
                                    <p:anim calcmode="lin" valueType="num">
                                      <p:cBhvr additive="repl">
                                        <p:cTn id="7" dur="750" fill="hold"/>
                                        <p:tgtEl>
                                          <p:spTgt spid="176"/>
                                        </p:tgtEl>
                                        <p:attrNameLst>
                                          <p:attrName>ppt_w</p:attrName>
                                        </p:attrNameLst>
                                      </p:cBhvr>
                                      <p:tavLst>
                                        <p:tav tm="0">
                                          <p:val>
                                            <p:fltVal val="0"/>
                                          </p:val>
                                        </p:tav>
                                        <p:tav tm="100000">
                                          <p:val>
                                            <p:strVal val="#ppt_w"/>
                                          </p:val>
                                        </p:tav>
                                      </p:tavLst>
                                    </p:anim>
                                    <p:anim calcmode="lin" valueType="num">
                                      <p:cBhvr additive="repl">
                                        <p:cTn id="8" dur="750" fill="hold"/>
                                        <p:tgtEl>
                                          <p:spTgt spid="176"/>
                                        </p:tgtEl>
                                        <p:attrNameLst>
                                          <p:attrName>ppt_h</p:attrName>
                                        </p:attrNameLst>
                                      </p:cBhvr>
                                      <p:tavLst>
                                        <p:tav tm="0">
                                          <p:val>
                                            <p:fltVal val="0"/>
                                          </p:val>
                                        </p:tav>
                                        <p:tav tm="100000">
                                          <p:val>
                                            <p:strVal val="#ppt_h"/>
                                          </p:val>
                                        </p:tav>
                                      </p:tavLst>
                                    </p:anim>
                                    <p:animEffect transition="in" filter="fade">
                                      <p:cBhvr additive="repl">
                                        <p:cTn id="9" dur="750"/>
                                        <p:tgtEl>
                                          <p:spTgt spid="1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制定安全风险控制措施</a:t>
            </a:r>
            <a:endParaRPr lang="en-US" sz="1800" b="0" strike="noStrike" spc="-1">
              <a:solidFill>
                <a:srgbClr val="000000"/>
              </a:solidFill>
              <a:latin typeface="Arial"/>
            </a:endParaRPr>
          </a:p>
        </p:txBody>
      </p:sp>
      <p:sp>
        <p:nvSpPr>
          <p:cNvPr id="189"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制定具体控制方案</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明确责任部门与人员</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实施控制措施</a:t>
            </a:r>
            <a:endParaRPr lang="en-US" sz="1400" b="0" strike="noStrike" spc="-1">
              <a:solidFill>
                <a:srgbClr val="000000"/>
              </a:solidFill>
              <a:latin typeface="Arial"/>
            </a:endParaRPr>
          </a:p>
        </p:txBody>
      </p:sp>
      <p:sp>
        <p:nvSpPr>
          <p:cNvPr id="19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风险评估效果监测</a:t>
            </a:r>
            <a:endParaRPr lang="en-US" sz="1800" b="0" strike="noStrike" spc="-1">
              <a:solidFill>
                <a:srgbClr val="000000"/>
              </a:solidFill>
              <a:latin typeface="Arial"/>
            </a:endParaRPr>
          </a:p>
        </p:txBody>
      </p:sp>
      <p:sp>
        <p:nvSpPr>
          <p:cNvPr id="192"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定期检查评估结果</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及时调整控制措施</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持续改进安全管理</a:t>
            </a:r>
            <a:endParaRPr lang="en-US" sz="1400" b="0" strike="noStrike" spc="-1">
              <a:solidFill>
                <a:srgbClr val="000000"/>
              </a:solidFill>
              <a:latin typeface="Arial"/>
            </a:endParaRPr>
          </a:p>
        </p:txBody>
      </p:sp>
      <p:sp>
        <p:nvSpPr>
          <p:cNvPr id="19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95"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9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风险评估与控制</a:t>
            </a:r>
            <a:endParaRPr lang="en-US" sz="3600" b="0" strike="noStrike" spc="-1">
              <a:solidFill>
                <a:schemeClr val="dk1"/>
              </a:solidFill>
              <a:latin typeface="Arial"/>
            </a:endParaRPr>
          </a:p>
        </p:txBody>
      </p:sp>
      <p:sp>
        <p:nvSpPr>
          <p:cNvPr id="19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安全风险评估流程</a:t>
            </a:r>
            <a:endParaRPr lang="en-US" sz="1800" b="0" strike="noStrike" spc="-1">
              <a:solidFill>
                <a:srgbClr val="000000"/>
              </a:solidFill>
              <a:latin typeface="Arial"/>
            </a:endParaRPr>
          </a:p>
        </p:txBody>
      </p:sp>
      <p:sp>
        <p:nvSpPr>
          <p:cNvPr id="199"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确定评估范围</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识别可能的风险</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评估风险等级</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6"/>
                                        </p:tgtEl>
                                        <p:attrNameLst>
                                          <p:attrName>style.visibility</p:attrName>
                                        </p:attrNameLst>
                                      </p:cBhvr>
                                      <p:to>
                                        <p:strVal val="visible"/>
                                      </p:to>
                                    </p:set>
                                    <p:anim calcmode="lin" valueType="num">
                                      <p:cBhvr additive="repl">
                                        <p:cTn id="7" dur="750" fill="hold"/>
                                        <p:tgtEl>
                                          <p:spTgt spid="186"/>
                                        </p:tgtEl>
                                        <p:attrNameLst>
                                          <p:attrName>ppt_w</p:attrName>
                                        </p:attrNameLst>
                                      </p:cBhvr>
                                      <p:tavLst>
                                        <p:tav tm="0">
                                          <p:val>
                                            <p:fltVal val="0"/>
                                          </p:val>
                                        </p:tav>
                                        <p:tav tm="100000">
                                          <p:val>
                                            <p:strVal val="#ppt_w"/>
                                          </p:val>
                                        </p:tav>
                                      </p:tavLst>
                                    </p:anim>
                                    <p:anim calcmode="lin" valueType="num">
                                      <p:cBhvr additive="repl">
                                        <p:cTn id="8" dur="750" fill="hold"/>
                                        <p:tgtEl>
                                          <p:spTgt spid="186"/>
                                        </p:tgtEl>
                                        <p:attrNameLst>
                                          <p:attrName>ppt_h</p:attrName>
                                        </p:attrNameLst>
                                      </p:cBhvr>
                                      <p:tavLst>
                                        <p:tav tm="0">
                                          <p:val>
                                            <p:fltVal val="0"/>
                                          </p:val>
                                        </p:tav>
                                        <p:tav tm="100000">
                                          <p:val>
                                            <p:strVal val="#ppt_h"/>
                                          </p:val>
                                        </p:tav>
                                      </p:tavLst>
                                    </p:anim>
                                    <p:animEffect transition="in" filter="fade">
                                      <p:cBhvr additive="repl">
                                        <p:cTn id="9" dur="750"/>
                                        <p:tgtEl>
                                          <p:spTgt spid="1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风险管理方案</a:t>
            </a:r>
            <a:endParaRPr lang="en-US" sz="3600" b="0" strike="noStrike" spc="-1">
              <a:solidFill>
                <a:schemeClr val="dk1"/>
              </a:solidFill>
              <a:latin typeface="Arial"/>
            </a:endParaRPr>
          </a:p>
        </p:txBody>
      </p:sp>
      <p:sp>
        <p:nvSpPr>
          <p:cNvPr id="20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建立应急响应机制，提前应对各类突发情况</a:t>
            </a:r>
            <a:endParaRPr lang="en-US" sz="1600" b="0" strike="noStrike" spc="-1">
              <a:solidFill>
                <a:srgbClr val="000000"/>
              </a:solidFill>
              <a:latin typeface="Arial"/>
            </a:endParaRPr>
          </a:p>
        </p:txBody>
      </p:sp>
      <p:sp>
        <p:nvSpPr>
          <p:cNvPr id="20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制定安全应急预案</a:t>
            </a:r>
            <a:endParaRPr lang="en-US" sz="2000" b="0" strike="noStrike" spc="-1">
              <a:solidFill>
                <a:srgbClr val="000000"/>
              </a:solidFill>
              <a:latin typeface="Arial"/>
            </a:endParaRPr>
          </a:p>
        </p:txBody>
      </p:sp>
      <p:sp>
        <p:nvSpPr>
          <p:cNvPr id="20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0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0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通过案例研究、经验交流，不断提升管理水平</a:t>
            </a:r>
            <a:endParaRPr lang="en-US" sz="1600" b="0" strike="noStrike" spc="-1">
              <a:solidFill>
                <a:srgbClr val="000000"/>
              </a:solidFill>
              <a:latin typeface="Arial"/>
            </a:endParaRPr>
          </a:p>
        </p:txBody>
      </p:sp>
      <p:sp>
        <p:nvSpPr>
          <p:cNvPr id="20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总结风险管理经验分享</a:t>
            </a:r>
            <a:endParaRPr lang="en-US" sz="2000" b="0" strike="noStrike" spc="-1">
              <a:solidFill>
                <a:srgbClr val="000000"/>
              </a:solidFill>
              <a:latin typeface="Arial"/>
            </a:endParaRPr>
          </a:p>
        </p:txBody>
      </p:sp>
      <p:sp>
        <p:nvSpPr>
          <p:cNvPr id="20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0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建立安全管理档案、定期进行风险评估和排查</a:t>
            </a:r>
            <a:endParaRPr lang="en-US" sz="1600" b="0" strike="noStrike" spc="-1">
              <a:solidFill>
                <a:srgbClr val="000000"/>
              </a:solidFill>
              <a:latin typeface="Arial"/>
            </a:endParaRPr>
          </a:p>
        </p:txBody>
      </p:sp>
      <p:sp>
        <p:nvSpPr>
          <p:cNvPr id="20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建立风险管理体系</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https://d.book118.com/655034334013011130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19</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园林绿化安全生产规章制度培训</vt:lpstr>
      <vt:lpstr>目录</vt:lpstr>
      <vt:lpstr>第1章 园林绿化安全生产规章制度培训</vt:lpstr>
      <vt:lpstr>培训的重要性</vt:lpstr>
      <vt:lpstr>制定培训计划</vt:lpstr>
      <vt:lpstr>培训内容</vt:lpstr>
      <vt:lpstr>培训形式</vt:lpstr>
      <vt:lpstr> </vt:lpstr>
      <vt:lpstr>第二章 园林绿化安全意识培养</vt:lpstr>
      <vt:lpstr> </vt:lpstr>
      <vt:lpstr>安全意识培养方法</vt:lpstr>
      <vt:lpstr>安全预防措施</vt:lpstr>
      <vt:lpstr>安全意识培养效果评估</vt:lpstr>
      <vt:lpstr>第3章 园林绿化安全风险管理</vt:lpstr>
      <vt:lpstr> </vt:lpstr>
      <vt:lpstr>安全风险识别</vt:lpstr>
      <vt:lpstr>风险评估与控制</vt:lpstr>
      <vt:lpstr>风险管理方案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2024-09-29T14:04:06.756</cp:lastPrinted>
  <dcterms:created xsi:type="dcterms:W3CDTF">2024-09-29T06:04:06Z</dcterms:created>
  <dcterms:modified xsi:type="dcterms:W3CDTF">2024-09-29T06:04:08Z</dcterms:modified>
</cp:coreProperties>
</file>