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wmf" ContentType="image/x-wmf"/>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846" r:id="rId2"/>
    <p:sldMasterId id="2147483848" r:id="rId3"/>
    <p:sldMasterId id="2147483850" r:id="rId4"/>
  </p:sld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6" r:id="rId24"/>
    <p:sldId id="319" r:id="rId25"/>
    <p:sldId id="322" r:id="rId26"/>
    <p:sldId id="325" r:id="rId27"/>
    <p:sldId id="328" r:id="rId28"/>
    <p:sldId id="331" r:id="rId29"/>
    <p:sldId id="334" r:id="rId30"/>
    <p:sldId id="337" r:id="rId31"/>
    <p:sldId id="340" r:id="rId32"/>
    <p:sldId id="343" r:id="rId33"/>
    <p:sldId id="346" r:id="rId34"/>
    <p:sldId id="349" r:id="rId35"/>
    <p:sldId id="352" r:id="rId36"/>
    <p:sldId id="355" r:id="rId37"/>
    <p:sldId id="358" r:id="rId38"/>
    <p:sldId id="361" r:id="rId39"/>
    <p:sldId id="364" r:id="rId40"/>
    <p:sldId id="367" r:id="rId41"/>
    <p:sldId id="370" r:id="rId42"/>
    <p:sldId id="373" r:id="rId43"/>
    <p:sldId id="376" r:id="rId44"/>
    <p:sldId id="379" r:id="rId45"/>
    <p:sldId id="382" r:id="rId46"/>
    <p:sldId id="385" r:id="rId47"/>
    <p:sldId id="388" r:id="rId48"/>
    <p:sldId id="391" r:id="rId49"/>
    <p:sldId id="394" r:id="rId50"/>
    <p:sldId id="397" r:id="rId51"/>
    <p:sldId id="400" r:id="rId52"/>
    <p:sldId id="403" r:id="rId53"/>
    <p:sldId id="406" r:id="rId54"/>
    <p:sldId id="408" r:id="rId55"/>
  </p:sldIdLst>
  <p:sldSz cx="9144000" cy="6858000"/>
  <p:notesSz cx="6858000" cy="9144000"/>
  <p:custDataLst>
    <p:tags r:id="rId5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slide" Target="slides/slide21.xml" /><Relationship Id="rId26" Type="http://schemas.openxmlformats.org/officeDocument/2006/relationships/slide" Target="slides/slide22.xml" /><Relationship Id="rId27" Type="http://schemas.openxmlformats.org/officeDocument/2006/relationships/slide" Target="slides/slide23.xml" /><Relationship Id="rId28" Type="http://schemas.openxmlformats.org/officeDocument/2006/relationships/slide" Target="slides/slide24.xml" /><Relationship Id="rId29" Type="http://schemas.openxmlformats.org/officeDocument/2006/relationships/slide" Target="slides/slide25.xml" /><Relationship Id="rId3" Type="http://schemas.openxmlformats.org/officeDocument/2006/relationships/slideMaster" Target="slideMasters/slideMaster3.xml" /><Relationship Id="rId30" Type="http://schemas.openxmlformats.org/officeDocument/2006/relationships/slide" Target="slides/slide26.xml" /><Relationship Id="rId31" Type="http://schemas.openxmlformats.org/officeDocument/2006/relationships/slide" Target="slides/slide27.xml" /><Relationship Id="rId32" Type="http://schemas.openxmlformats.org/officeDocument/2006/relationships/slide" Target="slides/slide28.xml" /><Relationship Id="rId33" Type="http://schemas.openxmlformats.org/officeDocument/2006/relationships/slide" Target="slides/slide29.xml" /><Relationship Id="rId34" Type="http://schemas.openxmlformats.org/officeDocument/2006/relationships/slide" Target="slides/slide30.xml" /><Relationship Id="rId35" Type="http://schemas.openxmlformats.org/officeDocument/2006/relationships/slide" Target="slides/slide31.xml" /><Relationship Id="rId36" Type="http://schemas.openxmlformats.org/officeDocument/2006/relationships/slide" Target="slides/slide32.xml" /><Relationship Id="rId37" Type="http://schemas.openxmlformats.org/officeDocument/2006/relationships/slide" Target="slides/slide33.xml" /><Relationship Id="rId38" Type="http://schemas.openxmlformats.org/officeDocument/2006/relationships/slide" Target="slides/slide34.xml" /><Relationship Id="rId39" Type="http://schemas.openxmlformats.org/officeDocument/2006/relationships/slide" Target="slides/slide35.xml" /><Relationship Id="rId4" Type="http://schemas.openxmlformats.org/officeDocument/2006/relationships/slideMaster" Target="slideMasters/slideMaster4.xml" /><Relationship Id="rId40" Type="http://schemas.openxmlformats.org/officeDocument/2006/relationships/slide" Target="slides/slide36.xml" /><Relationship Id="rId41" Type="http://schemas.openxmlformats.org/officeDocument/2006/relationships/slide" Target="slides/slide37.xml" /><Relationship Id="rId42" Type="http://schemas.openxmlformats.org/officeDocument/2006/relationships/slide" Target="slides/slide38.xml" /><Relationship Id="rId43" Type="http://schemas.openxmlformats.org/officeDocument/2006/relationships/slide" Target="slides/slide39.xml" /><Relationship Id="rId44" Type="http://schemas.openxmlformats.org/officeDocument/2006/relationships/slide" Target="slides/slide40.xml" /><Relationship Id="rId45" Type="http://schemas.openxmlformats.org/officeDocument/2006/relationships/slide" Target="slides/slide41.xml" /><Relationship Id="rId46" Type="http://schemas.openxmlformats.org/officeDocument/2006/relationships/slide" Target="slides/slide42.xml" /><Relationship Id="rId47" Type="http://schemas.openxmlformats.org/officeDocument/2006/relationships/slide" Target="slides/slide43.xml" /><Relationship Id="rId48" Type="http://schemas.openxmlformats.org/officeDocument/2006/relationships/slide" Target="slides/slide44.xml" /><Relationship Id="rId49" Type="http://schemas.openxmlformats.org/officeDocument/2006/relationships/slide" Target="slides/slide45.xml" /><Relationship Id="rId5" Type="http://schemas.openxmlformats.org/officeDocument/2006/relationships/slide" Target="slides/slide1.xml" /><Relationship Id="rId50" Type="http://schemas.openxmlformats.org/officeDocument/2006/relationships/slide" Target="slides/slide46.xml" /><Relationship Id="rId51" Type="http://schemas.openxmlformats.org/officeDocument/2006/relationships/slide" Target="slides/slide47.xml" /><Relationship Id="rId52" Type="http://schemas.openxmlformats.org/officeDocument/2006/relationships/slide" Target="slides/slide48.xml" /><Relationship Id="rId53" Type="http://schemas.openxmlformats.org/officeDocument/2006/relationships/slide" Target="slides/slide49.xml" /><Relationship Id="rId54" Type="http://schemas.openxmlformats.org/officeDocument/2006/relationships/slide" Target="slides/slide50.xml" /><Relationship Id="rId55" Type="http://schemas.openxmlformats.org/officeDocument/2006/relationships/slide" Target="slides/slide51.xml" /><Relationship Id="rId56" Type="http://schemas.openxmlformats.org/officeDocument/2006/relationships/tags" Target="tags/tag1.xml" /><Relationship Id="rId57" Type="http://schemas.openxmlformats.org/officeDocument/2006/relationships/presProps" Target="presProps.xml" /><Relationship Id="rId58" Type="http://schemas.openxmlformats.org/officeDocument/2006/relationships/viewProps" Target="viewProps.xml" /><Relationship Id="rId59" Type="http://schemas.openxmlformats.org/officeDocument/2006/relationships/theme" Target="theme/theme1.xml" /><Relationship Id="rId6" Type="http://schemas.openxmlformats.org/officeDocument/2006/relationships/slide" Target="slides/slide2.xml" /><Relationship Id="rId60" Type="http://schemas.openxmlformats.org/officeDocument/2006/relationships/tableStyles" Target="tableStyles.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6.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9.wmf" /><Relationship Id="rId2" Type="http://schemas.openxmlformats.org/officeDocument/2006/relationships/image" Target="../media/image10.wmf" /><Relationship Id="rId3" Type="http://schemas.openxmlformats.org/officeDocument/2006/relationships/image" Target="../media/image11.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3.w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4.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3FA47E8-84EA-4C58-AF17-0B1F0A5E3C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244971-1A74-4FFE-8B85-B38913BCEB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BE61189-9F6F-4D58-A182-FBEB2D7938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98ABBDF-A592-4797-9DC8-0C242AC6B0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DA74973-31F2-4272-BA83-6CAA423D339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D746BBC-710D-479E-8052-C096312BC5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3BCBED-BAC1-401E-98B2-FCBC6E20350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EE31A5A-0EAB-428B-B348-FEF394F6FD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4418905-C742-4818-9CE1-3FA6D26708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BC0768-492D-4CE3-A838-D7772B0C5D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FFA2A4-4263-4B59-8266-DA59B1FBFE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eaLnBrk="1" hangingPunct="1"/>
            <a:endParaRPr lang="en-US" altLang="en-US" sz="1200">
              <a:latin typeface="Garamond" pitchFamily="2" charset="0"/>
            </a:endParaRPr>
          </a:p>
        </p:txBody>
      </p:sp>
      <p:sp>
        <p:nvSpPr>
          <p:cNvPr id="3" name="Footer Placeholder 2"/>
          <p:cNvSpPr>
            <a:spLocks noGrp="1"/>
          </p:cNvSpPr>
          <p:nvPr>
            <p:ph type="ftr" sz="quarter" idx="1"/>
          </p:nvPr>
        </p:nvSpPr>
        <p:spPr/>
        <p:txBody>
          <a:bodyPr/>
          <a:lstStyle/>
          <a:p>
            <a:pPr lvl="0" algn="ctr" eaLnBrk="1" hangingPunct="1"/>
            <a:endParaRPr lang="en-US" altLang="en-US" sz="1200">
              <a:latin typeface="Garamond" pitchFamily="2" charset="0"/>
            </a:endParaRPr>
          </a:p>
        </p:txBody>
      </p:sp>
      <p:sp>
        <p:nvSpPr>
          <p:cNvPr id="4" name="Slide Number Placeholder 3"/>
          <p:cNvSpPr>
            <a:spLocks noGrp="1"/>
          </p:cNvSpPr>
          <p:nvPr>
            <p:ph type="sldNum" sz="quarter" idx="2"/>
          </p:nvPr>
        </p:nvSpPr>
        <p:spPr/>
        <p:txBody>
          <a:bodyPr/>
          <a:lstStyle/>
          <a:p>
            <a:pPr lvl="0" algn="r" eaLnBrk="1" hangingPunct="1"/>
            <a:fld id="{93AE1883-0942-4AA3-9DB2-9C7C3A0314B1}" type="slidenum">
              <a:rPr lang="en-US" altLang="en-US" sz="1200">
                <a:latin typeface="Garamond" pitchFamily="2" charset="0"/>
              </a:rPr>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p:nvPr>
        </p:nvSpPr>
        <p:spPr/>
        <p:txBody>
          <a:bodyPr/>
          <a:lstStyle/>
          <a:p>
            <a:pPr lvl="0" eaLnBrk="1" hangingPunct="1"/>
            <a:endParaRPr lang="en-US" altLang="en-US" sz="1200">
              <a:latin typeface="Garamond" pitchFamily="2" charset="0"/>
            </a:endParaRPr>
          </a:p>
        </p:txBody>
      </p:sp>
      <p:sp>
        <p:nvSpPr>
          <p:cNvPr id="3" name="Footer Placeholder 2"/>
          <p:cNvSpPr>
            <a:spLocks noGrp="1"/>
          </p:cNvSpPr>
          <p:nvPr>
            <p:ph type="ftr" sz="quarter" idx="1"/>
          </p:nvPr>
        </p:nvSpPr>
        <p:spPr/>
        <p:txBody>
          <a:bodyPr/>
          <a:lstStyle/>
          <a:p>
            <a:pPr lvl="0" algn="ctr" eaLnBrk="1" hangingPunct="1"/>
            <a:endParaRPr lang="en-US" altLang="en-US" sz="1200">
              <a:latin typeface="Garamond" pitchFamily="2" charset="0"/>
            </a:endParaRPr>
          </a:p>
        </p:txBody>
      </p:sp>
      <p:sp>
        <p:nvSpPr>
          <p:cNvPr id="4" name="Slide Number Placeholder 3"/>
          <p:cNvSpPr>
            <a:spLocks noGrp="1"/>
          </p:cNvSpPr>
          <p:nvPr>
            <p:ph type="sldNum" sz="quarter" idx="2"/>
          </p:nvPr>
        </p:nvSpPr>
        <p:spPr/>
        <p:txBody>
          <a:bodyPr/>
          <a:lstStyle/>
          <a:p>
            <a:pPr lvl="0" algn="r" eaLnBrk="1" hangingPunct="1"/>
            <a:fld id="{93AE1883-0942-4AA3-9DB2-9C7C3A0314B1}" type="slidenum">
              <a:rPr lang="en-US" altLang="en-US" sz="1200">
                <a:latin typeface="Garamond" pitchFamily="2" charset="0"/>
              </a:rPr>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2"/>
          </p:nvPr>
        </p:nvSpPr>
        <p:spPr/>
        <p:txBody>
          <a:bodyPr/>
          <a:lstStyle/>
          <a:p>
            <a:pPr lvl="0" algn="l"/>
            <a:fld id="{CFA1276E-3795-4052-A4ED-21D0E980903D}" type="datetime1">
              <a:rPr lang="en-US" altLang="en-US" sz="1200">
                <a:solidFill>
                  <a:srgbClr val="898989"/>
                </a:solidFill>
              </a:rPr>
              <a:t>*</a:t>
            </a:fld>
            <a:endParaRPr lang="zh-CN" altLang="en-US"/>
          </a:p>
        </p:txBody>
      </p:sp>
      <p:sp>
        <p:nvSpPr>
          <p:cNvPr id="5" name="Footer Placeholder 4"/>
          <p:cNvSpPr>
            <a:spLocks noGrp="1"/>
          </p:cNvSpPr>
          <p:nvPr>
            <p:ph type="ftr" sz="quarter" idx="3"/>
          </p:nvPr>
        </p:nvSpPr>
        <p:spPr/>
        <p:txBody>
          <a:bodyPr/>
          <a:lstStyle/>
          <a:p>
            <a:pPr lvl="0" algn="ctr"/>
            <a:endParaRPr sz="1200">
              <a:solidFill>
                <a:srgbClr val="898989"/>
              </a:solidFill>
            </a:endParaRPr>
          </a:p>
        </p:txBody>
      </p:sp>
      <p:sp>
        <p:nvSpPr>
          <p:cNvPr id="6" name="Slide Number Placeholder 5"/>
          <p:cNvSpPr>
            <a:spLocks noGrp="1"/>
          </p:cNvSpPr>
          <p:nvPr>
            <p:ph type="sldNum" sz="quarter" idx="4"/>
          </p:nvPr>
        </p:nvSpPr>
        <p:spPr/>
        <p:txBody>
          <a:bodyPr/>
          <a:lstStyle/>
          <a:p>
            <a:pPr lvl="0" algn="r"/>
            <a:fld id="{93AE1883-0942-4AA3-9DB2-9C7C3A0314B1}" type="slidenum">
              <a:rPr lang="en-US" altLang="en-US" sz="1200">
                <a:solidFill>
                  <a:srgbClr val="898989"/>
                </a:solidFill>
              </a:rPr>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theme" Target="../theme/theme4.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2050" name="Freeform 7"/>
          <p:cNvSpPr/>
          <p:nvPr/>
        </p:nvSpPr>
        <p:spPr>
          <a:xfrm>
            <a:off x="381000" y="381000"/>
            <a:ext cx="7924800" cy="914400"/>
          </a:xfrm>
          <a:custGeom>
            <a:gdLst>
              <a:gd name="GT0" fmla="+- l w 0"/>
              <a:gd name="GT1" fmla="+- t h 0"/>
            </a:gdLst>
            <a:cxnLst>
              <a:cxn ang="0">
                <a:pos x="0" y="1000"/>
              </a:cxn>
              <a:cxn ang="0">
                <a:pos x="0" y="0"/>
              </a:cxn>
              <a:cxn ang="0">
                <a:pos x="1000" y="0"/>
              </a:cxn>
            </a:cxnLst>
            <a:rect l="l" t="t" r="GT0" b="GT1"/>
            <a:pathLst>
              <a:path w="1000" h="1000">
                <a:moveTo>
                  <a:pt x="0" y="1000"/>
                </a:moveTo>
                <a:lnTo>
                  <a:pt x="0" y="0"/>
                </a:lnTo>
                <a:lnTo>
                  <a:pt x="1000" y="0"/>
                </a:lnTo>
              </a:path>
            </a:pathLst>
          </a:custGeom>
          <a:noFill/>
          <a:ln w="25400" cap="flat" cmpd="sng">
            <a:solidFill>
              <a:schemeClr val="accent1"/>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p:txBody>
      </p:sp>
      <p:cxnSp>
        <p:nvCxnSpPr>
          <p:cNvPr id="2051" name="Line 8"/>
          <p:cNvCxnSpPr/>
          <p:nvPr/>
        </p:nvCxnSpPr>
        <p:spPr>
          <a:xfrm>
            <a:off x="1981200" y="6019800"/>
            <a:ext cx="6511925" cy="0"/>
          </a:xfrm>
          <a:prstGeom prst="line">
            <a:avLst/>
          </a:prstGeom>
          <a:noFill/>
          <a:ln w="19050" cmpd="sng">
            <a:solidFill>
              <a:schemeClr val="accent1"/>
            </a:solidFill>
            <a:miter lim="800000"/>
          </a:ln>
        </p:spPr>
      </p:cxnSp>
      <p:sp>
        <p:nvSpPr>
          <p:cNvPr id="2052" name="Rectangle 2"/>
          <p:cNvSpPr/>
          <p:nvPr>
            <p:ph type="title"/>
          </p:nvPr>
        </p:nvSpPr>
        <p:spPr>
          <a:xfrm>
            <a:off x="457200" y="277812"/>
            <a:ext cx="8229600" cy="1139825"/>
          </a:xfrm>
          <a:prstGeom prst="rect">
            <a:avLst/>
          </a:prstGeom>
          <a:noFill/>
          <a:ln>
            <a:noFill/>
            <a:miter lim="800000"/>
          </a:ln>
        </p:spPr>
        <p:txBody>
          <a:bodyPr/>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r>
              <a:t>单击此处编辑母版标题样式</a:t>
            </a:r>
          </a:p>
        </p:txBody>
      </p:sp>
      <p:sp>
        <p:nvSpPr>
          <p:cNvPr id="2053" name="Rectangle 3"/>
          <p:cNvSpPr/>
          <p:nvPr>
            <p:ph type="body" idx="1"/>
          </p:nvPr>
        </p:nvSpPr>
        <p:spPr>
          <a:xfrm>
            <a:off x="457200" y="1600200"/>
            <a:ext cx="8229600" cy="4530725"/>
          </a:xfrm>
          <a:prstGeom prst="rect">
            <a:avLst/>
          </a:prstGeom>
          <a:noFill/>
          <a:ln>
            <a:noFill/>
            <a:miter lim="800000"/>
          </a:ln>
        </p:spPr>
        <p:txBody>
          <a:bodyPr/>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2054" name="Rectangle 4"/>
          <p:cNvSpPr/>
          <p:nvPr>
            <p:ph type="dt" sz="half" idx="2"/>
          </p:nvPr>
        </p:nvSpPr>
        <p:spPr>
          <a:xfrm>
            <a:off x="457200" y="6243638"/>
            <a:ext cx="2133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eaLnBrk="1" hangingPunct="1"/>
            <a:endParaRPr lang="en-US" altLang="en-US" sz="1200">
              <a:latin typeface="Garamond" pitchFamily="2" charset="0"/>
            </a:endParaRPr>
          </a:p>
        </p:txBody>
      </p:sp>
      <p:sp>
        <p:nvSpPr>
          <p:cNvPr id="2055" name="Rectangle 5"/>
          <p:cNvSpPr/>
          <p:nvPr>
            <p:ph type="ftr" sz="quarter" idx="3"/>
          </p:nvPr>
        </p:nvSpPr>
        <p:spPr>
          <a:xfrm>
            <a:off x="3124200" y="6243638"/>
            <a:ext cx="2895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algn="ctr" eaLnBrk="1" hangingPunct="1"/>
            <a:endParaRPr lang="en-US" altLang="en-US" sz="1200">
              <a:latin typeface="Garamond" pitchFamily="2" charset="0"/>
            </a:endParaRPr>
          </a:p>
        </p:txBody>
      </p:sp>
      <p:sp>
        <p:nvSpPr>
          <p:cNvPr id="2056" name="Rectangle 6"/>
          <p:cNvSpPr/>
          <p:nvPr>
            <p:ph type="sldNum" sz="quarter" idx="4"/>
          </p:nvPr>
        </p:nvSpPr>
        <p:spPr>
          <a:xfrm>
            <a:off x="6553200" y="6243638"/>
            <a:ext cx="2133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algn="r" eaLnBrk="1" hangingPunct="1"/>
            <a:fld id="{8C96DB53-48D8-4FFF-A8C1-F16C93179475}" type="slidenum">
              <a:rPr lang="en-US" altLang="en-US" sz="1200">
                <a:latin typeface="Garamond" pitchFamily="2" charset="0"/>
              </a:rPr>
              <a:t>*</a:t>
            </a:fld>
            <a:endParaRPr lang="en-US" altLang="en-US" sz="1200">
              <a:latin typeface="Garamond" pitchFamily="2" charset="0"/>
            </a:endParaRPr>
          </a:p>
        </p:txBody>
      </p:sp>
    </p:spTree>
  </p:cSld>
  <p:clrMap bg1="dk1" tx1="lt1" bg2="dk2" tx2="lt2" accent1="accent1" accent2="accent2" accent3="accent3" accent4="accent4" accent5="accent5" accent6="accent6" hlink="hlink" folHlink="folHlink"/>
  <p:sldLayoutIdLst>
    <p:sldLayoutId id="2147483660" r:id="rId1"/>
  </p:sldLayoutIdLst>
  <p:transition/>
  <p:timing/>
  <p:txStyles>
    <p:titleStyle>
      <a:lvl1pPr marL="0" indent="0" algn="l" defTabSz="914400" eaLnBrk="0" fontAlgn="base" hangingPunct="0">
        <a:lnSpc>
          <a:spcPct val="100000"/>
        </a:lnSpc>
        <a:spcBef>
          <a:spcPct val="0"/>
        </a:spcBef>
        <a:spcAft>
          <a:spcPct val="0"/>
        </a:spcAft>
        <a:buClrTx/>
        <a:buSzTx/>
        <a:buFontTx/>
        <a:buNone/>
        <a:defRPr sz="4200" b="0" i="0" u="none" baseline="0">
          <a:solidFill>
            <a:schemeClr val="tx2"/>
          </a:solidFill>
          <a:latin typeface="Garamond" pitchFamily="2" charset="0"/>
          <a:ea typeface="宋体" charset="-122"/>
        </a:defRPr>
      </a:lvl1pPr>
    </p:titleStyle>
    <p:body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sz="30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sz="26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sz="22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sz="20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sz="2000" b="0" i="0" u="none" baseline="0">
          <a:solidFill>
            <a:schemeClr val="tx1"/>
          </a:solidFill>
          <a:latin typeface="Arial"/>
          <a:ea typeface="宋体" charset="-122"/>
        </a:defRPr>
      </a:lvl5pPr>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1026" name="Rectangle 2"/>
          <p:cNvSpPr/>
          <p:nvPr>
            <p:ph type="title"/>
          </p:nvPr>
        </p:nvSpPr>
        <p:spPr>
          <a:xfrm>
            <a:off x="457200" y="277812"/>
            <a:ext cx="8229600" cy="1139825"/>
          </a:xfrm>
          <a:prstGeom prst="rect">
            <a:avLst/>
          </a:prstGeom>
          <a:noFill/>
          <a:ln>
            <a:noFill/>
            <a:miter lim="800000"/>
          </a:ln>
        </p:spPr>
        <p:txBody>
          <a:bodyPr/>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r>
              <a:t>单击此处编辑母版标题样式</a:t>
            </a:r>
          </a:p>
        </p:txBody>
      </p:sp>
      <p:sp>
        <p:nvSpPr>
          <p:cNvPr id="1027" name="Rectangle 3"/>
          <p:cNvSpPr/>
          <p:nvPr>
            <p:ph type="body" idx="1"/>
          </p:nvPr>
        </p:nvSpPr>
        <p:spPr>
          <a:xfrm>
            <a:off x="457200" y="1600200"/>
            <a:ext cx="8229600" cy="4530725"/>
          </a:xfrm>
          <a:prstGeom prst="rect">
            <a:avLst/>
          </a:prstGeom>
          <a:noFill/>
          <a:ln>
            <a:noFill/>
            <a:miter lim="800000"/>
          </a:ln>
        </p:spPr>
        <p:txBody>
          <a:bodyPr/>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lvl="0"/>
            <a:r>
              <a:t>单击此处编辑母版文本样式</a:t>
            </a:r>
          </a:p>
          <a:p>
            <a:pPr lvl="1"/>
            <a:r>
              <a:t>第二级</a:t>
            </a:r>
          </a:p>
          <a:p>
            <a:pPr lvl="2"/>
            <a:r>
              <a:t>第三级</a:t>
            </a:r>
          </a:p>
          <a:p>
            <a:pPr lvl="3"/>
            <a:r>
              <a:t>第四级</a:t>
            </a:r>
          </a:p>
          <a:p>
            <a:pPr lvl="4"/>
            <a:r>
              <a:t>第五级</a:t>
            </a:r>
          </a:p>
        </p:txBody>
      </p:sp>
      <p:sp>
        <p:nvSpPr>
          <p:cNvPr id="1028" name="Rectangle 4"/>
          <p:cNvSpPr/>
          <p:nvPr>
            <p:ph type="dt" sz="half" idx="2"/>
          </p:nvPr>
        </p:nvSpPr>
        <p:spPr>
          <a:xfrm>
            <a:off x="457200" y="6243638"/>
            <a:ext cx="2133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eaLnBrk="1" hangingPunct="1"/>
            <a:endParaRPr lang="en-US" altLang="en-US" sz="1200">
              <a:latin typeface="Garamond" pitchFamily="2" charset="0"/>
            </a:endParaRPr>
          </a:p>
        </p:txBody>
      </p:sp>
      <p:sp>
        <p:nvSpPr>
          <p:cNvPr id="1029" name="Rectangle 5"/>
          <p:cNvSpPr/>
          <p:nvPr>
            <p:ph type="ftr" sz="quarter" idx="3"/>
          </p:nvPr>
        </p:nvSpPr>
        <p:spPr>
          <a:xfrm>
            <a:off x="3124200" y="6248400"/>
            <a:ext cx="2895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algn="ctr" eaLnBrk="1" hangingPunct="1"/>
            <a:endParaRPr lang="en-US" altLang="en-US" sz="1200">
              <a:latin typeface="Garamond" pitchFamily="2" charset="0"/>
            </a:endParaRPr>
          </a:p>
        </p:txBody>
      </p:sp>
      <p:sp>
        <p:nvSpPr>
          <p:cNvPr id="1030" name="Rectangle 6"/>
          <p:cNvSpPr/>
          <p:nvPr>
            <p:ph type="sldNum" sz="quarter" idx="4"/>
          </p:nvPr>
        </p:nvSpPr>
        <p:spPr>
          <a:xfrm>
            <a:off x="6553200" y="6243638"/>
            <a:ext cx="2133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algn="r" eaLnBrk="1" hangingPunct="1"/>
            <a:fld id="{DB35C16F-10CA-4809-B71A-DEFC83F6D949}" type="slidenum">
              <a:rPr lang="en-US" altLang="en-US" sz="1200">
                <a:latin typeface="Garamond" pitchFamily="2" charset="0"/>
              </a:rPr>
              <a:t>*</a:t>
            </a:fld>
            <a:endParaRPr lang="en-US" altLang="en-US" sz="1200">
              <a:latin typeface="Garamond" pitchFamily="2" charset="0"/>
            </a:endParaRPr>
          </a:p>
        </p:txBody>
      </p:sp>
      <p:sp>
        <p:nvSpPr>
          <p:cNvPr id="1031" name="Freeform 7"/>
          <p:cNvSpPr/>
          <p:nvPr/>
        </p:nvSpPr>
        <p:spPr>
          <a:xfrm>
            <a:off x="381000" y="228600"/>
            <a:ext cx="8229600" cy="609600"/>
          </a:xfrm>
          <a:custGeom>
            <a:gdLst>
              <a:gd name="GT0" fmla="+- l w 0"/>
              <a:gd name="GT1" fmla="+- t h 0"/>
            </a:gdLst>
            <a:cxnLst>
              <a:cxn ang="0">
                <a:pos x="0" y="1000"/>
              </a:cxn>
              <a:cxn ang="0">
                <a:pos x="0" y="0"/>
              </a:cxn>
              <a:cxn ang="0">
                <a:pos x="1000" y="0"/>
              </a:cxn>
            </a:cxnLst>
            <a:rect l="l" t="t" r="GT0" b="GT1"/>
            <a:pathLst>
              <a:path w="1000" h="1000">
                <a:moveTo>
                  <a:pt x="0" y="1000"/>
                </a:moveTo>
                <a:lnTo>
                  <a:pt x="0" y="0"/>
                </a:lnTo>
                <a:lnTo>
                  <a:pt x="1000" y="0"/>
                </a:lnTo>
              </a:path>
            </a:pathLst>
          </a:custGeom>
          <a:noFill/>
          <a:ln w="19050" cap="flat" cmpd="sng">
            <a:solidFill>
              <a:schemeClr val="accent1"/>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p:txBody>
      </p:sp>
      <p:cxnSp>
        <p:nvCxnSpPr>
          <p:cNvPr id="1032" name="Line 8"/>
          <p:cNvCxnSpPr/>
          <p:nvPr/>
        </p:nvCxnSpPr>
        <p:spPr>
          <a:xfrm>
            <a:off x="457200" y="6400800"/>
            <a:ext cx="8229600" cy="0"/>
          </a:xfrm>
          <a:prstGeom prst="line">
            <a:avLst/>
          </a:prstGeom>
          <a:noFill/>
          <a:ln w="19050" cmpd="sng">
            <a:solidFill>
              <a:schemeClr val="accent1"/>
            </a:solidFill>
            <a:miter lim="800000"/>
          </a:ln>
        </p:spPr>
      </p:cxnSp>
    </p:spTree>
  </p:cSld>
  <p:clrMap bg1="dk1" tx1="lt1" bg2="dk2" tx2="lt2" accent1="accent1" accent2="accent2" accent3="accent3" accent4="accent4" accent5="accent5" accent6="accent6" hlink="hlink" folHlink="folHlink"/>
  <p:sldLayoutIdLst>
    <p:sldLayoutId id="2147483847" r:id="rId1"/>
  </p:sldLayoutIdLst>
  <p:transition/>
  <p:timing/>
  <p:txStyles>
    <p:titleStyle>
      <a:lvl1pPr marL="0" indent="0" algn="l" defTabSz="914400" eaLnBrk="0" fontAlgn="base" hangingPunct="0">
        <a:lnSpc>
          <a:spcPct val="100000"/>
        </a:lnSpc>
        <a:spcBef>
          <a:spcPct val="0"/>
        </a:spcBef>
        <a:spcAft>
          <a:spcPct val="0"/>
        </a:spcAft>
        <a:buClrTx/>
        <a:buSzTx/>
        <a:buFontTx/>
        <a:buNone/>
        <a:defRPr sz="4200" b="0" i="0" u="none" baseline="0">
          <a:solidFill>
            <a:schemeClr val="tx2"/>
          </a:solidFill>
          <a:latin typeface="Garamond" pitchFamily="2" charset="0"/>
          <a:ea typeface="宋体" charset="-122"/>
        </a:defRPr>
      </a:lvl1pPr>
    </p:titleStyle>
    <p:body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sz="30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sz="26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sz="22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sz="20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sz="2000" b="0" i="0" u="none" baseline="0">
          <a:solidFill>
            <a:schemeClr val="tx1"/>
          </a:solidFill>
          <a:latin typeface="Arial"/>
          <a:ea typeface="宋体" charset="-122"/>
        </a:defRPr>
      </a:lvl5pPr>
    </p:bodyStyle>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p:bgPr>
    </p:bg>
    <p:spTree>
      <p:nvGrpSpPr>
        <p:cNvPr id="1" name=""/>
        <p:cNvGrpSpPr/>
        <p:nvPr/>
      </p:nvGrpSpPr>
      <p:grpSpPr/>
      <p:sp>
        <p:nvSpPr>
          <p:cNvPr id="3074" name="标题占位符 1"/>
          <p:cNvSpPr/>
          <p:nvPr>
            <p:ph type="title" idx="4294967295"/>
          </p:nvPr>
        </p:nvSpPr>
        <p:spPr>
          <a:xfrm>
            <a:off x="457200" y="274638"/>
            <a:ext cx="8229600" cy="1143000"/>
          </a:xfrm>
          <a:prstGeom prst="rect">
            <a:avLst/>
          </a:prstGeom>
          <a:noFill/>
          <a:ln>
            <a:noFill/>
            <a:miter lim="800000"/>
          </a:ln>
        </p:spPr>
        <p:txBody>
          <a:bodyPr vert="horz" anchor="ctr" anchorCtr="0"/>
          <a:lstStyle>
            <a:lvl1pPr marL="914400" indent="-914400" algn="ctr" eaLnBrk="1" hangingPunct="1">
              <a:lnSpc>
                <a:spcPct val="100000"/>
              </a:lnSpc>
              <a:spcBef>
                <a:spcPct val="0"/>
              </a:spcBef>
              <a:buClrTx/>
              <a:buFontTx/>
              <a:buNone/>
              <a:defRPr lang="zh-CN" altLang="en-US" sz="4400">
                <a:solidFill>
                  <a:schemeClr val="tx1"/>
                </a:solidFill>
                <a:latin typeface="Calibri"/>
                <a:ea typeface="宋体" charset="-122"/>
                <a:sym typeface="Calibri"/>
              </a:defRPr>
            </a:lvl1pPr>
          </a:lstStyle>
          <a:p>
            <a:pPr lvl="0"/>
            <a:r>
              <a:t>单击此处编辑母版标题样式</a:t>
            </a:r>
          </a:p>
        </p:txBody>
      </p:sp>
      <p:sp>
        <p:nvSpPr>
          <p:cNvPr id="3075" name="文本占位符 2"/>
          <p:cNvSpPr/>
          <p:nvPr>
            <p:ph type="body" idx="1"/>
          </p:nvPr>
        </p:nvSpPr>
        <p:spPr>
          <a:xfrm>
            <a:off x="457200" y="1600200"/>
            <a:ext cx="8229600" cy="4525962"/>
          </a:xfrm>
          <a:prstGeom prst="rect">
            <a:avLst/>
          </a:prstGeom>
          <a:noFill/>
          <a:ln>
            <a:noFill/>
            <a:miter lim="800000"/>
          </a:ln>
        </p:spPr>
        <p:txBody>
          <a:bodyPr vert="horz"/>
          <a:lstStyle>
            <a:lvl1pPr marL="342900" indent="-342900" algn="l" defTabSz="914400" eaLnBrk="1" fontAlgn="base" hangingPunct="1">
              <a:lnSpc>
                <a:spcPct val="100000"/>
              </a:lnSpc>
              <a:spcBef>
                <a:spcPct val="20000"/>
              </a:spcBef>
              <a:buClrTx/>
              <a:buFont typeface="Arial"/>
              <a:buChar char="•"/>
              <a:defRPr lang="zh-CN" altLang="en-US" sz="3200">
                <a:solidFill>
                  <a:schemeClr val="tx1"/>
                </a:solidFill>
                <a:latin typeface="Calibri"/>
                <a:ea typeface="宋体" charset="-122"/>
                <a:sym typeface="Calibri"/>
              </a:defRPr>
            </a:lvl1pPr>
            <a:lvl2pPr marL="742950" indent="-285750" algn="l" defTabSz="914400" eaLnBrk="1" fontAlgn="base" hangingPunct="1">
              <a:lnSpc>
                <a:spcPct val="100000"/>
              </a:lnSpc>
              <a:spcBef>
                <a:spcPct val="20000"/>
              </a:spcBef>
              <a:buClrTx/>
              <a:buFont typeface="Arial"/>
              <a:buChar char="–"/>
              <a:defRPr lang="zh-CN" altLang="en-US" sz="2800">
                <a:solidFill>
                  <a:schemeClr val="tx1"/>
                </a:solidFill>
                <a:latin typeface="Calibri"/>
                <a:ea typeface="宋体" charset="-122"/>
                <a:sym typeface="Calibri"/>
              </a:defRPr>
            </a:lvl2pPr>
            <a:lvl3pPr marL="1143000" indent="-228600" algn="l" defTabSz="914400" eaLnBrk="1" fontAlgn="base" hangingPunct="1">
              <a:lnSpc>
                <a:spcPct val="100000"/>
              </a:lnSpc>
              <a:spcBef>
                <a:spcPct val="20000"/>
              </a:spcBef>
              <a:buClrTx/>
              <a:buFont typeface="Arial"/>
              <a:buChar char="•"/>
              <a:defRPr lang="zh-CN" altLang="en-US" sz="2400">
                <a:solidFill>
                  <a:schemeClr val="tx1"/>
                </a:solidFill>
                <a:latin typeface="Calibri"/>
                <a:ea typeface="宋体" charset="-122"/>
                <a:sym typeface="Calibri"/>
              </a:defRPr>
            </a:lvl3pPr>
            <a:lvl4pPr marL="16002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4pPr>
            <a:lvl5pPr marL="20574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5pPr>
          </a:lstStyle>
          <a:p>
            <a:pPr lvl="0"/>
            <a:r>
              <a:t>单击此处编辑母版文本样式</a:t>
            </a:r>
          </a:p>
          <a:p>
            <a:pPr lvl="1"/>
            <a:r>
              <a:t>第二级</a:t>
            </a:r>
          </a:p>
          <a:p>
            <a:pPr lvl="2"/>
            <a:r>
              <a:t>第三级</a:t>
            </a:r>
          </a:p>
          <a:p>
            <a:pPr lvl="3"/>
            <a:r>
              <a:t>第四级</a:t>
            </a:r>
          </a:p>
          <a:p>
            <a:pPr lvl="4"/>
            <a:r>
              <a:t>第五级</a:t>
            </a:r>
          </a:p>
        </p:txBody>
      </p:sp>
      <p:sp>
        <p:nvSpPr>
          <p:cNvPr id="3076" name="日期占位符 3"/>
          <p:cNvSpPr/>
          <p:nvPr>
            <p:ph type="dt" sz="half" idx="2"/>
          </p:nvPr>
        </p:nvSpPr>
        <p:spPr>
          <a:xfrm>
            <a:off x="457200" y="6356350"/>
            <a:ext cx="2133600" cy="365125"/>
          </a:xfrm>
          <a:prstGeom prst="rect">
            <a:avLst/>
          </a:prstGeom>
          <a:noFill/>
          <a:ln>
            <a:noFill/>
            <a:miter lim="800000"/>
          </a:ln>
        </p:spPr>
        <p:txBody>
          <a:bodyPr vert="horz"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algn="l"/>
            <a:fld id="{27EB671F-6542-426D-96BD-1BA0158AA63D}" type="datetime1">
              <a:rPr lang="en-US" altLang="en-US" sz="1200">
                <a:solidFill>
                  <a:srgbClr val="898989"/>
                </a:solidFill>
              </a:rPr>
              <a:t>*</a:t>
            </a:fld>
            <a:endParaRPr lang="zh-CN" altLang="en-US"/>
          </a:p>
        </p:txBody>
      </p:sp>
      <p:sp>
        <p:nvSpPr>
          <p:cNvPr id="3077" name="页脚占位符 4"/>
          <p:cNvSpPr/>
          <p:nvPr>
            <p:ph type="ftr" sz="quarter" idx="3"/>
          </p:nvPr>
        </p:nvSpPr>
        <p:spPr>
          <a:xfrm>
            <a:off x="3124200" y="6356350"/>
            <a:ext cx="2895600" cy="365125"/>
          </a:xfrm>
          <a:prstGeom prst="rect">
            <a:avLst/>
          </a:prstGeom>
          <a:noFill/>
          <a:ln>
            <a:noFill/>
            <a:miter lim="800000"/>
          </a:ln>
        </p:spPr>
        <p:txBody>
          <a:bodyPr vert="horz"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algn="ctr"/>
            <a:endParaRPr sz="1200">
              <a:solidFill>
                <a:srgbClr val="898989"/>
              </a:solidFill>
            </a:endParaRPr>
          </a:p>
        </p:txBody>
      </p:sp>
      <p:sp>
        <p:nvSpPr>
          <p:cNvPr id="3078" name="灯片编号占位符 5"/>
          <p:cNvSpPr/>
          <p:nvPr>
            <p:ph type="sldNum" sz="quarter" idx="4"/>
          </p:nvPr>
        </p:nvSpPr>
        <p:spPr>
          <a:xfrm>
            <a:off x="6553200" y="6356350"/>
            <a:ext cx="2133600" cy="365125"/>
          </a:xfrm>
          <a:prstGeom prst="rect">
            <a:avLst/>
          </a:prstGeom>
          <a:noFill/>
          <a:ln>
            <a:noFill/>
            <a:miter lim="800000"/>
          </a:ln>
        </p:spPr>
        <p:txBody>
          <a:bodyPr vert="horz"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algn="r"/>
            <a:fld id="{EBA6B6FD-5621-48F1-AE40-0D272DA6216F}" type="slidenum">
              <a:rPr lang="en-US" altLang="en-US" sz="1200">
                <a:solidFill>
                  <a:srgbClr val="898989"/>
                </a:solidFill>
              </a:rPr>
              <a:t>*</a:t>
            </a:fld>
            <a:endParaRPr lang="zh-CN" altLang="en-US"/>
          </a:p>
        </p:txBody>
      </p:sp>
    </p:spTree>
  </p:cSld>
  <p:clrMap bg1="dk1" tx1="lt1" bg2="dk2" tx2="lt2" accent1="accent1" accent2="accent2" accent3="accent3" accent4="accent4" accent5="accent5" accent6="accent6" hlink="hlink" folHlink="folHlink"/>
  <p:sldLayoutIdLst>
    <p:sldLayoutId id="2147483849" r:id="rId1"/>
  </p:sldLayoutIdLst>
  <p:transition/>
  <p:timing/>
  <p:txStyles>
    <p:titleStyle>
      <a:lvl1pPr marL="914400" indent="-914400" algn="ctr" eaLnBrk="1" hangingPunct="1">
        <a:lnSpc>
          <a:spcPct val="100000"/>
        </a:lnSpc>
        <a:spcBef>
          <a:spcPct val="0"/>
        </a:spcBef>
        <a:buClrTx/>
        <a:buFontTx/>
        <a:buNone/>
        <a:defRPr sz="4400">
          <a:solidFill>
            <a:schemeClr val="tx1"/>
          </a:solidFill>
          <a:latin typeface="Calibri"/>
          <a:ea typeface="宋体" charset="-122"/>
          <a:sym typeface="Calibri"/>
        </a:defRPr>
      </a:lvl1pPr>
    </p:titleStyle>
    <p:bodyStyle>
      <a:lvl1pPr marL="342900" indent="-342900" algn="l" defTabSz="914400" eaLnBrk="1" fontAlgn="base" hangingPunct="1">
        <a:lnSpc>
          <a:spcPct val="100000"/>
        </a:lnSpc>
        <a:spcBef>
          <a:spcPct val="20000"/>
        </a:spcBef>
        <a:buClrTx/>
        <a:buFont typeface="Arial"/>
        <a:buChar char="•"/>
        <a:defRPr sz="3200">
          <a:solidFill>
            <a:schemeClr val="tx1"/>
          </a:solidFill>
          <a:latin typeface="Calibri"/>
          <a:ea typeface="宋体" charset="-122"/>
          <a:sym typeface="Calibri"/>
        </a:defRPr>
      </a:lvl1pPr>
      <a:lvl2pPr marL="742950" indent="-285750" algn="l" defTabSz="914400" eaLnBrk="1" fontAlgn="base" hangingPunct="1">
        <a:lnSpc>
          <a:spcPct val="100000"/>
        </a:lnSpc>
        <a:spcBef>
          <a:spcPct val="20000"/>
        </a:spcBef>
        <a:buClrTx/>
        <a:buFont typeface="Arial"/>
        <a:buChar char="–"/>
        <a:defRPr sz="2800">
          <a:solidFill>
            <a:schemeClr val="tx1"/>
          </a:solidFill>
          <a:latin typeface="Calibri"/>
          <a:ea typeface="宋体" charset="-122"/>
          <a:sym typeface="Calibri"/>
        </a:defRPr>
      </a:lvl2pPr>
      <a:lvl3pPr marL="1143000" indent="-228600" algn="l" defTabSz="914400" eaLnBrk="1" fontAlgn="base" hangingPunct="1">
        <a:lnSpc>
          <a:spcPct val="100000"/>
        </a:lnSpc>
        <a:spcBef>
          <a:spcPct val="20000"/>
        </a:spcBef>
        <a:buClrTx/>
        <a:buFont typeface="Arial"/>
        <a:buChar char="•"/>
        <a:defRPr sz="2400">
          <a:solidFill>
            <a:schemeClr val="tx1"/>
          </a:solidFill>
          <a:latin typeface="Calibri"/>
          <a:ea typeface="宋体" charset="-122"/>
          <a:sym typeface="Calibri"/>
        </a:defRPr>
      </a:lvl3pPr>
      <a:lvl4pPr marL="1600200" indent="-228600" algn="l" defTabSz="914400" eaLnBrk="1" fontAlgn="base" hangingPunct="1">
        <a:lnSpc>
          <a:spcPct val="100000"/>
        </a:lnSpc>
        <a:spcBef>
          <a:spcPct val="20000"/>
        </a:spcBef>
        <a:buClrTx/>
        <a:buFont typeface="Arial"/>
        <a:buChar char="–"/>
        <a:defRPr sz="2000">
          <a:solidFill>
            <a:schemeClr val="tx1"/>
          </a:solidFill>
          <a:latin typeface="Calibri"/>
          <a:ea typeface="宋体" charset="-122"/>
          <a:sym typeface="Calibri"/>
        </a:defRPr>
      </a:lvl4pPr>
      <a:lvl5pPr marL="2057400" indent="-228600" algn="l" defTabSz="914400" eaLnBrk="1" fontAlgn="base" hangingPunct="1">
        <a:lnSpc>
          <a:spcPct val="100000"/>
        </a:lnSpc>
        <a:spcBef>
          <a:spcPct val="20000"/>
        </a:spcBef>
        <a:buClrTx/>
        <a:buFont typeface="Arial"/>
        <a:buChar char="»"/>
        <a:defRPr sz="2000">
          <a:solidFill>
            <a:schemeClr val="tx1"/>
          </a:solidFill>
          <a:latin typeface="Calibri"/>
          <a:ea typeface="宋体" charset="-122"/>
          <a:sym typeface="Calibri"/>
        </a:defRPr>
      </a:lvl5pPr>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 Id="rId3" Type="http://schemas.openxmlformats.org/officeDocument/2006/relationships/image" Target="../media/image4.png" /><Relationship Id="rId4"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2.jpeg" /><Relationship Id="rId3"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6.bin" TargetMode="Internal" /><Relationship Id="rId3" Type="http://schemas.openxmlformats.org/officeDocument/2006/relationships/image" Target="../media/image6.wmf" /><Relationship Id="rId4" Type="http://schemas.openxmlformats.org/officeDocument/2006/relationships/vmlDrawing" Target="../drawings/vmlDrawing1.v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png"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3.bin" TargetMode="Internal" /><Relationship Id="rId3" Type="http://schemas.openxmlformats.org/officeDocument/2006/relationships/image" Target="../media/image9.wmf" /><Relationship Id="rId4" Type="http://schemas.openxmlformats.org/officeDocument/2006/relationships/oleObject" Target="../embeddings/oleObject14.bin" TargetMode="Internal" /><Relationship Id="rId5" Type="http://schemas.openxmlformats.org/officeDocument/2006/relationships/image" Target="../media/image10.wmf" /><Relationship Id="rId6" Type="http://schemas.openxmlformats.org/officeDocument/2006/relationships/oleObject" Target="../embeddings/oleObject15.bin" TargetMode="Internal" /><Relationship Id="rId7" Type="http://schemas.openxmlformats.org/officeDocument/2006/relationships/image" Target="../media/image11.wmf" /><Relationship Id="rId8" Type="http://schemas.openxmlformats.org/officeDocument/2006/relationships/vmlDrawing" Target="../drawings/vmlDrawing2.v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oleObject" Target="../embeddings/oleObject19.bin" TargetMode="Internal" /><Relationship Id="rId3" Type="http://schemas.openxmlformats.org/officeDocument/2006/relationships/image" Target="../media/image13.wmf" /><Relationship Id="rId4" Type="http://schemas.openxmlformats.org/officeDocument/2006/relationships/vmlDrawing" Target="../drawings/vmlDrawing3.v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oleObject" Target="../embeddings/oleObject21.bin" TargetMode="Internal" /><Relationship Id="rId3" Type="http://schemas.openxmlformats.org/officeDocument/2006/relationships/image" Target="../media/image14.wmf" /><Relationship Id="rId4" Type="http://schemas.openxmlformats.org/officeDocument/2006/relationships/vmlDrawing" Target="../drawings/vmlDrawing4.v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image" Target="../media/image15.wmf"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4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5121200303011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2"/>
          <p:cNvSpPr/>
          <p:nvPr>
            <p:ph type="ctrTitle" idx="4294967295"/>
          </p:nvPr>
        </p:nvSpPr>
        <p:spPr>
          <a:xfrm>
            <a:off x="1143000" y="990600"/>
            <a:ext cx="7391400" cy="1828800"/>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lgn="ctr" eaLnBrk="1" hangingPunct="1"/>
            <a:r>
              <a:rPr lang="en-US" altLang="en-US" sz="5000" b="1"/>
              <a:t>Chapter3 消费者行为</a:t>
            </a:r>
            <a:br>
              <a:rPr lang="en-US" altLang="en-US" sz="5000" b="1"/>
            </a:br>
            <a:r>
              <a:rPr lang="en-US" altLang="en-US" sz="5000" b="1"/>
              <a:t>       －效用论</a:t>
            </a:r>
            <a:endParaRPr lang="en-US" altLang="en-US" sz="5000" b="1"/>
          </a:p>
        </p:txBody>
      </p:sp>
      <p:sp>
        <p:nvSpPr>
          <p:cNvPr id="5123" name="Rectangle 3"/>
          <p:cNvSpPr/>
          <p:nvPr/>
        </p:nvSpPr>
        <p:spPr>
          <a:xfrm>
            <a:off x="660400" y="3829050"/>
            <a:ext cx="7797800" cy="1809750"/>
          </a:xfrm>
          <a:prstGeom prst="rect">
            <a:avLst/>
          </a:prstGeom>
          <a:noFill/>
          <a:ln cmpd="sng">
            <a:solidFill>
              <a:schemeClr val="bg1"/>
            </a:solid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r>
              <a:rPr lang="en-US" altLang="en-US" sz="2800" b="1">
                <a:effectLst>
                  <a:outerShdw blurRad="38100" dist="38100" dir="2700000" algn="tl">
                    <a:schemeClr val="bg2"/>
                  </a:outerShdw>
                </a:effectLst>
                <a:ea typeface="楷体_GB2312" pitchFamily="1" charset="-122"/>
              </a:rPr>
              <a:t>       </a:t>
            </a:r>
            <a:r>
              <a:rPr lang="zh-CN" altLang="en-US" sz="2800" b="1">
                <a:effectLst>
                  <a:outerShdw blurRad="38100" dist="38100" dir="2700000" algn="tl">
                    <a:schemeClr val="bg2"/>
                  </a:outerShdw>
                </a:effectLst>
                <a:ea typeface="楷体_GB2312" pitchFamily="1" charset="-122"/>
              </a:rPr>
              <a:t>为什么像水那样对生命如此不可缺少的东西只有很低的价格，而对于生命并非必不可少的钻石却极其昂贵？</a:t>
            </a:r>
            <a:endParaRPr lang="zh-CN" altLang="en-US" sz="2800" b="1">
              <a:effectLst>
                <a:outerShdw blurRad="38100" dist="38100" dir="2700000" algn="tl">
                  <a:schemeClr val="bg2"/>
                </a:outerShdw>
              </a:effectLst>
              <a:ea typeface="楷体_GB2312" pitchFamily="1" charset="-122"/>
            </a:endParaRPr>
          </a:p>
          <a:p>
            <a:pPr marL="0" lvl="0" indent="0" eaLnBrk="1" hangingPunct="1"/>
            <a:r>
              <a:rPr lang="zh-CN" altLang="en-US" sz="2800" b="1">
                <a:effectLst>
                  <a:outerShdw blurRad="38100" dist="38100" dir="2700000" algn="tl">
                    <a:schemeClr val="bg2"/>
                  </a:outerShdw>
                </a:effectLst>
              </a:rPr>
              <a:t>                             </a:t>
            </a:r>
            <a:r>
              <a:rPr lang="en-US" altLang="en-US" sz="2800" b="1">
                <a:effectLst>
                  <a:outerShdw blurRad="38100" dist="38100" dir="2700000" algn="tl">
                    <a:schemeClr val="bg2"/>
                  </a:outerShdw>
                </a:effectLst>
              </a:rPr>
              <a:t>——</a:t>
            </a:r>
            <a:r>
              <a:rPr lang="zh-CN" altLang="en-US" sz="2800" b="1">
                <a:effectLst>
                  <a:outerShdw blurRad="38100" dist="38100" dir="2700000" algn="tl">
                    <a:schemeClr val="bg2"/>
                  </a:outerShdw>
                </a:effectLst>
              </a:rPr>
              <a:t>亚当</a:t>
            </a:r>
            <a:r>
              <a:rPr lang="en-US" altLang="en-US" sz="2800" b="1">
                <a:effectLst>
                  <a:outerShdw blurRad="38100" dist="38100" dir="2700000" algn="tl">
                    <a:schemeClr val="bg2"/>
                  </a:outerShdw>
                </a:effectLst>
              </a:rPr>
              <a:t>·</a:t>
            </a:r>
            <a:r>
              <a:rPr lang="zh-CN" altLang="en-US" sz="2800" b="1">
                <a:effectLst>
                  <a:outerShdw blurRad="38100" dist="38100" dir="2700000" algn="tl">
                    <a:schemeClr val="bg2"/>
                  </a:outerShdw>
                </a:effectLst>
              </a:rPr>
              <a:t>斯密的“价值悖论”</a:t>
            </a:r>
            <a:endParaRPr lang="zh-CN" altLang="en-US" sz="2800" b="1">
              <a:effectLst>
                <a:outerShdw blurRad="38100" dist="38100" dir="2700000" algn="tl">
                  <a:schemeClr val="bg2"/>
                </a:outerShdw>
              </a:effectLst>
            </a:endParaRPr>
          </a:p>
        </p:txBody>
      </p:sp>
      <p:sp>
        <p:nvSpPr>
          <p:cNvPr id="5124" name="TextBox 5123"/>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消费者行为与生产者行为共100页，您现在浏览的是第1页!</a:t>
            </a:r>
          </a:p>
        </p:txBody>
      </p:sp>
    </p:spTree>
  </p:cSld>
  <p:clrMapOvr>
    <a:masterClrMapping/>
  </p:clrMapOvr>
  <p:transition spd="slow"/>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Rectangle 2"/>
          <p:cNvSpPr/>
          <p:nvPr>
            <p:ph type="title" idx="4294967295"/>
          </p:nvPr>
        </p:nvSpPr>
        <p:spPr>
          <a:xfrm>
            <a:off x="457200" y="277812"/>
            <a:ext cx="8229600" cy="1139825"/>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eaLnBrk="1" hangingPunct="1"/>
            <a:r>
              <a:t>本章要讨论的问题</a:t>
            </a:r>
          </a:p>
        </p:txBody>
      </p:sp>
      <p:sp>
        <p:nvSpPr>
          <p:cNvPr id="6147" name="Rectangle 3"/>
          <p:cNvSpPr/>
          <p:nvPr>
            <p:ph type="body" idx="4294967295"/>
          </p:nvPr>
        </p:nvSpPr>
        <p:spPr>
          <a:xfrm>
            <a:off x="457200" y="1219200"/>
            <a:ext cx="8229600" cy="5181600"/>
          </a:xfrm>
          <a:prstGeom prst="rect">
            <a:avLst/>
          </a:prstGeom>
          <a:noFill/>
          <a:ln>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eaLnBrk="1" hangingPunct="1">
              <a:lnSpc>
                <a:spcPct val="215000"/>
              </a:lnSpc>
            </a:pPr>
            <a:r>
              <a:rPr lang="en-US" altLang="en-US" b="1">
                <a:effectLst>
                  <a:outerShdw blurRad="38100" dist="38100" dir="2700000" algn="tl">
                    <a:schemeClr val="bg2"/>
                  </a:outerShdw>
                </a:effectLst>
              </a:rPr>
              <a:t>基数效用论与边际效用分析法</a:t>
            </a:r>
            <a:endParaRPr lang="en-US" altLang="en-US" b="1">
              <a:effectLst>
                <a:outerShdw blurRad="38100" dist="38100" dir="2700000" algn="tl">
                  <a:schemeClr val="bg2"/>
                </a:outerShdw>
              </a:effectLst>
            </a:endParaRPr>
          </a:p>
          <a:p>
            <a:pPr marL="342900" lvl="0" indent="-342900" eaLnBrk="1" hangingPunct="1">
              <a:lnSpc>
                <a:spcPct val="215000"/>
              </a:lnSpc>
            </a:pPr>
            <a:r>
              <a:rPr lang="en-US" altLang="en-US" b="1">
                <a:effectLst>
                  <a:outerShdw blurRad="38100" dist="38100" dir="2700000" algn="tl">
                    <a:schemeClr val="bg2"/>
                  </a:outerShdw>
                </a:effectLst>
              </a:rPr>
              <a:t>序数效用论与无差异曲线分析法</a:t>
            </a:r>
            <a:endParaRPr lang="en-US" altLang="en-US" b="1">
              <a:effectLst>
                <a:outerShdw blurRad="38100" dist="38100" dir="2700000" algn="tl">
                  <a:schemeClr val="bg2"/>
                </a:outerShdw>
              </a:effectLst>
            </a:endParaRPr>
          </a:p>
          <a:p>
            <a:pPr marL="342900" lvl="0" indent="-342900" eaLnBrk="1" hangingPunct="1">
              <a:lnSpc>
                <a:spcPct val="215000"/>
              </a:lnSpc>
            </a:pPr>
            <a:r>
              <a:rPr lang="en-US" altLang="en-US" b="1">
                <a:effectLst>
                  <a:outerShdw blurRad="38100" dist="38100" dir="2700000" algn="tl">
                    <a:schemeClr val="bg2"/>
                  </a:outerShdw>
                </a:effectLst>
              </a:rPr>
              <a:t>生产者行为</a:t>
            </a:r>
            <a:endParaRPr lang="en-US" altLang="en-US" b="1">
              <a:effectLst>
                <a:outerShdw blurRad="38100" dist="38100" dir="2700000" algn="tl">
                  <a:schemeClr val="bg2"/>
                </a:outerShdw>
              </a:effectLst>
            </a:endParaRPr>
          </a:p>
          <a:p>
            <a:pPr marL="342900" lvl="0" indent="-342900" eaLnBrk="1" hangingPunct="1">
              <a:lnSpc>
                <a:spcPct val="215000"/>
              </a:lnSpc>
            </a:pPr>
            <a:r>
              <a:rPr lang="en-US" altLang="en-US" b="1">
                <a:effectLst>
                  <a:outerShdw blurRad="38100" dist="38100" dir="2700000" algn="tl">
                    <a:schemeClr val="bg2"/>
                  </a:outerShdw>
                </a:effectLst>
              </a:rPr>
              <a:t>竞争与垄断</a:t>
            </a:r>
            <a:endParaRPr lang="en-US" altLang="en-US" b="1">
              <a:effectLst>
                <a:outerShdw blurRad="38100" dist="38100" dir="2700000" algn="tl">
                  <a:schemeClr val="bg2"/>
                </a:outerShdw>
              </a:effectLst>
            </a:endParaRPr>
          </a:p>
          <a:p>
            <a:pPr marL="342900" lvl="0" indent="-342900" eaLnBrk="1" hangingPunct="1">
              <a:lnSpc>
                <a:spcPct val="215000"/>
              </a:lnSpc>
            </a:pPr>
            <a:r>
              <a:rPr lang="en-US" altLang="en-US" b="1">
                <a:effectLst>
                  <a:outerShdw blurRad="38100" dist="38100" dir="2700000" algn="tl">
                    <a:schemeClr val="bg2"/>
                  </a:outerShdw>
                </a:effectLst>
              </a:rPr>
              <a:t>GDP与经济增长</a:t>
            </a:r>
            <a:endParaRPr lang="en-US" altLang="en-US" b="1">
              <a:effectLst>
                <a:outerShdw blurRad="38100" dist="38100" dir="2700000" algn="tl">
                  <a:schemeClr val="bg2"/>
                </a:outerShdw>
              </a:effectLst>
            </a:endParaRPr>
          </a:p>
        </p:txBody>
      </p:sp>
      <p:sp>
        <p:nvSpPr>
          <p:cNvPr id="6148" name="TextBox 6147"/>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消费者行为与生产者行为共100页，您现在浏览的是第2页!</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Rectangle 2"/>
          <p:cNvSpPr/>
          <p:nvPr>
            <p:ph type="title" idx="4294967295"/>
          </p:nvPr>
        </p:nvSpPr>
        <p:spPr>
          <a:xfrm>
            <a:off x="468312" y="476250"/>
            <a:ext cx="8135938" cy="504825"/>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lgn="ctr" eaLnBrk="1" hangingPunct="1"/>
            <a:r>
              <a:rPr sz="3200" b="1">
                <a:latin typeface="黑体" pitchFamily="1" charset="-122"/>
              </a:rPr>
              <a:t>节  效用论概述</a:t>
            </a:r>
            <a:br>
              <a:rPr sz="3200" b="1">
                <a:latin typeface="黑体" pitchFamily="1" charset="-122"/>
              </a:rPr>
            </a:br>
            <a:endParaRPr sz="3200" b="1">
              <a:latin typeface="黑体" pitchFamily="1" charset="-122"/>
            </a:endParaRPr>
          </a:p>
        </p:txBody>
      </p:sp>
      <p:sp>
        <p:nvSpPr>
          <p:cNvPr id="7171" name="Rectangle 3" descr="蓝色面巾纸"/>
          <p:cNvSpPr/>
          <p:nvPr/>
        </p:nvSpPr>
        <p:spPr>
          <a:xfrm>
            <a:off x="838200" y="1905000"/>
            <a:ext cx="7385050" cy="1066800"/>
          </a:xfrm>
          <a:prstGeom prst="rect">
            <a:avLst/>
          </a:prstGeom>
          <a:blipFill rotWithShape="0">
            <a:blip r:embed="rId2"/>
            <a:tile tx="0" ty="0" sx="100000" sy="100000" flip="none" algn="tl"/>
          </a:blipFill>
          <a:ln w="76200" cmpd="sng">
            <a:solidFill>
              <a:srgbClr val="336600"/>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342900" lvl="0" indent="-342900" eaLnBrk="1" hangingPunct="1">
              <a:spcBef>
                <a:spcPct val="20000"/>
              </a:spcBef>
              <a:buClr>
                <a:schemeClr val="accent1"/>
              </a:buClr>
              <a:buSzPct val="65000"/>
              <a:buFont typeface="Wingdings" charset="2"/>
            </a:pPr>
            <a:r>
              <a:rPr lang="en-US" altLang="en-US" sz="2600" b="1">
                <a:solidFill>
                  <a:srgbClr val="000066"/>
                </a:solidFill>
                <a:latin typeface="宋体" charset="-122"/>
              </a:rPr>
              <a:t>1.</a:t>
            </a:r>
            <a:r>
              <a:rPr lang="zh-CN" altLang="en-US" sz="2600" b="1">
                <a:solidFill>
                  <a:srgbClr val="000066"/>
                </a:solidFill>
                <a:latin typeface="宋体" charset="-122"/>
              </a:rPr>
              <a:t>效用</a:t>
            </a:r>
            <a:r>
              <a:rPr lang="en-US" altLang="en-US" sz="2600" b="1">
                <a:solidFill>
                  <a:srgbClr val="000066"/>
                </a:solidFill>
                <a:latin typeface="宋体" charset="-122"/>
              </a:rPr>
              <a:t>U</a:t>
            </a:r>
            <a:r>
              <a:rPr lang="zh-CN" altLang="en-US" sz="3000" b="1">
                <a:latin typeface="宋体" charset="-122"/>
              </a:rPr>
              <a:t>：</a:t>
            </a:r>
            <a:r>
              <a:rPr lang="zh-CN" altLang="en-US" sz="2600" b="1">
                <a:solidFill>
                  <a:srgbClr val="000066"/>
                </a:solidFill>
                <a:latin typeface="宋体" charset="-122"/>
              </a:rPr>
              <a:t>消费者从商品消费中得到的满足程度</a:t>
            </a:r>
            <a:r>
              <a:rPr lang="zh-CN" altLang="en-US" sz="2600">
                <a:solidFill>
                  <a:srgbClr val="000066"/>
                </a:solidFill>
                <a:latin typeface="宋体" charset="-122"/>
              </a:rPr>
              <a:t>。</a:t>
            </a:r>
            <a:r>
              <a:rPr lang="zh-CN" altLang="en-US" sz="2800">
                <a:latin typeface="宋体" charset="-122"/>
              </a:rPr>
              <a:t>效用单位是</a:t>
            </a:r>
            <a:r>
              <a:rPr lang="en-US" altLang="en-US" sz="2800">
                <a:latin typeface="宋体" charset="-122"/>
              </a:rPr>
              <a:t>Marshall</a:t>
            </a:r>
            <a:r>
              <a:rPr lang="zh-CN" altLang="en-US" sz="2800">
                <a:latin typeface="宋体" charset="-122"/>
              </a:rPr>
              <a:t>所确定，称为</a:t>
            </a:r>
            <a:r>
              <a:rPr lang="en-US" altLang="en-US" sz="2800">
                <a:latin typeface="宋体" charset="-122"/>
              </a:rPr>
              <a:t>Util</a:t>
            </a:r>
            <a:endParaRPr lang="zh-CN" altLang="en-US" sz="2100">
              <a:solidFill>
                <a:srgbClr val="FF0000"/>
              </a:solidFill>
              <a:latin typeface="宋体" charset="-122"/>
            </a:endParaRPr>
          </a:p>
        </p:txBody>
      </p:sp>
      <p:sp>
        <p:nvSpPr>
          <p:cNvPr id="7172" name="Rectangle 4" descr="蓝色面巾纸"/>
          <p:cNvSpPr/>
          <p:nvPr/>
        </p:nvSpPr>
        <p:spPr>
          <a:xfrm>
            <a:off x="5940425" y="4149725"/>
            <a:ext cx="2735262" cy="1993900"/>
          </a:xfrm>
          <a:prstGeom prst="rect">
            <a:avLst/>
          </a:prstGeom>
          <a:blipFill rotWithShape="0">
            <a:blip r:embed="rId2"/>
            <a:tile tx="0" ty="0" sx="100000" sy="100000" flip="none" algn="tl"/>
          </a:blipFill>
          <a:ln w="76200" cmpd="sng">
            <a:solidFill>
              <a:srgbClr val="006600"/>
            </a:solidFill>
            <a:miter lim="800000"/>
          </a:ln>
        </p:spPr>
        <p:txBody>
          <a:bodyPr anchor="ctr" anchorCtr="0">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buClr>
                <a:schemeClr val="accent2"/>
              </a:buClr>
              <a:buSzPct val="95000"/>
              <a:buFont typeface="Wingdings" charset="2"/>
              <a:tabLst>
                <a:tab pos="571500"/>
              </a:tabLst>
            </a:pPr>
            <a:r>
              <a:rPr lang="zh-CN" altLang="en-US" sz="2400" b="1">
                <a:latin typeface="Times New Roman" pitchFamily="2" charset="0"/>
              </a:rPr>
              <a:t>使幸福增加的有效方法是：</a:t>
            </a:r>
            <a:endParaRPr lang="zh-CN" altLang="en-US" sz="2400" b="1">
              <a:latin typeface="Times New Roman" pitchFamily="2" charset="0"/>
            </a:endParaRPr>
          </a:p>
          <a:p>
            <a:pPr marL="0" lvl="0" indent="0">
              <a:buClr>
                <a:schemeClr val="accent2"/>
              </a:buClr>
              <a:buSzPct val="95000"/>
              <a:buFont typeface="Wingdings" charset="2"/>
              <a:buChar char="u"/>
              <a:tabLst>
                <a:tab pos="571500"/>
              </a:tabLst>
            </a:pPr>
            <a:r>
              <a:rPr lang="zh-CN" altLang="en-US" sz="2400" b="1">
                <a:latin typeface="Times New Roman" pitchFamily="2" charset="0"/>
              </a:rPr>
              <a:t>（</a:t>
            </a:r>
            <a:r>
              <a:rPr lang="en-US" altLang="en-US" sz="2400" b="1">
                <a:latin typeface="Times New Roman" pitchFamily="2" charset="0"/>
              </a:rPr>
              <a:t>1</a:t>
            </a:r>
            <a:r>
              <a:rPr lang="zh-CN" altLang="en-US" sz="2400" b="1">
                <a:latin typeface="Times New Roman" pitchFamily="2" charset="0"/>
              </a:rPr>
              <a:t>）欲望不变而提高效用；</a:t>
            </a:r>
            <a:endParaRPr lang="zh-CN" altLang="en-US" sz="2400" b="1">
              <a:latin typeface="Times New Roman" pitchFamily="2" charset="0"/>
            </a:endParaRPr>
          </a:p>
          <a:p>
            <a:pPr marL="0" lvl="0" indent="0">
              <a:buClr>
                <a:schemeClr val="accent2"/>
              </a:buClr>
              <a:buSzPct val="95000"/>
              <a:buFont typeface="Wingdings" charset="2"/>
              <a:buChar char="u"/>
              <a:tabLst>
                <a:tab pos="571500"/>
              </a:tabLst>
            </a:pPr>
            <a:r>
              <a:rPr lang="zh-CN" altLang="en-US" sz="2400" b="1">
                <a:latin typeface="Times New Roman" pitchFamily="2" charset="0"/>
              </a:rPr>
              <a:t>（</a:t>
            </a:r>
            <a:r>
              <a:rPr lang="en-US" altLang="en-US" sz="2400" b="1">
                <a:latin typeface="Times New Roman" pitchFamily="2" charset="0"/>
              </a:rPr>
              <a:t>2</a:t>
            </a:r>
            <a:r>
              <a:rPr lang="zh-CN" altLang="en-US" sz="2400" b="1">
                <a:latin typeface="Times New Roman" pitchFamily="2" charset="0"/>
              </a:rPr>
              <a:t>）清心寡欲</a:t>
            </a:r>
            <a:endParaRPr lang="zh-CN" altLang="en-US" sz="2400" b="1">
              <a:latin typeface="Times New Roman" pitchFamily="2" charset="0"/>
            </a:endParaRPr>
          </a:p>
        </p:txBody>
      </p:sp>
      <p:sp>
        <p:nvSpPr>
          <p:cNvPr id="7173" name="Rectangle 5" descr="信纸"/>
          <p:cNvSpPr/>
          <p:nvPr/>
        </p:nvSpPr>
        <p:spPr>
          <a:xfrm>
            <a:off x="381000" y="5029200"/>
            <a:ext cx="5184775" cy="1006475"/>
          </a:xfrm>
          <a:prstGeom prst="rect">
            <a:avLst/>
          </a:prstGeom>
          <a:blipFill rotWithShape="0">
            <a:blip r:embed="rId3"/>
            <a:tile tx="0" ty="0" sx="100000" sy="100000" flip="none" algn="tl"/>
          </a:blipFill>
          <a:ln w="38100" cmpd="sng">
            <a:solidFill>
              <a:srgbClr val="CC6600"/>
            </a:solid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nSpc>
                <a:spcPct val="80000"/>
              </a:lnSpc>
              <a:buClr>
                <a:srgbClr val="3366FF"/>
              </a:buClr>
              <a:buSzPct val="95000"/>
              <a:buFont typeface="Wingdings" charset="2"/>
            </a:pPr>
            <a:r>
              <a:rPr lang="en-US" altLang="en-US" sz="2400">
                <a:latin typeface="Times New Roman" pitchFamily="2" charset="0"/>
              </a:rPr>
              <a:t>                                            </a:t>
            </a:r>
            <a:r>
              <a:rPr lang="zh-CN" altLang="en-US" sz="2400" b="1">
                <a:latin typeface="Times New Roman" pitchFamily="2" charset="0"/>
              </a:rPr>
              <a:t>效用</a:t>
            </a:r>
            <a:endParaRPr lang="zh-CN" altLang="en-US" sz="2400" b="1">
              <a:latin typeface="Times New Roman" pitchFamily="2" charset="0"/>
            </a:endParaRPr>
          </a:p>
          <a:p>
            <a:pPr marL="0" lvl="0" indent="0">
              <a:lnSpc>
                <a:spcPct val="80000"/>
              </a:lnSpc>
              <a:buClr>
                <a:srgbClr val="3366FF"/>
              </a:buClr>
              <a:buSzPct val="95000"/>
              <a:buFont typeface="Wingdings" charset="2"/>
              <a:buChar char="n"/>
            </a:pPr>
            <a:r>
              <a:rPr lang="zh-CN" altLang="en-US" sz="2400" b="1">
                <a:latin typeface="Times New Roman" pitchFamily="2" charset="0"/>
              </a:rPr>
              <a:t>萨缪尔森提出：幸福</a:t>
            </a:r>
            <a:r>
              <a:rPr lang="en-US" altLang="en-US" sz="2400" b="1">
                <a:latin typeface="Times New Roman" pitchFamily="2" charset="0"/>
              </a:rPr>
              <a:t>= ———</a:t>
            </a:r>
            <a:endParaRPr lang="en-US" altLang="en-US" sz="2400" b="1">
              <a:latin typeface="Times New Roman" pitchFamily="2" charset="0"/>
            </a:endParaRPr>
          </a:p>
          <a:p>
            <a:pPr marL="0" lvl="0" indent="0">
              <a:lnSpc>
                <a:spcPct val="80000"/>
              </a:lnSpc>
              <a:buClr>
                <a:srgbClr val="3366FF"/>
              </a:buClr>
              <a:buSzPct val="95000"/>
              <a:buFont typeface="Wingdings" charset="2"/>
            </a:pPr>
            <a:r>
              <a:rPr lang="en-US" altLang="en-US" sz="2400" b="1">
                <a:latin typeface="Times New Roman" pitchFamily="2" charset="0"/>
              </a:rPr>
              <a:t>                                            </a:t>
            </a:r>
            <a:r>
              <a:rPr lang="zh-CN" altLang="en-US" sz="2400" b="1">
                <a:latin typeface="Times New Roman" pitchFamily="2" charset="0"/>
              </a:rPr>
              <a:t>欲望</a:t>
            </a:r>
            <a:endParaRPr lang="zh-CN" altLang="en-US" sz="2400" b="1">
              <a:latin typeface="Times New Roman" pitchFamily="2" charset="0"/>
            </a:endParaRPr>
          </a:p>
        </p:txBody>
      </p:sp>
      <p:sp>
        <p:nvSpPr>
          <p:cNvPr id="7174" name="Text Box 6"/>
          <p:cNvSpPr/>
          <p:nvPr/>
        </p:nvSpPr>
        <p:spPr>
          <a:xfrm>
            <a:off x="539750" y="1316038"/>
            <a:ext cx="6048375" cy="457200"/>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zh-CN" altLang="en-US" sz="2400" b="1">
                <a:solidFill>
                  <a:schemeClr val="tx2"/>
                </a:solidFill>
              </a:rPr>
              <a:t>一、效用的含义</a:t>
            </a:r>
            <a:r>
              <a:rPr lang="zh-CN" altLang="en-US" sz="2400" b="1"/>
              <a:t>（</a:t>
            </a:r>
            <a:r>
              <a:rPr lang="en-US" altLang="en-US" sz="2400" b="1"/>
              <a:t>Utility</a:t>
            </a:r>
            <a:r>
              <a:rPr lang="zh-CN" altLang="en-US" sz="2400" b="1"/>
              <a:t>）</a:t>
            </a:r>
            <a:endParaRPr lang="zh-CN" altLang="en-US" sz="2400" b="1"/>
          </a:p>
        </p:txBody>
      </p:sp>
      <p:sp>
        <p:nvSpPr>
          <p:cNvPr id="7175" name="矩形 6"/>
          <p:cNvSpPr/>
          <p:nvPr/>
        </p:nvSpPr>
        <p:spPr>
          <a:xfrm>
            <a:off x="609600" y="3048000"/>
            <a:ext cx="7239000" cy="1200150"/>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r>
              <a:rPr lang="zh-CN" altLang="en-US" sz="2400" b="1">
                <a:solidFill>
                  <a:srgbClr val="0033CC"/>
                </a:solidFill>
                <a:ea typeface="黑体" pitchFamily="1" charset="-122"/>
              </a:rPr>
              <a:t>效用产生的条件：</a:t>
            </a:r>
            <a:endParaRPr lang="en-US" altLang="en-US" sz="2400" b="1">
              <a:solidFill>
                <a:srgbClr val="0033CC"/>
              </a:solidFill>
              <a:ea typeface="黑体" pitchFamily="1" charset="-122"/>
            </a:endParaRPr>
          </a:p>
          <a:p>
            <a:pPr marL="0" lvl="0" indent="0" eaLnBrk="1" hangingPunct="1"/>
            <a:r>
              <a:rPr lang="en-US" altLang="en-US" sz="2400" b="1">
                <a:solidFill>
                  <a:srgbClr val="0033CC"/>
                </a:solidFill>
                <a:ea typeface="黑体" pitchFamily="1" charset="-122"/>
              </a:rPr>
              <a:t>a</a:t>
            </a:r>
            <a:r>
              <a:rPr lang="zh-CN" altLang="en-US" sz="2400" b="1">
                <a:solidFill>
                  <a:srgbClr val="0033CC"/>
                </a:solidFill>
                <a:ea typeface="黑体" pitchFamily="1" charset="-122"/>
              </a:rPr>
              <a:t>、依赖物品具有满足人们某种欲望的客观属性；</a:t>
            </a:r>
            <a:endParaRPr lang="en-US" altLang="en-US" sz="2400" b="1">
              <a:solidFill>
                <a:srgbClr val="0033CC"/>
              </a:solidFill>
              <a:ea typeface="黑体" pitchFamily="1" charset="-122"/>
            </a:endParaRPr>
          </a:p>
          <a:p>
            <a:pPr marL="0" lvl="0" indent="0" eaLnBrk="1" hangingPunct="1"/>
            <a:r>
              <a:rPr lang="en-US" altLang="en-US" sz="2400" b="1">
                <a:solidFill>
                  <a:srgbClr val="0033CC"/>
                </a:solidFill>
                <a:ea typeface="黑体" pitchFamily="1" charset="-122"/>
              </a:rPr>
              <a:t>b</a:t>
            </a:r>
            <a:r>
              <a:rPr lang="zh-CN" altLang="en-US" sz="2400" b="1">
                <a:solidFill>
                  <a:srgbClr val="0033CC"/>
                </a:solidFill>
                <a:ea typeface="黑体" pitchFamily="1" charset="-122"/>
              </a:rPr>
              <a:t>、取决于消费者的主观感受。</a:t>
            </a:r>
            <a:endParaRPr lang="zh-CN" altLang="en-US" sz="2400"/>
          </a:p>
        </p:txBody>
      </p:sp>
      <p:sp>
        <p:nvSpPr>
          <p:cNvPr id="7176" name="TextBox 7175"/>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消费者行为与生产者行为共100页，您现在浏览的是第3页!</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7171"/>
                                        </p:tgtEl>
                                        <p:attrNameLst>
                                          <p:attrName>style.visibility</p:attrName>
                                        </p:attrNameLst>
                                      </p:cBhvr>
                                      <p:to>
                                        <p:strVal val="visible"/>
                                      </p:to>
                                    </p:set>
                                    <p:animEffect transition="in" filter="blinds(horizontal)">
                                      <p:cBhvr additive="base">
                                        <p:cTn id="7" dur="500" fill="hold"/>
                                        <p:tgtEl>
                                          <p:spTgt spid="7171"/>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2" nodeType="clickEffect">
                                  <p:stCondLst>
                                    <p:cond delay="0"/>
                                  </p:stCondLst>
                                  <p:childTnLst>
                                    <p:set>
                                      <p:cBhvr additive="base">
                                        <p:cTn id="11" dur="1" fill="hold">
                                          <p:stCondLst>
                                            <p:cond delay="0"/>
                                          </p:stCondLst>
                                        </p:cTn>
                                        <p:tgtEl>
                                          <p:spTgt spid="7173"/>
                                        </p:tgtEl>
                                        <p:attrNameLst>
                                          <p:attrName>style.visibility</p:attrName>
                                        </p:attrNameLst>
                                      </p:cBhvr>
                                      <p:to>
                                        <p:strVal val="visible"/>
                                      </p:to>
                                    </p:set>
                                    <p:animEffect transition="in" filter="blinds(horizontal)">
                                      <p:cBhvr additive="base">
                                        <p:cTn id="12" dur="500" fill="hold"/>
                                        <p:tgtEl>
                                          <p:spTgt spid="7173"/>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1" nodeType="clickEffect">
                                  <p:stCondLst>
                                    <p:cond delay="0"/>
                                  </p:stCondLst>
                                  <p:childTnLst>
                                    <p:set>
                                      <p:cBhvr additive="base">
                                        <p:cTn id="16" dur="1" fill="hold">
                                          <p:stCondLst>
                                            <p:cond delay="0"/>
                                          </p:stCondLst>
                                        </p:cTn>
                                        <p:tgtEl>
                                          <p:spTgt spid="7172"/>
                                        </p:tgtEl>
                                        <p:attrNameLst>
                                          <p:attrName>style.visibility</p:attrName>
                                        </p:attrNameLst>
                                      </p:cBhvr>
                                      <p:to>
                                        <p:strVal val="visible"/>
                                      </p:to>
                                    </p:set>
                                    <p:animEffect transition="in" filter="blinds(horizontal)">
                                      <p:cBhvr additive="base">
                                        <p:cTn id="17" dur="500" fill="hold"/>
                                        <p:tgtEl>
                                          <p:spTgt spid="7172"/>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0" presetClass="entr" presetSubtype="0" dur="2000" fill="hold" grpId="3" nodeType="clickEffect">
                                  <p:stCondLst>
                                    <p:cond delay="0"/>
                                  </p:stCondLst>
                                  <p:childTnLst>
                                    <p:set>
                                      <p:cBhvr additive="base">
                                        <p:cTn id="21" dur="1" fill="hold">
                                          <p:stCondLst>
                                            <p:cond delay="0"/>
                                          </p:stCondLst>
                                        </p:cTn>
                                        <p:tgtEl>
                                          <p:spTgt spid="7175">
                                            <p:txEl>
                                              <p:pRg st="0" end="0"/>
                                            </p:txEl>
                                          </p:spTgt>
                                        </p:tgtEl>
                                        <p:attrNameLst>
                                          <p:attrName>style.visibility</p:attrName>
                                        </p:attrNameLst>
                                      </p:cBhvr>
                                      <p:to>
                                        <p:strVal val="visible"/>
                                      </p:to>
                                    </p:set>
                                    <p:animEffect transition="in" filter="fade">
                                      <p:cBhvr additive="base">
                                        <p:cTn id="22" dur="2000" fill="hold"/>
                                        <p:tgtEl>
                                          <p:spTgt spid="7175">
                                            <p:txEl>
                                              <p:pRg st="0" end="0"/>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0" presetClass="entr" presetSubtype="0" dur="2000" fill="hold" grpId="3" nodeType="clickEffect">
                                  <p:stCondLst>
                                    <p:cond delay="0"/>
                                  </p:stCondLst>
                                  <p:childTnLst>
                                    <p:set>
                                      <p:cBhvr additive="base">
                                        <p:cTn id="26" dur="1" fill="hold">
                                          <p:stCondLst>
                                            <p:cond delay="0"/>
                                          </p:stCondLst>
                                        </p:cTn>
                                        <p:tgtEl>
                                          <p:spTgt spid="7175">
                                            <p:txEl>
                                              <p:pRg st="1" end="1"/>
                                            </p:txEl>
                                          </p:spTgt>
                                        </p:tgtEl>
                                        <p:attrNameLst>
                                          <p:attrName>style.visibility</p:attrName>
                                        </p:attrNameLst>
                                      </p:cBhvr>
                                      <p:to>
                                        <p:strVal val="visible"/>
                                      </p:to>
                                    </p:set>
                                    <p:animEffect transition="in" filter="fade">
                                      <p:cBhvr additive="base">
                                        <p:cTn id="27" dur="2000" fill="hold"/>
                                        <p:tgtEl>
                                          <p:spTgt spid="7175">
                                            <p:txEl>
                                              <p:pRg st="1" end="1"/>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10" presetClass="entr" presetSubtype="0" dur="2000" fill="hold" grpId="3" nodeType="clickEffect">
                                  <p:stCondLst>
                                    <p:cond delay="0"/>
                                  </p:stCondLst>
                                  <p:childTnLst>
                                    <p:set>
                                      <p:cBhvr additive="base">
                                        <p:cTn id="31" dur="1" fill="hold">
                                          <p:stCondLst>
                                            <p:cond delay="0"/>
                                          </p:stCondLst>
                                        </p:cTn>
                                        <p:tgtEl>
                                          <p:spTgt spid="7175">
                                            <p:txEl>
                                              <p:pRg st="2" end="2"/>
                                            </p:txEl>
                                          </p:spTgt>
                                        </p:tgtEl>
                                        <p:attrNameLst>
                                          <p:attrName>style.visibility</p:attrName>
                                        </p:attrNameLst>
                                      </p:cBhvr>
                                      <p:to>
                                        <p:strVal val="visible"/>
                                      </p:to>
                                    </p:set>
                                    <p:animEffect transition="in" filter="fade">
                                      <p:cBhvr additive="base">
                                        <p:cTn id="32" dur="2000" fill="hold"/>
                                        <p:tgtEl>
                                          <p:spTgt spid="717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p:bldP spid="7172" grpId="1"/>
      <p:bldP spid="7173" grpId="2"/>
      <p:bldP spid="7175" grpId="3"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Rectangle 2"/>
          <p:cNvSpPr/>
          <p:nvPr>
            <p:ph type="title" idx="4294967295"/>
          </p:nvPr>
        </p:nvSpPr>
        <p:spPr>
          <a:xfrm>
            <a:off x="457200" y="277812"/>
            <a:ext cx="8229600" cy="1058862"/>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eaLnBrk="1" hangingPunct="1"/>
            <a:r>
              <a:rPr sz="3800" b="1"/>
              <a:t>二、两种效用理论</a:t>
            </a:r>
            <a:endParaRPr sz="3800" b="1"/>
          </a:p>
        </p:txBody>
      </p:sp>
      <p:sp>
        <p:nvSpPr>
          <p:cNvPr id="9219" name="Rectangle 3" descr="蓝色面巾纸"/>
          <p:cNvSpPr/>
          <p:nvPr>
            <p:ph type="body" idx="4294967295"/>
          </p:nvPr>
        </p:nvSpPr>
        <p:spPr>
          <a:xfrm>
            <a:off x="685800" y="1417638"/>
            <a:ext cx="7772400" cy="1935162"/>
          </a:xfrm>
          <a:prstGeom prst="rect">
            <a:avLst/>
          </a:prstGeom>
          <a:blipFill rotWithShape="0">
            <a:blip r:embed="rId2"/>
            <a:tile tx="0" ty="0" sx="100000" sy="100000" flip="none" algn="tl"/>
          </a:blipFill>
          <a:ln w="76200" cmpd="sng">
            <a:solidFill>
              <a:srgbClr val="336600"/>
            </a:solidFill>
            <a:miter lim="800000"/>
          </a:ln>
        </p:spPr>
        <p:txBody>
          <a:bodyPr vert="horz" wrap="square" anchor="t" anchorCtr="0"/>
          <a:lstStyle>
            <a:lvl1pPr marL="0" indent="0" algn="l"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0" lvl="0" indent="0" eaLnBrk="1" hangingPunct="1">
              <a:lnSpc>
                <a:spcPct val="90000"/>
              </a:lnSpc>
              <a:buFont typeface="Wingdings" charset="2"/>
            </a:pPr>
            <a:r>
              <a:rPr lang="en-US" altLang="en-US" sz="2100" b="1">
                <a:solidFill>
                  <a:srgbClr val="FF0000"/>
                </a:solidFill>
              </a:rPr>
              <a:t>基数效用</a:t>
            </a:r>
            <a:r>
              <a:rPr lang="en-US" altLang="en-US" sz="2100" b="1">
                <a:solidFill>
                  <a:srgbClr val="008844"/>
                </a:solidFill>
              </a:rPr>
              <a:t>（cardinal utility）：</a:t>
            </a:r>
            <a:r>
              <a:rPr lang="en-US" altLang="en-US" sz="2100" b="1"/>
              <a:t> </a:t>
            </a:r>
            <a:endParaRPr lang="en-US" altLang="en-US" sz="2100" b="1"/>
          </a:p>
          <a:p>
            <a:pPr marL="0" lvl="0" indent="0" eaLnBrk="1" hangingPunct="1">
              <a:lnSpc>
                <a:spcPct val="90000"/>
              </a:lnSpc>
              <a:buFont typeface="Wingdings" charset="2"/>
            </a:pPr>
            <a:r>
              <a:rPr lang="en-US" altLang="en-US" sz="2100" b="1"/>
              <a:t>效用的大小可以用基数（1，2，3，……）来表示，可以计量并加总求和。</a:t>
            </a:r>
            <a:endParaRPr lang="en-US" altLang="en-US" sz="2100" b="1"/>
          </a:p>
          <a:p>
            <a:pPr marL="0" lvl="0" indent="0" eaLnBrk="1" hangingPunct="1">
              <a:lnSpc>
                <a:spcPct val="90000"/>
              </a:lnSpc>
              <a:buFont typeface="Wingdings" charset="2"/>
            </a:pPr>
            <a:r>
              <a:rPr lang="en-US" altLang="en-US" sz="2100" b="1"/>
              <a:t>基数效用论采用的是</a:t>
            </a:r>
            <a:r>
              <a:rPr lang="en-US" altLang="en-US" sz="2100" b="1">
                <a:solidFill>
                  <a:srgbClr val="660033"/>
                </a:solidFill>
              </a:rPr>
              <a:t>边际效用分析法</a:t>
            </a:r>
            <a:r>
              <a:rPr lang="en-US" altLang="en-US" sz="2100" b="1"/>
              <a:t>。</a:t>
            </a:r>
            <a:r>
              <a:rPr lang="en-US" altLang="en-US" sz="2100"/>
              <a:t> </a:t>
            </a:r>
            <a:endParaRPr lang="en-US" altLang="en-US" sz="2100"/>
          </a:p>
        </p:txBody>
      </p:sp>
      <p:sp>
        <p:nvSpPr>
          <p:cNvPr id="9220" name="Rectangle 4" descr="蓝色面巾纸"/>
          <p:cNvSpPr/>
          <p:nvPr/>
        </p:nvSpPr>
        <p:spPr>
          <a:xfrm>
            <a:off x="755650" y="3886200"/>
            <a:ext cx="7775575" cy="2057400"/>
          </a:xfrm>
          <a:prstGeom prst="rect">
            <a:avLst/>
          </a:prstGeom>
          <a:blipFill rotWithShape="0">
            <a:blip r:embed="rId2"/>
            <a:tile tx="0" ty="0" sx="100000" sy="100000" flip="none" algn="tl"/>
          </a:blipFill>
          <a:ln w="76200" cmpd="sng">
            <a:solidFill>
              <a:srgbClr val="336600"/>
            </a:solid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lnSpc>
                <a:spcPct val="110000"/>
              </a:lnSpc>
              <a:spcBef>
                <a:spcPct val="20000"/>
              </a:spcBef>
              <a:buClr>
                <a:schemeClr val="bg2"/>
              </a:buClr>
              <a:buFont typeface="Wingdings" charset="2"/>
              <a:buChar char="l"/>
            </a:pPr>
            <a:r>
              <a:rPr lang="zh-CN" altLang="en-US" sz="2100" b="1">
                <a:solidFill>
                  <a:srgbClr val="FF0000"/>
                </a:solidFill>
                <a:latin typeface="Times New Roman" pitchFamily="2" charset="0"/>
              </a:rPr>
              <a:t>序数效用</a:t>
            </a:r>
            <a:r>
              <a:rPr lang="zh-CN" altLang="en-US" sz="2100" b="1">
                <a:solidFill>
                  <a:srgbClr val="008844"/>
                </a:solidFill>
                <a:latin typeface="Times New Roman" pitchFamily="2" charset="0"/>
              </a:rPr>
              <a:t>（</a:t>
            </a:r>
            <a:r>
              <a:rPr lang="en-US" altLang="en-US" sz="2100" b="1">
                <a:solidFill>
                  <a:srgbClr val="008844"/>
                </a:solidFill>
                <a:latin typeface="Times New Roman" pitchFamily="2" charset="0"/>
              </a:rPr>
              <a:t>ordinal utility</a:t>
            </a:r>
            <a:r>
              <a:rPr lang="zh-CN" altLang="en-US" sz="2100" b="1">
                <a:solidFill>
                  <a:srgbClr val="008844"/>
                </a:solidFill>
                <a:latin typeface="Times New Roman" pitchFamily="2" charset="0"/>
              </a:rPr>
              <a:t>）：</a:t>
            </a:r>
            <a:endParaRPr lang="zh-CN" altLang="en-US" sz="2100" b="1">
              <a:solidFill>
                <a:srgbClr val="008844"/>
              </a:solidFill>
              <a:latin typeface="Times New Roman" pitchFamily="2" charset="0"/>
            </a:endParaRPr>
          </a:p>
          <a:p>
            <a:pPr marL="0" lvl="0" indent="0" eaLnBrk="1" hangingPunct="1">
              <a:lnSpc>
                <a:spcPct val="110000"/>
              </a:lnSpc>
              <a:spcBef>
                <a:spcPct val="20000"/>
              </a:spcBef>
              <a:buClr>
                <a:schemeClr val="bg2"/>
              </a:buClr>
              <a:buFont typeface="Wingdings" charset="2"/>
              <a:buChar char="l"/>
            </a:pPr>
            <a:r>
              <a:rPr lang="zh-CN" altLang="en-US" sz="2100" b="1">
                <a:latin typeface="Times New Roman" pitchFamily="2" charset="0"/>
              </a:rPr>
              <a:t>效用作为一种心理现象无法计量，也不能加总求和，只能表示出满足程度的高低与顺序，效用只能用序数（，第二，第三，</a:t>
            </a:r>
            <a:r>
              <a:rPr lang="en-US" altLang="en-US" sz="2100" b="1">
                <a:latin typeface="Times New Roman" pitchFamily="2" charset="0"/>
              </a:rPr>
              <a:t>……</a:t>
            </a:r>
            <a:r>
              <a:rPr lang="zh-CN" altLang="en-US" sz="2100" b="1">
                <a:latin typeface="Times New Roman" pitchFamily="2" charset="0"/>
              </a:rPr>
              <a:t>）来表示。</a:t>
            </a:r>
            <a:endParaRPr lang="zh-CN" altLang="en-US" sz="2100" b="1">
              <a:latin typeface="Times New Roman" pitchFamily="2" charset="0"/>
            </a:endParaRPr>
          </a:p>
          <a:p>
            <a:pPr marL="0" lvl="0" indent="0" eaLnBrk="1" hangingPunct="1">
              <a:lnSpc>
                <a:spcPct val="110000"/>
              </a:lnSpc>
              <a:spcBef>
                <a:spcPct val="20000"/>
              </a:spcBef>
              <a:buClr>
                <a:schemeClr val="bg2"/>
              </a:buClr>
              <a:buFont typeface="Wingdings" charset="2"/>
              <a:buChar char="l"/>
            </a:pPr>
            <a:r>
              <a:rPr lang="zh-CN" altLang="en-US" sz="2100" b="1">
                <a:latin typeface="Times New Roman" pitchFamily="2" charset="0"/>
              </a:rPr>
              <a:t>序数效用论采用的是</a:t>
            </a:r>
            <a:r>
              <a:rPr lang="zh-CN" altLang="en-US" sz="2100" b="1">
                <a:solidFill>
                  <a:srgbClr val="660033"/>
                </a:solidFill>
                <a:latin typeface="Times New Roman" pitchFamily="2" charset="0"/>
              </a:rPr>
              <a:t>无差异曲线分析法</a:t>
            </a:r>
            <a:r>
              <a:rPr lang="zh-CN" altLang="en-US" sz="2100" b="1">
                <a:latin typeface="Times New Roman" pitchFamily="2" charset="0"/>
              </a:rPr>
              <a:t>。</a:t>
            </a:r>
            <a:endParaRPr lang="zh-CN" altLang="en-US" sz="2100" b="1">
              <a:latin typeface="Times New Roman" pitchFamily="2" charset="0"/>
            </a:endParaRPr>
          </a:p>
        </p:txBody>
      </p:sp>
      <p:sp>
        <p:nvSpPr>
          <p:cNvPr id="9221" name="TextBox 9220"/>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9219">
                                            <p:txEl>
                                              <p:pRg st="0" end="0"/>
                                            </p:txEl>
                                          </p:spTgt>
                                        </p:tgtEl>
                                        <p:attrNameLst>
                                          <p:attrName>style.visibility</p:attrName>
                                        </p:attrNameLst>
                                      </p:cBhvr>
                                      <p:to>
                                        <p:strVal val="visible"/>
                                      </p:to>
                                    </p:set>
                                    <p:animEffect transition="in" filter="box(in)">
                                      <p:cBhvr additive="base">
                                        <p:cTn id="7" dur="500" fill="hold"/>
                                        <p:tgtEl>
                                          <p:spTgt spid="9219">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0" nodeType="clickEffect">
                                  <p:stCondLst>
                                    <p:cond delay="0"/>
                                  </p:stCondLst>
                                  <p:childTnLst>
                                    <p:set>
                                      <p:cBhvr additive="base">
                                        <p:cTn id="11" dur="1" fill="hold">
                                          <p:stCondLst>
                                            <p:cond delay="0"/>
                                          </p:stCondLst>
                                        </p:cTn>
                                        <p:tgtEl>
                                          <p:spTgt spid="9219">
                                            <p:txEl>
                                              <p:pRg st="1" end="1"/>
                                            </p:txEl>
                                          </p:spTgt>
                                        </p:tgtEl>
                                        <p:attrNameLst>
                                          <p:attrName>style.visibility</p:attrName>
                                        </p:attrNameLst>
                                      </p:cBhvr>
                                      <p:to>
                                        <p:strVal val="visible"/>
                                      </p:to>
                                    </p:set>
                                    <p:animEffect transition="in" filter="box(in)">
                                      <p:cBhvr additive="base">
                                        <p:cTn id="12" dur="500" fill="hold"/>
                                        <p:tgtEl>
                                          <p:spTgt spid="9219">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500" fill="hold" grpId="0" nodeType="clickEffect">
                                  <p:stCondLst>
                                    <p:cond delay="0"/>
                                  </p:stCondLst>
                                  <p:childTnLst>
                                    <p:set>
                                      <p:cBhvr additive="base">
                                        <p:cTn id="16" dur="1" fill="hold">
                                          <p:stCondLst>
                                            <p:cond delay="0"/>
                                          </p:stCondLst>
                                        </p:cTn>
                                        <p:tgtEl>
                                          <p:spTgt spid="9219">
                                            <p:txEl>
                                              <p:pRg st="2" end="2"/>
                                            </p:txEl>
                                          </p:spTgt>
                                        </p:tgtEl>
                                        <p:attrNameLst>
                                          <p:attrName>style.visibility</p:attrName>
                                        </p:attrNameLst>
                                      </p:cBhvr>
                                      <p:to>
                                        <p:strVal val="visible"/>
                                      </p:to>
                                    </p:set>
                                    <p:animEffect transition="in" filter="box(in)">
                                      <p:cBhvr additive="base">
                                        <p:cTn id="17" dur="500" fill="hold"/>
                                        <p:tgtEl>
                                          <p:spTgt spid="9219">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4" presetClass="entr" presetSubtype="16" dur="500" fill="hold" grpId="1" nodeType="clickEffect">
                                  <p:stCondLst>
                                    <p:cond delay="0"/>
                                  </p:stCondLst>
                                  <p:childTnLst>
                                    <p:set>
                                      <p:cBhvr additive="base">
                                        <p:cTn id="21" dur="1" fill="hold">
                                          <p:stCondLst>
                                            <p:cond delay="0"/>
                                          </p:stCondLst>
                                        </p:cTn>
                                        <p:tgtEl>
                                          <p:spTgt spid="9220"/>
                                        </p:tgtEl>
                                        <p:attrNameLst>
                                          <p:attrName>style.visibility</p:attrName>
                                        </p:attrNameLst>
                                      </p:cBhvr>
                                      <p:to>
                                        <p:strVal val="visible"/>
                                      </p:to>
                                    </p:set>
                                    <p:animEffect transition="in" filter="box(in)">
                                      <p:cBhvr additive="base">
                                        <p:cTn id="22" dur="500" fill="hold"/>
                                        <p:tgtEl>
                                          <p:spTgt spid="92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uiExpand="1" build="p"/>
      <p:bldP spid="9220" grpId="1"/>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Rectangle 2"/>
          <p:cNvSpPr/>
          <p:nvPr>
            <p:ph type="title" idx="4294967295"/>
          </p:nvPr>
        </p:nvSpPr>
        <p:spPr>
          <a:xfrm>
            <a:off x="468312" y="381000"/>
            <a:ext cx="7848600" cy="792162"/>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eaLnBrk="1" hangingPunct="1"/>
            <a:r>
              <a:rPr lang="en-US" altLang="en-US">
                <a:latin typeface="黑体" pitchFamily="1" charset="-122"/>
              </a:rPr>
              <a:t>总效用TU与边际效用MU的关系</a:t>
            </a:r>
            <a:endParaRPr lang="en-US" altLang="en-US">
              <a:latin typeface="黑体" pitchFamily="1" charset="-122"/>
            </a:endParaRPr>
          </a:p>
        </p:txBody>
      </p:sp>
      <p:sp>
        <p:nvSpPr>
          <p:cNvPr id="11267" name="Text Box 3"/>
          <p:cNvSpPr/>
          <p:nvPr>
            <p:ph type="body" idx="4294967295"/>
          </p:nvPr>
        </p:nvSpPr>
        <p:spPr>
          <a:xfrm>
            <a:off x="533400" y="1066800"/>
            <a:ext cx="3800475" cy="774700"/>
          </a:xfrm>
          <a:prstGeom prst="rect">
            <a:avLst/>
          </a:prstGeom>
          <a:noFill/>
          <a:ln cmpd="sng">
            <a:solidFill>
              <a:srgbClr val="FF0000"/>
            </a:solidFill>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eaLnBrk="1" hangingPunct="1">
              <a:lnSpc>
                <a:spcPct val="160000"/>
              </a:lnSpc>
              <a:spcBef>
                <a:spcPct val="0"/>
              </a:spcBef>
              <a:buNone/>
            </a:pPr>
            <a:r>
              <a:rPr lang="en-US" altLang="en-US" sz="2100" b="1">
                <a:solidFill>
                  <a:srgbClr val="000066"/>
                </a:solidFill>
              </a:rPr>
              <a:t>当MU &gt; 0, TU↑ ;</a:t>
            </a:r>
            <a:endParaRPr lang="en-US" altLang="en-US" sz="2100" b="1">
              <a:solidFill>
                <a:srgbClr val="000066"/>
              </a:solidFill>
            </a:endParaRPr>
          </a:p>
        </p:txBody>
      </p:sp>
      <p:sp>
        <p:nvSpPr>
          <p:cNvPr id="11268" name="Rectangle 4"/>
          <p:cNvSpPr/>
          <p:nvPr/>
        </p:nvSpPr>
        <p:spPr>
          <a:xfrm>
            <a:off x="533400" y="1905000"/>
            <a:ext cx="3810000" cy="466725"/>
          </a:xfrm>
          <a:prstGeom prst="rect">
            <a:avLst/>
          </a:prstGeom>
          <a:noFill/>
          <a:ln cmpd="sng">
            <a:solidFill>
              <a:srgbClr val="FF0000"/>
            </a:solid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r>
              <a:rPr lang="zh-CN" altLang="en-US" sz="2400" b="1">
                <a:solidFill>
                  <a:srgbClr val="000066"/>
                </a:solidFill>
                <a:latin typeface="Times New Roman" pitchFamily="2" charset="0"/>
              </a:rPr>
              <a:t>当</a:t>
            </a:r>
            <a:r>
              <a:rPr lang="en-US" altLang="en-US" sz="2400" b="1">
                <a:solidFill>
                  <a:srgbClr val="000066"/>
                </a:solidFill>
                <a:latin typeface="Times New Roman" pitchFamily="2" charset="0"/>
              </a:rPr>
              <a:t>MU &lt; 0, TU↓ ; </a:t>
            </a:r>
            <a:endParaRPr lang="en-US" altLang="en-US" sz="2400" b="1">
              <a:solidFill>
                <a:srgbClr val="000066"/>
              </a:solidFill>
              <a:latin typeface="Times New Roman" pitchFamily="2" charset="0"/>
            </a:endParaRPr>
          </a:p>
        </p:txBody>
      </p:sp>
      <p:sp>
        <p:nvSpPr>
          <p:cNvPr id="11269" name="Rectangle 5" descr="蓝色面巾纸"/>
          <p:cNvSpPr/>
          <p:nvPr/>
        </p:nvSpPr>
        <p:spPr>
          <a:xfrm>
            <a:off x="755650" y="3500438"/>
            <a:ext cx="3600450" cy="1263650"/>
          </a:xfrm>
          <a:prstGeom prst="rect">
            <a:avLst/>
          </a:prstGeom>
          <a:blipFill rotWithShape="0">
            <a:blip r:embed="rId2"/>
            <a:tile tx="0" ty="0" sx="100000" sy="100000" flip="none" algn="tl"/>
          </a:blipFill>
          <a:ln w="76200" cmpd="sng">
            <a:solidFill>
              <a:srgbClr val="336600"/>
            </a:solid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r>
              <a:rPr lang="zh-CN" altLang="en-US" sz="2400" b="1">
                <a:solidFill>
                  <a:srgbClr val="000066"/>
                </a:solidFill>
                <a:latin typeface="Times New Roman" pitchFamily="2" charset="0"/>
              </a:rPr>
              <a:t>当</a:t>
            </a:r>
            <a:r>
              <a:rPr lang="en-US" altLang="en-US" sz="2400" b="1">
                <a:solidFill>
                  <a:srgbClr val="000066"/>
                </a:solidFill>
                <a:latin typeface="Times New Roman" pitchFamily="2" charset="0"/>
              </a:rPr>
              <a:t>MU = 0, </a:t>
            </a:r>
            <a:r>
              <a:rPr lang="en-US" altLang="en-US" sz="2400" b="1">
                <a:solidFill>
                  <a:srgbClr val="FF0000"/>
                </a:solidFill>
                <a:latin typeface="Times New Roman" pitchFamily="2" charset="0"/>
              </a:rPr>
              <a:t>TU</a:t>
            </a:r>
            <a:r>
              <a:rPr lang="zh-CN" altLang="en-US" sz="2400" b="1">
                <a:solidFill>
                  <a:srgbClr val="FF0000"/>
                </a:solidFill>
                <a:latin typeface="Times New Roman" pitchFamily="2" charset="0"/>
              </a:rPr>
              <a:t>最高点</a:t>
            </a:r>
            <a:r>
              <a:rPr lang="zh-CN" altLang="en-US" sz="2400" b="1">
                <a:solidFill>
                  <a:srgbClr val="000066"/>
                </a:solidFill>
                <a:latin typeface="Times New Roman" pitchFamily="2" charset="0"/>
              </a:rPr>
              <a:t>，</a:t>
            </a:r>
            <a:r>
              <a:rPr lang="zh-CN" altLang="en-US" sz="2400" b="1">
                <a:latin typeface="Times New Roman" pitchFamily="2" charset="0"/>
              </a:rPr>
              <a:t>总效应达到最大</a:t>
            </a:r>
            <a:r>
              <a:rPr lang="zh-CN" altLang="en-US" sz="2400">
                <a:latin typeface="Times New Roman" pitchFamily="2" charset="0"/>
              </a:rPr>
              <a:t> 。</a:t>
            </a:r>
            <a:endParaRPr lang="zh-CN" altLang="en-US" sz="2400">
              <a:latin typeface="Times New Roman" pitchFamily="2" charset="0"/>
            </a:endParaRPr>
          </a:p>
          <a:p>
            <a:pPr marL="0" lvl="0" indent="0"/>
            <a:r>
              <a:rPr lang="zh-CN" altLang="en-US" sz="2400" b="1">
                <a:solidFill>
                  <a:srgbClr val="000066"/>
                </a:solidFill>
                <a:latin typeface="Times New Roman" pitchFamily="2" charset="0"/>
              </a:rPr>
              <a:t>处于↑ 、↓的拐点</a:t>
            </a:r>
            <a:endParaRPr lang="zh-CN" altLang="en-US" sz="2400" b="1">
              <a:solidFill>
                <a:srgbClr val="000066"/>
              </a:solidFill>
              <a:latin typeface="Times New Roman" pitchFamily="2" charset="0"/>
            </a:endParaRPr>
          </a:p>
        </p:txBody>
      </p:sp>
      <p:sp>
        <p:nvSpPr>
          <p:cNvPr id="11270" name="Rectangle 6" descr="蓝色面巾纸"/>
          <p:cNvSpPr/>
          <p:nvPr/>
        </p:nvSpPr>
        <p:spPr>
          <a:xfrm>
            <a:off x="755650" y="4979988"/>
            <a:ext cx="3600450" cy="898525"/>
          </a:xfrm>
          <a:prstGeom prst="rect">
            <a:avLst/>
          </a:prstGeom>
          <a:blipFill rotWithShape="0">
            <a:blip r:embed="rId2"/>
            <a:tile tx="0" ty="0" sx="100000" sy="100000" flip="none" algn="tl"/>
          </a:blipFill>
          <a:ln w="76200" cmpd="sng">
            <a:solidFill>
              <a:srgbClr val="336600"/>
            </a:solidFill>
            <a:miter lim="800000"/>
          </a:ln>
        </p:spPr>
        <p:txBody>
          <a:bodyPr anchor="ctr" anchorCtr="0">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r>
              <a:rPr lang="zh-CN" altLang="en-US" sz="2400" b="1">
                <a:latin typeface="Times New Roman" pitchFamily="2" charset="0"/>
              </a:rPr>
              <a:t>总效用以固定增加时，边际效用不变</a:t>
            </a:r>
            <a:endParaRPr lang="zh-CN" altLang="en-US" sz="2400" b="1">
              <a:latin typeface="Times New Roman" pitchFamily="2" charset="0"/>
            </a:endParaRPr>
          </a:p>
        </p:txBody>
      </p:sp>
      <p:cxnSp>
        <p:nvCxnSpPr>
          <p:cNvPr id="11271" name="Line 7"/>
          <p:cNvCxnSpPr/>
          <p:nvPr/>
        </p:nvCxnSpPr>
        <p:spPr>
          <a:xfrm flipH="1" flipV="1">
            <a:off x="5562600" y="2057400"/>
            <a:ext cx="0" cy="1752600"/>
          </a:xfrm>
          <a:prstGeom prst="line">
            <a:avLst/>
          </a:prstGeom>
          <a:noFill/>
          <a:ln w="28575" cmpd="sng">
            <a:solidFill>
              <a:schemeClr val="tx1"/>
            </a:solidFill>
            <a:miter lim="800000"/>
            <a:tailEnd type="triangle"/>
          </a:ln>
        </p:spPr>
      </p:cxnSp>
      <p:cxnSp>
        <p:nvCxnSpPr>
          <p:cNvPr id="11272" name="Line 8"/>
          <p:cNvCxnSpPr/>
          <p:nvPr/>
        </p:nvCxnSpPr>
        <p:spPr>
          <a:xfrm>
            <a:off x="5562600" y="3810000"/>
            <a:ext cx="2286000" cy="0"/>
          </a:xfrm>
          <a:prstGeom prst="line">
            <a:avLst/>
          </a:prstGeom>
          <a:noFill/>
          <a:ln w="28575" cmpd="sng">
            <a:solidFill>
              <a:schemeClr val="tx1"/>
            </a:solidFill>
            <a:miter lim="800000"/>
            <a:tailEnd type="triangle"/>
          </a:ln>
        </p:spPr>
      </p:cxnSp>
      <p:sp>
        <p:nvSpPr>
          <p:cNvPr id="11273" name="Text Box 9"/>
          <p:cNvSpPr/>
          <p:nvPr/>
        </p:nvSpPr>
        <p:spPr>
          <a:xfrm>
            <a:off x="4953000" y="1905000"/>
            <a:ext cx="590550" cy="457200"/>
          </a:xfrm>
          <a:prstGeom prst="rect">
            <a:avLst/>
          </a:prstGeom>
          <a:noFill/>
          <a:ln>
            <a:noFill/>
            <a:miter lim="800000"/>
          </a:ln>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r>
              <a:rPr lang="en-US" altLang="en-US" sz="2400">
                <a:latin typeface="Times New Roman" pitchFamily="2" charset="0"/>
              </a:rPr>
              <a:t>TU</a:t>
            </a:r>
            <a:endParaRPr lang="en-US" altLang="en-US" sz="2400">
              <a:latin typeface="Times New Roman" pitchFamily="2" charset="0"/>
            </a:endParaRPr>
          </a:p>
        </p:txBody>
      </p:sp>
      <p:sp>
        <p:nvSpPr>
          <p:cNvPr id="11274" name="Text Box 10"/>
          <p:cNvSpPr/>
          <p:nvPr/>
        </p:nvSpPr>
        <p:spPr>
          <a:xfrm>
            <a:off x="7848600" y="3581400"/>
            <a:ext cx="404812" cy="457200"/>
          </a:xfrm>
          <a:prstGeom prst="rect">
            <a:avLst/>
          </a:prstGeom>
          <a:noFill/>
          <a:ln>
            <a:noFill/>
            <a:miter lim="800000"/>
          </a:ln>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r>
              <a:rPr lang="en-US" altLang="en-US" sz="2400">
                <a:latin typeface="Times New Roman" pitchFamily="2" charset="0"/>
              </a:rPr>
              <a:t>Q</a:t>
            </a:r>
            <a:endParaRPr lang="en-US" altLang="en-US" sz="2400">
              <a:latin typeface="Times New Roman" pitchFamily="2" charset="0"/>
            </a:endParaRPr>
          </a:p>
        </p:txBody>
      </p:sp>
      <p:sp>
        <p:nvSpPr>
          <p:cNvPr id="11275" name="Freeform 11"/>
          <p:cNvSpPr/>
          <p:nvPr/>
        </p:nvSpPr>
        <p:spPr>
          <a:xfrm>
            <a:off x="5562600" y="1989138"/>
            <a:ext cx="2178050" cy="1820862"/>
          </a:xfrm>
          <a:custGeom>
            <a:gdLst>
              <a:gd name="GT0" fmla="+- l w 0"/>
              <a:gd name="GT1" fmla="+- t h 0"/>
            </a:gdLst>
            <a:cxnLst>
              <a:cxn ang="0">
                <a:pos x="0" y="2147483647"/>
              </a:cxn>
              <a:cxn ang="0">
                <a:pos x="2147483647" y="2147483647"/>
              </a:cxn>
              <a:cxn ang="0">
                <a:pos x="2147483647" y="2147483647"/>
              </a:cxn>
            </a:cxnLst>
            <a:rect l="l" t="t" r="GT0" b="GT1"/>
            <a:pathLst>
              <a:path w="1248" h="1112">
                <a:moveTo>
                  <a:pt x="0" y="1112"/>
                </a:moveTo>
                <a:cubicBezTo>
                  <a:pt x="256" y="708"/>
                  <a:pt x="512" y="304"/>
                  <a:pt x="720" y="152"/>
                </a:cubicBezTo>
                <a:cubicBezTo>
                  <a:pt x="928" y="0"/>
                  <a:pt x="1160" y="192"/>
                  <a:pt x="1248" y="200"/>
                </a:cubicBezTo>
              </a:path>
            </a:pathLst>
          </a:custGeom>
          <a:noFill/>
          <a:ln w="28575" cmpd="sng">
            <a:solidFill>
              <a:srgbClr val="0000CC"/>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p:txBody>
      </p:sp>
      <p:sp>
        <p:nvSpPr>
          <p:cNvPr id="11276" name="Text Box 12"/>
          <p:cNvSpPr/>
          <p:nvPr/>
        </p:nvSpPr>
        <p:spPr>
          <a:xfrm>
            <a:off x="7524750" y="2276475"/>
            <a:ext cx="590550" cy="457200"/>
          </a:xfrm>
          <a:prstGeom prst="rect">
            <a:avLst/>
          </a:prstGeom>
          <a:noFill/>
          <a:ln>
            <a:noFill/>
            <a:miter lim="800000"/>
          </a:ln>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r>
              <a:rPr lang="en-US" altLang="en-US" sz="2400">
                <a:latin typeface="Times New Roman" pitchFamily="2" charset="0"/>
              </a:rPr>
              <a:t>TU</a:t>
            </a:r>
            <a:endParaRPr lang="en-US" altLang="en-US" sz="2400">
              <a:latin typeface="Times New Roman" pitchFamily="2" charset="0"/>
            </a:endParaRPr>
          </a:p>
        </p:txBody>
      </p:sp>
      <p:cxnSp>
        <p:nvCxnSpPr>
          <p:cNvPr id="11277" name="Line 13"/>
          <p:cNvCxnSpPr/>
          <p:nvPr/>
        </p:nvCxnSpPr>
        <p:spPr>
          <a:xfrm flipH="1" flipV="1">
            <a:off x="5562600" y="4191000"/>
            <a:ext cx="0" cy="1752600"/>
          </a:xfrm>
          <a:prstGeom prst="line">
            <a:avLst/>
          </a:prstGeom>
          <a:noFill/>
          <a:ln w="28575" cmpd="sng">
            <a:solidFill>
              <a:schemeClr val="tx1"/>
            </a:solidFill>
            <a:miter lim="800000"/>
            <a:tailEnd type="triangle"/>
          </a:ln>
        </p:spPr>
      </p:cxnSp>
      <p:cxnSp>
        <p:nvCxnSpPr>
          <p:cNvPr id="11278" name="Line 14"/>
          <p:cNvCxnSpPr/>
          <p:nvPr/>
        </p:nvCxnSpPr>
        <p:spPr>
          <a:xfrm>
            <a:off x="5562600" y="5943600"/>
            <a:ext cx="2286000" cy="0"/>
          </a:xfrm>
          <a:prstGeom prst="line">
            <a:avLst/>
          </a:prstGeom>
          <a:noFill/>
          <a:ln w="28575" cmpd="sng">
            <a:solidFill>
              <a:schemeClr val="tx1"/>
            </a:solidFill>
            <a:miter lim="800000"/>
            <a:tailEnd type="triangle"/>
          </a:ln>
        </p:spPr>
      </p:cxnSp>
      <p:sp>
        <p:nvSpPr>
          <p:cNvPr id="11279" name="Text Box 15"/>
          <p:cNvSpPr/>
          <p:nvPr/>
        </p:nvSpPr>
        <p:spPr>
          <a:xfrm>
            <a:off x="4953000" y="4038600"/>
            <a:ext cx="676275" cy="457200"/>
          </a:xfrm>
          <a:prstGeom prst="rect">
            <a:avLst/>
          </a:prstGeom>
          <a:noFill/>
          <a:ln>
            <a:noFill/>
            <a:miter lim="800000"/>
          </a:ln>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r>
              <a:rPr lang="en-US" altLang="en-US" sz="2400">
                <a:latin typeface="Times New Roman" pitchFamily="2" charset="0"/>
              </a:rPr>
              <a:t>MU</a:t>
            </a:r>
            <a:endParaRPr lang="en-US" altLang="en-US" sz="2400">
              <a:latin typeface="Times New Roman" pitchFamily="2" charset="0"/>
            </a:endParaRPr>
          </a:p>
        </p:txBody>
      </p:sp>
      <p:sp>
        <p:nvSpPr>
          <p:cNvPr id="11280" name="Text Box 16"/>
          <p:cNvSpPr/>
          <p:nvPr/>
        </p:nvSpPr>
        <p:spPr>
          <a:xfrm>
            <a:off x="7848600" y="5715000"/>
            <a:ext cx="404812" cy="457200"/>
          </a:xfrm>
          <a:prstGeom prst="rect">
            <a:avLst/>
          </a:prstGeom>
          <a:noFill/>
          <a:ln>
            <a:noFill/>
            <a:miter lim="800000"/>
          </a:ln>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r>
              <a:rPr lang="en-US" altLang="en-US" sz="2400">
                <a:latin typeface="Times New Roman" pitchFamily="2" charset="0"/>
              </a:rPr>
              <a:t>Q</a:t>
            </a:r>
            <a:endParaRPr lang="en-US" altLang="en-US" sz="2400">
              <a:latin typeface="Times New Roman" pitchFamily="2" charset="0"/>
            </a:endParaRPr>
          </a:p>
        </p:txBody>
      </p:sp>
      <p:sp>
        <p:nvSpPr>
          <p:cNvPr id="11281" name="Freeform 17"/>
          <p:cNvSpPr/>
          <p:nvPr/>
        </p:nvSpPr>
        <p:spPr>
          <a:xfrm>
            <a:off x="5715000" y="4648200"/>
            <a:ext cx="1981200" cy="1524000"/>
          </a:xfrm>
          <a:custGeom>
            <a:gdLst>
              <a:gd name="GT0" fmla="+- l w 0"/>
              <a:gd name="GT1" fmla="+- t h 0"/>
            </a:gdLst>
            <a:cxnLst>
              <a:cxn ang="0">
                <a:pos x="0" y="0"/>
              </a:cxn>
              <a:cxn ang="0">
                <a:pos x="2147483647" y="2147483647"/>
              </a:cxn>
              <a:cxn ang="0">
                <a:pos x="2147483647" y="2147483647"/>
              </a:cxn>
            </a:cxnLst>
            <a:rect l="l" t="t" r="GT0" b="GT1"/>
            <a:pathLst>
              <a:path w="1248" h="960">
                <a:moveTo>
                  <a:pt x="0" y="0"/>
                </a:moveTo>
                <a:cubicBezTo>
                  <a:pt x="136" y="232"/>
                  <a:pt x="272" y="464"/>
                  <a:pt x="480" y="624"/>
                </a:cubicBezTo>
                <a:cubicBezTo>
                  <a:pt x="688" y="784"/>
                  <a:pt x="1120" y="904"/>
                  <a:pt x="1248" y="960"/>
                </a:cubicBezTo>
              </a:path>
            </a:pathLst>
          </a:custGeom>
          <a:noFill/>
          <a:ln w="28575" cmpd="sng">
            <a:solidFill>
              <a:srgbClr val="0000CC"/>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p:txBody>
      </p:sp>
      <p:sp>
        <p:nvSpPr>
          <p:cNvPr id="11282" name="Text Box 18"/>
          <p:cNvSpPr/>
          <p:nvPr/>
        </p:nvSpPr>
        <p:spPr>
          <a:xfrm>
            <a:off x="5851525" y="4384675"/>
            <a:ext cx="676275" cy="457200"/>
          </a:xfrm>
          <a:prstGeom prst="rect">
            <a:avLst/>
          </a:prstGeom>
          <a:noFill/>
          <a:ln>
            <a:noFill/>
            <a:miter lim="800000"/>
          </a:ln>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r>
              <a:rPr lang="en-US" altLang="en-US" sz="2400">
                <a:latin typeface="Times New Roman" pitchFamily="2" charset="0"/>
              </a:rPr>
              <a:t>MU</a:t>
            </a:r>
            <a:endParaRPr lang="en-US" altLang="en-US" sz="2400">
              <a:latin typeface="Times New Roman" pitchFamily="2" charset="0"/>
            </a:endParaRPr>
          </a:p>
        </p:txBody>
      </p:sp>
      <p:cxnSp>
        <p:nvCxnSpPr>
          <p:cNvPr id="11283" name="Line 19"/>
          <p:cNvCxnSpPr/>
          <p:nvPr/>
        </p:nvCxnSpPr>
        <p:spPr>
          <a:xfrm flipH="1" flipV="1">
            <a:off x="7092950" y="1989138"/>
            <a:ext cx="0" cy="4191000"/>
          </a:xfrm>
          <a:prstGeom prst="line">
            <a:avLst/>
          </a:prstGeom>
          <a:noFill/>
          <a:ln w="57150" cmpd="thickThin">
            <a:solidFill>
              <a:srgbClr val="FF0000"/>
            </a:solidFill>
            <a:prstDash val="sysDot"/>
            <a:miter lim="800000"/>
          </a:ln>
        </p:spPr>
      </p:cxnSp>
      <p:sp>
        <p:nvSpPr>
          <p:cNvPr id="11284" name="Text Box 20"/>
          <p:cNvSpPr/>
          <p:nvPr/>
        </p:nvSpPr>
        <p:spPr>
          <a:xfrm>
            <a:off x="6994525" y="1717675"/>
            <a:ext cx="354012" cy="457200"/>
          </a:xfrm>
          <a:prstGeom prst="rect">
            <a:avLst/>
          </a:prstGeom>
          <a:noFill/>
          <a:ln>
            <a:noFill/>
            <a:miter lim="800000"/>
          </a:ln>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r>
              <a:rPr lang="en-US" altLang="en-US" sz="2400">
                <a:latin typeface="Times New Roman" pitchFamily="2" charset="0"/>
              </a:rPr>
              <a:t>P</a:t>
            </a:r>
            <a:endParaRPr lang="en-US" altLang="en-US" sz="2400">
              <a:latin typeface="Times New Roman" pitchFamily="2" charset="0"/>
            </a:endParaRPr>
          </a:p>
        </p:txBody>
      </p:sp>
      <p:sp>
        <p:nvSpPr>
          <p:cNvPr id="11285" name="Text Box 21"/>
          <p:cNvSpPr/>
          <p:nvPr/>
        </p:nvSpPr>
        <p:spPr>
          <a:xfrm>
            <a:off x="7070725" y="5451475"/>
            <a:ext cx="455612" cy="457200"/>
          </a:xfrm>
          <a:prstGeom prst="rect">
            <a:avLst/>
          </a:prstGeom>
          <a:noFill/>
          <a:ln>
            <a:noFill/>
            <a:miter lim="800000"/>
          </a:ln>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r>
              <a:rPr lang="en-US" altLang="en-US" sz="2400">
                <a:latin typeface="Times New Roman" pitchFamily="2" charset="0"/>
              </a:rPr>
              <a:t>P’</a:t>
            </a:r>
            <a:endParaRPr lang="en-US" altLang="en-US" sz="2400">
              <a:latin typeface="Times New Roman" pitchFamily="2" charset="0"/>
            </a:endParaRPr>
          </a:p>
        </p:txBody>
      </p:sp>
      <p:sp>
        <p:nvSpPr>
          <p:cNvPr id="11286" name="Text Box 22"/>
          <p:cNvSpPr/>
          <p:nvPr/>
        </p:nvSpPr>
        <p:spPr>
          <a:xfrm>
            <a:off x="5267325" y="3536950"/>
            <a:ext cx="457200" cy="396875"/>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r>
              <a:rPr lang="en-US" altLang="en-US" sz="2000">
                <a:latin typeface="Times New Roman" pitchFamily="2" charset="0"/>
              </a:rPr>
              <a:t>O</a:t>
            </a:r>
            <a:endParaRPr lang="en-US" altLang="en-US"/>
          </a:p>
        </p:txBody>
      </p:sp>
      <p:sp>
        <p:nvSpPr>
          <p:cNvPr id="11287" name="Text Box 23"/>
          <p:cNvSpPr/>
          <p:nvPr/>
        </p:nvSpPr>
        <p:spPr>
          <a:xfrm>
            <a:off x="5267325" y="5695950"/>
            <a:ext cx="457200" cy="396875"/>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r>
              <a:rPr lang="en-US" altLang="en-US" sz="2000">
                <a:latin typeface="Times New Roman" pitchFamily="2" charset="0"/>
              </a:rPr>
              <a:t>O</a:t>
            </a:r>
            <a:endParaRPr lang="en-US" altLang="en-US"/>
          </a:p>
        </p:txBody>
      </p:sp>
      <p:sp>
        <p:nvSpPr>
          <p:cNvPr id="11288" name="Rectangle 4"/>
          <p:cNvSpPr/>
          <p:nvPr/>
        </p:nvSpPr>
        <p:spPr>
          <a:xfrm>
            <a:off x="533400" y="2514600"/>
            <a:ext cx="3810000" cy="830262"/>
          </a:xfrm>
          <a:prstGeom prst="rect">
            <a:avLst/>
          </a:prstGeom>
          <a:noFill/>
          <a:ln cmpd="sng">
            <a:solidFill>
              <a:srgbClr val="FF0000"/>
            </a:solid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r>
              <a:rPr lang="en-US" altLang="en-US" sz="2400" b="1">
                <a:solidFill>
                  <a:srgbClr val="000066"/>
                </a:solidFill>
                <a:latin typeface="Times New Roman" pitchFamily="2" charset="0"/>
              </a:rPr>
              <a:t>MU</a:t>
            </a:r>
            <a:r>
              <a:rPr lang="zh-CN" altLang="en-US" sz="2400" b="1">
                <a:solidFill>
                  <a:srgbClr val="000066"/>
                </a:solidFill>
                <a:latin typeface="Times New Roman" pitchFamily="2" charset="0"/>
              </a:rPr>
              <a:t>曲线的每个数值都记在消费量的中点上。</a:t>
            </a:r>
            <a:endParaRPr lang="en-US" altLang="en-US" sz="2400" b="1">
              <a:solidFill>
                <a:srgbClr val="000066"/>
              </a:solidFill>
              <a:latin typeface="Times New Roman" pitchFamily="2" charset="0"/>
            </a:endParaRPr>
          </a:p>
        </p:txBody>
      </p:sp>
      <p:sp>
        <p:nvSpPr>
          <p:cNvPr id="11289" name="TextBox 11288"/>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消费者行为与生产者行为共100页，您现在浏览的是第5页!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11267">
                                            <p:bg/>
                                          </p:spTgt>
                                        </p:tgtEl>
                                        <p:attrNameLst>
                                          <p:attrName>style.visibility</p:attrName>
                                        </p:attrNameLst>
                                      </p:cBhvr>
                                      <p:to>
                                        <p:strVal val="visible"/>
                                      </p:to>
                                    </p:set>
                                    <p:animEffect transition="in" filter="blinds(horizontal)">
                                      <p:cBhvr additive="base">
                                        <p:cTn id="7" dur="500" fill="hold"/>
                                        <p:tgtEl>
                                          <p:spTgt spid="11267">
                                            <p:bg/>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0" nodeType="clickEffect">
                                  <p:stCondLst>
                                    <p:cond delay="0"/>
                                  </p:stCondLst>
                                  <p:childTnLst>
                                    <p:set>
                                      <p:cBhvr additive="base">
                                        <p:cTn id="11" dur="1" fill="hold">
                                          <p:stCondLst>
                                            <p:cond delay="0"/>
                                          </p:stCondLst>
                                        </p:cTn>
                                        <p:tgtEl>
                                          <p:spTgt spid="11267">
                                            <p:txEl>
                                              <p:pRg st="0" end="0"/>
                                            </p:txEl>
                                          </p:spTgt>
                                        </p:tgtEl>
                                        <p:attrNameLst>
                                          <p:attrName>style.visibility</p:attrName>
                                        </p:attrNameLst>
                                      </p:cBhvr>
                                      <p:to>
                                        <p:strVal val="visible"/>
                                      </p:to>
                                    </p:set>
                                    <p:animEffect transition="in" filter="blinds(horizontal)">
                                      <p:cBhvr additive="base">
                                        <p:cTn id="12" dur="500" fill="hold"/>
                                        <p:tgtEl>
                                          <p:spTgt spid="11267">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4" presetClass="entr" presetSubtype="16" dur="500" fill="hold" grpId="1" nodeType="clickEffect">
                                  <p:stCondLst>
                                    <p:cond delay="0"/>
                                  </p:stCondLst>
                                  <p:childTnLst>
                                    <p:set>
                                      <p:cBhvr additive="base">
                                        <p:cTn id="16" dur="1" fill="hold">
                                          <p:stCondLst>
                                            <p:cond delay="0"/>
                                          </p:stCondLst>
                                        </p:cTn>
                                        <p:tgtEl>
                                          <p:spTgt spid="11268"/>
                                        </p:tgtEl>
                                        <p:attrNameLst>
                                          <p:attrName>style.visibility</p:attrName>
                                        </p:attrNameLst>
                                      </p:cBhvr>
                                      <p:to>
                                        <p:strVal val="visible"/>
                                      </p:to>
                                    </p:set>
                                    <p:animEffect transition="in" filter="box(in)">
                                      <p:cBhvr additive="base">
                                        <p:cTn id="17" dur="500" fill="hold"/>
                                        <p:tgtEl>
                                          <p:spTgt spid="11268"/>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4" presetClass="entr" presetSubtype="16" dur="500" fill="hold" grpId="2" nodeType="clickEffect">
                                  <p:stCondLst>
                                    <p:cond delay="0"/>
                                  </p:stCondLst>
                                  <p:childTnLst>
                                    <p:set>
                                      <p:cBhvr additive="base">
                                        <p:cTn id="21" dur="1" fill="hold">
                                          <p:stCondLst>
                                            <p:cond delay="0"/>
                                          </p:stCondLst>
                                        </p:cTn>
                                        <p:tgtEl>
                                          <p:spTgt spid="11269"/>
                                        </p:tgtEl>
                                        <p:attrNameLst>
                                          <p:attrName>style.visibility</p:attrName>
                                        </p:attrNameLst>
                                      </p:cBhvr>
                                      <p:to>
                                        <p:strVal val="visible"/>
                                      </p:to>
                                    </p:set>
                                    <p:animEffect transition="in" filter="box(in)">
                                      <p:cBhvr additive="base">
                                        <p:cTn id="22" dur="500" fill="hold"/>
                                        <p:tgtEl>
                                          <p:spTgt spid="11269"/>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4" presetClass="entr" presetSubtype="16" dur="500" fill="hold" grpId="3" nodeType="clickEffect">
                                  <p:stCondLst>
                                    <p:cond delay="0"/>
                                  </p:stCondLst>
                                  <p:childTnLst>
                                    <p:set>
                                      <p:cBhvr additive="base">
                                        <p:cTn id="26" dur="1" fill="hold">
                                          <p:stCondLst>
                                            <p:cond delay="0"/>
                                          </p:stCondLst>
                                        </p:cTn>
                                        <p:tgtEl>
                                          <p:spTgt spid="11270"/>
                                        </p:tgtEl>
                                        <p:attrNameLst>
                                          <p:attrName>style.visibility</p:attrName>
                                        </p:attrNameLst>
                                      </p:cBhvr>
                                      <p:to>
                                        <p:strVal val="visible"/>
                                      </p:to>
                                    </p:set>
                                    <p:animEffect transition="in" filter="box(in)">
                                      <p:cBhvr additive="base">
                                        <p:cTn id="27" dur="500" fill="hold"/>
                                        <p:tgtEl>
                                          <p:spTgt spid="11270"/>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4" presetClass="entr" presetSubtype="16" dur="500" fill="hold" grpId="4" nodeType="clickEffect">
                                  <p:stCondLst>
                                    <p:cond delay="0"/>
                                  </p:stCondLst>
                                  <p:childTnLst>
                                    <p:set>
                                      <p:cBhvr additive="base">
                                        <p:cTn id="31" dur="1" fill="hold">
                                          <p:stCondLst>
                                            <p:cond delay="0"/>
                                          </p:stCondLst>
                                        </p:cTn>
                                        <p:tgtEl>
                                          <p:spTgt spid="11288"/>
                                        </p:tgtEl>
                                        <p:attrNameLst>
                                          <p:attrName>style.visibility</p:attrName>
                                        </p:attrNameLst>
                                      </p:cBhvr>
                                      <p:to>
                                        <p:strVal val="visible"/>
                                      </p:to>
                                    </p:set>
                                    <p:animEffect transition="in" filter="box(in)">
                                      <p:cBhvr additive="base">
                                        <p:cTn id="32" dur="500" fill="hold"/>
                                        <p:tgtEl>
                                          <p:spTgt spid="112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7" grpId="0" uiExpand="1" build="p" animBg="1"/>
      <p:bldP spid="11268" grpId="1"/>
      <p:bldP spid="11269" grpId="2"/>
      <p:bldP spid="11270" grpId="3"/>
      <p:bldP spid="11288" grpId="4"/>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2"/>
          <p:cNvSpPr/>
          <p:nvPr>
            <p:ph type="title" idx="4294967295"/>
          </p:nvPr>
        </p:nvSpPr>
        <p:spPr>
          <a:xfrm>
            <a:off x="468312" y="838200"/>
            <a:ext cx="8229600" cy="304800"/>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r>
              <a:t>思考题</a:t>
            </a:r>
          </a:p>
        </p:txBody>
      </p:sp>
      <p:sp>
        <p:nvSpPr>
          <p:cNvPr id="13315" name="Rectangle 3"/>
          <p:cNvSpPr/>
          <p:nvPr>
            <p:ph type="body" idx="4294967295"/>
          </p:nvPr>
        </p:nvSpPr>
        <p:spPr>
          <a:xfrm>
            <a:off x="457200" y="1600200"/>
            <a:ext cx="8229600" cy="4530725"/>
          </a:xfrm>
          <a:prstGeom prst="rect">
            <a:avLst/>
          </a:prstGeom>
          <a:noFill/>
          <a:ln>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a:r>
              <a:t>如果你有一辆汽车，但只有三个轮子，那么当你有第四个轮子时，这第四个轮子的边际效用似乎超过了第三个轮子的边际效用，这是不是违反了边际效用递减规律？</a:t>
            </a:r>
          </a:p>
        </p:txBody>
      </p:sp>
      <p:sp>
        <p:nvSpPr>
          <p:cNvPr id="13316" name="TextBox 13315"/>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消费者行为与生产者行为共100页，您现在浏览的是第6页!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362" name="Rectangle 2"/>
          <p:cNvSpPr/>
          <p:nvPr>
            <p:ph type="title" idx="4294967295"/>
          </p:nvPr>
        </p:nvSpPr>
        <p:spPr>
          <a:xfrm>
            <a:off x="395288" y="547688"/>
            <a:ext cx="7772400" cy="720725"/>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eaLnBrk="1" hangingPunct="1"/>
            <a:r>
              <a:rPr sz="3800" b="1">
                <a:latin typeface="黑体" pitchFamily="1" charset="-122"/>
              </a:rPr>
              <a:t>五、基数效用论消费者均衡的条件</a:t>
            </a:r>
            <a:endParaRPr sz="3800" b="1">
              <a:latin typeface="黑体" pitchFamily="1" charset="-122"/>
            </a:endParaRPr>
          </a:p>
        </p:txBody>
      </p:sp>
      <p:sp>
        <p:nvSpPr>
          <p:cNvPr id="15363" name="Rectangle 3" descr="信纸"/>
          <p:cNvSpPr/>
          <p:nvPr/>
        </p:nvSpPr>
        <p:spPr>
          <a:xfrm>
            <a:off x="755650" y="2205038"/>
            <a:ext cx="7775575" cy="3024188"/>
          </a:xfrm>
          <a:prstGeom prst="rect">
            <a:avLst/>
          </a:prstGeom>
          <a:blipFill rotWithShape="0">
            <a:blip r:embed="rId2"/>
            <a:tile tx="0" ty="0" sx="100000" sy="100000" flip="none" algn="tl"/>
          </a:blipFill>
          <a:ln w="38100" cmpd="sng">
            <a:solidFill>
              <a:srgbClr val="CC6600"/>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342900" lvl="0" indent="-342900" eaLnBrk="1" hangingPunct="1">
              <a:lnSpc>
                <a:spcPct val="80000"/>
              </a:lnSpc>
              <a:spcBef>
                <a:spcPct val="20000"/>
              </a:spcBef>
              <a:buClr>
                <a:srgbClr val="3366FF"/>
              </a:buClr>
              <a:buSzPct val="95000"/>
              <a:buFont typeface="Wingdings" charset="2"/>
              <a:buChar char="n"/>
            </a:pPr>
            <a:r>
              <a:rPr lang="en-US" altLang="en-US" sz="4000" b="1">
                <a:latin typeface="楷体_GB2312" pitchFamily="1" charset="-122"/>
                <a:ea typeface="楷体_GB2312" pitchFamily="1" charset="-122"/>
              </a:rPr>
              <a:t>1.</a:t>
            </a:r>
            <a:r>
              <a:rPr lang="zh-CN" altLang="en-US" sz="4000" b="1">
                <a:latin typeface="楷体_GB2312" pitchFamily="1" charset="-122"/>
                <a:ea typeface="楷体_GB2312" pitchFamily="1" charset="-122"/>
              </a:rPr>
              <a:t>消费者均衡的假设前提</a:t>
            </a:r>
            <a:endParaRPr lang="zh-CN" altLang="en-US" sz="4000" b="1">
              <a:latin typeface="楷体_GB2312" pitchFamily="1" charset="-122"/>
              <a:ea typeface="楷体_GB2312" pitchFamily="1" charset="-122"/>
            </a:endParaRPr>
          </a:p>
          <a:p>
            <a:pPr marL="669925" lvl="1" indent="-325438" eaLnBrk="1" hangingPunct="1">
              <a:lnSpc>
                <a:spcPct val="80000"/>
              </a:lnSpc>
              <a:spcBef>
                <a:spcPct val="20000"/>
              </a:spcBef>
              <a:buClr>
                <a:srgbClr val="3366FF"/>
              </a:buClr>
              <a:buSzPct val="95000"/>
              <a:buFont typeface="Wingdings" charset="2"/>
              <a:buChar char="q"/>
            </a:pPr>
            <a:r>
              <a:rPr lang="zh-CN" altLang="en-US" sz="4000" b="1">
                <a:latin typeface="楷体_GB2312" pitchFamily="1" charset="-122"/>
                <a:ea typeface="楷体_GB2312" pitchFamily="1" charset="-122"/>
              </a:rPr>
              <a:t>消费者的偏好（嗜好）既定</a:t>
            </a:r>
            <a:endParaRPr lang="zh-CN" altLang="en-US" sz="4000" b="1">
              <a:latin typeface="楷体_GB2312" pitchFamily="1" charset="-122"/>
              <a:ea typeface="楷体_GB2312" pitchFamily="1" charset="-122"/>
            </a:endParaRPr>
          </a:p>
          <a:p>
            <a:pPr marL="669925" lvl="1" indent="-325438" eaLnBrk="1" hangingPunct="1">
              <a:lnSpc>
                <a:spcPct val="80000"/>
              </a:lnSpc>
              <a:spcBef>
                <a:spcPct val="20000"/>
              </a:spcBef>
              <a:buClr>
                <a:srgbClr val="3366FF"/>
              </a:buClr>
              <a:buSzPct val="95000"/>
              <a:buFont typeface="Wingdings" charset="2"/>
              <a:buChar char="q"/>
            </a:pPr>
            <a:r>
              <a:rPr lang="zh-CN" altLang="en-US" sz="4000" b="1">
                <a:latin typeface="楷体_GB2312" pitchFamily="1" charset="-122"/>
                <a:ea typeface="楷体_GB2312" pitchFamily="1" charset="-122"/>
              </a:rPr>
              <a:t>消费者的收入既定</a:t>
            </a:r>
            <a:endParaRPr lang="zh-CN" altLang="en-US" sz="4000" b="1">
              <a:latin typeface="楷体_GB2312" pitchFamily="1" charset="-122"/>
              <a:ea typeface="楷体_GB2312" pitchFamily="1" charset="-122"/>
            </a:endParaRPr>
          </a:p>
          <a:p>
            <a:pPr marL="669925" lvl="1" indent="-325438" eaLnBrk="1" hangingPunct="1">
              <a:lnSpc>
                <a:spcPct val="80000"/>
              </a:lnSpc>
              <a:spcBef>
                <a:spcPct val="20000"/>
              </a:spcBef>
              <a:buClr>
                <a:srgbClr val="3366FF"/>
              </a:buClr>
              <a:buSzPct val="95000"/>
              <a:buFont typeface="Wingdings" charset="2"/>
              <a:buChar char="q"/>
            </a:pPr>
            <a:r>
              <a:rPr lang="zh-CN" altLang="en-US" sz="4000" b="1">
                <a:latin typeface="楷体_GB2312" pitchFamily="1" charset="-122"/>
                <a:ea typeface="楷体_GB2312" pitchFamily="1" charset="-122"/>
              </a:rPr>
              <a:t>商品的价格既定</a:t>
            </a:r>
            <a:endParaRPr lang="zh-CN" altLang="en-US" sz="4000" b="1">
              <a:latin typeface="楷体_GB2312" pitchFamily="1" charset="-122"/>
              <a:ea typeface="楷体_GB2312" pitchFamily="1" charset="-122"/>
            </a:endParaRPr>
          </a:p>
        </p:txBody>
      </p:sp>
      <p:sp>
        <p:nvSpPr>
          <p:cNvPr id="15364" name="TextBox 15363"/>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消费者行为与生产者行为共100页，您现在浏览的是第7页!</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15363"/>
                                        </p:tgtEl>
                                        <p:attrNameLst>
                                          <p:attrName>style.visibility</p:attrName>
                                        </p:attrNameLst>
                                      </p:cBhvr>
                                      <p:to>
                                        <p:strVal val="visible"/>
                                      </p:to>
                                    </p:set>
                                    <p:animEffect transition="in" filter="blinds(horizontal)">
                                      <p:cBhvr additive="base">
                                        <p:cTn id="7" dur="500" fill="hold"/>
                                        <p:tgtEl>
                                          <p:spTgt spid="1536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Rectangle 2"/>
          <p:cNvSpPr/>
          <p:nvPr>
            <p:ph type="title" idx="4294967295"/>
          </p:nvPr>
        </p:nvSpPr>
        <p:spPr>
          <a:xfrm>
            <a:off x="469900" y="300038"/>
            <a:ext cx="7772400" cy="1393825"/>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eaLnBrk="1" hangingPunct="1"/>
            <a:br>
              <a:rPr lang="en-US" altLang="en-US" b="1">
                <a:latin typeface="华文中宋" pitchFamily="2" charset="-122"/>
                <a:ea typeface="华文中宋" pitchFamily="2" charset="-122"/>
              </a:rPr>
            </a:br>
            <a:r>
              <a:rPr lang="en-US" altLang="en-US" b="1">
                <a:latin typeface="华文中宋" pitchFamily="2" charset="-122"/>
                <a:ea typeface="华文中宋" pitchFamily="2" charset="-122"/>
              </a:rPr>
              <a:t> </a:t>
            </a:r>
            <a:endParaRPr lang="en-US" altLang="en-US" b="1">
              <a:latin typeface="华文中宋" pitchFamily="2" charset="-122"/>
              <a:ea typeface="华文中宋" pitchFamily="2" charset="-122"/>
            </a:endParaRPr>
          </a:p>
        </p:txBody>
      </p:sp>
      <p:sp>
        <p:nvSpPr>
          <p:cNvPr id="17411" name="Rectangle 3" descr="花束"/>
          <p:cNvSpPr/>
          <p:nvPr/>
        </p:nvSpPr>
        <p:spPr>
          <a:xfrm>
            <a:off x="4643438" y="2132012"/>
            <a:ext cx="4032250" cy="1838325"/>
          </a:xfrm>
          <a:prstGeom prst="rect">
            <a:avLst/>
          </a:prstGeom>
          <a:blipFill rotWithShape="0">
            <a:blip r:embed="rId2"/>
            <a:tile tx="0" ty="0" sx="100000" sy="100000" flip="none" algn="tl"/>
          </a:blipFill>
          <a:ln w="38100" cmpd="sng">
            <a:solidFill>
              <a:srgbClr val="009999"/>
            </a:solidFill>
            <a:miter lim="800000"/>
          </a:ln>
        </p:spPr>
        <p:txBody>
          <a:bodyPr anchor="ctr" anchorCtr="0">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buClr>
                <a:schemeClr val="accent2"/>
              </a:buClr>
              <a:buSzPct val="95000"/>
              <a:buFont typeface="Wingdings" charset="2"/>
              <a:buChar char="l"/>
            </a:pPr>
            <a:r>
              <a:rPr lang="zh-CN" altLang="en-US" sz="2800" b="1">
                <a:latin typeface="Garamond" pitchFamily="2" charset="0"/>
              </a:rPr>
              <a:t>说明：对于消费者，同样的一元钱购买商品</a:t>
            </a:r>
            <a:r>
              <a:rPr lang="en-US" altLang="en-US" sz="2800" b="1">
                <a:latin typeface="Garamond" pitchFamily="2" charset="0"/>
              </a:rPr>
              <a:t>1</a:t>
            </a:r>
            <a:r>
              <a:rPr lang="zh-CN" altLang="en-US" sz="2800" b="1">
                <a:latin typeface="Garamond" pitchFamily="2" charset="0"/>
              </a:rPr>
              <a:t>的边际效用小于商品</a:t>
            </a:r>
            <a:r>
              <a:rPr lang="en-US" altLang="en-US" sz="2800" b="1">
                <a:latin typeface="Garamond" pitchFamily="2" charset="0"/>
              </a:rPr>
              <a:t>2</a:t>
            </a:r>
            <a:r>
              <a:rPr lang="zh-CN" altLang="en-US" sz="2800" b="1">
                <a:latin typeface="Garamond" pitchFamily="2" charset="0"/>
              </a:rPr>
              <a:t>的边际效用。</a:t>
            </a:r>
            <a:endParaRPr lang="zh-CN" altLang="en-US" sz="2800" b="1">
              <a:latin typeface="Garamond" pitchFamily="2" charset="0"/>
            </a:endParaRPr>
          </a:p>
        </p:txBody>
      </p:sp>
      <p:pic>
        <p:nvPicPr>
          <p:cNvPr id="17412" name="Picture 4"/>
          <p:cNvPicPr/>
          <p:nvPr/>
        </p:nvPicPr>
        <p:blipFill>
          <a:blip r:embed="rId3"/>
          <a:stretch>
            <a:fillRect/>
          </a:stretch>
        </p:blipFill>
        <p:spPr>
          <a:xfrm>
            <a:off x="539750" y="981075"/>
            <a:ext cx="3311525" cy="1344612"/>
          </a:xfrm>
          <a:prstGeom prst="rect">
            <a:avLst/>
          </a:prstGeom>
          <a:noFill/>
          <a:ln cmpd="sng">
            <a:solidFill>
              <a:srgbClr val="FF3399"/>
            </a:solidFill>
            <a:miter lim="800000"/>
          </a:ln>
        </p:spPr>
      </p:pic>
      <p:sp>
        <p:nvSpPr>
          <p:cNvPr id="17413" name="Rectangle 5" descr="纸莎草纸"/>
          <p:cNvSpPr/>
          <p:nvPr/>
        </p:nvSpPr>
        <p:spPr>
          <a:xfrm>
            <a:off x="539750" y="3562350"/>
            <a:ext cx="3097212" cy="2265362"/>
          </a:xfrm>
          <a:prstGeom prst="rect">
            <a:avLst/>
          </a:prstGeom>
          <a:blipFill rotWithShape="0">
            <a:blip r:embed="rId4"/>
            <a:tile tx="0" ty="0" sx="100000" sy="100000" flip="none" algn="tl"/>
          </a:blipFill>
          <a:ln w="38100" cmpd="sng">
            <a:solidFill>
              <a:schemeClr val="folHlink"/>
            </a:solidFill>
            <a:miter lim="800000"/>
          </a:ln>
        </p:spPr>
        <p:txBody>
          <a:bodyPr anchor="ctr" anchorCtr="0">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buClr>
                <a:srgbClr val="006600"/>
              </a:buClr>
              <a:buSzPct val="95000"/>
              <a:buFont typeface="Wingdings" charset="2"/>
              <a:buChar char="p"/>
            </a:pPr>
            <a:r>
              <a:rPr lang="zh-CN" altLang="en-US" sz="2800">
                <a:latin typeface="Garamond" pitchFamily="2" charset="0"/>
              </a:rPr>
              <a:t>这样：理性消费者就会调整这两种商品的购买量：</a:t>
            </a:r>
            <a:endParaRPr lang="zh-CN" altLang="en-US" sz="2800">
              <a:latin typeface="Garamond" pitchFamily="2" charset="0"/>
            </a:endParaRPr>
          </a:p>
          <a:p>
            <a:pPr marL="185738" lvl="1" indent="0">
              <a:buClr>
                <a:srgbClr val="006600"/>
              </a:buClr>
              <a:buSzPct val="95000"/>
              <a:buFont typeface="Wingdings" charset="2"/>
              <a:buChar char="p"/>
            </a:pPr>
            <a:r>
              <a:rPr lang="zh-CN" altLang="en-US" sz="2800">
                <a:latin typeface="Garamond" pitchFamily="2" charset="0"/>
              </a:rPr>
              <a:t>减少商品</a:t>
            </a:r>
            <a:r>
              <a:rPr lang="en-US" altLang="en-US" sz="2800">
                <a:latin typeface="Garamond" pitchFamily="2" charset="0"/>
              </a:rPr>
              <a:t>1</a:t>
            </a:r>
            <a:r>
              <a:rPr lang="zh-CN" altLang="en-US" sz="2800">
                <a:latin typeface="Garamond" pitchFamily="2" charset="0"/>
              </a:rPr>
              <a:t>，</a:t>
            </a:r>
            <a:endParaRPr lang="zh-CN" altLang="en-US" sz="2800">
              <a:latin typeface="Garamond" pitchFamily="2" charset="0"/>
            </a:endParaRPr>
          </a:p>
          <a:p>
            <a:pPr marL="185738" lvl="1" indent="0">
              <a:buClr>
                <a:srgbClr val="006600"/>
              </a:buClr>
              <a:buSzPct val="95000"/>
              <a:buFont typeface="Wingdings" charset="2"/>
              <a:buChar char="p"/>
            </a:pPr>
            <a:r>
              <a:rPr lang="zh-CN" altLang="en-US" sz="2800">
                <a:latin typeface="Garamond" pitchFamily="2" charset="0"/>
              </a:rPr>
              <a:t>增加商品</a:t>
            </a:r>
            <a:r>
              <a:rPr lang="en-US" altLang="en-US" sz="2800">
                <a:latin typeface="Garamond" pitchFamily="2" charset="0"/>
              </a:rPr>
              <a:t>2</a:t>
            </a:r>
            <a:r>
              <a:rPr lang="zh-CN" altLang="en-US" sz="2800">
                <a:latin typeface="Garamond" pitchFamily="2" charset="0"/>
              </a:rPr>
              <a:t>。</a:t>
            </a:r>
            <a:endParaRPr lang="zh-CN" altLang="en-US" sz="2800">
              <a:latin typeface="Garamond" pitchFamily="2" charset="0"/>
            </a:endParaRPr>
          </a:p>
        </p:txBody>
      </p:sp>
      <p:sp>
        <p:nvSpPr>
          <p:cNvPr id="17414" name="Rectangle 6" descr="花束"/>
          <p:cNvSpPr/>
          <p:nvPr/>
        </p:nvSpPr>
        <p:spPr>
          <a:xfrm>
            <a:off x="4356100" y="4816475"/>
            <a:ext cx="4537075" cy="1411288"/>
          </a:xfrm>
          <a:prstGeom prst="rect">
            <a:avLst/>
          </a:prstGeom>
          <a:blipFill rotWithShape="0">
            <a:blip r:embed="rId2"/>
            <a:tile tx="0" ty="0" sx="100000" sy="100000" flip="none" algn="tl"/>
          </a:blipFill>
          <a:ln w="38100" cmpd="sng">
            <a:solidFill>
              <a:srgbClr val="009999"/>
            </a:solidFill>
            <a:miter lim="800000"/>
          </a:ln>
        </p:spPr>
        <p:txBody>
          <a:bodyPr anchor="ctr" anchorCtr="0">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buClr>
                <a:schemeClr val="accent2"/>
              </a:buClr>
              <a:buSzPct val="95000"/>
              <a:buFont typeface="Wingdings" charset="2"/>
              <a:buChar char="l"/>
            </a:pPr>
            <a:r>
              <a:rPr lang="zh-CN" altLang="en-US" sz="2800" b="1">
                <a:latin typeface="Garamond" pitchFamily="2" charset="0"/>
              </a:rPr>
              <a:t>意味着：总效用会增加。</a:t>
            </a:r>
            <a:endParaRPr lang="zh-CN" altLang="en-US" sz="2800" b="1">
              <a:latin typeface="Garamond" pitchFamily="2" charset="0"/>
            </a:endParaRPr>
          </a:p>
          <a:p>
            <a:pPr marL="0" lvl="0" indent="0">
              <a:buClr>
                <a:schemeClr val="accent2"/>
              </a:buClr>
              <a:buSzPct val="95000"/>
              <a:buFont typeface="Wingdings" charset="2"/>
              <a:buChar char="l"/>
            </a:pPr>
            <a:r>
              <a:rPr lang="zh-CN" altLang="en-US" sz="2800" b="1">
                <a:latin typeface="Garamond" pitchFamily="2" charset="0"/>
              </a:rPr>
              <a:t>直到两种商品的边际效用相等时，便</a:t>
            </a:r>
            <a:r>
              <a:rPr lang="zh-CN" altLang="en-US" sz="2800" b="1">
                <a:latin typeface="Times New Roman" pitchFamily="2" charset="0"/>
              </a:rPr>
              <a:t>获得最大效用。</a:t>
            </a:r>
            <a:endParaRPr lang="zh-CN" altLang="en-US" sz="2800" b="1">
              <a:latin typeface="Times New Roman" pitchFamily="2" charset="0"/>
            </a:endParaRPr>
          </a:p>
        </p:txBody>
      </p:sp>
      <p:sp>
        <p:nvSpPr>
          <p:cNvPr id="17415" name="AutoShape 7"/>
          <p:cNvSpPr/>
          <p:nvPr/>
        </p:nvSpPr>
        <p:spPr>
          <a:xfrm>
            <a:off x="3492500" y="1700212"/>
            <a:ext cx="1152525" cy="720725"/>
          </a:xfrm>
          <a:prstGeom prst="notchedRightArrow">
            <a:avLst>
              <a:gd name="adj1" fmla="val 50000"/>
              <a:gd name="adj2" fmla="val 39978"/>
            </a:avLst>
          </a:prstGeom>
          <a:solidFill>
            <a:schemeClr val="accent1"/>
          </a:solidFill>
          <a:ln cmpd="sng">
            <a:solidFill>
              <a:schemeClr val="tx1"/>
            </a:solid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endParaRPr lang="zh-CN" altLang="en-US"/>
          </a:p>
        </p:txBody>
      </p:sp>
      <p:cxnSp>
        <p:nvCxnSpPr>
          <p:cNvPr id="17416" name="Line 8"/>
          <p:cNvCxnSpPr/>
          <p:nvPr/>
        </p:nvCxnSpPr>
        <p:spPr>
          <a:xfrm flipH="1">
            <a:off x="3851275" y="4187825"/>
            <a:ext cx="720725" cy="287338"/>
          </a:xfrm>
          <a:prstGeom prst="line">
            <a:avLst/>
          </a:prstGeom>
          <a:noFill/>
          <a:ln w="76200" cmpd="tri">
            <a:solidFill>
              <a:schemeClr val="tx1"/>
            </a:solidFill>
            <a:miter lim="800000"/>
            <a:tailEnd type="triangle"/>
          </a:ln>
        </p:spPr>
      </p:cxnSp>
      <p:cxnSp>
        <p:nvCxnSpPr>
          <p:cNvPr id="17417" name="Line 9"/>
          <p:cNvCxnSpPr/>
          <p:nvPr/>
        </p:nvCxnSpPr>
        <p:spPr>
          <a:xfrm>
            <a:off x="3635375" y="4979988"/>
            <a:ext cx="649288" cy="503238"/>
          </a:xfrm>
          <a:prstGeom prst="line">
            <a:avLst/>
          </a:prstGeom>
          <a:noFill/>
          <a:ln w="76200" cmpd="sng">
            <a:solidFill>
              <a:srgbClr val="FF3399"/>
            </a:solidFill>
            <a:miter lim="800000"/>
            <a:tailEnd type="triangle"/>
          </a:ln>
        </p:spPr>
      </p:cxnSp>
      <p:sp>
        <p:nvSpPr>
          <p:cNvPr id="17418" name="TextBox 17417"/>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消费者行为与生产者行为共100页，您现在浏览的是第8页!</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additive="base">
                                        <p:cTn id="6" dur="1" fill="hold">
                                          <p:stCondLst>
                                            <p:cond delay="0"/>
                                          </p:stCondLst>
                                        </p:cTn>
                                        <p:tgtEl>
                                          <p:spTgt spid="17412"/>
                                        </p:tgtEl>
                                        <p:attrNameLst>
                                          <p:attrName>style.visibility</p:attrName>
                                        </p:attrNameLst>
                                      </p:cBhvr>
                                      <p:to>
                                        <p:strVal val="visible"/>
                                      </p:to>
                                    </p:set>
                                    <p:animEffect transition="in" filter="blinds(horizontal)">
                                      <p:cBhvr additive="base">
                                        <p:cTn id="7" dur="500" fill="hold"/>
                                        <p:tgtEl>
                                          <p:spTgt spid="1741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2" nodeType="clickEffect">
                                  <p:stCondLst>
                                    <p:cond delay="0"/>
                                  </p:stCondLst>
                                  <p:childTnLst>
                                    <p:set>
                                      <p:cBhvr additive="base">
                                        <p:cTn id="11" dur="1" fill="hold">
                                          <p:stCondLst>
                                            <p:cond delay="0"/>
                                          </p:stCondLst>
                                        </p:cTn>
                                        <p:tgtEl>
                                          <p:spTgt spid="17415"/>
                                        </p:tgtEl>
                                        <p:attrNameLst>
                                          <p:attrName>style.visibility</p:attrName>
                                        </p:attrNameLst>
                                      </p:cBhvr>
                                      <p:to>
                                        <p:strVal val="visible"/>
                                      </p:to>
                                    </p:set>
                                    <p:animEffect transition="in" filter="blinds(horizontal)">
                                      <p:cBhvr additive="base">
                                        <p:cTn id="12" dur="500" fill="hold"/>
                                        <p:tgtEl>
                                          <p:spTgt spid="17415"/>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0" nodeType="clickEffect">
                                  <p:stCondLst>
                                    <p:cond delay="0"/>
                                  </p:stCondLst>
                                  <p:childTnLst>
                                    <p:set>
                                      <p:cBhvr additive="base">
                                        <p:cTn id="16" dur="1" fill="hold">
                                          <p:stCondLst>
                                            <p:cond delay="0"/>
                                          </p:stCondLst>
                                        </p:cTn>
                                        <p:tgtEl>
                                          <p:spTgt spid="17411"/>
                                        </p:tgtEl>
                                        <p:attrNameLst>
                                          <p:attrName>style.visibility</p:attrName>
                                        </p:attrNameLst>
                                      </p:cBhvr>
                                      <p:to>
                                        <p:strVal val="visible"/>
                                      </p:to>
                                    </p:set>
                                    <p:animEffect transition="in" filter="blinds(horizontal)">
                                      <p:cBhvr additive="base">
                                        <p:cTn id="17" dur="500" fill="hold"/>
                                        <p:tgtEl>
                                          <p:spTgt spid="17411"/>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500" fill="hold" nodeType="clickEffect">
                                  <p:stCondLst>
                                    <p:cond delay="0"/>
                                  </p:stCondLst>
                                  <p:childTnLst>
                                    <p:set>
                                      <p:cBhvr additive="base">
                                        <p:cTn id="21" dur="1" fill="hold">
                                          <p:stCondLst>
                                            <p:cond delay="0"/>
                                          </p:stCondLst>
                                        </p:cTn>
                                        <p:tgtEl>
                                          <p:spTgt spid="17416"/>
                                        </p:tgtEl>
                                        <p:attrNameLst>
                                          <p:attrName>style.visibility</p:attrName>
                                        </p:attrNameLst>
                                      </p:cBhvr>
                                      <p:to>
                                        <p:strVal val="visible"/>
                                      </p:to>
                                    </p:set>
                                    <p:animEffect transition="in" filter="blinds(horizontal)">
                                      <p:cBhvr additive="base">
                                        <p:cTn id="22" dur="500" fill="hold"/>
                                        <p:tgtEl>
                                          <p:spTgt spid="17416"/>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3" presetClass="entr" presetSubtype="10" dur="500" fill="hold" nodeType="clickEffect">
                                  <p:stCondLst>
                                    <p:cond delay="0"/>
                                  </p:stCondLst>
                                  <p:childTnLst>
                                    <p:set>
                                      <p:cBhvr additive="base">
                                        <p:cTn id="26" dur="1" fill="hold">
                                          <p:stCondLst>
                                            <p:cond delay="0"/>
                                          </p:stCondLst>
                                        </p:cTn>
                                        <p:tgtEl>
                                          <p:spTgt spid="17413">
                                            <p:txEl>
                                              <p:pRg st="0" end="0"/>
                                            </p:txEl>
                                          </p:spTgt>
                                        </p:tgtEl>
                                        <p:attrNameLst>
                                          <p:attrName>style.visibility</p:attrName>
                                        </p:attrNameLst>
                                      </p:cBhvr>
                                      <p:to>
                                        <p:strVal val="visible"/>
                                      </p:to>
                                    </p:set>
                                    <p:animEffect transition="in" filter="blinds(horizontal)">
                                      <p:cBhvr additive="base">
                                        <p:cTn id="27" dur="500" fill="hold"/>
                                        <p:tgtEl>
                                          <p:spTgt spid="17413">
                                            <p:txEl>
                                              <p:pRg st="0" end="0"/>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3" presetClass="entr" presetSubtype="10" dur="500" fill="hold" nodeType="clickEffect">
                                  <p:stCondLst>
                                    <p:cond delay="0"/>
                                  </p:stCondLst>
                                  <p:childTnLst>
                                    <p:set>
                                      <p:cBhvr additive="base">
                                        <p:cTn id="31" dur="1" fill="hold">
                                          <p:stCondLst>
                                            <p:cond delay="0"/>
                                          </p:stCondLst>
                                        </p:cTn>
                                        <p:tgtEl>
                                          <p:spTgt spid="17413">
                                            <p:txEl>
                                              <p:pRg st="1" end="1"/>
                                            </p:txEl>
                                          </p:spTgt>
                                        </p:tgtEl>
                                        <p:attrNameLst>
                                          <p:attrName>style.visibility</p:attrName>
                                        </p:attrNameLst>
                                      </p:cBhvr>
                                      <p:to>
                                        <p:strVal val="visible"/>
                                      </p:to>
                                    </p:set>
                                    <p:animEffect transition="in" filter="blinds(horizontal)">
                                      <p:cBhvr additive="base">
                                        <p:cTn id="32" dur="500" fill="hold"/>
                                        <p:tgtEl>
                                          <p:spTgt spid="17413">
                                            <p:txEl>
                                              <p:pRg st="1" end="1"/>
                                            </p:txEl>
                                          </p:spTgt>
                                        </p:tgtEl>
                                      </p:cBhvr>
                                    </p:animEffect>
                                  </p:childTnLst>
                                </p:cTn>
                              </p:par>
                              <p:par>
                                <p:cTn id="33" presetID="3" presetClass="entr" presetSubtype="10" dur="500" fill="hold" nodeType="withEffect">
                                  <p:stCondLst>
                                    <p:cond delay="0"/>
                                  </p:stCondLst>
                                  <p:childTnLst>
                                    <p:set>
                                      <p:cBhvr additive="base">
                                        <p:cTn id="34" dur="1" fill="hold">
                                          <p:stCondLst>
                                            <p:cond delay="0"/>
                                          </p:stCondLst>
                                        </p:cTn>
                                        <p:tgtEl>
                                          <p:spTgt spid="17413">
                                            <p:txEl>
                                              <p:pRg st="2" end="2"/>
                                            </p:txEl>
                                          </p:spTgt>
                                        </p:tgtEl>
                                        <p:attrNameLst>
                                          <p:attrName>style.visibility</p:attrName>
                                        </p:attrNameLst>
                                      </p:cBhvr>
                                      <p:to>
                                        <p:strVal val="visible"/>
                                      </p:to>
                                    </p:set>
                                    <p:animEffect transition="in" filter="blinds(horizontal)">
                                      <p:cBhvr additive="base">
                                        <p:cTn id="35" dur="500" fill="hold"/>
                                        <p:tgtEl>
                                          <p:spTgt spid="17413">
                                            <p:txEl>
                                              <p:pRg st="2" end="2"/>
                                            </p:txEl>
                                          </p:spTgt>
                                        </p:tgtEl>
                                      </p:cBhvr>
                                    </p:animEffect>
                                  </p:childTnLst>
                                </p:cTn>
                              </p:par>
                            </p:childTnLst>
                          </p:cTn>
                        </p:par>
                      </p:childTnLst>
                    </p:cTn>
                  </p:par>
                  <p:par>
                    <p:cTn id="36" fill="hold" nodeType="clickPar">
                      <p:stCondLst>
                        <p:cond delay="indefinite"/>
                      </p:stCondLst>
                      <p:childTnLst>
                        <p:par>
                          <p:cTn id="37" fill="hold" nodeType="afterGroup">
                            <p:stCondLst>
                              <p:cond delay="0"/>
                            </p:stCondLst>
                            <p:childTnLst>
                              <p:par>
                                <p:cTn id="38" presetID="3" presetClass="entr" presetSubtype="10" dur="500" fill="hold" nodeType="clickEffect">
                                  <p:stCondLst>
                                    <p:cond delay="0"/>
                                  </p:stCondLst>
                                  <p:childTnLst>
                                    <p:set>
                                      <p:cBhvr additive="base">
                                        <p:cTn id="39" dur="1" fill="hold">
                                          <p:stCondLst>
                                            <p:cond delay="0"/>
                                          </p:stCondLst>
                                        </p:cTn>
                                        <p:tgtEl>
                                          <p:spTgt spid="17417"/>
                                        </p:tgtEl>
                                        <p:attrNameLst>
                                          <p:attrName>style.visibility</p:attrName>
                                        </p:attrNameLst>
                                      </p:cBhvr>
                                      <p:to>
                                        <p:strVal val="visible"/>
                                      </p:to>
                                    </p:set>
                                    <p:animEffect transition="in" filter="blinds(horizontal)">
                                      <p:cBhvr additive="base">
                                        <p:cTn id="40" dur="500" fill="hold"/>
                                        <p:tgtEl>
                                          <p:spTgt spid="17417"/>
                                        </p:tgtEl>
                                      </p:cBhvr>
                                    </p:animEffect>
                                  </p:childTnLst>
                                </p:cTn>
                              </p:par>
                            </p:childTnLst>
                          </p:cTn>
                        </p:par>
                      </p:childTnLst>
                    </p:cTn>
                  </p:par>
                  <p:par>
                    <p:cTn id="41" fill="hold" nodeType="clickPar">
                      <p:stCondLst>
                        <p:cond delay="indefinite"/>
                      </p:stCondLst>
                      <p:childTnLst>
                        <p:par>
                          <p:cTn id="42" fill="hold" nodeType="afterGroup">
                            <p:stCondLst>
                              <p:cond delay="0"/>
                            </p:stCondLst>
                            <p:childTnLst>
                              <p:par>
                                <p:cTn id="43" presetID="3" presetClass="entr" presetSubtype="10" dur="500" fill="hold" grpId="1" nodeType="clickEffect">
                                  <p:stCondLst>
                                    <p:cond delay="0"/>
                                  </p:stCondLst>
                                  <p:childTnLst>
                                    <p:set>
                                      <p:cBhvr additive="base">
                                        <p:cTn id="44" dur="1" fill="hold">
                                          <p:stCondLst>
                                            <p:cond delay="0"/>
                                          </p:stCondLst>
                                        </p:cTn>
                                        <p:tgtEl>
                                          <p:spTgt spid="17414"/>
                                        </p:tgtEl>
                                        <p:attrNameLst>
                                          <p:attrName>style.visibility</p:attrName>
                                        </p:attrNameLst>
                                      </p:cBhvr>
                                      <p:to>
                                        <p:strVal val="visible"/>
                                      </p:to>
                                    </p:set>
                                    <p:animEffect transition="in" filter="blinds(horizontal)">
                                      <p:cBhvr additive="base">
                                        <p:cTn id="45" dur="500" fill="hold"/>
                                        <p:tgtEl>
                                          <p:spTgt spid="174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1" grpId="0"/>
      <p:bldP spid="17414" grpId="1"/>
      <p:bldP spid="17415" grpId="2"/>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9458" name="Rectangle 6"/>
          <p:cNvSpPr/>
          <p:nvPr/>
        </p:nvSpPr>
        <p:spPr>
          <a:xfrm>
            <a:off x="684212" y="2636838"/>
            <a:ext cx="3816350" cy="504825"/>
          </a:xfrm>
          <a:prstGeom prst="rect">
            <a:avLst/>
          </a:prstGeom>
          <a:solidFill>
            <a:schemeClr val="accent1"/>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endParaRPr lang="zh-CN" altLang="en-US"/>
          </a:p>
        </p:txBody>
      </p:sp>
      <p:sp>
        <p:nvSpPr>
          <p:cNvPr id="19459" name="Rectangle 2"/>
          <p:cNvSpPr/>
          <p:nvPr>
            <p:ph type="title" idx="4294967295"/>
          </p:nvPr>
        </p:nvSpPr>
        <p:spPr>
          <a:xfrm>
            <a:off x="250825" y="274638"/>
            <a:ext cx="8642350" cy="777875"/>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r>
              <a:rPr sz="4000" b="1">
                <a:latin typeface="黑体" pitchFamily="1" charset="-122"/>
                <a:ea typeface="黑体" pitchFamily="1" charset="-122"/>
              </a:rPr>
              <a:t>需求规律与边际效用递减规律</a:t>
            </a:r>
            <a:r>
              <a:rPr sz="4000"/>
              <a:t> </a:t>
            </a:r>
            <a:endParaRPr sz="4000"/>
          </a:p>
        </p:txBody>
      </p:sp>
      <p:sp>
        <p:nvSpPr>
          <p:cNvPr id="19460" name="Rectangle 5"/>
          <p:cNvSpPr/>
          <p:nvPr/>
        </p:nvSpPr>
        <p:spPr>
          <a:xfrm>
            <a:off x="684212" y="1196975"/>
            <a:ext cx="4103688" cy="574675"/>
          </a:xfrm>
          <a:prstGeom prst="rect">
            <a:avLst/>
          </a:prstGeom>
          <a:solidFill>
            <a:schemeClr val="accent1"/>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endParaRPr lang="zh-CN" altLang="en-US"/>
          </a:p>
        </p:txBody>
      </p:sp>
      <p:sp>
        <p:nvSpPr>
          <p:cNvPr id="19461" name="Rectangle 3"/>
          <p:cNvSpPr/>
          <p:nvPr>
            <p:ph type="body" idx="4294967295"/>
          </p:nvPr>
        </p:nvSpPr>
        <p:spPr>
          <a:xfrm>
            <a:off x="685800" y="1196975"/>
            <a:ext cx="7772400" cy="5040312"/>
          </a:xfrm>
          <a:prstGeom prst="rect">
            <a:avLst/>
          </a:prstGeom>
          <a:noFill/>
          <a:ln>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a:lnSpc>
                <a:spcPct val="90000"/>
              </a:lnSpc>
              <a:buFontTx/>
              <a:buNone/>
            </a:pPr>
            <a:r>
              <a:rPr lang="en-US" altLang="en-US" b="1">
                <a:latin typeface="黑体" pitchFamily="1" charset="-122"/>
                <a:ea typeface="黑体" pitchFamily="1" charset="-122"/>
              </a:rPr>
              <a:t>准备解决的问题</a:t>
            </a:r>
            <a:endParaRPr lang="en-US" altLang="en-US" b="1">
              <a:latin typeface="黑体" pitchFamily="1" charset="-122"/>
              <a:ea typeface="黑体" pitchFamily="1" charset="-122"/>
            </a:endParaRPr>
          </a:p>
          <a:p>
            <a:pPr marL="342900" lvl="0" indent="-342900">
              <a:lnSpc>
                <a:spcPct val="90000"/>
              </a:lnSpc>
            </a:pPr>
            <a:r>
              <a:rPr lang="en-US" altLang="en-US" b="1">
                <a:ea typeface="黑体" pitchFamily="1" charset="-122"/>
              </a:rPr>
              <a:t>    </a:t>
            </a:r>
            <a:r>
              <a:rPr lang="en-US" altLang="en-US" sz="2800" b="1">
                <a:ea typeface="黑体" pitchFamily="1" charset="-122"/>
              </a:rPr>
              <a:t>运用边际效用递减规律和消费者效用最大化的均衡条件推导出需求规律。</a:t>
            </a:r>
            <a:endParaRPr lang="en-US" altLang="en-US" sz="2800" b="1">
              <a:ea typeface="黑体" pitchFamily="1" charset="-122"/>
            </a:endParaRPr>
          </a:p>
          <a:p>
            <a:pPr marL="342900" lvl="0" indent="-342900">
              <a:lnSpc>
                <a:spcPct val="90000"/>
              </a:lnSpc>
              <a:buFontTx/>
              <a:buNone/>
            </a:pPr>
            <a:r>
              <a:rPr lang="en-US" altLang="en-US" b="1">
                <a:ea typeface="黑体" pitchFamily="1" charset="-122"/>
              </a:rPr>
              <a:t>推导过程</a:t>
            </a:r>
            <a:endParaRPr lang="en-US" altLang="en-US" b="1">
              <a:ea typeface="黑体" pitchFamily="1" charset="-122"/>
            </a:endParaRPr>
          </a:p>
          <a:p>
            <a:pPr marL="342900" lvl="0" indent="-342900">
              <a:lnSpc>
                <a:spcPct val="90000"/>
              </a:lnSpc>
            </a:pPr>
            <a:r>
              <a:rPr lang="en-US" altLang="en-US" sz="2800" b="1">
                <a:ea typeface="黑体" pitchFamily="1" charset="-122"/>
              </a:rPr>
              <a:t>    a 从边际效用递减规律分析：某一单位商品的边际效用与消费者购买该单位商品愿意支付的价格(商品的需求价格)有正相关关系。由于边际效用递减规律的作用，随着消费者对某商品消费量的连续增加，该商品的边际效用递减，消费者购买商品愿意支付的价格越来越低。商品的消费量与价格呈反方向关系。</a:t>
            </a:r>
            <a:endParaRPr lang="en-US" altLang="en-US" sz="2800" b="1">
              <a:ea typeface="黑体" pitchFamily="1" charset="-122"/>
            </a:endParaRPr>
          </a:p>
        </p:txBody>
      </p:sp>
      <p:sp>
        <p:nvSpPr>
          <p:cNvPr id="19462" name="TextBox 19461"/>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消费者行为与生产者行为共100页，您现在浏览的是第9页!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Rectangle 2"/>
          <p:cNvSpPr/>
          <p:nvPr>
            <p:ph type="title" idx="4294967295"/>
          </p:nvPr>
        </p:nvSpPr>
        <p:spPr>
          <a:xfrm>
            <a:off x="468312" y="685800"/>
            <a:ext cx="8229600" cy="457200"/>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r>
              <a:t>价值悖论</a:t>
            </a:r>
          </a:p>
        </p:txBody>
      </p:sp>
      <p:sp>
        <p:nvSpPr>
          <p:cNvPr id="21507" name="Rectangle 3"/>
          <p:cNvSpPr/>
          <p:nvPr>
            <p:ph type="body" idx="4294967295"/>
          </p:nvPr>
        </p:nvSpPr>
        <p:spPr>
          <a:xfrm>
            <a:off x="457200" y="1600200"/>
            <a:ext cx="8229600" cy="4530725"/>
          </a:xfrm>
          <a:prstGeom prst="rect">
            <a:avLst/>
          </a:prstGeom>
          <a:noFill/>
          <a:ln>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a:r>
              <a:rPr lang="en-US" altLang="en-US"/>
              <a:t>200多年前，亚当</a:t>
            </a:r>
            <a:r>
              <a:rPr lang="en-US" altLang="en-US">
                <a:sym typeface="Symbol" pitchFamily="2" charset="2"/>
              </a:rPr>
              <a:t>斯密在《国富论》中提出了价值悖论：没有什么能比水更有用，然而水很少能交换到任何东西。相反，钻石几乎没有任何使用价值，但却经常可以交换到大量的其他物品。</a:t>
            </a:r>
            <a:endParaRPr lang="en-US" altLang="en-US">
              <a:sym typeface="Symbol" pitchFamily="2" charset="2"/>
            </a:endParaRPr>
          </a:p>
        </p:txBody>
      </p:sp>
      <p:sp>
        <p:nvSpPr>
          <p:cNvPr id="21508" name="TextBox 21507"/>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消费者行为与生产者行为共100页，您现在浏览的是第10页!</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554" name="Rectangle 2"/>
          <p:cNvSpPr/>
          <p:nvPr>
            <p:ph type="title" idx="4294967295"/>
          </p:nvPr>
        </p:nvSpPr>
        <p:spPr>
          <a:xfrm>
            <a:off x="468312" y="549275"/>
            <a:ext cx="7772400" cy="719138"/>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eaLnBrk="1" hangingPunct="1"/>
            <a:r>
              <a:rPr b="1"/>
              <a:t>六、消费者剩余</a:t>
            </a:r>
            <a:endParaRPr b="1"/>
          </a:p>
        </p:txBody>
      </p:sp>
      <p:sp>
        <p:nvSpPr>
          <p:cNvPr id="23555" name="Rectangle 3" descr="信纸"/>
          <p:cNvSpPr/>
          <p:nvPr>
            <p:ph type="body" idx="4294967295"/>
          </p:nvPr>
        </p:nvSpPr>
        <p:spPr>
          <a:xfrm>
            <a:off x="539750" y="1628775"/>
            <a:ext cx="8208962" cy="2009775"/>
          </a:xfrm>
          <a:prstGeom prst="rect">
            <a:avLst/>
          </a:prstGeom>
          <a:blipFill rotWithShape="0">
            <a:blip r:embed="rId2"/>
            <a:tile tx="0" ty="0" sx="100000" sy="100000" flip="none" algn="tl"/>
          </a:blipFill>
          <a:ln w="38100" cap="flat" cmpd="sng">
            <a:solidFill>
              <a:srgbClr val="CC6600"/>
            </a:solidFill>
            <a:miter lim="800000"/>
          </a:ln>
        </p:spPr>
        <p:txBody>
          <a:bodyPr vert="horz" wrap="square" anchor="ctr" anchorCtr="0">
            <a:spAutoFit/>
          </a:bodyPr>
          <a:lstStyle>
            <a:defPPr>
              <a:tabLst>
                <a:tab pos="2971800"/>
              </a:tabLst>
            </a:defPPr>
            <a:lvl1pPr marL="0" indent="0" algn="l" eaLnBrk="0" fontAlgn="base" hangingPunct="0">
              <a:lnSpc>
                <a:spcPct val="100000"/>
              </a:lnSpc>
              <a:spcBef>
                <a:spcPct val="20000"/>
              </a:spcBef>
              <a:spcAft>
                <a:spcPct val="0"/>
              </a:spcAft>
              <a:buClr>
                <a:schemeClr val="accent1"/>
              </a:buClr>
              <a:buSzPct val="65000"/>
              <a:buFont typeface="Wingdings" charset="2"/>
              <a:buChar char="n"/>
              <a:tabLst>
                <a:tab pos="2971800"/>
              </a:tabLst>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tabLst>
                <a:tab pos="2971800"/>
              </a:tabLst>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tabLst>
                <a:tab pos="2971800"/>
              </a:tabLst>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tabLst>
                <a:tab pos="2971800"/>
              </a:tabLst>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tabLst>
                <a:tab pos="2971800"/>
              </a:tabLst>
              <a:defRPr lang="zh-CN" altLang="en-US" sz="2000" b="0" i="0" u="none" baseline="0">
                <a:solidFill>
                  <a:schemeClr val="tx1"/>
                </a:solidFill>
                <a:latin typeface="Arial"/>
                <a:ea typeface="宋体" charset="-122"/>
              </a:defRPr>
            </a:lvl5pPr>
          </a:lstStyle>
          <a:p>
            <a:pPr marL="0" lvl="0" indent="0">
              <a:lnSpc>
                <a:spcPct val="110000"/>
              </a:lnSpc>
              <a:spcBef>
                <a:spcPct val="0"/>
              </a:spcBef>
              <a:buClr>
                <a:srgbClr val="3366FF"/>
              </a:buClr>
              <a:buSzPct val="95000"/>
              <a:tabLst>
                <a:tab pos="2971800"/>
              </a:tabLst>
            </a:pPr>
            <a:r>
              <a:rPr sz="2800" b="1">
                <a:latin typeface="宋体" charset="-122"/>
              </a:rPr>
              <a:t>消费者剩余：消费者愿意支付的价格与实际支付的价格之间的差额。</a:t>
            </a:r>
            <a:endParaRPr sz="2800" b="1">
              <a:latin typeface="宋体" charset="-122"/>
            </a:endParaRPr>
          </a:p>
          <a:p>
            <a:pPr marL="0" lvl="0" indent="0">
              <a:lnSpc>
                <a:spcPct val="110000"/>
              </a:lnSpc>
              <a:spcBef>
                <a:spcPct val="0"/>
              </a:spcBef>
              <a:buClr>
                <a:srgbClr val="3366FF"/>
              </a:buClr>
              <a:buSzPct val="95000"/>
              <a:tabLst>
                <a:tab pos="2971800"/>
              </a:tabLst>
            </a:pPr>
            <a:r>
              <a:rPr sz="2800" b="1">
                <a:latin typeface="宋体" charset="-122"/>
              </a:rPr>
              <a:t>或者：消费者消费某种商品所获得的总效用与为此花费的货币总效用的差额。</a:t>
            </a:r>
            <a:endParaRPr sz="2800" b="1">
              <a:latin typeface="宋体" charset="-122"/>
            </a:endParaRPr>
          </a:p>
        </p:txBody>
      </p:sp>
      <p:sp>
        <p:nvSpPr>
          <p:cNvPr id="23556" name="AutoShape 4" descr="蓝色面巾纸"/>
          <p:cNvSpPr/>
          <p:nvPr/>
        </p:nvSpPr>
        <p:spPr>
          <a:xfrm>
            <a:off x="6227762" y="3860800"/>
            <a:ext cx="2447925" cy="2447925"/>
          </a:xfrm>
          <a:prstGeom prst="wedgeRoundRectCallout">
            <a:avLst>
              <a:gd name="adj1" fmla="val -122894"/>
              <a:gd name="adj2" fmla="val -62449"/>
              <a:gd name="adj3" fmla="val 16667"/>
            </a:avLst>
          </a:prstGeom>
          <a:blipFill rotWithShape="0">
            <a:blip r:embed="rId3"/>
            <a:tile tx="0" ty="0" sx="100000" sy="100000" flip="none" algn="tl"/>
          </a:blipFill>
          <a:ln w="38100" cmpd="sng">
            <a:solidFill>
              <a:schemeClr val="tx2"/>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buClr>
                <a:srgbClr val="3366FF"/>
              </a:buClr>
              <a:buSzPct val="95000"/>
              <a:buFont typeface="Wingdings" charset="2"/>
              <a:buChar char="n"/>
            </a:pPr>
            <a:r>
              <a:rPr lang="zh-CN" altLang="en-US" sz="2400" b="1">
                <a:latin typeface="楷体_GB2312" pitchFamily="1" charset="-122"/>
                <a:ea typeface="楷体_GB2312" pitchFamily="1" charset="-122"/>
              </a:rPr>
              <a:t>是消费者的主观心理评价</a:t>
            </a:r>
            <a:endParaRPr lang="zh-CN" altLang="en-US" sz="2400" b="1">
              <a:latin typeface="楷体_GB2312" pitchFamily="1" charset="-122"/>
              <a:ea typeface="楷体_GB2312" pitchFamily="1" charset="-122"/>
            </a:endParaRPr>
          </a:p>
          <a:p>
            <a:pPr marL="0" lvl="0" indent="0">
              <a:buClr>
                <a:srgbClr val="3366FF"/>
              </a:buClr>
              <a:buSzPct val="95000"/>
              <a:buFont typeface="Wingdings" charset="2"/>
              <a:buChar char="n"/>
            </a:pPr>
            <a:r>
              <a:rPr lang="zh-CN" altLang="en-US" sz="2400" b="1">
                <a:latin typeface="楷体_GB2312" pitchFamily="1" charset="-122"/>
                <a:ea typeface="楷体_GB2312" pitchFamily="1" charset="-122"/>
              </a:rPr>
              <a:t>反映消费者通过购买商品所感受到福利改善。 </a:t>
            </a:r>
            <a:endParaRPr lang="zh-CN" altLang="en-US" sz="2400" b="1">
              <a:latin typeface="楷体_GB2312" pitchFamily="1" charset="-122"/>
              <a:ea typeface="楷体_GB2312" pitchFamily="1" charset="-122"/>
            </a:endParaRPr>
          </a:p>
        </p:txBody>
      </p:sp>
      <p:sp>
        <p:nvSpPr>
          <p:cNvPr id="23557" name="TextBox 23556"/>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消费者行为与生产者行为共100页，您现在浏览的是第11页!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23555">
                                            <p:bg/>
                                          </p:spTgt>
                                        </p:tgtEl>
                                        <p:attrNameLst>
                                          <p:attrName>style.visibility</p:attrName>
                                        </p:attrNameLst>
                                      </p:cBhvr>
                                      <p:to>
                                        <p:strVal val="visible"/>
                                      </p:to>
                                    </p:set>
                                    <p:animEffect transition="in" filter="blinds(horizontal)">
                                      <p:cBhvr additive="base">
                                        <p:cTn id="7" dur="500" fill="hold"/>
                                        <p:tgtEl>
                                          <p:spTgt spid="23555">
                                            <p:bg/>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0" nodeType="clickEffect">
                                  <p:stCondLst>
                                    <p:cond delay="0"/>
                                  </p:stCondLst>
                                  <p:childTnLst>
                                    <p:set>
                                      <p:cBhvr additive="base">
                                        <p:cTn id="11" dur="1" fill="hold">
                                          <p:stCondLst>
                                            <p:cond delay="0"/>
                                          </p:stCondLst>
                                        </p:cTn>
                                        <p:tgtEl>
                                          <p:spTgt spid="23555">
                                            <p:txEl>
                                              <p:pRg st="0" end="0"/>
                                            </p:txEl>
                                          </p:spTgt>
                                        </p:tgtEl>
                                        <p:attrNameLst>
                                          <p:attrName>style.visibility</p:attrName>
                                        </p:attrNameLst>
                                      </p:cBhvr>
                                      <p:to>
                                        <p:strVal val="visible"/>
                                      </p:to>
                                    </p:set>
                                    <p:animEffect transition="in" filter="blinds(horizontal)">
                                      <p:cBhvr additive="base">
                                        <p:cTn id="12" dur="500" fill="hold"/>
                                        <p:tgtEl>
                                          <p:spTgt spid="23555">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0" nodeType="clickEffect">
                                  <p:stCondLst>
                                    <p:cond delay="0"/>
                                  </p:stCondLst>
                                  <p:childTnLst>
                                    <p:set>
                                      <p:cBhvr additive="base">
                                        <p:cTn id="16" dur="1" fill="hold">
                                          <p:stCondLst>
                                            <p:cond delay="0"/>
                                          </p:stCondLst>
                                        </p:cTn>
                                        <p:tgtEl>
                                          <p:spTgt spid="23555">
                                            <p:txEl>
                                              <p:pRg st="1" end="1"/>
                                            </p:txEl>
                                          </p:spTgt>
                                        </p:tgtEl>
                                        <p:attrNameLst>
                                          <p:attrName>style.visibility</p:attrName>
                                        </p:attrNameLst>
                                      </p:cBhvr>
                                      <p:to>
                                        <p:strVal val="visible"/>
                                      </p:to>
                                    </p:set>
                                    <p:animEffect transition="in" filter="blinds(horizontal)">
                                      <p:cBhvr additive="base">
                                        <p:cTn id="17" dur="500" fill="hold"/>
                                        <p:tgtEl>
                                          <p:spTgt spid="23555">
                                            <p:txEl>
                                              <p:pRg st="1" end="1"/>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500" fill="hold" grpId="1" nodeType="clickEffect">
                                  <p:stCondLst>
                                    <p:cond delay="0"/>
                                  </p:stCondLst>
                                  <p:childTnLst>
                                    <p:set>
                                      <p:cBhvr additive="base">
                                        <p:cTn id="21" dur="1" fill="hold">
                                          <p:stCondLst>
                                            <p:cond delay="0"/>
                                          </p:stCondLst>
                                        </p:cTn>
                                        <p:tgtEl>
                                          <p:spTgt spid="23556"/>
                                        </p:tgtEl>
                                        <p:attrNameLst>
                                          <p:attrName>style.visibility</p:attrName>
                                        </p:attrNameLst>
                                      </p:cBhvr>
                                      <p:to>
                                        <p:strVal val="visible"/>
                                      </p:to>
                                    </p:set>
                                    <p:animEffect transition="in" filter="blinds(horizontal)">
                                      <p:cBhvr additive="base">
                                        <p:cTn id="22" dur="500" fill="hold"/>
                                        <p:tgtEl>
                                          <p:spTgt spid="235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uiExpand="1" build="p" animBg="1"/>
      <p:bldP spid="23556" grpId="1"/>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602" name="标题 1"/>
          <p:cNvSpPr/>
          <p:nvPr>
            <p:ph type="title" idx="4294967295"/>
          </p:nvPr>
        </p:nvSpPr>
        <p:spPr>
          <a:xfrm>
            <a:off x="457200" y="277812"/>
            <a:ext cx="8229600" cy="1139825"/>
          </a:xfrm>
          <a:prstGeom prst="rect">
            <a:avLst/>
          </a:prstGeom>
          <a:noFill/>
          <a:ln>
            <a:solidFill>
              <a:prstClr val="black"/>
            </a:solidFill>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r>
              <a:t>另一个例子</a:t>
            </a:r>
          </a:p>
        </p:txBody>
      </p:sp>
      <p:sp>
        <p:nvSpPr>
          <p:cNvPr id="25603" name="内容占位符 2"/>
          <p:cNvSpPr/>
          <p:nvPr>
            <p:ph idx="4294967295"/>
          </p:nvPr>
        </p:nvSpPr>
        <p:spPr>
          <a:xfrm>
            <a:off x="457200" y="1600200"/>
            <a:ext cx="8229600" cy="4530725"/>
          </a:xfrm>
          <a:prstGeom prst="rect">
            <a:avLst/>
          </a:prstGeom>
          <a:noFill/>
          <a:ln>
            <a:solidFill>
              <a:prstClr val="black"/>
            </a:solidFill>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a:r>
              <a:rPr lang="en-US" altLang="en-US"/>
              <a:t>假设有两张相同的猫王专辑要卖，四个买者。假设，两张专辑价格相同。而且没有人想买一张以上的专辑。价格上升到两个买者放弃为止。</a:t>
            </a:r>
            <a:endParaRPr lang="en-US" altLang="en-US"/>
          </a:p>
          <a:p>
            <a:pPr marL="342900" lvl="0" indent="-342900"/>
            <a:r>
              <a:rPr lang="en-US" altLang="en-US"/>
              <a:t>约翰 和保罗叫出70美元或略高一点时，叫价停止。</a:t>
            </a:r>
            <a:endParaRPr lang="en-US" altLang="en-US"/>
          </a:p>
          <a:p>
            <a:pPr marL="342900" lvl="0" indent="-342900"/>
            <a:r>
              <a:rPr lang="en-US" altLang="en-US"/>
              <a:t>这约翰的消费者剩余30美元。</a:t>
            </a:r>
            <a:endParaRPr lang="en-US" altLang="en-US"/>
          </a:p>
          <a:p>
            <a:pPr marL="342900" lvl="0" indent="-342900"/>
            <a:r>
              <a:rPr lang="en-US" altLang="en-US"/>
              <a:t>保罗的消费者剩余是10美元。</a:t>
            </a:r>
            <a:endParaRPr lang="en-US" altLang="en-US"/>
          </a:p>
        </p:txBody>
      </p:sp>
      <p:sp>
        <p:nvSpPr>
          <p:cNvPr id="25604" name="TextBox 25603"/>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消费者行为与生产者行为共100页，您现在浏览的是第12页!</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灯片编号占位符 3"/>
          <p:cNvSpPr/>
          <p:nvPr/>
        </p:nvSpPr>
        <p:spPr>
          <a:xfrm>
            <a:off x="6553200" y="6243638"/>
            <a:ext cx="2133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algn="r" eaLnBrk="1" hangingPunct="1"/>
            <a:fld id="{9200C499-510B-46B0-AD38-F493E31D7AE0}" type="slidenum">
              <a:rPr lang="en-US" altLang="en-US" sz="1200">
                <a:latin typeface="Garamond" pitchFamily="2" charset="0"/>
              </a:rPr>
              <a:t>13</a:t>
            </a:fld>
            <a:endParaRPr lang="en-US" altLang="en-US" sz="1200">
              <a:latin typeface="Garamond" pitchFamily="2" charset="0"/>
            </a:endParaRPr>
          </a:p>
        </p:txBody>
      </p:sp>
      <p:sp>
        <p:nvSpPr>
          <p:cNvPr id="27651" name="Text Box 2"/>
          <p:cNvSpPr/>
          <p:nvPr/>
        </p:nvSpPr>
        <p:spPr>
          <a:xfrm>
            <a:off x="457200" y="381000"/>
            <a:ext cx="9144000" cy="1004888"/>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zh-CN" altLang="en-US">
                <a:latin typeface="Times New Roman" pitchFamily="2" charset="0"/>
              </a:rPr>
              <a:t>例</a:t>
            </a:r>
            <a:r>
              <a:rPr lang="en-US" altLang="en-US">
                <a:latin typeface="Times New Roman" pitchFamily="2" charset="0"/>
              </a:rPr>
              <a:t>1</a:t>
            </a:r>
            <a:r>
              <a:rPr lang="zh-CN" altLang="en-US">
                <a:latin typeface="Times New Roman" pitchFamily="2" charset="0"/>
              </a:rPr>
              <a:t>：某家庭的总效用方程为</a:t>
            </a:r>
            <a:r>
              <a:rPr lang="en-US" altLang="en-US">
                <a:latin typeface="Times New Roman" pitchFamily="2" charset="0"/>
              </a:rPr>
              <a:t>TU=14Q-Q</a:t>
            </a:r>
            <a:r>
              <a:rPr lang="en-US" altLang="en-US" baseline="30000">
                <a:latin typeface="Times New Roman" pitchFamily="2" charset="0"/>
              </a:rPr>
              <a:t>2</a:t>
            </a:r>
            <a:r>
              <a:rPr lang="zh-CN" altLang="en-US">
                <a:latin typeface="Times New Roman" pitchFamily="2" charset="0"/>
              </a:rPr>
              <a:t>，</a:t>
            </a:r>
            <a:r>
              <a:rPr lang="en-US" altLang="en-US">
                <a:latin typeface="Times New Roman" pitchFamily="2" charset="0"/>
              </a:rPr>
              <a:t>Q</a:t>
            </a:r>
            <a:r>
              <a:rPr lang="zh-CN" altLang="en-US">
                <a:latin typeface="Times New Roman" pitchFamily="2" charset="0"/>
              </a:rPr>
              <a:t>为消费商品数量。</a:t>
            </a:r>
            <a:endParaRPr lang="zh-CN" altLang="en-US">
              <a:latin typeface="Times New Roman" pitchFamily="2" charset="0"/>
            </a:endParaRPr>
          </a:p>
          <a:p>
            <a:pPr marL="0" lvl="0" indent="0" eaLnBrk="1" hangingPunct="1">
              <a:spcBef>
                <a:spcPct val="50000"/>
              </a:spcBef>
            </a:pPr>
            <a:r>
              <a:rPr lang="zh-CN" altLang="en-US">
                <a:latin typeface="Times New Roman" pitchFamily="2" charset="0"/>
              </a:rPr>
              <a:t>试求：消费多少商品时效用最大，为多少？</a:t>
            </a:r>
            <a:endParaRPr lang="zh-CN" altLang="en-US">
              <a:latin typeface="Times New Roman" pitchFamily="2" charset="0"/>
            </a:endParaRPr>
          </a:p>
        </p:txBody>
      </p:sp>
      <p:grpSp>
        <p:nvGrpSpPr>
          <p:cNvPr id="27652" name=""/>
          <p:cNvGrpSpPr/>
          <p:nvPr/>
        </p:nvGrpSpPr>
        <p:grpSpPr>
          <a:xfrm>
            <a:off x="838200" y="1524000"/>
            <a:ext cx="7086600" cy="2300288"/>
            <a:chExt cx="5232" cy="1449"/>
          </a:xfrm>
        </p:grpSpPr>
        <p:graphicFrame>
          <p:nvGraphicFramePr>
            <p:cNvPr id="27653" name=""/>
            <p:cNvGraphicFramePr>
              <a:graphicFrameLocks noChangeAspect="1"/>
            </p:cNvGraphicFramePr>
            <p:nvPr/>
          </p:nvGraphicFramePr>
          <p:xfrm>
            <a:off x="1463" y="0"/>
            <a:ext cx="2544" cy="581"/>
          </p:xfrm>
          <a:graphic>
            <a:graphicData uri="http://schemas.openxmlformats.org/presentationml/2006/ole">
              <mc:AlternateContent>
                <mc:Choice xmlns:v="urn:schemas-microsoft-com:vml" Requires="v">
                  <p:oleObj spid="_x0000_s1038" r:id="rId2" progId="Equation.3">
                    <p:embed/>
                  </p:oleObj>
                </mc:Choice>
                <mc:Fallback>
                  <p:oleObj r:id="rId2" progId="Equation.3">
                    <p:embed/>
                    <p:pic>
                      <p:nvPicPr>
                        <p:cNvPr id="0" name="OLE substitute image"/>
                        <p:cNvPicPr/>
                        <p:nvPr/>
                      </p:nvPicPr>
                      <p:blipFill>
                        <a:blip r:embed="rId3"/>
                        <a:stretch>
                          <a:fillRect/>
                        </a:stretch>
                      </p:blipFill>
                      <p:spPr>
                        <a:xfrm>
                          <a:off x="1463" y="0"/>
                          <a:ext cx="2544" cy="581"/>
                        </a:xfrm>
                        <a:prstGeom prst="rect">
                          <a:avLst/>
                        </a:prstGeom>
                        <a:solidFill>
                          <a:schemeClr val="bg1"/>
                        </a:solidFill>
                      </p:spPr>
                    </p:pic>
                  </p:oleObj>
                </mc:Fallback>
              </mc:AlternateContent>
            </a:graphicData>
          </a:graphic>
        </p:graphicFrame>
        <p:sp>
          <p:nvSpPr>
            <p:cNvPr id="27654" name="Text Box 5"/>
            <p:cNvSpPr/>
            <p:nvPr/>
          </p:nvSpPr>
          <p:spPr>
            <a:xfrm>
              <a:off x="0" y="816"/>
              <a:ext cx="5232" cy="633"/>
            </a:xfrm>
            <a:prstGeom prst="rect">
              <a:avLst/>
            </a:prstGeom>
            <a:solidFill>
              <a:schemeClr val="bg1"/>
            </a:solid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zh-CN" altLang="en-US">
                  <a:latin typeface="Times New Roman" pitchFamily="2" charset="0"/>
                </a:rPr>
                <a:t>当</a:t>
              </a:r>
              <a:r>
                <a:rPr lang="en-US" altLang="en-US">
                  <a:latin typeface="Times New Roman" pitchFamily="2" charset="0"/>
                </a:rPr>
                <a:t>MU</a:t>
              </a:r>
              <a:r>
                <a:rPr lang="zh-CN" altLang="en-US">
                  <a:latin typeface="Times New Roman" pitchFamily="2" charset="0"/>
                </a:rPr>
                <a:t>＝</a:t>
              </a:r>
              <a:r>
                <a:rPr lang="en-US" altLang="en-US">
                  <a:latin typeface="Times New Roman" pitchFamily="2" charset="0"/>
                </a:rPr>
                <a:t>0</a:t>
              </a:r>
              <a:r>
                <a:rPr lang="zh-CN" altLang="en-US">
                  <a:latin typeface="Times New Roman" pitchFamily="2" charset="0"/>
                </a:rPr>
                <a:t>时，</a:t>
              </a:r>
              <a:r>
                <a:rPr lang="en-US" altLang="en-US">
                  <a:latin typeface="Times New Roman" pitchFamily="2" charset="0"/>
                </a:rPr>
                <a:t>TU</a:t>
              </a:r>
              <a:r>
                <a:rPr lang="zh-CN" altLang="en-US">
                  <a:latin typeface="Times New Roman" pitchFamily="2" charset="0"/>
                </a:rPr>
                <a:t>为最大，即</a:t>
              </a:r>
              <a:r>
                <a:rPr lang="en-US" altLang="en-US">
                  <a:latin typeface="Times New Roman" pitchFamily="2" charset="0"/>
                </a:rPr>
                <a:t>14</a:t>
              </a:r>
              <a:r>
                <a:rPr lang="zh-CN" altLang="en-US">
                  <a:latin typeface="Times New Roman" pitchFamily="2" charset="0"/>
                </a:rPr>
                <a:t>－</a:t>
              </a:r>
              <a:r>
                <a:rPr lang="en-US" altLang="en-US">
                  <a:latin typeface="Times New Roman" pitchFamily="2" charset="0"/>
                </a:rPr>
                <a:t>2Q</a:t>
              </a:r>
              <a:r>
                <a:rPr lang="zh-CN" altLang="en-US">
                  <a:latin typeface="Times New Roman" pitchFamily="2" charset="0"/>
                </a:rPr>
                <a:t>＝</a:t>
              </a:r>
              <a:r>
                <a:rPr lang="en-US" altLang="en-US">
                  <a:latin typeface="Times New Roman" pitchFamily="2" charset="0"/>
                </a:rPr>
                <a:t>0</a:t>
              </a:r>
              <a:r>
                <a:rPr lang="zh-CN" altLang="en-US">
                  <a:latin typeface="Times New Roman" pitchFamily="2" charset="0"/>
                </a:rPr>
                <a:t>，求出</a:t>
              </a:r>
              <a:r>
                <a:rPr lang="en-US" altLang="en-US">
                  <a:latin typeface="Times New Roman" pitchFamily="2" charset="0"/>
                </a:rPr>
                <a:t>Q=7.</a:t>
              </a:r>
              <a:endParaRPr lang="en-US" altLang="en-US">
                <a:latin typeface="Times New Roman" pitchFamily="2" charset="0"/>
              </a:endParaRPr>
            </a:p>
            <a:p>
              <a:pPr marL="0" lvl="0" indent="0" eaLnBrk="1" hangingPunct="1">
                <a:spcBef>
                  <a:spcPct val="50000"/>
                </a:spcBef>
              </a:pPr>
              <a:r>
                <a:rPr lang="en-US" altLang="en-US">
                  <a:latin typeface="Times New Roman" pitchFamily="2" charset="0"/>
                </a:rPr>
                <a:t>TU=14×7-7</a:t>
              </a:r>
              <a:r>
                <a:rPr lang="en-US" altLang="en-US" baseline="30000">
                  <a:latin typeface="Times New Roman" pitchFamily="2" charset="0"/>
                </a:rPr>
                <a:t>2</a:t>
              </a:r>
              <a:r>
                <a:rPr lang="en-US" altLang="en-US">
                  <a:latin typeface="Times New Roman" pitchFamily="2" charset="0"/>
                </a:rPr>
                <a:t>=49</a:t>
              </a:r>
              <a:endParaRPr lang="en-US" altLang="en-US" baseline="30000">
                <a:latin typeface="Times New Roman" pitchFamily="2" charset="0"/>
              </a:endParaRPr>
            </a:p>
          </p:txBody>
        </p:sp>
      </p:grpSp>
      <p:sp>
        <p:nvSpPr>
          <p:cNvPr id="27655" name="Text Box 6"/>
          <p:cNvSpPr/>
          <p:nvPr/>
        </p:nvSpPr>
        <p:spPr>
          <a:xfrm>
            <a:off x="381000" y="3886200"/>
            <a:ext cx="9144000" cy="457200"/>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zh-CN" altLang="en-US">
                <a:latin typeface="Times New Roman" pitchFamily="2" charset="0"/>
              </a:rPr>
              <a:t>例</a:t>
            </a:r>
            <a:r>
              <a:rPr lang="en-US" altLang="en-US">
                <a:latin typeface="Times New Roman" pitchFamily="2" charset="0"/>
              </a:rPr>
              <a:t>2</a:t>
            </a:r>
            <a:r>
              <a:rPr lang="zh-CN" altLang="en-US">
                <a:latin typeface="Times New Roman" pitchFamily="2" charset="0"/>
              </a:rPr>
              <a:t>：效用函数为</a:t>
            </a:r>
            <a:r>
              <a:rPr lang="en-US" altLang="en-US">
                <a:latin typeface="Times New Roman" pitchFamily="2" charset="0"/>
              </a:rPr>
              <a:t>TU=4X+Y</a:t>
            </a:r>
            <a:r>
              <a:rPr lang="zh-CN" altLang="en-US">
                <a:latin typeface="Times New Roman" pitchFamily="2" charset="0"/>
              </a:rPr>
              <a:t>，如</a:t>
            </a:r>
            <a:r>
              <a:rPr lang="en-US" altLang="en-US">
                <a:latin typeface="Times New Roman" pitchFamily="2" charset="0"/>
              </a:rPr>
              <a:t>X=16,Y=14</a:t>
            </a:r>
            <a:r>
              <a:rPr lang="zh-CN" altLang="en-US">
                <a:latin typeface="Times New Roman" pitchFamily="2" charset="0"/>
              </a:rPr>
              <a:t>，试求： （</a:t>
            </a:r>
            <a:r>
              <a:rPr lang="en-US" altLang="en-US">
                <a:latin typeface="Times New Roman" pitchFamily="2" charset="0"/>
              </a:rPr>
              <a:t>1</a:t>
            </a:r>
            <a:r>
              <a:rPr lang="zh-CN" altLang="en-US">
                <a:latin typeface="Times New Roman" pitchFamily="2" charset="0"/>
              </a:rPr>
              <a:t>）总效用。</a:t>
            </a:r>
            <a:endParaRPr lang="zh-CN" altLang="en-US">
              <a:latin typeface="Times New Roman" pitchFamily="2" charset="0"/>
            </a:endParaRPr>
          </a:p>
        </p:txBody>
      </p:sp>
      <p:sp>
        <p:nvSpPr>
          <p:cNvPr id="27656" name="Text Box 7"/>
          <p:cNvSpPr/>
          <p:nvPr/>
        </p:nvSpPr>
        <p:spPr>
          <a:xfrm>
            <a:off x="2590800" y="4572000"/>
            <a:ext cx="3124200" cy="457200"/>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en-US" altLang="en-US">
                <a:latin typeface="Times New Roman" pitchFamily="2" charset="0"/>
              </a:rPr>
              <a:t>TU=4×16</a:t>
            </a:r>
            <a:r>
              <a:rPr lang="zh-CN" altLang="en-US">
                <a:latin typeface="Times New Roman" pitchFamily="2" charset="0"/>
              </a:rPr>
              <a:t>＋</a:t>
            </a:r>
            <a:r>
              <a:rPr lang="en-US" altLang="en-US">
                <a:latin typeface="Times New Roman" pitchFamily="2" charset="0"/>
              </a:rPr>
              <a:t>14</a:t>
            </a:r>
            <a:r>
              <a:rPr lang="zh-CN" altLang="en-US">
                <a:latin typeface="Times New Roman" pitchFamily="2" charset="0"/>
              </a:rPr>
              <a:t>＝</a:t>
            </a:r>
            <a:r>
              <a:rPr lang="en-US" altLang="en-US">
                <a:latin typeface="Times New Roman" pitchFamily="2" charset="0"/>
              </a:rPr>
              <a:t>78</a:t>
            </a:r>
            <a:endParaRPr lang="en-US" altLang="en-US">
              <a:latin typeface="Times New Roman" pitchFamily="2" charset="0"/>
            </a:endParaRPr>
          </a:p>
        </p:txBody>
      </p:sp>
      <p:sp>
        <p:nvSpPr>
          <p:cNvPr id="27657" name="Text Box 8"/>
          <p:cNvSpPr/>
          <p:nvPr/>
        </p:nvSpPr>
        <p:spPr>
          <a:xfrm>
            <a:off x="457200" y="5181600"/>
            <a:ext cx="5715000" cy="457200"/>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zh-CN" altLang="en-US">
                <a:latin typeface="Times New Roman" pitchFamily="2" charset="0"/>
              </a:rPr>
              <a:t>（</a:t>
            </a:r>
            <a:r>
              <a:rPr lang="en-US" altLang="en-US">
                <a:latin typeface="Times New Roman" pitchFamily="2" charset="0"/>
              </a:rPr>
              <a:t>2</a:t>
            </a:r>
            <a:r>
              <a:rPr lang="zh-CN" altLang="en-US">
                <a:latin typeface="Times New Roman" pitchFamily="2" charset="0"/>
              </a:rPr>
              <a:t>）如</a:t>
            </a:r>
            <a:r>
              <a:rPr lang="en-US" altLang="en-US">
                <a:latin typeface="Times New Roman" pitchFamily="2" charset="0"/>
              </a:rPr>
              <a:t>X=4</a:t>
            </a:r>
            <a:r>
              <a:rPr lang="zh-CN" altLang="en-US">
                <a:latin typeface="Times New Roman" pitchFamily="2" charset="0"/>
              </a:rPr>
              <a:t>，在保持效用不变时，</a:t>
            </a:r>
            <a:r>
              <a:rPr lang="en-US" altLang="en-US">
                <a:latin typeface="Times New Roman" pitchFamily="2" charset="0"/>
              </a:rPr>
              <a:t>Y=</a:t>
            </a:r>
            <a:r>
              <a:rPr lang="zh-CN" altLang="en-US">
                <a:latin typeface="Times New Roman" pitchFamily="2" charset="0"/>
              </a:rPr>
              <a:t>？</a:t>
            </a:r>
            <a:endParaRPr lang="zh-CN" altLang="en-US">
              <a:latin typeface="Times New Roman" pitchFamily="2" charset="0"/>
            </a:endParaRPr>
          </a:p>
        </p:txBody>
      </p:sp>
      <p:sp>
        <p:nvSpPr>
          <p:cNvPr id="27658" name="Text Box 9"/>
          <p:cNvSpPr/>
          <p:nvPr/>
        </p:nvSpPr>
        <p:spPr>
          <a:xfrm>
            <a:off x="2819400" y="5715000"/>
            <a:ext cx="2895600" cy="457200"/>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en-US" altLang="en-US">
                <a:latin typeface="Times New Roman" pitchFamily="2" charset="0"/>
              </a:rPr>
              <a:t>4×4</a:t>
            </a:r>
            <a:r>
              <a:rPr lang="zh-CN" altLang="en-US">
                <a:latin typeface="Times New Roman" pitchFamily="2" charset="0"/>
              </a:rPr>
              <a:t>＋</a:t>
            </a:r>
            <a:r>
              <a:rPr lang="en-US" altLang="en-US">
                <a:latin typeface="Times New Roman" pitchFamily="2" charset="0"/>
              </a:rPr>
              <a:t>Y=78</a:t>
            </a:r>
            <a:r>
              <a:rPr lang="zh-CN" altLang="en-US">
                <a:latin typeface="Times New Roman" pitchFamily="2" charset="0"/>
              </a:rPr>
              <a:t>，</a:t>
            </a:r>
            <a:r>
              <a:rPr lang="en-US" altLang="en-US">
                <a:latin typeface="Times New Roman" pitchFamily="2" charset="0"/>
              </a:rPr>
              <a:t>Y=62</a:t>
            </a:r>
            <a:endParaRPr lang="en-US" altLang="en-US">
              <a:latin typeface="Times New Roman" pitchFamily="2" charset="0"/>
            </a:endParaRPr>
          </a:p>
        </p:txBody>
      </p:sp>
      <p:sp>
        <p:nvSpPr>
          <p:cNvPr id="27659" name="TextBox 27658"/>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消费者行为与生产者行为共100页，您现在浏览的是第13页!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 presetClass="entr" presetSubtype="8" dur="500" fill="hold" nodeType="clickEffect">
                                  <p:stCondLst>
                                    <p:cond delay="0"/>
                                  </p:stCondLst>
                                  <p:childTnLst>
                                    <p:set>
                                      <p:cBhvr additive="base">
                                        <p:cTn id="6" dur="1" fill="hold">
                                          <p:stCondLst>
                                            <p:cond delay="0"/>
                                          </p:stCondLst>
                                        </p:cTn>
                                        <p:tgtEl>
                                          <p:spTgt spid="27652"/>
                                        </p:tgtEl>
                                        <p:attrNameLst>
                                          <p:attrName>style.visibility</p:attrName>
                                        </p:attrNameLst>
                                      </p:cBhvr>
                                      <p:to>
                                        <p:strVal val="visible"/>
                                      </p:to>
                                    </p:set>
                                    <p:anim calcmode="lin" valueType="num">
                                      <p:cBhvr additive="base">
                                        <p:cTn id="7" dur="500" fill="hold"/>
                                        <p:tgtEl>
                                          <p:spTgt spid="27652"/>
                                        </p:tgtEl>
                                        <p:attrNameLst>
                                          <p:attrName>ppt_x</p:attrName>
                                        </p:attrNameLst>
                                      </p:cBhvr>
                                      <p:tavLst>
                                        <p:tav tm="0">
                                          <p:val>
                                            <p:strVal val="0-#ppt_w/2"/>
                                          </p:val>
                                        </p:tav>
                                        <p:tav tm="100000">
                                          <p:val>
                                            <p:strVal val="#ppt_x"/>
                                          </p:val>
                                        </p:tav>
                                      </p:tavLst>
                                    </p:anim>
                                    <p:anim calcmode="lin" valueType="num">
                                      <p:cBhvr additive="base">
                                        <p:cTn id="8" dur="500" fill="hold"/>
                                        <p:tgtEl>
                                          <p:spTgt spid="27652"/>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afterGroup">
                            <p:stCondLst>
                              <p:cond delay="0"/>
                            </p:stCondLst>
                            <p:childTnLst>
                              <p:par>
                                <p:cTn id="11" presetID="2" presetClass="entr" presetSubtype="8" dur="500" fill="hold" grpId="0" nodeType="clickEffect">
                                  <p:stCondLst>
                                    <p:cond delay="0"/>
                                  </p:stCondLst>
                                  <p:childTnLst>
                                    <p:set>
                                      <p:cBhvr additive="base">
                                        <p:cTn id="12" dur="1" fill="hold">
                                          <p:stCondLst>
                                            <p:cond delay="0"/>
                                          </p:stCondLst>
                                        </p:cTn>
                                        <p:tgtEl>
                                          <p:spTgt spid="27655"/>
                                        </p:tgtEl>
                                        <p:attrNameLst>
                                          <p:attrName>style.visibility</p:attrName>
                                        </p:attrNameLst>
                                      </p:cBhvr>
                                      <p:to>
                                        <p:strVal val="visible"/>
                                      </p:to>
                                    </p:set>
                                    <p:anim calcmode="lin" valueType="num">
                                      <p:cBhvr additive="base">
                                        <p:cTn id="13" dur="500" fill="hold"/>
                                        <p:tgtEl>
                                          <p:spTgt spid="27655"/>
                                        </p:tgtEl>
                                        <p:attrNameLst>
                                          <p:attrName>ppt_x</p:attrName>
                                        </p:attrNameLst>
                                      </p:cBhvr>
                                      <p:tavLst>
                                        <p:tav tm="0">
                                          <p:val>
                                            <p:strVal val="0-#ppt_w/2"/>
                                          </p:val>
                                        </p:tav>
                                        <p:tav tm="100000">
                                          <p:val>
                                            <p:strVal val="#ppt_x"/>
                                          </p:val>
                                        </p:tav>
                                      </p:tavLst>
                                    </p:anim>
                                    <p:anim calcmode="lin" valueType="num">
                                      <p:cBhvr additive="base">
                                        <p:cTn id="14" dur="500" fill="hold"/>
                                        <p:tgtEl>
                                          <p:spTgt spid="27655"/>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afterGroup">
                            <p:stCondLst>
                              <p:cond delay="0"/>
                            </p:stCondLst>
                            <p:childTnLst>
                              <p:par>
                                <p:cTn id="17" presetID="2" presetClass="entr" presetSubtype="8" dur="500" fill="hold" grpId="1" nodeType="clickEffect">
                                  <p:stCondLst>
                                    <p:cond delay="0"/>
                                  </p:stCondLst>
                                  <p:childTnLst>
                                    <p:set>
                                      <p:cBhvr additive="base">
                                        <p:cTn id="18" dur="1" fill="hold">
                                          <p:stCondLst>
                                            <p:cond delay="0"/>
                                          </p:stCondLst>
                                        </p:cTn>
                                        <p:tgtEl>
                                          <p:spTgt spid="27656"/>
                                        </p:tgtEl>
                                        <p:attrNameLst>
                                          <p:attrName>style.visibility</p:attrName>
                                        </p:attrNameLst>
                                      </p:cBhvr>
                                      <p:to>
                                        <p:strVal val="visible"/>
                                      </p:to>
                                    </p:set>
                                    <p:anim calcmode="lin" valueType="num">
                                      <p:cBhvr additive="base">
                                        <p:cTn id="19" dur="500" fill="hold"/>
                                        <p:tgtEl>
                                          <p:spTgt spid="27656"/>
                                        </p:tgtEl>
                                        <p:attrNameLst>
                                          <p:attrName>ppt_x</p:attrName>
                                        </p:attrNameLst>
                                      </p:cBhvr>
                                      <p:tavLst>
                                        <p:tav tm="0">
                                          <p:val>
                                            <p:strVal val="0-#ppt_w/2"/>
                                          </p:val>
                                        </p:tav>
                                        <p:tav tm="100000">
                                          <p:val>
                                            <p:strVal val="#ppt_x"/>
                                          </p:val>
                                        </p:tav>
                                      </p:tavLst>
                                    </p:anim>
                                    <p:anim calcmode="lin" valueType="num">
                                      <p:cBhvr additive="base">
                                        <p:cTn id="20" dur="500" fill="hold"/>
                                        <p:tgtEl>
                                          <p:spTgt spid="27656"/>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8" dur="500" fill="hold" grpId="2" nodeType="clickEffect">
                                  <p:stCondLst>
                                    <p:cond delay="0"/>
                                  </p:stCondLst>
                                  <p:childTnLst>
                                    <p:set>
                                      <p:cBhvr additive="base">
                                        <p:cTn id="24" dur="1" fill="hold">
                                          <p:stCondLst>
                                            <p:cond delay="0"/>
                                          </p:stCondLst>
                                        </p:cTn>
                                        <p:tgtEl>
                                          <p:spTgt spid="27657"/>
                                        </p:tgtEl>
                                        <p:attrNameLst>
                                          <p:attrName>style.visibility</p:attrName>
                                        </p:attrNameLst>
                                      </p:cBhvr>
                                      <p:to>
                                        <p:strVal val="visible"/>
                                      </p:to>
                                    </p:set>
                                    <p:anim calcmode="lin" valueType="num">
                                      <p:cBhvr additive="base">
                                        <p:cTn id="25" dur="500" fill="hold"/>
                                        <p:tgtEl>
                                          <p:spTgt spid="27657"/>
                                        </p:tgtEl>
                                        <p:attrNameLst>
                                          <p:attrName>ppt_x</p:attrName>
                                        </p:attrNameLst>
                                      </p:cBhvr>
                                      <p:tavLst>
                                        <p:tav tm="0">
                                          <p:val>
                                            <p:strVal val="0-#ppt_w/2"/>
                                          </p:val>
                                        </p:tav>
                                        <p:tav tm="100000">
                                          <p:val>
                                            <p:strVal val="#ppt_x"/>
                                          </p:val>
                                        </p:tav>
                                      </p:tavLst>
                                    </p:anim>
                                    <p:anim calcmode="lin" valueType="num">
                                      <p:cBhvr additive="base">
                                        <p:cTn id="26" dur="500" fill="hold"/>
                                        <p:tgtEl>
                                          <p:spTgt spid="27657"/>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afterGroup">
                            <p:stCondLst>
                              <p:cond delay="0"/>
                            </p:stCondLst>
                            <p:childTnLst>
                              <p:par>
                                <p:cTn id="29" presetID="2" presetClass="entr" presetSubtype="8" dur="500" fill="hold" grpId="3" nodeType="clickEffect">
                                  <p:stCondLst>
                                    <p:cond delay="0"/>
                                  </p:stCondLst>
                                  <p:childTnLst>
                                    <p:set>
                                      <p:cBhvr additive="base">
                                        <p:cTn id="30" dur="1" fill="hold">
                                          <p:stCondLst>
                                            <p:cond delay="0"/>
                                          </p:stCondLst>
                                        </p:cTn>
                                        <p:tgtEl>
                                          <p:spTgt spid="27658"/>
                                        </p:tgtEl>
                                        <p:attrNameLst>
                                          <p:attrName>style.visibility</p:attrName>
                                        </p:attrNameLst>
                                      </p:cBhvr>
                                      <p:to>
                                        <p:strVal val="visible"/>
                                      </p:to>
                                    </p:set>
                                    <p:anim calcmode="lin" valueType="num">
                                      <p:cBhvr additive="base">
                                        <p:cTn id="31" dur="500" fill="hold"/>
                                        <p:tgtEl>
                                          <p:spTgt spid="27658"/>
                                        </p:tgtEl>
                                        <p:attrNameLst>
                                          <p:attrName>ppt_x</p:attrName>
                                        </p:attrNameLst>
                                      </p:cBhvr>
                                      <p:tavLst>
                                        <p:tav tm="0">
                                          <p:val>
                                            <p:strVal val="0-#ppt_w/2"/>
                                          </p:val>
                                        </p:tav>
                                        <p:tav tm="100000">
                                          <p:val>
                                            <p:strVal val="#ppt_x"/>
                                          </p:val>
                                        </p:tav>
                                      </p:tavLst>
                                    </p:anim>
                                    <p:anim calcmode="lin" valueType="num">
                                      <p:cBhvr additive="base">
                                        <p:cTn id="32" dur="500" fill="hold"/>
                                        <p:tgtEl>
                                          <p:spTgt spid="27658"/>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5" grpId="0"/>
      <p:bldP spid="27656" grpId="1"/>
      <p:bldP spid="27657" grpId="2"/>
      <p:bldP spid="27658" grpId="3"/>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698" name="Rectangle 2"/>
          <p:cNvSpPr/>
          <p:nvPr>
            <p:ph type="title" idx="4294967295"/>
          </p:nvPr>
        </p:nvSpPr>
        <p:spPr>
          <a:xfrm>
            <a:off x="395288" y="304800"/>
            <a:ext cx="8201025" cy="1000125"/>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eaLnBrk="1" hangingPunct="1"/>
            <a:r>
              <a:rPr lang="en-US" altLang="en-US" sz="2900" b="1">
                <a:solidFill>
                  <a:schemeClr val="tx1"/>
                </a:solidFill>
              </a:rPr>
              <a:t>第二节   序数效用论和无差异曲线分析法（ordinal   utility）</a:t>
            </a:r>
            <a:endParaRPr lang="en-US" altLang="en-US" sz="2900" b="1">
              <a:solidFill>
                <a:schemeClr val="tx1"/>
              </a:solidFill>
            </a:endParaRPr>
          </a:p>
        </p:txBody>
      </p:sp>
      <p:grpSp>
        <p:nvGrpSpPr>
          <p:cNvPr id="29699" name=""/>
          <p:cNvGrpSpPr/>
          <p:nvPr/>
        </p:nvGrpSpPr>
        <p:grpSpPr>
          <a:xfrm>
            <a:off x="533400" y="3124200"/>
            <a:ext cx="8135938" cy="3509962"/>
            <a:chExt cx="5125" cy="2211"/>
          </a:xfrm>
        </p:grpSpPr>
        <p:grpSp>
          <p:nvGrpSpPr>
            <p:cNvPr id="29700" name=""/>
            <p:cNvGrpSpPr/>
            <p:nvPr/>
          </p:nvGrpSpPr>
          <p:grpSpPr>
            <a:xfrm>
              <a:off x="0" y="0"/>
              <a:ext cx="5125" cy="2211"/>
              <a:chExt cx="5125" cy="2211"/>
            </a:xfrm>
          </p:grpSpPr>
          <p:sp>
            <p:nvSpPr>
              <p:cNvPr id="29701" name="Rectangle 5"/>
              <p:cNvSpPr/>
              <p:nvPr/>
            </p:nvSpPr>
            <p:spPr>
              <a:xfrm>
                <a:off x="0" y="0"/>
                <a:ext cx="5125" cy="2211"/>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buClr>
                    <a:schemeClr val="accent2"/>
                  </a:buClr>
                  <a:buSzPct val="80000"/>
                  <a:buFont typeface="Wingdings" charset="2"/>
                </a:pPr>
                <a:r>
                  <a:rPr lang="en-US" altLang="en-US" sz="2800" b="1">
                    <a:solidFill>
                      <a:schemeClr val="tx2"/>
                    </a:solidFill>
                    <a:effectLst>
                      <a:outerShdw blurRad="38100" dist="38100" dir="2700000" algn="tl">
                        <a:schemeClr val="bg2"/>
                      </a:outerShdw>
                    </a:effectLst>
                    <a:latin typeface="Times New Roman" pitchFamily="2" charset="0"/>
                  </a:rPr>
                  <a:t>2.</a:t>
                </a:r>
                <a:r>
                  <a:rPr lang="zh-CN" altLang="en-US" sz="2800" b="1">
                    <a:solidFill>
                      <a:schemeClr val="tx2"/>
                    </a:solidFill>
                    <a:effectLst>
                      <a:outerShdw blurRad="38100" dist="38100" dir="2700000" algn="tl">
                        <a:schemeClr val="bg2"/>
                      </a:outerShdw>
                    </a:effectLst>
                    <a:latin typeface="Times New Roman" pitchFamily="2" charset="0"/>
                  </a:rPr>
                  <a:t>消费者偏好的三个基本假定</a:t>
                </a:r>
                <a:endParaRPr lang="zh-CN" altLang="en-US" sz="2800" b="1">
                  <a:solidFill>
                    <a:schemeClr val="tx2"/>
                  </a:solidFill>
                  <a:effectLst>
                    <a:outerShdw blurRad="38100" dist="38100" dir="2700000" algn="tl">
                      <a:schemeClr val="bg2"/>
                    </a:outerShdw>
                  </a:effectLst>
                  <a:latin typeface="Times New Roman" pitchFamily="2" charset="0"/>
                </a:endParaRPr>
              </a:p>
              <a:p>
                <a:pPr marL="0" lvl="0" indent="0" eaLnBrk="1" hangingPunct="1">
                  <a:spcBef>
                    <a:spcPct val="50000"/>
                  </a:spcBef>
                  <a:buClr>
                    <a:schemeClr val="accent2"/>
                  </a:buClr>
                  <a:buSzPct val="80000"/>
                  <a:buFont typeface="Wingdings" charset="2"/>
                </a:pPr>
                <a:r>
                  <a:rPr lang="en-US" altLang="en-US" sz="2800" b="1">
                    <a:effectLst>
                      <a:outerShdw blurRad="38100" dist="38100" dir="2700000" algn="tl">
                        <a:schemeClr val="bg2"/>
                      </a:outerShdw>
                    </a:effectLst>
                    <a:latin typeface="Times New Roman" pitchFamily="2" charset="0"/>
                  </a:rPr>
                  <a:t>1</a:t>
                </a:r>
                <a:r>
                  <a:rPr lang="zh-CN" altLang="en-US" sz="2800" b="1">
                    <a:effectLst>
                      <a:outerShdw blurRad="38100" dist="38100" dir="2700000" algn="tl">
                        <a:schemeClr val="bg2"/>
                      </a:outerShdw>
                    </a:effectLst>
                    <a:latin typeface="Times New Roman" pitchFamily="2" charset="0"/>
                  </a:rPr>
                  <a:t>、次序性（</a:t>
                </a:r>
                <a:r>
                  <a:rPr lang="en-US" altLang="en-US" sz="2800" b="1">
                    <a:effectLst>
                      <a:outerShdw blurRad="38100" dist="38100" dir="2700000" algn="tl">
                        <a:schemeClr val="bg2"/>
                      </a:outerShdw>
                    </a:effectLst>
                    <a:latin typeface="Times New Roman" pitchFamily="2" charset="0"/>
                  </a:rPr>
                  <a:t>ordering</a:t>
                </a:r>
                <a:r>
                  <a:rPr lang="zh-CN" altLang="en-US" sz="2800" b="1">
                    <a:effectLst>
                      <a:outerShdw blurRad="38100" dist="38100" dir="2700000" algn="tl">
                        <a:schemeClr val="bg2"/>
                      </a:outerShdw>
                    </a:effectLst>
                    <a:latin typeface="Times New Roman" pitchFamily="2" charset="0"/>
                  </a:rPr>
                  <a:t>）                                           </a:t>
                </a:r>
                <a:endParaRPr lang="zh-CN" altLang="en-US" sz="2800" b="1">
                  <a:effectLst>
                    <a:outerShdw blurRad="38100" dist="38100" dir="2700000" algn="tl">
                      <a:schemeClr val="bg2"/>
                    </a:outerShdw>
                  </a:effectLst>
                  <a:latin typeface="Times New Roman" pitchFamily="2" charset="0"/>
                </a:endParaRPr>
              </a:p>
              <a:p>
                <a:pPr marL="0" lvl="0" indent="0" eaLnBrk="1" hangingPunct="1">
                  <a:spcBef>
                    <a:spcPct val="50000"/>
                  </a:spcBef>
                  <a:buClr>
                    <a:schemeClr val="accent2"/>
                  </a:buClr>
                  <a:buSzPct val="80000"/>
                  <a:buFont typeface="Wingdings" charset="2"/>
                </a:pPr>
                <a:r>
                  <a:rPr lang="zh-CN" altLang="en-US" sz="2800" b="1">
                    <a:effectLst>
                      <a:outerShdw blurRad="38100" dist="38100" dir="2700000" algn="tl">
                        <a:schemeClr val="bg2"/>
                      </a:outerShdw>
                    </a:effectLst>
                    <a:latin typeface="Times New Roman" pitchFamily="2" charset="0"/>
                  </a:rPr>
                  <a:t>         对于不同的消费集合</a:t>
                </a:r>
                <a:r>
                  <a:rPr lang="en-US" altLang="en-US" sz="2800" b="1">
                    <a:effectLst>
                      <a:outerShdw blurRad="38100" dist="38100" dir="2700000" algn="tl">
                        <a:schemeClr val="bg2"/>
                      </a:outerShdw>
                    </a:effectLst>
                    <a:latin typeface="Times New Roman" pitchFamily="2" charset="0"/>
                  </a:rPr>
                  <a:t>X</a:t>
                </a:r>
                <a:r>
                  <a:rPr lang="zh-CN" altLang="en-US" sz="2800" b="1">
                    <a:effectLst>
                      <a:outerShdw blurRad="38100" dist="38100" dir="2700000" algn="tl">
                        <a:schemeClr val="bg2"/>
                      </a:outerShdw>
                    </a:effectLst>
                    <a:latin typeface="Times New Roman" pitchFamily="2" charset="0"/>
                  </a:rPr>
                  <a:t>和</a:t>
                </a:r>
                <a:r>
                  <a:rPr lang="en-US" altLang="en-US" sz="2800" b="1">
                    <a:effectLst>
                      <a:outerShdw blurRad="38100" dist="38100" dir="2700000" algn="tl">
                        <a:schemeClr val="bg2"/>
                      </a:outerShdw>
                    </a:effectLst>
                    <a:latin typeface="Times New Roman" pitchFamily="2" charset="0"/>
                  </a:rPr>
                  <a:t>Y</a:t>
                </a:r>
                <a:r>
                  <a:rPr lang="zh-CN" altLang="en-US" sz="2800" b="1">
                    <a:effectLst>
                      <a:outerShdw blurRad="38100" dist="38100" dir="2700000" algn="tl">
                        <a:schemeClr val="bg2"/>
                      </a:outerShdw>
                    </a:effectLst>
                    <a:latin typeface="Times New Roman" pitchFamily="2" charset="0"/>
                  </a:rPr>
                  <a:t>，消费者总能说出对</a:t>
                </a:r>
                <a:r>
                  <a:rPr lang="en-US" altLang="en-US" sz="2800" b="1">
                    <a:effectLst>
                      <a:outerShdw blurRad="38100" dist="38100" dir="2700000" algn="tl">
                        <a:schemeClr val="bg2"/>
                      </a:outerShdw>
                    </a:effectLst>
                    <a:latin typeface="Times New Roman" pitchFamily="2" charset="0"/>
                  </a:rPr>
                  <a:t>X</a:t>
                </a:r>
                <a:r>
                  <a:rPr lang="zh-CN" altLang="en-US" sz="2800" b="1">
                    <a:effectLst>
                      <a:outerShdw blurRad="38100" dist="38100" dir="2700000" algn="tl">
                        <a:schemeClr val="bg2"/>
                      </a:outerShdw>
                    </a:effectLst>
                    <a:latin typeface="Times New Roman" pitchFamily="2" charset="0"/>
                  </a:rPr>
                  <a:t>的偏好是优于、劣于或者是无差异于</a:t>
                </a:r>
                <a:r>
                  <a:rPr lang="en-US" altLang="en-US" sz="2800" b="1">
                    <a:effectLst>
                      <a:outerShdw blurRad="38100" dist="38100" dir="2700000" algn="tl">
                        <a:schemeClr val="bg2"/>
                      </a:outerShdw>
                    </a:effectLst>
                    <a:latin typeface="Times New Roman" pitchFamily="2" charset="0"/>
                  </a:rPr>
                  <a:t>Y</a:t>
                </a:r>
                <a:r>
                  <a:rPr lang="zh-CN" altLang="en-US" sz="2800" b="1">
                    <a:effectLst>
                      <a:outerShdw blurRad="38100" dist="38100" dir="2700000" algn="tl">
                        <a:schemeClr val="bg2"/>
                      </a:outerShdw>
                    </a:effectLst>
                    <a:latin typeface="Times New Roman" pitchFamily="2" charset="0"/>
                  </a:rPr>
                  <a:t>的，三种情况必居其一。该假设实际上是经济人理性假定的延伸，表明消费者都能对消费集合进行明确的判断。 </a:t>
                </a:r>
                <a:endParaRPr lang="zh-CN" altLang="en-US" sz="2800" b="1">
                  <a:effectLst>
                    <a:outerShdw blurRad="38100" dist="38100" dir="2700000" algn="tl">
                      <a:schemeClr val="bg2"/>
                    </a:outerShdw>
                  </a:effectLst>
                  <a:latin typeface="Times New Roman" pitchFamily="2" charset="0"/>
                </a:endParaRPr>
              </a:p>
            </p:txBody>
          </p:sp>
          <p:grpSp>
            <p:nvGrpSpPr>
              <p:cNvPr id="29702" name=""/>
              <p:cNvGrpSpPr/>
              <p:nvPr/>
            </p:nvGrpSpPr>
            <p:grpSpPr>
              <a:xfrm>
                <a:off x="3129" y="1032"/>
                <a:ext cx="288" cy="302"/>
                <a:chExt cx="288" cy="302"/>
              </a:xfrm>
            </p:grpSpPr>
            <p:sp>
              <p:nvSpPr>
                <p:cNvPr id="29703" name="AutoShape 7"/>
                <p:cNvSpPr/>
                <p:nvPr/>
              </p:nvSpPr>
              <p:spPr>
                <a:xfrm>
                  <a:off x="0" y="14"/>
                  <a:ext cx="288" cy="288"/>
                </a:xfrm>
                <a:prstGeom prst="rect">
                  <a:avLst/>
                </a:prstGeom>
                <a:noFill/>
                <a:ln>
                  <a:no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p:txBody>
            </p:sp>
            <p:sp>
              <p:nvSpPr>
                <p:cNvPr id="29704" name="Rectangle 8"/>
                <p:cNvSpPr/>
                <p:nvPr/>
              </p:nvSpPr>
              <p:spPr>
                <a:xfrm>
                  <a:off x="47" y="0"/>
                  <a:ext cx="1" cy="173"/>
                </a:xfrm>
                <a:prstGeom prst="rect">
                  <a:avLst/>
                </a:prstGeom>
                <a:noFill/>
                <a:ln>
                  <a:noFill/>
                  <a:miter lim="800000"/>
                </a:ln>
              </p:spPr>
              <p:txBody>
                <a:bodyPr wrap="none" lIns="0" tIns="0" rIns="0" bIns="0">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endParaRPr lang="zh-CN" altLang="en-US"/>
                </a:p>
              </p:txBody>
            </p:sp>
          </p:grpSp>
        </p:grpSp>
        <p:grpSp>
          <p:nvGrpSpPr>
            <p:cNvPr id="29705" name=""/>
            <p:cNvGrpSpPr/>
            <p:nvPr/>
          </p:nvGrpSpPr>
          <p:grpSpPr>
            <a:xfrm>
              <a:off x="1905" y="1032"/>
              <a:ext cx="284" cy="299"/>
              <a:chExt cx="284" cy="299"/>
            </a:xfrm>
          </p:grpSpPr>
          <p:sp>
            <p:nvSpPr>
              <p:cNvPr id="29706" name="AutoShape 10"/>
              <p:cNvSpPr/>
              <p:nvPr/>
            </p:nvSpPr>
            <p:spPr>
              <a:xfrm>
                <a:off x="0" y="15"/>
                <a:ext cx="284" cy="284"/>
              </a:xfrm>
              <a:prstGeom prst="rect">
                <a:avLst/>
              </a:prstGeom>
              <a:noFill/>
              <a:ln>
                <a:no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p:txBody>
          </p:sp>
          <p:sp>
            <p:nvSpPr>
              <p:cNvPr id="29707" name="Rectangle 11"/>
              <p:cNvSpPr/>
              <p:nvPr/>
            </p:nvSpPr>
            <p:spPr>
              <a:xfrm>
                <a:off x="42" y="0"/>
                <a:ext cx="1" cy="173"/>
              </a:xfrm>
              <a:prstGeom prst="rect">
                <a:avLst/>
              </a:prstGeom>
              <a:noFill/>
              <a:ln>
                <a:noFill/>
                <a:miter lim="800000"/>
              </a:ln>
            </p:spPr>
            <p:txBody>
              <a:bodyPr wrap="none" lIns="0" tIns="0" rIns="0" bIns="0">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endParaRPr lang="zh-CN" altLang="en-US"/>
              </a:p>
            </p:txBody>
          </p:sp>
        </p:grpSp>
      </p:grpSp>
      <p:sp>
        <p:nvSpPr>
          <p:cNvPr id="29708" name="Rectangle 12" descr="花束"/>
          <p:cNvSpPr/>
          <p:nvPr/>
        </p:nvSpPr>
        <p:spPr>
          <a:xfrm>
            <a:off x="457200" y="1295400"/>
            <a:ext cx="8154988" cy="1736725"/>
          </a:xfrm>
          <a:prstGeom prst="rect">
            <a:avLst/>
          </a:prstGeom>
          <a:blipFill rotWithShape="0">
            <a:blip r:embed="rId2"/>
            <a:tile tx="0" ty="0" sx="100000" sy="100000" flip="none" algn="tl"/>
          </a:blipFill>
          <a:ln w="38100" cmpd="sng">
            <a:solidFill>
              <a:srgbClr val="009999"/>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342900" lvl="0" indent="-342900" eaLnBrk="1" hangingPunct="1">
              <a:spcBef>
                <a:spcPct val="20000"/>
              </a:spcBef>
              <a:buClr>
                <a:schemeClr val="accent2"/>
              </a:buClr>
              <a:buSzPct val="95000"/>
              <a:buFont typeface="Wingdings" charset="2"/>
            </a:pPr>
            <a:r>
              <a:rPr lang="zh-CN" altLang="en-US" sz="2400" b="1">
                <a:latin typeface="楷体_GB2312" pitchFamily="1" charset="-122"/>
                <a:ea typeface="楷体_GB2312" pitchFamily="1" charset="-122"/>
              </a:rPr>
              <a:t>一、消费者偏好</a:t>
            </a:r>
            <a:endParaRPr lang="zh-CN" altLang="en-US" sz="2400" b="1">
              <a:latin typeface="楷体_GB2312" pitchFamily="1" charset="-122"/>
              <a:ea typeface="楷体_GB2312" pitchFamily="1" charset="-122"/>
            </a:endParaRPr>
          </a:p>
          <a:p>
            <a:pPr marL="342900" lvl="0" indent="-342900" eaLnBrk="1" hangingPunct="1">
              <a:spcBef>
                <a:spcPct val="20000"/>
              </a:spcBef>
              <a:buClr>
                <a:schemeClr val="accent2"/>
              </a:buClr>
              <a:buSzPct val="95000"/>
              <a:buFont typeface="Wingdings" charset="2"/>
            </a:pPr>
            <a:r>
              <a:rPr lang="en-US" altLang="en-US" sz="2400" b="1">
                <a:latin typeface="楷体_GB2312" pitchFamily="1" charset="-122"/>
                <a:ea typeface="楷体_GB2312" pitchFamily="1" charset="-122"/>
              </a:rPr>
              <a:t>1.</a:t>
            </a:r>
            <a:r>
              <a:rPr lang="zh-CN" altLang="en-US" sz="2400" b="1">
                <a:latin typeface="楷体_GB2312" pitchFamily="1" charset="-122"/>
                <a:ea typeface="楷体_GB2312" pitchFamily="1" charset="-122"/>
              </a:rPr>
              <a:t>序数效用理论认为，效用只能根据偏好程度排列出顺序，即偏好。</a:t>
            </a:r>
            <a:endParaRPr lang="zh-CN" altLang="en-US" sz="2400" b="1">
              <a:latin typeface="楷体_GB2312" pitchFamily="1" charset="-122"/>
              <a:ea typeface="楷体_GB2312" pitchFamily="1" charset="-122"/>
            </a:endParaRPr>
          </a:p>
          <a:p>
            <a:pPr marL="669925" lvl="1" indent="-325438" eaLnBrk="1" hangingPunct="1">
              <a:spcBef>
                <a:spcPct val="20000"/>
              </a:spcBef>
              <a:buClr>
                <a:schemeClr val="accent2"/>
              </a:buClr>
              <a:buSzPct val="95000"/>
              <a:buFont typeface="Wingdings" charset="2"/>
              <a:buChar char="l"/>
            </a:pPr>
            <a:r>
              <a:rPr lang="zh-CN" altLang="en-US" sz="2400" b="1">
                <a:latin typeface="楷体_GB2312" pitchFamily="1" charset="-122"/>
                <a:ea typeface="楷体_GB2312" pitchFamily="1" charset="-122"/>
              </a:rPr>
              <a:t>即消费者能对可能消费的商品进行先后排列。</a:t>
            </a:r>
            <a:endParaRPr lang="zh-CN" altLang="en-US" sz="2400" b="1">
              <a:latin typeface="楷体_GB2312" pitchFamily="1" charset="-122"/>
              <a:ea typeface="楷体_GB2312" pitchFamily="1" charset="-122"/>
            </a:endParaRPr>
          </a:p>
        </p:txBody>
      </p:sp>
      <p:sp>
        <p:nvSpPr>
          <p:cNvPr id="29709" name="TextBox 29708"/>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消费者行为与生产者行为共100页，您现在浏览的是第14页!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6" presetClass="entr" presetSubtype="42" dur="500" fill="hold" grpId="0" nodeType="clickEffect">
                                  <p:stCondLst>
                                    <p:cond delay="0"/>
                                  </p:stCondLst>
                                  <p:childTnLst>
                                    <p:set>
                                      <p:cBhvr additive="base">
                                        <p:cTn id="6" dur="1" fill="hold">
                                          <p:stCondLst>
                                            <p:cond delay="0"/>
                                          </p:stCondLst>
                                        </p:cTn>
                                        <p:tgtEl>
                                          <p:spTgt spid="29698"/>
                                        </p:tgtEl>
                                        <p:attrNameLst>
                                          <p:attrName>style.visibility</p:attrName>
                                        </p:attrNameLst>
                                      </p:cBhvr>
                                      <p:to>
                                        <p:strVal val="visible"/>
                                      </p:to>
                                    </p:set>
                                    <p:animEffect transition="in" filter="barn(outHorizontal)">
                                      <p:cBhvr additive="base">
                                        <p:cTn id="7" dur="500" fill="hold"/>
                                        <p:tgtEl>
                                          <p:spTgt spid="2969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1" nodeType="clickEffect">
                                  <p:stCondLst>
                                    <p:cond delay="0"/>
                                  </p:stCondLst>
                                  <p:childTnLst>
                                    <p:set>
                                      <p:cBhvr additive="base">
                                        <p:cTn id="11" dur="1" fill="hold">
                                          <p:stCondLst>
                                            <p:cond delay="0"/>
                                          </p:stCondLst>
                                        </p:cTn>
                                        <p:tgtEl>
                                          <p:spTgt spid="29708">
                                            <p:txEl>
                                              <p:pRg st="0" end="0"/>
                                            </p:txEl>
                                          </p:spTgt>
                                        </p:tgtEl>
                                        <p:attrNameLst>
                                          <p:attrName>style.visibility</p:attrName>
                                        </p:attrNameLst>
                                      </p:cBhvr>
                                      <p:to>
                                        <p:strVal val="visible"/>
                                      </p:to>
                                    </p:set>
                                    <p:animEffect transition="in" filter="blinds(horizontal)">
                                      <p:cBhvr additive="base">
                                        <p:cTn id="12" dur="500" fill="hold"/>
                                        <p:tgtEl>
                                          <p:spTgt spid="29708">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1" nodeType="clickEffect">
                                  <p:stCondLst>
                                    <p:cond delay="0"/>
                                  </p:stCondLst>
                                  <p:childTnLst>
                                    <p:set>
                                      <p:cBhvr additive="base">
                                        <p:cTn id="16" dur="1" fill="hold">
                                          <p:stCondLst>
                                            <p:cond delay="0"/>
                                          </p:stCondLst>
                                        </p:cTn>
                                        <p:tgtEl>
                                          <p:spTgt spid="29708">
                                            <p:txEl>
                                              <p:pRg st="1" end="1"/>
                                            </p:txEl>
                                          </p:spTgt>
                                        </p:tgtEl>
                                        <p:attrNameLst>
                                          <p:attrName>style.visibility</p:attrName>
                                        </p:attrNameLst>
                                      </p:cBhvr>
                                      <p:to>
                                        <p:strVal val="visible"/>
                                      </p:to>
                                    </p:set>
                                    <p:animEffect transition="in" filter="blinds(horizontal)">
                                      <p:cBhvr additive="base">
                                        <p:cTn id="17" dur="500" fill="hold"/>
                                        <p:tgtEl>
                                          <p:spTgt spid="29708">
                                            <p:txEl>
                                              <p:pRg st="1" end="1"/>
                                            </p:txEl>
                                          </p:spTgt>
                                        </p:tgtEl>
                                      </p:cBhvr>
                                    </p:animEffect>
                                  </p:childTnLst>
                                </p:cTn>
                              </p:par>
                              <p:par>
                                <p:cTn id="18" presetID="3" presetClass="entr" presetSubtype="10" dur="500" fill="hold" grpId="1" nodeType="withEffect">
                                  <p:stCondLst>
                                    <p:cond delay="0"/>
                                  </p:stCondLst>
                                  <p:childTnLst>
                                    <p:set>
                                      <p:cBhvr additive="base">
                                        <p:cTn id="19" dur="1" fill="hold">
                                          <p:stCondLst>
                                            <p:cond delay="0"/>
                                          </p:stCondLst>
                                        </p:cTn>
                                        <p:tgtEl>
                                          <p:spTgt spid="29708">
                                            <p:txEl>
                                              <p:pRg st="2" end="2"/>
                                            </p:txEl>
                                          </p:spTgt>
                                        </p:tgtEl>
                                        <p:attrNameLst>
                                          <p:attrName>style.visibility</p:attrName>
                                        </p:attrNameLst>
                                      </p:cBhvr>
                                      <p:to>
                                        <p:strVal val="visible"/>
                                      </p:to>
                                    </p:set>
                                    <p:animEffect transition="in" filter="blinds(horizontal)">
                                      <p:cBhvr additive="base">
                                        <p:cTn id="20" dur="500" fill="hold"/>
                                        <p:tgtEl>
                                          <p:spTgt spid="29708">
                                            <p:txEl>
                                              <p:pRg st="2" end="2"/>
                                            </p:txEl>
                                          </p:spTgt>
                                        </p:tgtEl>
                                      </p:cBhvr>
                                    </p:animEffect>
                                  </p:childTnLst>
                                </p:cTn>
                              </p:par>
                            </p:childTnLst>
                          </p:cTn>
                        </p:par>
                      </p:childTnLst>
                    </p:cTn>
                  </p:par>
                  <p:par>
                    <p:cTn id="21" fill="hold" nodeType="clickPar">
                      <p:stCondLst>
                        <p:cond delay="indefinite"/>
                      </p:stCondLst>
                      <p:childTnLst>
                        <p:par>
                          <p:cTn id="22" fill="hold" nodeType="afterGroup">
                            <p:stCondLst>
                              <p:cond delay="0"/>
                            </p:stCondLst>
                            <p:childTnLst>
                              <p:par>
                                <p:cTn id="23" presetID="2" presetClass="entr" presetSubtype="4" dur="1000" fill="hold" nodeType="clickEffect">
                                  <p:stCondLst>
                                    <p:cond delay="0"/>
                                  </p:stCondLst>
                                  <p:childTnLst>
                                    <p:set>
                                      <p:cBhvr additive="base">
                                        <p:cTn id="24" dur="1" fill="hold">
                                          <p:stCondLst>
                                            <p:cond delay="0"/>
                                          </p:stCondLst>
                                        </p:cTn>
                                        <p:tgtEl>
                                          <p:spTgt spid="29699"/>
                                        </p:tgtEl>
                                        <p:attrNameLst>
                                          <p:attrName>style.visibility</p:attrName>
                                        </p:attrNameLst>
                                      </p:cBhvr>
                                      <p:to>
                                        <p:strVal val="visible"/>
                                      </p:to>
                                    </p:set>
                                    <p:anim calcmode="lin" valueType="num">
                                      <p:cBhvr additive="base">
                                        <p:cTn id="25" dur="1000" fill="hold"/>
                                        <p:tgtEl>
                                          <p:spTgt spid="29699"/>
                                        </p:tgtEl>
                                        <p:attrNameLst>
                                          <p:attrName>ppt_x</p:attrName>
                                        </p:attrNameLst>
                                      </p:cBhvr>
                                      <p:tavLst>
                                        <p:tav tm="0">
                                          <p:val>
                                            <p:strVal val="#ppt_x"/>
                                          </p:val>
                                        </p:tav>
                                        <p:tav tm="100000">
                                          <p:val>
                                            <p:strVal val="#ppt_x"/>
                                          </p:val>
                                        </p:tav>
                                      </p:tavLst>
                                    </p:anim>
                                    <p:anim calcmode="lin" valueType="num">
                                      <p:cBhvr additive="base">
                                        <p:cTn id="26" dur="1000" fill="hold"/>
                                        <p:tgtEl>
                                          <p:spTgt spid="2969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8" grpId="0"/>
      <p:bldP spid="29708" grpId="1" uiExpand="1" build="p"/>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Rectangle 2" descr="蓝色面巾纸"/>
          <p:cNvSpPr/>
          <p:nvPr>
            <p:ph type="body" idx="4294967295"/>
          </p:nvPr>
        </p:nvSpPr>
        <p:spPr>
          <a:xfrm>
            <a:off x="539750" y="1381125"/>
            <a:ext cx="8208962" cy="1039812"/>
          </a:xfrm>
          <a:prstGeom prst="rect">
            <a:avLst/>
          </a:prstGeom>
          <a:blipFill rotWithShape="0">
            <a:blip r:embed="rId2"/>
            <a:tile tx="0" ty="0" sx="100000" sy="100000" flip="none" algn="tl"/>
          </a:blipFill>
          <a:ln w="76200" cmpd="sng">
            <a:solidFill>
              <a:srgbClr val="336600"/>
            </a:solidFill>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eaLnBrk="1" hangingPunct="1">
              <a:lnSpc>
                <a:spcPct val="110000"/>
              </a:lnSpc>
            </a:pPr>
            <a:r>
              <a:rPr lang="en-US" altLang="en-US" sz="2800" b="1">
                <a:solidFill>
                  <a:srgbClr val="FF0000"/>
                </a:solidFill>
                <a:latin typeface="楷体_GB2312" pitchFamily="1" charset="-122"/>
                <a:ea typeface="楷体_GB2312" pitchFamily="1" charset="-122"/>
              </a:rPr>
              <a:t>无差异曲线</a:t>
            </a:r>
            <a:r>
              <a:rPr lang="en-US" altLang="en-US" sz="2800">
                <a:latin typeface="楷体_GB2312" pitchFamily="1" charset="-122"/>
                <a:ea typeface="楷体_GB2312" pitchFamily="1" charset="-122"/>
              </a:rPr>
              <a:t> ：</a:t>
            </a:r>
            <a:r>
              <a:rPr lang="en-US" altLang="en-US" sz="2800" b="1">
                <a:latin typeface="楷体_GB2312" pitchFamily="1" charset="-122"/>
                <a:ea typeface="楷体_GB2312" pitchFamily="1" charset="-122"/>
              </a:rPr>
              <a:t>用来表示X1，X2两种商品不同组合，却给消费者带来效用完全相同的一条曲线。</a:t>
            </a:r>
            <a:endParaRPr lang="en-US" altLang="en-US" sz="2800" b="1">
              <a:latin typeface="楷体_GB2312" pitchFamily="1" charset="-122"/>
              <a:ea typeface="楷体_GB2312" pitchFamily="1" charset="-122"/>
            </a:endParaRPr>
          </a:p>
        </p:txBody>
      </p:sp>
      <p:cxnSp>
        <p:nvCxnSpPr>
          <p:cNvPr id="31747" name="Line 3"/>
          <p:cNvCxnSpPr/>
          <p:nvPr/>
        </p:nvCxnSpPr>
        <p:spPr>
          <a:xfrm flipH="1" flipV="1">
            <a:off x="1347788" y="3810000"/>
            <a:ext cx="0" cy="2133600"/>
          </a:xfrm>
          <a:prstGeom prst="line">
            <a:avLst/>
          </a:prstGeom>
          <a:noFill/>
          <a:ln w="28575" cmpd="sng">
            <a:solidFill>
              <a:schemeClr val="tx1"/>
            </a:solidFill>
            <a:miter lim="800000"/>
            <a:tailEnd type="triangle"/>
          </a:ln>
        </p:spPr>
      </p:cxnSp>
      <p:cxnSp>
        <p:nvCxnSpPr>
          <p:cNvPr id="31748" name="Line 4"/>
          <p:cNvCxnSpPr/>
          <p:nvPr/>
        </p:nvCxnSpPr>
        <p:spPr>
          <a:xfrm>
            <a:off x="1347788" y="5943600"/>
            <a:ext cx="2895600" cy="0"/>
          </a:xfrm>
          <a:prstGeom prst="line">
            <a:avLst/>
          </a:prstGeom>
          <a:noFill/>
          <a:ln w="28575" cmpd="sng">
            <a:solidFill>
              <a:schemeClr val="tx1"/>
            </a:solidFill>
            <a:miter lim="800000"/>
            <a:tailEnd type="triangle"/>
          </a:ln>
        </p:spPr>
      </p:cxnSp>
      <p:sp>
        <p:nvSpPr>
          <p:cNvPr id="31749" name="Text Box 5"/>
          <p:cNvSpPr/>
          <p:nvPr/>
        </p:nvSpPr>
        <p:spPr>
          <a:xfrm>
            <a:off x="1042988" y="3429000"/>
            <a:ext cx="1166812" cy="457200"/>
          </a:xfrm>
          <a:prstGeom prst="rect">
            <a:avLst/>
          </a:prstGeom>
          <a:noFill/>
          <a:ln>
            <a:noFill/>
            <a:miter lim="800000"/>
          </a:ln>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r>
              <a:rPr lang="en-US" altLang="en-US" sz="2400" b="1">
                <a:latin typeface="Times New Roman" pitchFamily="2" charset="0"/>
              </a:rPr>
              <a:t>X2</a:t>
            </a:r>
            <a:r>
              <a:rPr lang="zh-CN" altLang="en-US" sz="2400" b="1">
                <a:latin typeface="Times New Roman" pitchFamily="2" charset="0"/>
              </a:rPr>
              <a:t>商品</a:t>
            </a:r>
            <a:endParaRPr lang="zh-CN" altLang="en-US" sz="2400" b="1">
              <a:solidFill>
                <a:srgbClr val="FF0000"/>
              </a:solidFill>
              <a:latin typeface="Times New Roman" pitchFamily="2" charset="0"/>
              <a:ea typeface="楷体_GB2312" pitchFamily="1" charset="-122"/>
            </a:endParaRPr>
          </a:p>
        </p:txBody>
      </p:sp>
      <p:sp>
        <p:nvSpPr>
          <p:cNvPr id="31750" name="Text Box 6"/>
          <p:cNvSpPr/>
          <p:nvPr/>
        </p:nvSpPr>
        <p:spPr>
          <a:xfrm>
            <a:off x="4284662" y="5805488"/>
            <a:ext cx="1166812" cy="457200"/>
          </a:xfrm>
          <a:prstGeom prst="rect">
            <a:avLst/>
          </a:prstGeom>
          <a:noFill/>
          <a:ln>
            <a:noFill/>
            <a:miter lim="800000"/>
          </a:ln>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r>
              <a:rPr lang="en-US" altLang="en-US" sz="2400" b="1">
                <a:latin typeface="Times New Roman" pitchFamily="2" charset="0"/>
              </a:rPr>
              <a:t>X1</a:t>
            </a:r>
            <a:r>
              <a:rPr lang="zh-CN" altLang="en-US" sz="2400" b="1">
                <a:latin typeface="Times New Roman" pitchFamily="2" charset="0"/>
              </a:rPr>
              <a:t>商品</a:t>
            </a:r>
            <a:endParaRPr lang="zh-CN" altLang="en-US" sz="2400" b="1">
              <a:solidFill>
                <a:srgbClr val="FF0000"/>
              </a:solidFill>
              <a:latin typeface="Times New Roman" pitchFamily="2" charset="0"/>
              <a:ea typeface="楷体_GB2312" pitchFamily="1" charset="-122"/>
            </a:endParaRPr>
          </a:p>
        </p:txBody>
      </p:sp>
      <p:sp>
        <p:nvSpPr>
          <p:cNvPr id="31751" name="Freeform 7"/>
          <p:cNvSpPr/>
          <p:nvPr/>
        </p:nvSpPr>
        <p:spPr>
          <a:xfrm>
            <a:off x="1804988" y="3962400"/>
            <a:ext cx="1676400" cy="1600200"/>
          </a:xfrm>
          <a:custGeom>
            <a:gdLst>
              <a:gd name="GT0" fmla="+- l w 0"/>
              <a:gd name="GT1" fmla="+- t h 0"/>
            </a:gdLst>
            <a:cxnLst>
              <a:cxn ang="0">
                <a:pos x="0" y="0"/>
              </a:cxn>
              <a:cxn ang="0">
                <a:pos x="2147483647" y="2147483647"/>
              </a:cxn>
              <a:cxn ang="0">
                <a:pos x="2147483647" y="2147483647"/>
              </a:cxn>
            </a:cxnLst>
            <a:rect l="l" t="t" r="GT0" b="GT1"/>
            <a:pathLst>
              <a:path w="1392" h="920">
                <a:moveTo>
                  <a:pt x="0" y="0"/>
                </a:moveTo>
                <a:cubicBezTo>
                  <a:pt x="28" y="308"/>
                  <a:pt x="56" y="616"/>
                  <a:pt x="288" y="768"/>
                </a:cubicBezTo>
                <a:cubicBezTo>
                  <a:pt x="520" y="920"/>
                  <a:pt x="1200" y="888"/>
                  <a:pt x="1392" y="912"/>
                </a:cubicBezTo>
              </a:path>
            </a:pathLst>
          </a:custGeom>
          <a:noFill/>
          <a:ln w="28575" cmpd="sng">
            <a:solidFill>
              <a:schemeClr val="tx1"/>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p:txBody>
      </p:sp>
      <p:sp>
        <p:nvSpPr>
          <p:cNvPr id="31752" name="Text Box 8"/>
          <p:cNvSpPr/>
          <p:nvPr/>
        </p:nvSpPr>
        <p:spPr>
          <a:xfrm>
            <a:off x="1908175" y="4076700"/>
            <a:ext cx="473075" cy="457200"/>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r>
              <a:rPr lang="en-US" altLang="en-US" sz="2400" b="1">
                <a:latin typeface="Times New Roman" pitchFamily="2" charset="0"/>
              </a:rPr>
              <a:t>U</a:t>
            </a:r>
            <a:endParaRPr lang="en-US" altLang="en-US" sz="2400" b="1">
              <a:latin typeface="Times New Roman" pitchFamily="2" charset="0"/>
            </a:endParaRPr>
          </a:p>
        </p:txBody>
      </p:sp>
      <p:cxnSp>
        <p:nvCxnSpPr>
          <p:cNvPr id="31753" name="Line 9"/>
          <p:cNvCxnSpPr/>
          <p:nvPr/>
        </p:nvCxnSpPr>
        <p:spPr>
          <a:xfrm>
            <a:off x="1347788" y="4267200"/>
            <a:ext cx="533400" cy="0"/>
          </a:xfrm>
          <a:prstGeom prst="line">
            <a:avLst/>
          </a:prstGeom>
          <a:noFill/>
          <a:ln cmpd="sng">
            <a:solidFill>
              <a:schemeClr val="tx1"/>
            </a:solidFill>
            <a:prstDash val="sysDot"/>
            <a:miter lim="800000"/>
          </a:ln>
        </p:spPr>
      </p:cxnSp>
      <p:cxnSp>
        <p:nvCxnSpPr>
          <p:cNvPr id="31754" name="Line 10"/>
          <p:cNvCxnSpPr/>
          <p:nvPr/>
        </p:nvCxnSpPr>
        <p:spPr>
          <a:xfrm flipH="1">
            <a:off x="1804988" y="4267200"/>
            <a:ext cx="0" cy="1676400"/>
          </a:xfrm>
          <a:prstGeom prst="line">
            <a:avLst/>
          </a:prstGeom>
          <a:noFill/>
          <a:ln cap="rnd" cmpd="sng">
            <a:solidFill>
              <a:schemeClr val="tx1"/>
            </a:solidFill>
            <a:prstDash val="sysDot"/>
            <a:miter lim="800000"/>
          </a:ln>
        </p:spPr>
      </p:cxnSp>
      <p:cxnSp>
        <p:nvCxnSpPr>
          <p:cNvPr id="31755" name="Line 11"/>
          <p:cNvCxnSpPr/>
          <p:nvPr/>
        </p:nvCxnSpPr>
        <p:spPr>
          <a:xfrm>
            <a:off x="1347788" y="5486400"/>
            <a:ext cx="1600200" cy="0"/>
          </a:xfrm>
          <a:prstGeom prst="line">
            <a:avLst/>
          </a:prstGeom>
          <a:noFill/>
          <a:ln cap="rnd" cmpd="sng">
            <a:solidFill>
              <a:schemeClr val="tx1"/>
            </a:solidFill>
            <a:prstDash val="sysDot"/>
            <a:miter lim="800000"/>
          </a:ln>
        </p:spPr>
      </p:cxnSp>
      <p:cxnSp>
        <p:nvCxnSpPr>
          <p:cNvPr id="31756" name="Line 12"/>
          <p:cNvCxnSpPr/>
          <p:nvPr/>
        </p:nvCxnSpPr>
        <p:spPr>
          <a:xfrm flipH="1">
            <a:off x="2947988" y="5486400"/>
            <a:ext cx="0" cy="457200"/>
          </a:xfrm>
          <a:prstGeom prst="line">
            <a:avLst/>
          </a:prstGeom>
          <a:noFill/>
          <a:ln cap="rnd" cmpd="sng">
            <a:solidFill>
              <a:schemeClr val="tx1"/>
            </a:solidFill>
            <a:prstDash val="sysDot"/>
            <a:miter lim="800000"/>
          </a:ln>
        </p:spPr>
      </p:cxnSp>
      <p:sp>
        <p:nvSpPr>
          <p:cNvPr id="31757" name="AutoShape 13" descr="花束"/>
          <p:cNvSpPr/>
          <p:nvPr/>
        </p:nvSpPr>
        <p:spPr>
          <a:xfrm>
            <a:off x="2987675" y="4365625"/>
            <a:ext cx="4248150" cy="647700"/>
          </a:xfrm>
          <a:prstGeom prst="wedgeRoundRectCallout">
            <a:avLst>
              <a:gd name="adj1" fmla="val -51458"/>
              <a:gd name="adj2" fmla="val 112745"/>
              <a:gd name="adj3" fmla="val 16667"/>
            </a:avLst>
          </a:prstGeom>
          <a:blipFill rotWithShape="0">
            <a:blip r:embed="rId3"/>
            <a:tile tx="0" ty="0" sx="100000" sy="100000" flip="none" algn="tl"/>
          </a:blipFill>
          <a:ln w="12700" cmpd="sng">
            <a:solidFill>
              <a:srgbClr val="009999"/>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buClr>
                <a:schemeClr val="accent2"/>
              </a:buClr>
              <a:buSzPct val="95000"/>
              <a:buFont typeface="Wingdings" charset="2"/>
              <a:buChar char="l"/>
            </a:pPr>
            <a:r>
              <a:rPr lang="zh-CN" altLang="en-US" sz="2400" b="1">
                <a:latin typeface="Times New Roman" pitchFamily="2" charset="0"/>
                <a:ea typeface="楷体_GB2312" pitchFamily="1" charset="-122"/>
              </a:rPr>
              <a:t>无差异曲线向右下方倾斜</a:t>
            </a:r>
            <a:endParaRPr lang="zh-CN" altLang="en-US" sz="2400" b="1">
              <a:latin typeface="Times New Roman" pitchFamily="2" charset="0"/>
              <a:ea typeface="楷体_GB2312" pitchFamily="1" charset="-122"/>
            </a:endParaRPr>
          </a:p>
        </p:txBody>
      </p:sp>
      <p:sp>
        <p:nvSpPr>
          <p:cNvPr id="31758" name="Rectangle 14" descr="蓝色面巾纸"/>
          <p:cNvSpPr/>
          <p:nvPr/>
        </p:nvSpPr>
        <p:spPr>
          <a:xfrm>
            <a:off x="2339975" y="2781300"/>
            <a:ext cx="6553200" cy="1152525"/>
          </a:xfrm>
          <a:prstGeom prst="rect">
            <a:avLst/>
          </a:prstGeom>
          <a:blipFill rotWithShape="0">
            <a:blip r:embed="rId2"/>
            <a:tile tx="0" ty="0" sx="100000" sy="100000" flip="none" algn="tl"/>
          </a:blipFill>
          <a:ln w="76200" cmpd="sng">
            <a:solidFill>
              <a:srgbClr val="336600"/>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342900" lvl="0" indent="-342900" eaLnBrk="1" hangingPunct="1">
              <a:spcBef>
                <a:spcPct val="20000"/>
              </a:spcBef>
              <a:buClr>
                <a:schemeClr val="accent1"/>
              </a:buClr>
              <a:buSzPct val="65000"/>
              <a:buFont typeface="Wingdings" charset="2"/>
              <a:buChar char="n"/>
            </a:pPr>
            <a:r>
              <a:rPr lang="zh-CN" altLang="en-US" sz="2800" b="1">
                <a:solidFill>
                  <a:srgbClr val="000066"/>
                </a:solidFill>
                <a:latin typeface="楷体_GB2312" pitchFamily="1" charset="-122"/>
                <a:ea typeface="楷体_GB2312" pitchFamily="1" charset="-122"/>
              </a:rPr>
              <a:t>无差异：线上任何一点</a:t>
            </a:r>
            <a:r>
              <a:rPr lang="en-US" altLang="en-US" sz="2800" b="1">
                <a:solidFill>
                  <a:srgbClr val="000066"/>
                </a:solidFill>
                <a:latin typeface="楷体_GB2312" pitchFamily="1" charset="-122"/>
                <a:ea typeface="楷体_GB2312" pitchFamily="1" charset="-122"/>
              </a:rPr>
              <a:t>X1</a:t>
            </a:r>
            <a:r>
              <a:rPr lang="zh-CN" altLang="en-US" sz="2800" b="1">
                <a:solidFill>
                  <a:srgbClr val="000066"/>
                </a:solidFill>
                <a:latin typeface="楷体_GB2312" pitchFamily="1" charset="-122"/>
                <a:ea typeface="楷体_GB2312" pitchFamily="1" charset="-122"/>
              </a:rPr>
              <a:t>与</a:t>
            </a:r>
            <a:r>
              <a:rPr lang="en-US" altLang="en-US" sz="2800" b="1">
                <a:solidFill>
                  <a:srgbClr val="000066"/>
                </a:solidFill>
                <a:latin typeface="楷体_GB2312" pitchFamily="1" charset="-122"/>
                <a:ea typeface="楷体_GB2312" pitchFamily="1" charset="-122"/>
              </a:rPr>
              <a:t>X2</a:t>
            </a:r>
            <a:r>
              <a:rPr lang="zh-CN" altLang="en-US" sz="2800" b="1">
                <a:solidFill>
                  <a:srgbClr val="000066"/>
                </a:solidFill>
                <a:latin typeface="楷体_GB2312" pitchFamily="1" charset="-122"/>
                <a:ea typeface="楷体_GB2312" pitchFamily="1" charset="-122"/>
              </a:rPr>
              <a:t>的不同组合，给消费者所带来的效用相同。</a:t>
            </a:r>
            <a:endParaRPr lang="zh-CN" altLang="en-US" sz="2800" b="1">
              <a:solidFill>
                <a:srgbClr val="000066"/>
              </a:solidFill>
              <a:latin typeface="楷体_GB2312" pitchFamily="1" charset="-122"/>
              <a:ea typeface="楷体_GB2312" pitchFamily="1" charset="-122"/>
            </a:endParaRPr>
          </a:p>
        </p:txBody>
      </p:sp>
      <p:sp>
        <p:nvSpPr>
          <p:cNvPr id="31759" name="Rectangle 15"/>
          <p:cNvSpPr/>
          <p:nvPr>
            <p:ph type="title" idx="4294967295"/>
          </p:nvPr>
        </p:nvSpPr>
        <p:spPr>
          <a:xfrm>
            <a:off x="473075" y="304800"/>
            <a:ext cx="8289925" cy="617538"/>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eaLnBrk="1" hangingPunct="1"/>
            <a:r>
              <a:rPr lang="en-US" altLang="en-US" b="1">
                <a:latin typeface="黑体" pitchFamily="1" charset="-122"/>
              </a:rPr>
              <a:t>二、无差异曲线</a:t>
            </a:r>
            <a:r>
              <a:rPr lang="en-US" altLang="en-US" b="1">
                <a:solidFill>
                  <a:srgbClr val="FF0000"/>
                </a:solidFill>
                <a:latin typeface="黑体" pitchFamily="1" charset="-122"/>
              </a:rPr>
              <a:t> </a:t>
            </a:r>
            <a:r>
              <a:rPr lang="en-US" altLang="en-US" sz="2800" b="1" i="1"/>
              <a:t>indifference curves</a:t>
            </a:r>
            <a:endParaRPr lang="en-US" altLang="en-US" sz="2800" b="1" i="1"/>
          </a:p>
        </p:txBody>
      </p:sp>
      <p:sp>
        <p:nvSpPr>
          <p:cNvPr id="31760" name="Text Box 16"/>
          <p:cNvSpPr/>
          <p:nvPr/>
        </p:nvSpPr>
        <p:spPr>
          <a:xfrm>
            <a:off x="971550" y="5695950"/>
            <a:ext cx="457200" cy="396875"/>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r>
              <a:rPr lang="en-US" altLang="en-US" sz="2000">
                <a:latin typeface="Times New Roman" pitchFamily="2" charset="0"/>
              </a:rPr>
              <a:t>O</a:t>
            </a:r>
            <a:endParaRPr lang="en-US" altLang="en-US"/>
          </a:p>
        </p:txBody>
      </p:sp>
      <p:sp>
        <p:nvSpPr>
          <p:cNvPr id="31761" name="TextBox 31760"/>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消费者行为与生产者行为共100页，您现在浏览的是第15页!</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31746">
                                            <p:bg/>
                                          </p:spTgt>
                                        </p:tgtEl>
                                        <p:attrNameLst>
                                          <p:attrName>style.visibility</p:attrName>
                                        </p:attrNameLst>
                                      </p:cBhvr>
                                      <p:to>
                                        <p:strVal val="visible"/>
                                      </p:to>
                                    </p:set>
                                    <p:animEffect transition="in" filter="blinds(horizontal)">
                                      <p:cBhvr additive="base">
                                        <p:cTn id="7" dur="500" fill="hold"/>
                                        <p:tgtEl>
                                          <p:spTgt spid="31746">
                                            <p:bg/>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0" nodeType="clickEffect">
                                  <p:stCondLst>
                                    <p:cond delay="0"/>
                                  </p:stCondLst>
                                  <p:childTnLst>
                                    <p:set>
                                      <p:cBhvr additive="base">
                                        <p:cTn id="11" dur="1" fill="hold">
                                          <p:stCondLst>
                                            <p:cond delay="0"/>
                                          </p:stCondLst>
                                        </p:cTn>
                                        <p:tgtEl>
                                          <p:spTgt spid="31746">
                                            <p:txEl>
                                              <p:pRg st="0" end="0"/>
                                            </p:txEl>
                                          </p:spTgt>
                                        </p:tgtEl>
                                        <p:attrNameLst>
                                          <p:attrName>style.visibility</p:attrName>
                                        </p:attrNameLst>
                                      </p:cBhvr>
                                      <p:to>
                                        <p:strVal val="visible"/>
                                      </p:to>
                                    </p:set>
                                    <p:animEffect transition="in" filter="blinds(horizontal)">
                                      <p:cBhvr additive="base">
                                        <p:cTn id="12" dur="500" fill="hold"/>
                                        <p:tgtEl>
                                          <p:spTgt spid="31746">
                                            <p:txEl>
                                              <p:pRg st="0" end="0"/>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nodeType="clickEffect">
                                  <p:stCondLst>
                                    <p:cond delay="0"/>
                                  </p:stCondLst>
                                  <p:childTnLst>
                                    <p:set>
                                      <p:cBhvr additive="base">
                                        <p:cTn id="16" dur="1" fill="hold">
                                          <p:stCondLst>
                                            <p:cond delay="0"/>
                                          </p:stCondLst>
                                        </p:cTn>
                                        <p:tgtEl>
                                          <p:spTgt spid="31747"/>
                                        </p:tgtEl>
                                        <p:attrNameLst>
                                          <p:attrName>style.visibility</p:attrName>
                                        </p:attrNameLst>
                                      </p:cBhvr>
                                      <p:to>
                                        <p:strVal val="visible"/>
                                      </p:to>
                                    </p:set>
                                    <p:animEffect transition="in" filter="blinds(horizontal)">
                                      <p:cBhvr additive="base">
                                        <p:cTn id="17" dur="500" fill="hold"/>
                                        <p:tgtEl>
                                          <p:spTgt spid="31747"/>
                                        </p:tgtEl>
                                      </p:cBhvr>
                                    </p:animEffect>
                                  </p:childTnLst>
                                </p:cTn>
                              </p:par>
                              <p:par>
                                <p:cTn id="18" presetID="3" presetClass="entr" presetSubtype="10" dur="500" fill="hold" nodeType="withEffect">
                                  <p:stCondLst>
                                    <p:cond delay="0"/>
                                  </p:stCondLst>
                                  <p:childTnLst>
                                    <p:set>
                                      <p:cBhvr additive="base">
                                        <p:cTn id="19" dur="1" fill="hold">
                                          <p:stCondLst>
                                            <p:cond delay="0"/>
                                          </p:stCondLst>
                                        </p:cTn>
                                        <p:tgtEl>
                                          <p:spTgt spid="31748"/>
                                        </p:tgtEl>
                                        <p:attrNameLst>
                                          <p:attrName>style.visibility</p:attrName>
                                        </p:attrNameLst>
                                      </p:cBhvr>
                                      <p:to>
                                        <p:strVal val="visible"/>
                                      </p:to>
                                    </p:set>
                                    <p:animEffect transition="in" filter="blinds(horizontal)">
                                      <p:cBhvr additive="base">
                                        <p:cTn id="20" dur="500" fill="hold"/>
                                        <p:tgtEl>
                                          <p:spTgt spid="31748"/>
                                        </p:tgtEl>
                                      </p:cBhvr>
                                    </p:animEffect>
                                  </p:childTnLst>
                                </p:cTn>
                              </p:par>
                              <p:par>
                                <p:cTn id="21" presetID="3" presetClass="entr" presetSubtype="10" dur="500" fill="hold" grpId="1" nodeType="withEffect">
                                  <p:stCondLst>
                                    <p:cond delay="0"/>
                                  </p:stCondLst>
                                  <p:childTnLst>
                                    <p:set>
                                      <p:cBhvr additive="base">
                                        <p:cTn id="22" dur="1" fill="hold">
                                          <p:stCondLst>
                                            <p:cond delay="0"/>
                                          </p:stCondLst>
                                        </p:cTn>
                                        <p:tgtEl>
                                          <p:spTgt spid="31749"/>
                                        </p:tgtEl>
                                        <p:attrNameLst>
                                          <p:attrName>style.visibility</p:attrName>
                                        </p:attrNameLst>
                                      </p:cBhvr>
                                      <p:to>
                                        <p:strVal val="visible"/>
                                      </p:to>
                                    </p:set>
                                    <p:animEffect transition="in" filter="blinds(horizontal)">
                                      <p:cBhvr additive="base">
                                        <p:cTn id="23" dur="500" fill="hold"/>
                                        <p:tgtEl>
                                          <p:spTgt spid="31749"/>
                                        </p:tgtEl>
                                      </p:cBhvr>
                                    </p:animEffect>
                                  </p:childTnLst>
                                </p:cTn>
                              </p:par>
                              <p:par>
                                <p:cTn id="24" presetID="3" presetClass="entr" presetSubtype="10" dur="500" fill="hold" grpId="2" nodeType="withEffect">
                                  <p:stCondLst>
                                    <p:cond delay="0"/>
                                  </p:stCondLst>
                                  <p:childTnLst>
                                    <p:set>
                                      <p:cBhvr additive="base">
                                        <p:cTn id="25" dur="1" fill="hold">
                                          <p:stCondLst>
                                            <p:cond delay="0"/>
                                          </p:stCondLst>
                                        </p:cTn>
                                        <p:tgtEl>
                                          <p:spTgt spid="31750"/>
                                        </p:tgtEl>
                                        <p:attrNameLst>
                                          <p:attrName>style.visibility</p:attrName>
                                        </p:attrNameLst>
                                      </p:cBhvr>
                                      <p:to>
                                        <p:strVal val="visible"/>
                                      </p:to>
                                    </p:set>
                                    <p:animEffect transition="in" filter="blinds(horizontal)">
                                      <p:cBhvr additive="base">
                                        <p:cTn id="26" dur="500" fill="hold"/>
                                        <p:tgtEl>
                                          <p:spTgt spid="31750"/>
                                        </p:tgtEl>
                                      </p:cBhvr>
                                    </p:animEffect>
                                  </p:childTnLst>
                                </p:cTn>
                              </p:par>
                            </p:childTnLst>
                          </p:cTn>
                        </p:par>
                      </p:childTnLst>
                    </p:cTn>
                  </p:par>
                  <p:par>
                    <p:cTn id="27" fill="hold" nodeType="clickPar">
                      <p:stCondLst>
                        <p:cond delay="indefinite"/>
                      </p:stCondLst>
                      <p:childTnLst>
                        <p:par>
                          <p:cTn id="28" fill="hold" nodeType="afterGroup">
                            <p:stCondLst>
                              <p:cond delay="0"/>
                            </p:stCondLst>
                            <p:childTnLst>
                              <p:par>
                                <p:cTn id="29" presetID="3" presetClass="entr" presetSubtype="10" dur="500" fill="hold" nodeType="clickEffect">
                                  <p:stCondLst>
                                    <p:cond delay="0"/>
                                  </p:stCondLst>
                                  <p:childTnLst>
                                    <p:set>
                                      <p:cBhvr additive="base">
                                        <p:cTn id="30" dur="1" fill="hold">
                                          <p:stCondLst>
                                            <p:cond delay="0"/>
                                          </p:stCondLst>
                                        </p:cTn>
                                        <p:tgtEl>
                                          <p:spTgt spid="31753"/>
                                        </p:tgtEl>
                                        <p:attrNameLst>
                                          <p:attrName>style.visibility</p:attrName>
                                        </p:attrNameLst>
                                      </p:cBhvr>
                                      <p:to>
                                        <p:strVal val="visible"/>
                                      </p:to>
                                    </p:set>
                                    <p:animEffect transition="in" filter="blinds(horizontal)">
                                      <p:cBhvr additive="base">
                                        <p:cTn id="31" dur="500" fill="hold"/>
                                        <p:tgtEl>
                                          <p:spTgt spid="31753"/>
                                        </p:tgtEl>
                                      </p:cBhvr>
                                    </p:animEffect>
                                  </p:childTnLst>
                                </p:cTn>
                              </p:par>
                              <p:par>
                                <p:cTn id="32" presetID="3" presetClass="entr" presetSubtype="10" dur="500" fill="hold" nodeType="withEffect">
                                  <p:stCondLst>
                                    <p:cond delay="0"/>
                                  </p:stCondLst>
                                  <p:childTnLst>
                                    <p:set>
                                      <p:cBhvr additive="base">
                                        <p:cTn id="33" dur="1" fill="hold">
                                          <p:stCondLst>
                                            <p:cond delay="0"/>
                                          </p:stCondLst>
                                        </p:cTn>
                                        <p:tgtEl>
                                          <p:spTgt spid="31754"/>
                                        </p:tgtEl>
                                        <p:attrNameLst>
                                          <p:attrName>style.visibility</p:attrName>
                                        </p:attrNameLst>
                                      </p:cBhvr>
                                      <p:to>
                                        <p:strVal val="visible"/>
                                      </p:to>
                                    </p:set>
                                    <p:animEffect transition="in" filter="blinds(horizontal)">
                                      <p:cBhvr additive="base">
                                        <p:cTn id="34" dur="500" fill="hold"/>
                                        <p:tgtEl>
                                          <p:spTgt spid="31754"/>
                                        </p:tgtEl>
                                      </p:cBhvr>
                                    </p:animEffect>
                                  </p:childTnLst>
                                </p:cTn>
                              </p:par>
                            </p:childTnLst>
                          </p:cTn>
                        </p:par>
                      </p:childTnLst>
                    </p:cTn>
                  </p:par>
                  <p:par>
                    <p:cTn id="35" fill="hold" nodeType="clickPar">
                      <p:stCondLst>
                        <p:cond delay="indefinite"/>
                      </p:stCondLst>
                      <p:childTnLst>
                        <p:par>
                          <p:cTn id="36" fill="hold" nodeType="afterGroup">
                            <p:stCondLst>
                              <p:cond delay="0"/>
                            </p:stCondLst>
                            <p:childTnLst>
                              <p:par>
                                <p:cTn id="37" presetID="3" presetClass="entr" presetSubtype="10" dur="500" fill="hold" nodeType="clickEffect">
                                  <p:stCondLst>
                                    <p:cond delay="0"/>
                                  </p:stCondLst>
                                  <p:childTnLst>
                                    <p:set>
                                      <p:cBhvr additive="base">
                                        <p:cTn id="38" dur="1" fill="hold">
                                          <p:stCondLst>
                                            <p:cond delay="0"/>
                                          </p:stCondLst>
                                        </p:cTn>
                                        <p:tgtEl>
                                          <p:spTgt spid="31755"/>
                                        </p:tgtEl>
                                        <p:attrNameLst>
                                          <p:attrName>style.visibility</p:attrName>
                                        </p:attrNameLst>
                                      </p:cBhvr>
                                      <p:to>
                                        <p:strVal val="visible"/>
                                      </p:to>
                                    </p:set>
                                    <p:animEffect transition="in" filter="blinds(horizontal)">
                                      <p:cBhvr additive="base">
                                        <p:cTn id="39" dur="500" fill="hold"/>
                                        <p:tgtEl>
                                          <p:spTgt spid="31755"/>
                                        </p:tgtEl>
                                      </p:cBhvr>
                                    </p:animEffect>
                                  </p:childTnLst>
                                </p:cTn>
                              </p:par>
                            </p:childTnLst>
                          </p:cTn>
                        </p:par>
                      </p:childTnLst>
                    </p:cTn>
                  </p:par>
                  <p:par>
                    <p:cTn id="40" fill="hold" nodeType="clickPar">
                      <p:stCondLst>
                        <p:cond delay="indefinite"/>
                      </p:stCondLst>
                      <p:childTnLst>
                        <p:par>
                          <p:cTn id="41" fill="hold" nodeType="afterGroup">
                            <p:stCondLst>
                              <p:cond delay="0"/>
                            </p:stCondLst>
                            <p:childTnLst>
                              <p:par>
                                <p:cTn id="42" presetID="3" presetClass="entr" presetSubtype="10" dur="500" fill="hold" nodeType="clickEffect">
                                  <p:stCondLst>
                                    <p:cond delay="0"/>
                                  </p:stCondLst>
                                  <p:childTnLst>
                                    <p:set>
                                      <p:cBhvr additive="base">
                                        <p:cTn id="43" dur="1" fill="hold">
                                          <p:stCondLst>
                                            <p:cond delay="0"/>
                                          </p:stCondLst>
                                        </p:cTn>
                                        <p:tgtEl>
                                          <p:spTgt spid="31751"/>
                                        </p:tgtEl>
                                        <p:attrNameLst>
                                          <p:attrName>style.visibility</p:attrName>
                                        </p:attrNameLst>
                                      </p:cBhvr>
                                      <p:to>
                                        <p:strVal val="visible"/>
                                      </p:to>
                                    </p:set>
                                    <p:animEffect transition="in" filter="blinds(horizontal)">
                                      <p:cBhvr additive="base">
                                        <p:cTn id="44" dur="500" fill="hold"/>
                                        <p:tgtEl>
                                          <p:spTgt spid="31751"/>
                                        </p:tgtEl>
                                      </p:cBhvr>
                                    </p:animEffect>
                                  </p:childTnLst>
                                </p:cTn>
                              </p:par>
                              <p:par>
                                <p:cTn id="45" presetID="3" presetClass="entr" presetSubtype="10" dur="500" fill="hold" grpId="3" nodeType="withEffect">
                                  <p:stCondLst>
                                    <p:cond delay="0"/>
                                  </p:stCondLst>
                                  <p:childTnLst>
                                    <p:set>
                                      <p:cBhvr additive="base">
                                        <p:cTn id="46" dur="1" fill="hold">
                                          <p:stCondLst>
                                            <p:cond delay="0"/>
                                          </p:stCondLst>
                                        </p:cTn>
                                        <p:tgtEl>
                                          <p:spTgt spid="31752"/>
                                        </p:tgtEl>
                                        <p:attrNameLst>
                                          <p:attrName>style.visibility</p:attrName>
                                        </p:attrNameLst>
                                      </p:cBhvr>
                                      <p:to>
                                        <p:strVal val="visible"/>
                                      </p:to>
                                    </p:set>
                                    <p:animEffect transition="in" filter="blinds(horizontal)">
                                      <p:cBhvr additive="base">
                                        <p:cTn id="47" dur="500" fill="hold"/>
                                        <p:tgtEl>
                                          <p:spTgt spid="31752"/>
                                        </p:tgtEl>
                                      </p:cBhvr>
                                    </p:animEffect>
                                  </p:childTnLst>
                                </p:cTn>
                              </p:par>
                              <p:par>
                                <p:cTn id="48" presetID="3" presetClass="entr" presetSubtype="10" dur="500" fill="hold" nodeType="withEffect">
                                  <p:stCondLst>
                                    <p:cond delay="0"/>
                                  </p:stCondLst>
                                  <p:childTnLst>
                                    <p:set>
                                      <p:cBhvr additive="base">
                                        <p:cTn id="49" dur="1" fill="hold">
                                          <p:stCondLst>
                                            <p:cond delay="0"/>
                                          </p:stCondLst>
                                        </p:cTn>
                                        <p:tgtEl>
                                          <p:spTgt spid="31756"/>
                                        </p:tgtEl>
                                        <p:attrNameLst>
                                          <p:attrName>style.visibility</p:attrName>
                                        </p:attrNameLst>
                                      </p:cBhvr>
                                      <p:to>
                                        <p:strVal val="visible"/>
                                      </p:to>
                                    </p:set>
                                    <p:animEffect transition="in" filter="blinds(horizontal)">
                                      <p:cBhvr additive="base">
                                        <p:cTn id="50" dur="500" fill="hold"/>
                                        <p:tgtEl>
                                          <p:spTgt spid="31756"/>
                                        </p:tgtEl>
                                      </p:cBhvr>
                                    </p:animEffect>
                                  </p:childTnLst>
                                </p:cTn>
                              </p:par>
                            </p:childTnLst>
                          </p:cTn>
                        </p:par>
                      </p:childTnLst>
                    </p:cTn>
                  </p:par>
                  <p:par>
                    <p:cTn id="51" fill="hold" nodeType="clickPar">
                      <p:stCondLst>
                        <p:cond delay="indefinite"/>
                      </p:stCondLst>
                      <p:childTnLst>
                        <p:par>
                          <p:cTn id="52" fill="hold" nodeType="afterGroup">
                            <p:stCondLst>
                              <p:cond delay="0"/>
                            </p:stCondLst>
                            <p:childTnLst>
                              <p:par>
                                <p:cTn id="53" presetID="3" presetClass="entr" presetSubtype="10" dur="500" fill="hold" grpId="4" nodeType="clickEffect">
                                  <p:stCondLst>
                                    <p:cond delay="0"/>
                                  </p:stCondLst>
                                  <p:childTnLst>
                                    <p:set>
                                      <p:cBhvr additive="base">
                                        <p:cTn id="54" dur="1" fill="hold">
                                          <p:stCondLst>
                                            <p:cond delay="0"/>
                                          </p:stCondLst>
                                        </p:cTn>
                                        <p:tgtEl>
                                          <p:spTgt spid="31757"/>
                                        </p:tgtEl>
                                        <p:attrNameLst>
                                          <p:attrName>style.visibility</p:attrName>
                                        </p:attrNameLst>
                                      </p:cBhvr>
                                      <p:to>
                                        <p:strVal val="visible"/>
                                      </p:to>
                                    </p:set>
                                    <p:animEffect transition="in" filter="blinds(horizontal)">
                                      <p:cBhvr additive="base">
                                        <p:cTn id="55" dur="500" fill="hold"/>
                                        <p:tgtEl>
                                          <p:spTgt spid="31757"/>
                                        </p:tgtEl>
                                      </p:cBhvr>
                                    </p:animEffect>
                                  </p:childTnLst>
                                </p:cTn>
                              </p:par>
                            </p:childTnLst>
                          </p:cTn>
                        </p:par>
                      </p:childTnLst>
                    </p:cTn>
                  </p:par>
                  <p:par>
                    <p:cTn id="56" fill="hold" nodeType="clickPar">
                      <p:stCondLst>
                        <p:cond delay="indefinite"/>
                      </p:stCondLst>
                      <p:childTnLst>
                        <p:par>
                          <p:cTn id="57" fill="hold" nodeType="afterGroup">
                            <p:stCondLst>
                              <p:cond delay="0"/>
                            </p:stCondLst>
                            <p:childTnLst>
                              <p:par>
                                <p:cTn id="58" presetID="3" presetClass="entr" presetSubtype="10" dur="500" fill="hold" grpId="5" nodeType="clickEffect">
                                  <p:stCondLst>
                                    <p:cond delay="0"/>
                                  </p:stCondLst>
                                  <p:childTnLst>
                                    <p:set>
                                      <p:cBhvr additive="base">
                                        <p:cTn id="59" dur="1" fill="hold">
                                          <p:stCondLst>
                                            <p:cond delay="0"/>
                                          </p:stCondLst>
                                        </p:cTn>
                                        <p:tgtEl>
                                          <p:spTgt spid="31758"/>
                                        </p:tgtEl>
                                        <p:attrNameLst>
                                          <p:attrName>style.visibility</p:attrName>
                                        </p:attrNameLst>
                                      </p:cBhvr>
                                      <p:to>
                                        <p:strVal val="visible"/>
                                      </p:to>
                                    </p:set>
                                    <p:animEffect transition="in" filter="blinds(horizontal)">
                                      <p:cBhvr additive="base">
                                        <p:cTn id="60" dur="500" fill="hold"/>
                                        <p:tgtEl>
                                          <p:spTgt spid="31758"/>
                                        </p:tgtEl>
                                      </p:cBhvr>
                                    </p:animEffect>
                                  </p:childTnLst>
                                </p:cTn>
                              </p:par>
                              <p:par>
                                <p:cTn id="61" presetID="3" presetClass="entr" presetSubtype="10" dur="500" fill="hold" nodeType="withEffect">
                                  <p:stCondLst>
                                    <p:cond delay="0"/>
                                  </p:stCondLst>
                                  <p:childTnLst>
                                    <p:set>
                                      <p:cBhvr additive="base">
                                        <p:cTn id="62" dur="1" fill="hold">
                                          <p:stCondLst>
                                            <p:cond delay="0"/>
                                          </p:stCondLst>
                                        </p:cTn>
                                        <p:tgtEl>
                                          <p:spTgt spid="31756"/>
                                        </p:tgtEl>
                                        <p:attrNameLst>
                                          <p:attrName>style.visibility</p:attrName>
                                        </p:attrNameLst>
                                      </p:cBhvr>
                                      <p:to>
                                        <p:strVal val="visible"/>
                                      </p:to>
                                    </p:set>
                                    <p:animEffect transition="in" filter="blinds(horizontal)">
                                      <p:cBhvr additive="base">
                                        <p:cTn id="63" dur="500" fill="hold"/>
                                        <p:tgtEl>
                                          <p:spTgt spid="3175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6" grpId="0" uiExpand="1" build="p" animBg="1"/>
      <p:bldP spid="31749" grpId="1"/>
      <p:bldP spid="31750" grpId="2"/>
      <p:bldP spid="31752" grpId="3"/>
      <p:bldP spid="31757" grpId="4"/>
      <p:bldP spid="31758" grpId="5"/>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Rectangle 2"/>
          <p:cNvSpPr/>
          <p:nvPr>
            <p:ph type="title" idx="4294967295"/>
          </p:nvPr>
        </p:nvSpPr>
        <p:spPr>
          <a:xfrm>
            <a:off x="466725" y="304800"/>
            <a:ext cx="5257800" cy="504825"/>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eaLnBrk="1" hangingPunct="1"/>
            <a:r>
              <a:rPr sz="3600" b="1"/>
              <a:t>三、无差异曲线的特征</a:t>
            </a:r>
            <a:endParaRPr sz="3600" b="1"/>
          </a:p>
        </p:txBody>
      </p:sp>
      <p:sp>
        <p:nvSpPr>
          <p:cNvPr id="33795" name="Rectangle 3" descr="蓝色面巾纸"/>
          <p:cNvSpPr/>
          <p:nvPr>
            <p:ph type="body" idx="4294967295"/>
          </p:nvPr>
        </p:nvSpPr>
        <p:spPr>
          <a:xfrm>
            <a:off x="539750" y="1125538"/>
            <a:ext cx="4248150" cy="1263650"/>
          </a:xfrm>
          <a:prstGeom prst="rect">
            <a:avLst/>
          </a:prstGeom>
          <a:blipFill rotWithShape="0">
            <a:blip r:embed="rId2"/>
            <a:tile tx="0" ty="0" sx="100000" sy="100000" flip="none" algn="tl"/>
          </a:blipFill>
          <a:ln w="76200" cap="flat" cmpd="sng">
            <a:solidFill>
              <a:srgbClr val="336600"/>
            </a:solidFill>
            <a:miter lim="800000"/>
          </a:ln>
        </p:spPr>
        <p:txBody>
          <a:bodyPr vert="horz" wrap="square" anchor="t" anchorCtr="0">
            <a:spAutoFit/>
          </a:bodyPr>
          <a:lstStyle>
            <a:lvl1pPr marL="0" indent="0" algn="l"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0" lvl="0" indent="0" eaLnBrk="1" hangingPunct="1">
              <a:buClr>
                <a:schemeClr val="bg2"/>
              </a:buClr>
              <a:buFont typeface="Monotype Sorts" pitchFamily="2" charset="2"/>
              <a:buNone/>
            </a:pPr>
            <a:r>
              <a:rPr lang="en-US" altLang="en-US" sz="2400">
                <a:latin typeface="宋体" charset="-122"/>
              </a:rPr>
              <a:t>1.无差异曲线的斜率为负：要维持效用不变，两种商品的数量不能同时增加或减少；</a:t>
            </a:r>
            <a:endParaRPr lang="en-US" altLang="en-US" sz="2400">
              <a:latin typeface="宋体" charset="-122"/>
            </a:endParaRPr>
          </a:p>
        </p:txBody>
      </p:sp>
      <p:sp>
        <p:nvSpPr>
          <p:cNvPr id="33796" name="Rectangle 4" descr="蓝色面巾纸"/>
          <p:cNvSpPr/>
          <p:nvPr/>
        </p:nvSpPr>
        <p:spPr>
          <a:xfrm>
            <a:off x="611188" y="4868862"/>
            <a:ext cx="7777162" cy="898525"/>
          </a:xfrm>
          <a:prstGeom prst="rect">
            <a:avLst/>
          </a:prstGeom>
          <a:blipFill rotWithShape="0">
            <a:blip r:embed="rId2"/>
            <a:tile tx="0" ty="0" sx="100000" sy="100000" flip="none" algn="tl"/>
          </a:blipFill>
          <a:ln w="76200" cmpd="sng">
            <a:solidFill>
              <a:srgbClr val="336600"/>
            </a:solid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20000"/>
              </a:spcBef>
              <a:buClr>
                <a:schemeClr val="bg2"/>
              </a:buClr>
              <a:buFont typeface="Monotype Sorts" pitchFamily="2" charset="2"/>
            </a:pPr>
            <a:r>
              <a:rPr lang="en-US" altLang="en-US" sz="2400">
                <a:latin typeface="宋体" charset="-122"/>
              </a:rPr>
              <a:t>4.</a:t>
            </a:r>
            <a:r>
              <a:rPr lang="zh-CN" altLang="en-US" sz="2400">
                <a:latin typeface="宋体" charset="-122"/>
              </a:rPr>
              <a:t>同一消费平面中的任何两条无差异曲线不能相交：相交将意味着与假设冲突；</a:t>
            </a:r>
            <a:endParaRPr lang="zh-CN" altLang="en-US" sz="2400">
              <a:latin typeface="宋体" charset="-122"/>
            </a:endParaRPr>
          </a:p>
        </p:txBody>
      </p:sp>
      <p:sp>
        <p:nvSpPr>
          <p:cNvPr id="33797" name="Rectangle 5" descr="蓝色面巾纸"/>
          <p:cNvSpPr/>
          <p:nvPr/>
        </p:nvSpPr>
        <p:spPr>
          <a:xfrm>
            <a:off x="611188" y="3716338"/>
            <a:ext cx="4032250" cy="898525"/>
          </a:xfrm>
          <a:prstGeom prst="rect">
            <a:avLst/>
          </a:prstGeom>
          <a:blipFill rotWithShape="0">
            <a:blip r:embed="rId2"/>
            <a:tile tx="0" ty="0" sx="100000" sy="100000" flip="none" algn="tl"/>
          </a:blipFill>
          <a:ln w="76200" cmpd="sng">
            <a:solidFill>
              <a:srgbClr val="336600"/>
            </a:solid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20000"/>
              </a:spcBef>
              <a:buClr>
                <a:schemeClr val="bg2"/>
              </a:buClr>
              <a:buFont typeface="Monotype Sorts" pitchFamily="2" charset="2"/>
            </a:pPr>
            <a:r>
              <a:rPr lang="en-US" altLang="en-US" sz="2400">
                <a:latin typeface="宋体" charset="-122"/>
              </a:rPr>
              <a:t>3.</a:t>
            </a:r>
            <a:r>
              <a:rPr lang="zh-CN" altLang="en-US" sz="2400">
                <a:latin typeface="宋体" charset="-122"/>
              </a:rPr>
              <a:t>在同一个平面上可以有无数条无差异曲线。</a:t>
            </a:r>
            <a:endParaRPr lang="zh-CN" altLang="en-US" sz="2400">
              <a:latin typeface="宋体" charset="-122"/>
            </a:endParaRPr>
          </a:p>
        </p:txBody>
      </p:sp>
      <p:sp>
        <p:nvSpPr>
          <p:cNvPr id="33798" name="Rectangle 6"/>
          <p:cNvSpPr/>
          <p:nvPr/>
        </p:nvSpPr>
        <p:spPr>
          <a:xfrm>
            <a:off x="5581650" y="1052512"/>
            <a:ext cx="3167062" cy="1320800"/>
          </a:xfrm>
          <a:prstGeom prst="rect">
            <a:avLst/>
          </a:prstGeom>
          <a:noFill/>
          <a:ln cmpd="sng">
            <a:solidFill>
              <a:srgbClr val="000066"/>
            </a:solid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r>
              <a:rPr lang="zh-CN" altLang="en-US" sz="2000" b="1">
                <a:solidFill>
                  <a:schemeClr val="tx2"/>
                </a:solidFill>
                <a:latin typeface="Times New Roman" pitchFamily="2" charset="0"/>
              </a:rPr>
              <a:t>表明为实现同样的满足程度，增加一种商品的消费，必须减少另一种商品的消费。</a:t>
            </a:r>
            <a:endParaRPr lang="zh-CN" altLang="en-US" b="1">
              <a:solidFill>
                <a:schemeClr val="tx2"/>
              </a:solidFill>
              <a:latin typeface="Times New Roman" pitchFamily="2" charset="0"/>
            </a:endParaRPr>
          </a:p>
        </p:txBody>
      </p:sp>
      <p:cxnSp>
        <p:nvCxnSpPr>
          <p:cNvPr id="33799" name="Line 7"/>
          <p:cNvCxnSpPr/>
          <p:nvPr/>
        </p:nvCxnSpPr>
        <p:spPr>
          <a:xfrm>
            <a:off x="5002212" y="1773238"/>
            <a:ext cx="433388" cy="0"/>
          </a:xfrm>
          <a:prstGeom prst="line">
            <a:avLst/>
          </a:prstGeom>
          <a:noFill/>
          <a:ln w="76200" cmpd="sng">
            <a:solidFill>
              <a:schemeClr val="tx1"/>
            </a:solidFill>
            <a:miter lim="800000"/>
            <a:tailEnd type="triangle"/>
          </a:ln>
        </p:spPr>
      </p:cxnSp>
      <p:sp>
        <p:nvSpPr>
          <p:cNvPr id="33800" name="Rectangle 8"/>
          <p:cNvSpPr/>
          <p:nvPr/>
        </p:nvSpPr>
        <p:spPr>
          <a:xfrm>
            <a:off x="5292725" y="3644900"/>
            <a:ext cx="3167062" cy="1016000"/>
          </a:xfrm>
          <a:prstGeom prst="rect">
            <a:avLst/>
          </a:prstGeom>
          <a:noFill/>
          <a:ln cmpd="sng">
            <a:solidFill>
              <a:srgbClr val="000066"/>
            </a:solid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20000"/>
              </a:spcBef>
              <a:buClr>
                <a:schemeClr val="bg2"/>
              </a:buClr>
              <a:buFont typeface="Monotype Sorts" pitchFamily="2" charset="2"/>
            </a:pPr>
            <a:r>
              <a:rPr lang="zh-CN" altLang="en-US" sz="2000" b="1">
                <a:solidFill>
                  <a:schemeClr val="tx2"/>
                </a:solidFill>
                <a:latin typeface="Times New Roman" pitchFamily="2" charset="0"/>
              </a:rPr>
              <a:t>同一条曲线代表相同的效用，不同的曲线代表不同的效用。</a:t>
            </a:r>
            <a:endParaRPr lang="zh-CN" altLang="en-US" sz="2000" b="1">
              <a:solidFill>
                <a:schemeClr val="tx2"/>
              </a:solidFill>
              <a:latin typeface="Times New Roman" pitchFamily="2" charset="0"/>
            </a:endParaRPr>
          </a:p>
        </p:txBody>
      </p:sp>
      <p:cxnSp>
        <p:nvCxnSpPr>
          <p:cNvPr id="33801" name="Line 9"/>
          <p:cNvCxnSpPr/>
          <p:nvPr/>
        </p:nvCxnSpPr>
        <p:spPr>
          <a:xfrm>
            <a:off x="4787900" y="4149725"/>
            <a:ext cx="504825" cy="0"/>
          </a:xfrm>
          <a:prstGeom prst="line">
            <a:avLst/>
          </a:prstGeom>
          <a:noFill/>
          <a:ln w="76200" cmpd="sng">
            <a:solidFill>
              <a:schemeClr val="tx1"/>
            </a:solidFill>
            <a:miter lim="800000"/>
            <a:tailEnd type="triangle"/>
          </a:ln>
        </p:spPr>
      </p:cxnSp>
      <p:sp>
        <p:nvSpPr>
          <p:cNvPr id="33802" name="Rectangle 10" descr="蓝色面巾纸"/>
          <p:cNvSpPr/>
          <p:nvPr/>
        </p:nvSpPr>
        <p:spPr>
          <a:xfrm>
            <a:off x="611188" y="2565400"/>
            <a:ext cx="8064500" cy="461962"/>
          </a:xfrm>
          <a:prstGeom prst="rect">
            <a:avLst/>
          </a:prstGeom>
          <a:blipFill rotWithShape="0">
            <a:blip r:embed="rId2"/>
            <a:tile tx="0" ty="0" sx="100000" sy="100000" flip="none" algn="tl"/>
          </a:blipFill>
          <a:ln w="76200" cmpd="sng">
            <a:solidFill>
              <a:srgbClr val="336600"/>
            </a:solid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20000"/>
              </a:spcBef>
              <a:buClr>
                <a:schemeClr val="bg2"/>
              </a:buClr>
              <a:buFont typeface="Monotype Sorts" pitchFamily="2" charset="2"/>
            </a:pPr>
            <a:r>
              <a:rPr lang="en-US" altLang="en-US" sz="2400">
                <a:latin typeface="宋体" charset="-122"/>
              </a:rPr>
              <a:t>2.</a:t>
            </a:r>
            <a:r>
              <a:rPr lang="zh-CN" altLang="en-US" sz="2400">
                <a:latin typeface="宋体" charset="-122"/>
              </a:rPr>
              <a:t>无差异曲线的位置越高，代表的满足程度越高</a:t>
            </a:r>
            <a:endParaRPr lang="zh-CN" altLang="en-US" sz="2400">
              <a:latin typeface="宋体" charset="-122"/>
            </a:endParaRPr>
          </a:p>
        </p:txBody>
      </p:sp>
      <p:sp>
        <p:nvSpPr>
          <p:cNvPr id="33803" name="TextBox 33802"/>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消费者行为与生产者行为共100页，您现在浏览的是第16页!</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additive="base">
                                        <p:cTn id="6" dur="1" fill="hold">
                                          <p:stCondLst>
                                            <p:cond delay="0"/>
                                          </p:stCondLst>
                                        </p:cTn>
                                        <p:tgtEl>
                                          <p:spTgt spid="33799"/>
                                        </p:tgtEl>
                                        <p:attrNameLst>
                                          <p:attrName>style.visibility</p:attrName>
                                        </p:attrNameLst>
                                      </p:cBhvr>
                                      <p:to>
                                        <p:strVal val="visible"/>
                                      </p:to>
                                    </p:set>
                                    <p:animEffect transition="in" filter="blinds(horizontal)">
                                      <p:cBhvr additive="base">
                                        <p:cTn id="7" dur="500" fill="hold"/>
                                        <p:tgtEl>
                                          <p:spTgt spid="33799"/>
                                        </p:tgtEl>
                                      </p:cBhvr>
                                    </p:animEffect>
                                  </p:childTnLst>
                                </p:cTn>
                              </p:par>
                              <p:par>
                                <p:cTn id="8" presetID="3" presetClass="entr" presetSubtype="10" dur="500" fill="hold" grpId="0" nodeType="withEffect">
                                  <p:stCondLst>
                                    <p:cond delay="0"/>
                                  </p:stCondLst>
                                  <p:childTnLst>
                                    <p:set>
                                      <p:cBhvr additive="base">
                                        <p:cTn id="9" dur="1" fill="hold">
                                          <p:stCondLst>
                                            <p:cond delay="0"/>
                                          </p:stCondLst>
                                        </p:cTn>
                                        <p:tgtEl>
                                          <p:spTgt spid="33798"/>
                                        </p:tgtEl>
                                        <p:attrNameLst>
                                          <p:attrName>style.visibility</p:attrName>
                                        </p:attrNameLst>
                                      </p:cBhvr>
                                      <p:to>
                                        <p:strVal val="visible"/>
                                      </p:to>
                                    </p:set>
                                    <p:animEffect transition="in" filter="blinds(horizontal)">
                                      <p:cBhvr additive="base">
                                        <p:cTn id="10" dur="500" fill="hold"/>
                                        <p:tgtEl>
                                          <p:spTgt spid="33798"/>
                                        </p:tgtEl>
                                      </p:cBhvr>
                                    </p:animEffect>
                                  </p:childTnLst>
                                </p:cTn>
                              </p:par>
                            </p:childTnLst>
                          </p:cTn>
                        </p:par>
                      </p:childTnLst>
                    </p:cTn>
                  </p:par>
                  <p:par>
                    <p:cTn id="11" fill="hold" nodeType="clickPar">
                      <p:stCondLst>
                        <p:cond delay="indefinite"/>
                      </p:stCondLst>
                      <p:childTnLst>
                        <p:par>
                          <p:cTn id="12" fill="hold" nodeType="afterGroup">
                            <p:stCondLst>
                              <p:cond delay="0"/>
                            </p:stCondLst>
                            <p:childTnLst>
                              <p:par>
                                <p:cTn id="13" presetID="3" presetClass="entr" presetSubtype="10" dur="500" fill="hold" nodeType="clickEffect">
                                  <p:stCondLst>
                                    <p:cond delay="0"/>
                                  </p:stCondLst>
                                  <p:childTnLst>
                                    <p:set>
                                      <p:cBhvr additive="base">
                                        <p:cTn id="14" dur="1" fill="hold">
                                          <p:stCondLst>
                                            <p:cond delay="0"/>
                                          </p:stCondLst>
                                        </p:cTn>
                                        <p:tgtEl>
                                          <p:spTgt spid="33801"/>
                                        </p:tgtEl>
                                        <p:attrNameLst>
                                          <p:attrName>style.visibility</p:attrName>
                                        </p:attrNameLst>
                                      </p:cBhvr>
                                      <p:to>
                                        <p:strVal val="visible"/>
                                      </p:to>
                                    </p:set>
                                    <p:animEffect transition="in" filter="blinds(horizontal)">
                                      <p:cBhvr additive="base">
                                        <p:cTn id="15" dur="500" fill="hold"/>
                                        <p:tgtEl>
                                          <p:spTgt spid="33801"/>
                                        </p:tgtEl>
                                      </p:cBhvr>
                                    </p:animEffect>
                                  </p:childTnLst>
                                </p:cTn>
                              </p:par>
                              <p:par>
                                <p:cTn id="16" presetID="3" presetClass="entr" presetSubtype="10" dur="500" fill="hold" grpId="1" nodeType="withEffect">
                                  <p:stCondLst>
                                    <p:cond delay="0"/>
                                  </p:stCondLst>
                                  <p:childTnLst>
                                    <p:set>
                                      <p:cBhvr additive="base">
                                        <p:cTn id="17" dur="1" fill="hold">
                                          <p:stCondLst>
                                            <p:cond delay="0"/>
                                          </p:stCondLst>
                                        </p:cTn>
                                        <p:tgtEl>
                                          <p:spTgt spid="33800"/>
                                        </p:tgtEl>
                                        <p:attrNameLst>
                                          <p:attrName>style.visibility</p:attrName>
                                        </p:attrNameLst>
                                      </p:cBhvr>
                                      <p:to>
                                        <p:strVal val="visible"/>
                                      </p:to>
                                    </p:set>
                                    <p:animEffect transition="in" filter="blinds(horizontal)">
                                      <p:cBhvr additive="base">
                                        <p:cTn id="18" dur="500" fill="hold"/>
                                        <p:tgtEl>
                                          <p:spTgt spid="338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8" grpId="0"/>
      <p:bldP spid="33800" grpId="1"/>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5842" name="Rectangle 3"/>
          <p:cNvSpPr/>
          <p:nvPr>
            <p:ph type="body" idx="4294967295"/>
          </p:nvPr>
        </p:nvSpPr>
        <p:spPr>
          <a:xfrm>
            <a:off x="1143000" y="1828800"/>
            <a:ext cx="7620000" cy="3200400"/>
          </a:xfrm>
          <a:prstGeom prst="rect">
            <a:avLst/>
          </a:prstGeom>
          <a:noFill/>
          <a:ln>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a:r>
              <a:rPr lang="en-US" altLang="en-US" sz="3600">
                <a:latin typeface="宋体" charset="-122"/>
              </a:rPr>
              <a:t>边际替代率</a:t>
            </a:r>
            <a:br>
              <a:rPr lang="en-US" altLang="en-US" sz="3600"/>
            </a:br>
            <a:r>
              <a:rPr lang="en-US" altLang="en-US" sz="3600"/>
              <a:t>     </a:t>
            </a:r>
            <a:r>
              <a:rPr lang="en-US" altLang="en-US" sz="3600">
                <a:latin typeface="宋体" charset="-122"/>
              </a:rPr>
              <a:t>边际替代率表示当消费者的总效用不变时</a:t>
            </a:r>
            <a:r>
              <a:rPr lang="en-US" altLang="en-US" sz="3600"/>
              <a:t>,</a:t>
            </a:r>
            <a:r>
              <a:rPr lang="en-US" altLang="en-US" sz="3600">
                <a:latin typeface="宋体" charset="-122"/>
              </a:rPr>
              <a:t>为获得单位额外的一种商品而需放弃的另一种商品的数量。</a:t>
            </a:r>
            <a:br>
              <a:rPr lang="en-US" altLang="en-US" sz="3600"/>
            </a:br>
            <a:r>
              <a:rPr lang="en-US" altLang="en-US" sz="3600"/>
              <a:t>   </a:t>
            </a:r>
            <a:endParaRPr lang="en-US" altLang="en-US" sz="3600"/>
          </a:p>
        </p:txBody>
      </p:sp>
      <p:sp>
        <p:nvSpPr>
          <p:cNvPr id="35843" name="TextBox 35842"/>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消费者行为与生产者行为共100页，您现在浏览的是第17页!</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7890" name="Rectangle 3"/>
          <p:cNvSpPr/>
          <p:nvPr>
            <p:ph type="body" idx="4294967295"/>
          </p:nvPr>
        </p:nvSpPr>
        <p:spPr>
          <a:xfrm>
            <a:off x="1143000" y="304800"/>
            <a:ext cx="7620000" cy="6096000"/>
          </a:xfrm>
          <a:prstGeom prst="rect">
            <a:avLst/>
          </a:prstGeom>
          <a:noFill/>
          <a:ln>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a:buNone/>
            </a:pPr>
            <a:r>
              <a:rPr lang="en-US" altLang="en-US" sz="2800"/>
              <a:t>规律</a:t>
            </a:r>
            <a:endParaRPr lang="en-US" altLang="en-US" sz="2800"/>
          </a:p>
          <a:p>
            <a:pPr marL="342900" lvl="0" indent="-342900">
              <a:buNone/>
            </a:pPr>
            <a:r>
              <a:rPr lang="en-US" altLang="en-US" sz="2800"/>
              <a:t>1）边际替代率递减规律</a:t>
            </a:r>
            <a:br>
              <a:rPr lang="en-US" altLang="en-US" sz="2800"/>
            </a:br>
            <a:r>
              <a:rPr lang="en-US" altLang="en-US" sz="2800"/>
              <a:t>    图3.4中，A 至E的替换过程中，用珠宝来替代房屋的边际替代率不断减少。</a:t>
            </a:r>
            <a:br>
              <a:rPr lang="en-US" altLang="en-US" sz="2800"/>
            </a:br>
            <a:r>
              <a:rPr lang="en-US" altLang="en-US" sz="2800"/>
              <a:t>    用边际效用递减规律来解释：随着房屋消费的增加，消费者想要获得更多房屋的愿望便会减少，于是，为获得额外一个单位的房屋而愿意放弃的珠宝数量就越来越少。</a:t>
            </a:r>
            <a:endParaRPr lang="en-US" altLang="en-US" sz="2800"/>
          </a:p>
          <a:p>
            <a:pPr marL="342900" lvl="0" indent="-342900">
              <a:buNone/>
            </a:pPr>
            <a:r>
              <a:rPr lang="en-US" altLang="en-US" sz="2800" i="1">
                <a:solidFill>
                  <a:srgbClr val="F41100"/>
                </a:solidFill>
                <a:ea typeface="楷体_GB2312" pitchFamily="1" charset="-122"/>
              </a:rPr>
              <a:t>凸性假定</a:t>
            </a:r>
            <a:br>
              <a:rPr lang="en-US" altLang="en-US" sz="2800" i="1">
                <a:solidFill>
                  <a:srgbClr val="F41100"/>
                </a:solidFill>
                <a:ea typeface="楷体_GB2312" pitchFamily="1" charset="-122"/>
              </a:rPr>
            </a:br>
            <a:r>
              <a:rPr lang="en-US" altLang="en-US" sz="2800" i="1">
                <a:solidFill>
                  <a:srgbClr val="F41100"/>
                </a:solidFill>
                <a:ea typeface="楷体_GB2312" pitchFamily="1" charset="-122"/>
              </a:rPr>
              <a:t>    凸性假定是经济学关于消费者行为的第四个假定，是指任何一条无差异曲线凸向（convex)原点即向内弯曲。这一假定可以运用边际替代率递减规律来说明。</a:t>
            </a:r>
            <a:endParaRPr lang="en-US" altLang="en-US" sz="2800">
              <a:solidFill>
                <a:srgbClr val="FF9933"/>
              </a:solidFill>
              <a:ea typeface="楷体_GB2312" pitchFamily="1" charset="-122"/>
            </a:endParaRPr>
          </a:p>
        </p:txBody>
      </p:sp>
      <p:sp>
        <p:nvSpPr>
          <p:cNvPr id="37891" name="TextBox 37890"/>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消费者行为与生产者行为共100页，您现在浏览的是第18页!</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9938" name="Rectangle 2"/>
          <p:cNvSpPr/>
          <p:nvPr>
            <p:ph type="title" idx="4294967295"/>
          </p:nvPr>
        </p:nvSpPr>
        <p:spPr>
          <a:xfrm>
            <a:off x="457200" y="277812"/>
            <a:ext cx="8229600" cy="1139825"/>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r>
              <a:rPr lang="en-US" altLang="en-US"/>
              <a:t>3.3.1 预算线</a:t>
            </a:r>
            <a:endParaRPr lang="en-US" altLang="en-US"/>
          </a:p>
        </p:txBody>
      </p:sp>
      <p:sp>
        <p:nvSpPr>
          <p:cNvPr id="39939" name="Rectangle 3"/>
          <p:cNvSpPr/>
          <p:nvPr>
            <p:ph type="body" idx="4294967295"/>
          </p:nvPr>
        </p:nvSpPr>
        <p:spPr>
          <a:xfrm>
            <a:off x="457200" y="1600200"/>
            <a:ext cx="8229600" cy="4530725"/>
          </a:xfrm>
          <a:prstGeom prst="rect">
            <a:avLst/>
          </a:prstGeom>
          <a:noFill/>
          <a:ln>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a:buNone/>
            </a:pPr>
            <a:r>
              <a:rPr lang="en-US" altLang="en-US"/>
              <a:t>假定：</a:t>
            </a:r>
            <a:endParaRPr lang="en-US" altLang="en-US"/>
          </a:p>
          <a:p>
            <a:pPr marL="342900" lvl="0" indent="-342900">
              <a:buNone/>
            </a:pPr>
            <a:r>
              <a:rPr lang="en-US" altLang="en-US"/>
              <a:t>            一名妇女固定收入为 I，F表示购买食品的数量，J表示购买化妆品的数量，P</a:t>
            </a:r>
            <a:r>
              <a:rPr lang="en-US" altLang="en-US" baseline="-30000"/>
              <a:t>F</a:t>
            </a:r>
            <a:r>
              <a:rPr lang="en-US" altLang="en-US"/>
              <a:t>和P</a:t>
            </a:r>
            <a:r>
              <a:rPr lang="en-US" altLang="en-US" baseline="-30000"/>
              <a:t>J</a:t>
            </a:r>
            <a:r>
              <a:rPr lang="en-US" altLang="en-US"/>
              <a:t>表示这两种商品的价格。</a:t>
            </a:r>
            <a:endParaRPr lang="en-US" altLang="en-US"/>
          </a:p>
          <a:p>
            <a:pPr marL="342900" lvl="0" indent="-342900">
              <a:buNone/>
            </a:pPr>
            <a:r>
              <a:rPr lang="en-US" altLang="en-US">
                <a:solidFill>
                  <a:srgbClr val="F41100"/>
                </a:solidFill>
                <a:ea typeface="楷体_GB2312" pitchFamily="1" charset="-122"/>
              </a:rPr>
              <a:t>           预算线就是表明在购买F和J的总支出等于收入的情况下， F和J的所有组合线。</a:t>
            </a:r>
            <a:endParaRPr lang="en-US" altLang="en-US">
              <a:solidFill>
                <a:srgbClr val="F41100"/>
              </a:solidFill>
              <a:ea typeface="楷体_GB2312" pitchFamily="1" charset="-122"/>
            </a:endParaRPr>
          </a:p>
          <a:p>
            <a:pPr marL="342900" lvl="0" indent="-342900">
              <a:buNone/>
            </a:pPr>
            <a:endParaRPr lang="en-US" altLang="en-US"/>
          </a:p>
        </p:txBody>
      </p:sp>
      <p:sp>
        <p:nvSpPr>
          <p:cNvPr id="39940" name="TextBox 39939"/>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消费者行为与生产者行为共100页，您现在浏览的是第19页!</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1986" name="Picture 6" descr="ch3"/>
          <p:cNvPicPr/>
          <p:nvPr/>
        </p:nvPicPr>
        <p:blipFill>
          <a:blip r:embed="rId2"/>
          <a:stretch>
            <a:fillRect/>
          </a:stretch>
        </p:blipFill>
        <p:spPr>
          <a:xfrm>
            <a:off x="0" y="0"/>
            <a:ext cx="9144000" cy="6858000"/>
          </a:xfrm>
          <a:prstGeom prst="rect">
            <a:avLst/>
          </a:prstGeom>
          <a:noFill/>
          <a:ln>
            <a:noFill/>
            <a:miter lim="800000"/>
          </a:ln>
        </p:spPr>
      </p:pic>
      <p:sp>
        <p:nvSpPr>
          <p:cNvPr id="41987" name="Rectangle 3"/>
          <p:cNvSpPr/>
          <p:nvPr>
            <p:ph type="body" idx="4294967295"/>
          </p:nvPr>
        </p:nvSpPr>
        <p:spPr>
          <a:xfrm>
            <a:off x="5410200" y="457200"/>
            <a:ext cx="3733800" cy="2743200"/>
          </a:xfrm>
          <a:prstGeom prst="rect">
            <a:avLst/>
          </a:prstGeom>
          <a:noFill/>
          <a:ln>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a:buNone/>
            </a:pPr>
            <a:r>
              <a:rPr lang="en-US" altLang="en-US">
                <a:solidFill>
                  <a:srgbClr val="FF9933"/>
                </a:solidFill>
                <a:latin typeface="宋体" charset="-122"/>
              </a:rPr>
              <a:t>      根据表中的组合取点所绘制的</a:t>
            </a:r>
            <a:r>
              <a:rPr lang="en-US" altLang="en-US">
                <a:solidFill>
                  <a:srgbClr val="FF9933"/>
                </a:solidFill>
              </a:rPr>
              <a:t>，</a:t>
            </a:r>
            <a:r>
              <a:rPr lang="en-US" altLang="en-US">
                <a:solidFill>
                  <a:srgbClr val="FF9933"/>
                </a:solidFill>
                <a:latin typeface="宋体" charset="-122"/>
              </a:rPr>
              <a:t>从点</a:t>
            </a:r>
            <a:r>
              <a:rPr lang="en-US" altLang="en-US">
                <a:solidFill>
                  <a:srgbClr val="FF9933"/>
                </a:solidFill>
              </a:rPr>
              <a:t>A</a:t>
            </a:r>
            <a:r>
              <a:rPr lang="en-US" altLang="en-US">
                <a:solidFill>
                  <a:srgbClr val="FF9933"/>
                </a:solidFill>
                <a:latin typeface="宋体" charset="-122"/>
              </a:rPr>
              <a:t>到点</a:t>
            </a:r>
            <a:r>
              <a:rPr lang="en-US" altLang="en-US">
                <a:solidFill>
                  <a:srgbClr val="FF9933"/>
                </a:solidFill>
              </a:rPr>
              <a:t>G</a:t>
            </a:r>
            <a:r>
              <a:rPr lang="en-US" altLang="en-US">
                <a:solidFill>
                  <a:srgbClr val="FF9933"/>
                </a:solidFill>
                <a:latin typeface="宋体" charset="-122"/>
              </a:rPr>
              <a:t>的直线就是一条预算线。</a:t>
            </a:r>
            <a:endParaRPr lang="en-US" altLang="en-US">
              <a:solidFill>
                <a:srgbClr val="FF9933"/>
              </a:solidFill>
            </a:endParaRPr>
          </a:p>
          <a:p>
            <a:pPr marL="342900" lvl="0" indent="-342900">
              <a:buNone/>
            </a:pPr>
            <a:endParaRPr lang="en-US" altLang="en-US">
              <a:solidFill>
                <a:srgbClr val="FF9933"/>
              </a:solidFill>
            </a:endParaRPr>
          </a:p>
        </p:txBody>
      </p:sp>
      <p:sp>
        <p:nvSpPr>
          <p:cNvPr id="41988" name="TextBox 41987"/>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消费者行为与生产者行为共100页，您现在浏览的是第20页!</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44034" name="Picture 5" descr="ch3"/>
          <p:cNvPicPr/>
          <p:nvPr/>
        </p:nvPicPr>
        <p:blipFill>
          <a:blip r:embed="rId2"/>
          <a:stretch>
            <a:fillRect/>
          </a:stretch>
        </p:blipFill>
        <p:spPr>
          <a:xfrm>
            <a:off x="0" y="0"/>
            <a:ext cx="9144000" cy="6858000"/>
          </a:xfrm>
          <a:prstGeom prst="rect">
            <a:avLst/>
          </a:prstGeom>
          <a:noFill/>
          <a:ln>
            <a:noFill/>
            <a:miter lim="800000"/>
          </a:ln>
        </p:spPr>
      </p:pic>
      <p:sp>
        <p:nvSpPr>
          <p:cNvPr id="44035" name="Rectangle 3"/>
          <p:cNvSpPr/>
          <p:nvPr>
            <p:ph type="body" idx="4294967295"/>
          </p:nvPr>
        </p:nvSpPr>
        <p:spPr>
          <a:xfrm>
            <a:off x="5791200" y="0"/>
            <a:ext cx="3352800" cy="3886200"/>
          </a:xfrm>
          <a:prstGeom prst="rect">
            <a:avLst/>
          </a:prstGeom>
          <a:noFill/>
          <a:ln>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a:buNone/>
            </a:pPr>
            <a:r>
              <a:rPr lang="en-US" altLang="en-US" sz="2800">
                <a:latin typeface="宋体" charset="-122"/>
              </a:rPr>
              <a:t>      </a:t>
            </a:r>
            <a:r>
              <a:rPr lang="en-US" altLang="en-US" sz="2800">
                <a:solidFill>
                  <a:srgbClr val="FF9933"/>
                </a:solidFill>
                <a:latin typeface="宋体" charset="-122"/>
              </a:rPr>
              <a:t>使满足最大化的市场篮子必定处于与预算线接触的、最高的无差异曲线上，是预算线和无差异曲线的相切点（图中的点</a:t>
            </a:r>
            <a:r>
              <a:rPr lang="en-US" altLang="en-US" sz="2800">
                <a:solidFill>
                  <a:srgbClr val="FF9933"/>
                </a:solidFill>
              </a:rPr>
              <a:t>A</a:t>
            </a:r>
            <a:r>
              <a:rPr lang="en-US" altLang="en-US" sz="2800">
                <a:solidFill>
                  <a:srgbClr val="FF9933"/>
                </a:solidFill>
                <a:latin typeface="宋体" charset="-122"/>
              </a:rPr>
              <a:t>）</a:t>
            </a:r>
            <a:r>
              <a:rPr lang="en-US" altLang="en-US" sz="2800">
                <a:solidFill>
                  <a:srgbClr val="FF9933"/>
                </a:solidFill>
              </a:rPr>
              <a:t>。</a:t>
            </a:r>
            <a:endParaRPr lang="en-US" altLang="en-US" sz="2800">
              <a:solidFill>
                <a:srgbClr val="FF9933"/>
              </a:solidFill>
            </a:endParaRPr>
          </a:p>
        </p:txBody>
      </p:sp>
      <p:sp>
        <p:nvSpPr>
          <p:cNvPr id="44036" name="TextBox 44035"/>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消费者行为与生产者行为共100页，您现在浏览的是第21页!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nodeType="clickEffect">
                                  <p:stCondLst>
                                    <p:cond delay="0"/>
                                  </p:stCondLst>
                                  <p:childTnLst>
                                    <p:set>
                                      <p:cBhvr additive="base">
                                        <p:cTn id="6" dur="1" fill="hold">
                                          <p:stCondLst>
                                            <p:cond delay="0"/>
                                          </p:stCondLst>
                                        </p:cTn>
                                        <p:tgtEl>
                                          <p:spTgt spid="44034"/>
                                        </p:tgtEl>
                                        <p:attrNameLst>
                                          <p:attrName>style.visibility</p:attrName>
                                        </p:attrNameLst>
                                      </p:cBhvr>
                                      <p:to>
                                        <p:strVal val="visible"/>
                                      </p:to>
                                    </p:set>
                                    <p:animEffect transition="in" filter="blinds(horizontal)">
                                      <p:cBhvr additive="base">
                                        <p:cTn id="7" dur="500" fill="hold"/>
                                        <p:tgtEl>
                                          <p:spTgt spid="4403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 presetClass="entr" presetSubtype="8" dur="500" fill="hold" grpId="0" nodeType="clickEffect">
                                  <p:stCondLst>
                                    <p:cond delay="0"/>
                                  </p:stCondLst>
                                  <p:childTnLst>
                                    <p:set>
                                      <p:cBhvr additive="base">
                                        <p:cTn id="11" dur="1" fill="hold">
                                          <p:stCondLst>
                                            <p:cond delay="0"/>
                                          </p:stCondLst>
                                        </p:cTn>
                                        <p:tgtEl>
                                          <p:spTgt spid="44035">
                                            <p:txEl>
                                              <p:pRg st="0" end="0"/>
                                            </p:txEl>
                                          </p:spTgt>
                                        </p:tgtEl>
                                        <p:attrNameLst>
                                          <p:attrName>style.visibility</p:attrName>
                                        </p:attrNameLst>
                                      </p:cBhvr>
                                      <p:to>
                                        <p:strVal val="visible"/>
                                      </p:to>
                                    </p:set>
                                    <p:anim calcmode="lin" valueType="num">
                                      <p:cBhvr additive="base">
                                        <p:cTn id="12" dur="500" fill="hold"/>
                                        <p:tgtEl>
                                          <p:spTgt spid="44035">
                                            <p:txEl>
                                              <p:pRg st="0" end="0"/>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44035">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4035" grpId="0" build="p"/>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6082" name="Rectangle 11"/>
          <p:cNvSpPr/>
          <p:nvPr/>
        </p:nvSpPr>
        <p:spPr>
          <a:xfrm>
            <a:off x="301625" y="6245225"/>
            <a:ext cx="2289175" cy="47625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eaLnBrk="1" hangingPunct="1"/>
            <a:fld id="{82D07C0C-3A99-45CA-B9DB-7C259A9DEA3B}" type="datetime1">
              <a:rPr lang="zh-CN" altLang="en-US" sz="1200">
                <a:latin typeface="Garamond" pitchFamily="2" charset="0"/>
              </a:rPr>
              <a:t>2024/9/7</a:t>
            </a:fld>
            <a:endParaRPr lang="en-US" altLang="en-US" sz="1200">
              <a:latin typeface="Garamond" pitchFamily="2" charset="0"/>
            </a:endParaRPr>
          </a:p>
        </p:txBody>
      </p:sp>
      <p:sp>
        <p:nvSpPr>
          <p:cNvPr id="46083" name="Rectangle 12"/>
          <p:cNvSpPr/>
          <p:nvPr/>
        </p:nvSpPr>
        <p:spPr>
          <a:xfrm>
            <a:off x="3124200" y="6245225"/>
            <a:ext cx="2895600" cy="47625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zh-CN" altLang="en-US" sz="1200">
                <a:latin typeface="Garamond" pitchFamily="2" charset="0"/>
              </a:rPr>
              <a:t>微观经济学</a:t>
            </a:r>
            <a:endParaRPr lang="en-US" altLang="en-US" sz="1200">
              <a:latin typeface="Garamond" pitchFamily="2" charset="0"/>
            </a:endParaRPr>
          </a:p>
        </p:txBody>
      </p:sp>
      <p:sp>
        <p:nvSpPr>
          <p:cNvPr id="46084" name="Rectangle 13"/>
          <p:cNvSpPr/>
          <p:nvPr/>
        </p:nvSpPr>
        <p:spPr>
          <a:xfrm>
            <a:off x="6553200" y="6245225"/>
            <a:ext cx="2289175" cy="47625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algn="r" eaLnBrk="1" hangingPunct="1"/>
            <a:fld id="{92A10E25-0A72-44F5-A1FE-80BD124D8D92}" type="slidenum">
              <a:rPr lang="zh-CN" altLang="en-US" sz="1200">
                <a:latin typeface="Garamond" pitchFamily="2" charset="0"/>
              </a:rPr>
              <a:t>22</a:t>
            </a:fld>
            <a:endParaRPr lang="en-US" altLang="en-US" sz="1200">
              <a:latin typeface="Garamond" pitchFamily="2" charset="0"/>
            </a:endParaRPr>
          </a:p>
        </p:txBody>
      </p:sp>
      <p:sp>
        <p:nvSpPr>
          <p:cNvPr id="46085" name="Rectangle 9"/>
          <p:cNvSpPr/>
          <p:nvPr>
            <p:ph type="ctrTitle" idx="4294967295"/>
          </p:nvPr>
        </p:nvSpPr>
        <p:spPr>
          <a:xfrm>
            <a:off x="1042988" y="1484312"/>
            <a:ext cx="7772400" cy="1143000"/>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r>
              <a:rPr lang="en-US" altLang="en-US" sz="5000" b="1">
                <a:solidFill>
                  <a:srgbClr val="0000FF"/>
                </a:solidFill>
                <a:latin typeface="黑体" pitchFamily="1" charset="-122"/>
              </a:rPr>
              <a:t>Chapter 4 生产理论</a:t>
            </a:r>
            <a:endParaRPr lang="en-US" altLang="en-US" sz="5000" b="1">
              <a:solidFill>
                <a:srgbClr val="0000FF"/>
              </a:solidFill>
              <a:latin typeface="黑体" pitchFamily="1" charset="-122"/>
            </a:endParaRPr>
          </a:p>
        </p:txBody>
      </p:sp>
      <p:sp>
        <p:nvSpPr>
          <p:cNvPr id="46086" name="副标题 6"/>
          <p:cNvSpPr/>
          <p:nvPr>
            <p:ph type="subTitle" idx="4294967295"/>
          </p:nvPr>
        </p:nvSpPr>
        <p:spPr>
          <a:xfrm>
            <a:off x="1981200" y="3962400"/>
            <a:ext cx="6553200" cy="1752600"/>
          </a:xfrm>
          <a:prstGeom prst="rect">
            <a:avLst/>
          </a:prstGeom>
          <a:noFill/>
          <a:ln>
            <a:solidFill>
              <a:prstClr val="black"/>
            </a:solidFill>
            <a:miter lim="800000"/>
          </a:ln>
        </p:spPr>
        <p:txBody>
          <a:bodyPr vert="horz" wrap="square" anchor="t" anchorCtr="0"/>
          <a:lstStyle>
            <a:lvl1pPr marL="0" indent="0" algn="ctr" defTabSz="914400" eaLnBrk="0" fontAlgn="base" hangingPunct="0">
              <a:lnSpc>
                <a:spcPct val="100000"/>
              </a:lnSpc>
              <a:spcBef>
                <a:spcPct val="20000"/>
              </a:spcBef>
              <a:spcAft>
                <a:spcPct val="0"/>
              </a:spcAft>
              <a:buClr>
                <a:schemeClr val="accent1"/>
              </a:buClr>
              <a:buSzPct val="65000"/>
              <a:buFont typeface="Wingdings" charset="2"/>
              <a:buNone/>
              <a:defRPr lang="zh-CN" altLang="en-US" sz="3000" b="0" i="0" u="none" baseline="0">
                <a:solidFill>
                  <a:schemeClr val="tx1"/>
                </a:solidFill>
                <a:latin typeface="Arial"/>
                <a:ea typeface="宋体" charset="-122"/>
              </a:defRPr>
            </a:lvl1pPr>
            <a:lvl2pPr marL="742950" indent="-285750" algn="ctr" eaLnBrk="0" fontAlgn="base" hangingPunct="0">
              <a:lnSpc>
                <a:spcPct val="100000"/>
              </a:lnSpc>
              <a:spcBef>
                <a:spcPct val="20000"/>
              </a:spcBef>
              <a:spcAft>
                <a:spcPct val="0"/>
              </a:spcAft>
              <a:buClr>
                <a:schemeClr val="accent2"/>
              </a:buClr>
              <a:buSzPct val="60000"/>
              <a:buFont typeface="Wingdings" charset="2"/>
              <a:buNone/>
              <a:defRPr lang="zh-CN" altLang="en-US" sz="2600" b="0" i="0" u="none" baseline="0">
                <a:solidFill>
                  <a:schemeClr val="tx1"/>
                </a:solidFill>
                <a:latin typeface="Arial"/>
                <a:ea typeface="宋体" charset="-122"/>
              </a:defRPr>
            </a:lvl2pPr>
            <a:lvl3pPr marL="1143000" indent="-228600" algn="ctr" eaLnBrk="0" fontAlgn="base" hangingPunct="0">
              <a:lnSpc>
                <a:spcPct val="100000"/>
              </a:lnSpc>
              <a:spcBef>
                <a:spcPct val="20000"/>
              </a:spcBef>
              <a:spcAft>
                <a:spcPct val="0"/>
              </a:spcAft>
              <a:buClr>
                <a:schemeClr val="accent1"/>
              </a:buClr>
              <a:buSzPct val="65000"/>
              <a:buFont typeface="Wingdings" charset="2"/>
              <a:buNone/>
              <a:defRPr lang="zh-CN" altLang="en-US" sz="2200" b="0" i="0" u="none" baseline="0">
                <a:solidFill>
                  <a:schemeClr val="tx1"/>
                </a:solidFill>
                <a:latin typeface="Arial"/>
                <a:ea typeface="宋体" charset="-122"/>
              </a:defRPr>
            </a:lvl3pPr>
            <a:lvl4pPr marL="1600200" indent="-228600" algn="ctr" eaLnBrk="0" fontAlgn="base" hangingPunct="0">
              <a:lnSpc>
                <a:spcPct val="100000"/>
              </a:lnSpc>
              <a:spcBef>
                <a:spcPct val="20000"/>
              </a:spcBef>
              <a:spcAft>
                <a:spcPct val="0"/>
              </a:spcAft>
              <a:buClr>
                <a:schemeClr val="accent2"/>
              </a:buClr>
              <a:buSzPct val="70000"/>
              <a:buFont typeface="Wingdings" charset="2"/>
              <a:buNone/>
              <a:defRPr lang="zh-CN" altLang="en-US" sz="2000" b="0" i="0" u="none" baseline="0">
                <a:solidFill>
                  <a:schemeClr val="tx1"/>
                </a:solidFill>
                <a:latin typeface="Arial"/>
                <a:ea typeface="宋体" charset="-122"/>
              </a:defRPr>
            </a:lvl4pPr>
            <a:lvl5pPr marL="2057400" indent="-228600" algn="ctr" eaLnBrk="0" fontAlgn="base" hangingPunct="0">
              <a:lnSpc>
                <a:spcPct val="100000"/>
              </a:lnSpc>
              <a:spcBef>
                <a:spcPct val="20000"/>
              </a:spcBef>
              <a:spcAft>
                <a:spcPct val="0"/>
              </a:spcAft>
              <a:buClr>
                <a:schemeClr val="accent1"/>
              </a:buClr>
              <a:buSzPct val="75000"/>
              <a:buFont typeface="Wingdings" charset="2"/>
              <a:buNone/>
              <a:defRPr lang="zh-CN" altLang="en-US" sz="2000" b="0" i="0" u="none" baseline="0">
                <a:solidFill>
                  <a:schemeClr val="tx1"/>
                </a:solidFill>
                <a:latin typeface="Arial"/>
                <a:ea typeface="宋体" charset="-122"/>
              </a:defRPr>
            </a:lvl5pPr>
          </a:lstStyle>
          <a:p>
            <a:pPr marL="0" lvl="0" indent="0" algn="l"/>
            <a:endParaRPr sz="2800"/>
          </a:p>
        </p:txBody>
      </p:sp>
      <p:sp>
        <p:nvSpPr>
          <p:cNvPr id="46087" name="TextBox 46086"/>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消费者行为与生产者行为共100页，您现在浏览的是第22页!</a:t>
            </a: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8130" name="日期占位符 3"/>
          <p:cNvSpPr/>
          <p:nvPr/>
        </p:nvSpPr>
        <p:spPr>
          <a:xfrm>
            <a:off x="457200" y="6243638"/>
            <a:ext cx="2133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eaLnBrk="1" hangingPunct="1"/>
            <a:fld id="{8A2ECC2E-F8C8-43BF-818E-CF815E379508}" type="datetime1">
              <a:rPr lang="zh-CN" altLang="en-US" sz="1200">
                <a:latin typeface="Garamond" pitchFamily="2" charset="0"/>
              </a:rPr>
              <a:t>2024/9/7</a:t>
            </a:fld>
            <a:endParaRPr lang="en-US" altLang="en-US" sz="1200">
              <a:latin typeface="Garamond" pitchFamily="2" charset="0"/>
            </a:endParaRPr>
          </a:p>
        </p:txBody>
      </p:sp>
      <p:sp>
        <p:nvSpPr>
          <p:cNvPr id="48131" name="页脚占位符 4"/>
          <p:cNvSpPr/>
          <p:nvPr/>
        </p:nvSpPr>
        <p:spPr>
          <a:xfrm>
            <a:off x="3124200" y="6248400"/>
            <a:ext cx="2895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zh-CN" altLang="en-US" sz="1200">
                <a:latin typeface="Garamond" pitchFamily="2" charset="0"/>
              </a:rPr>
              <a:t>微观经济学</a:t>
            </a:r>
            <a:endParaRPr lang="en-US" altLang="en-US" sz="1200">
              <a:latin typeface="Garamond" pitchFamily="2" charset="0"/>
            </a:endParaRPr>
          </a:p>
        </p:txBody>
      </p:sp>
      <p:sp>
        <p:nvSpPr>
          <p:cNvPr id="48132" name="灯片编号占位符 5"/>
          <p:cNvSpPr/>
          <p:nvPr/>
        </p:nvSpPr>
        <p:spPr>
          <a:xfrm>
            <a:off x="6553200" y="6243638"/>
            <a:ext cx="2133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algn="r" eaLnBrk="1" hangingPunct="1"/>
            <a:fld id="{F86D88AD-3DBD-456A-80C2-5926EFD43BAF}" type="slidenum">
              <a:rPr lang="zh-CN" altLang="en-US" sz="1200">
                <a:latin typeface="Garamond" pitchFamily="2" charset="0"/>
              </a:rPr>
              <a:t>23</a:t>
            </a:fld>
            <a:endParaRPr lang="en-US" altLang="en-US" sz="1200">
              <a:latin typeface="Garamond" pitchFamily="2" charset="0"/>
            </a:endParaRPr>
          </a:p>
        </p:txBody>
      </p:sp>
      <p:sp>
        <p:nvSpPr>
          <p:cNvPr id="48133" name="Rectangle 2"/>
          <p:cNvSpPr/>
          <p:nvPr>
            <p:ph type="title" idx="4294967295"/>
          </p:nvPr>
        </p:nvSpPr>
        <p:spPr>
          <a:xfrm>
            <a:off x="1676400" y="533400"/>
            <a:ext cx="5976938" cy="908050"/>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r>
              <a:rPr sz="4000" b="1">
                <a:solidFill>
                  <a:srgbClr val="0000FF"/>
                </a:solidFill>
                <a:latin typeface="黑体" pitchFamily="1" charset="-122"/>
                <a:ea typeface="黑体" pitchFamily="1" charset="-122"/>
              </a:rPr>
              <a:t>一、企业（厂商）</a:t>
            </a:r>
            <a:endParaRPr sz="4000" b="1">
              <a:solidFill>
                <a:srgbClr val="0000FF"/>
              </a:solidFill>
              <a:latin typeface="黑体" pitchFamily="1" charset="-122"/>
              <a:ea typeface="黑体" pitchFamily="1" charset="-122"/>
            </a:endParaRPr>
          </a:p>
        </p:txBody>
      </p:sp>
      <p:sp>
        <p:nvSpPr>
          <p:cNvPr id="48134" name="Rectangle 3"/>
          <p:cNvSpPr/>
          <p:nvPr>
            <p:ph type="body" idx="4294967295"/>
          </p:nvPr>
        </p:nvSpPr>
        <p:spPr>
          <a:xfrm>
            <a:off x="539750" y="1620838"/>
            <a:ext cx="8208962" cy="4040188"/>
          </a:xfrm>
          <a:prstGeom prst="rect">
            <a:avLst/>
          </a:prstGeom>
          <a:noFill/>
          <a:ln>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a:buClr>
                <a:srgbClr val="0000FF"/>
              </a:buClr>
              <a:buFont typeface="Wingdings" charset="2"/>
            </a:pPr>
            <a:r>
              <a:rPr lang="zh-CN" altLang="en-US" sz="2800">
                <a:latin typeface="黑体" pitchFamily="1" charset="-122"/>
                <a:ea typeface="黑体" pitchFamily="1" charset="-122"/>
              </a:rPr>
              <a:t>厂商的定义：生产者亦称厂商或企业，它是指能够作出统一的生产决策的单个经济单位。</a:t>
            </a:r>
            <a:endParaRPr lang="zh-CN" altLang="en-US" sz="2800">
              <a:latin typeface="黑体" pitchFamily="1" charset="-122"/>
              <a:ea typeface="黑体" pitchFamily="1" charset="-122"/>
            </a:endParaRPr>
          </a:p>
          <a:p>
            <a:pPr marL="342900" lvl="0" indent="-342900">
              <a:buClr>
                <a:srgbClr val="0000FF"/>
              </a:buClr>
              <a:buFont typeface="Wingdings" charset="2"/>
            </a:pPr>
            <a:r>
              <a:rPr lang="zh-CN" altLang="en-US" sz="2800">
                <a:latin typeface="黑体" pitchFamily="1" charset="-122"/>
                <a:ea typeface="黑体" pitchFamily="1" charset="-122"/>
              </a:rPr>
              <a:t>厂商的组织形式：</a:t>
            </a:r>
            <a:endParaRPr lang="zh-CN" altLang="en-US" sz="2800">
              <a:latin typeface="黑体" pitchFamily="1" charset="-122"/>
              <a:ea typeface="黑体" pitchFamily="1" charset="-122"/>
            </a:endParaRPr>
          </a:p>
          <a:p>
            <a:pPr marL="669925" lvl="1" indent="-325438">
              <a:lnSpc>
                <a:spcPct val="90000"/>
              </a:lnSpc>
              <a:buClr>
                <a:srgbClr val="0000FF"/>
              </a:buClr>
              <a:buFont typeface="Wingdings" charset="2"/>
            </a:pPr>
            <a:r>
              <a:rPr lang="zh-CN" altLang="en-US" sz="2400">
                <a:latin typeface="黑体" pitchFamily="1" charset="-122"/>
                <a:ea typeface="黑体" pitchFamily="1" charset="-122"/>
              </a:rPr>
              <a:t>个人企业：企业家往往就是所有者和经营者</a:t>
            </a:r>
            <a:endParaRPr lang="zh-CN" altLang="en-US" sz="2400">
              <a:latin typeface="黑体" pitchFamily="1" charset="-122"/>
              <a:ea typeface="黑体" pitchFamily="1" charset="-122"/>
            </a:endParaRPr>
          </a:p>
          <a:p>
            <a:pPr marL="669925" lvl="1" indent="-325438">
              <a:lnSpc>
                <a:spcPct val="90000"/>
              </a:lnSpc>
              <a:buClr>
                <a:srgbClr val="0000FF"/>
              </a:buClr>
              <a:buFont typeface="Wingdings" charset="2"/>
            </a:pPr>
            <a:r>
              <a:rPr lang="zh-CN" altLang="en-US" sz="2400">
                <a:latin typeface="黑体" pitchFamily="1" charset="-122"/>
                <a:ea typeface="黑体" pitchFamily="1" charset="-122"/>
              </a:rPr>
              <a:t>合伙制企业：联合的无限责任</a:t>
            </a:r>
            <a:endParaRPr lang="zh-CN" altLang="en-US" sz="2400">
              <a:latin typeface="黑体" pitchFamily="1" charset="-122"/>
              <a:ea typeface="黑体" pitchFamily="1" charset="-122"/>
            </a:endParaRPr>
          </a:p>
          <a:p>
            <a:pPr marL="669925" lvl="1" indent="-325438">
              <a:lnSpc>
                <a:spcPct val="90000"/>
              </a:lnSpc>
              <a:buClr>
                <a:srgbClr val="0000FF"/>
              </a:buClr>
              <a:buFont typeface="Wingdings" charset="2"/>
            </a:pPr>
            <a:r>
              <a:rPr lang="zh-CN" altLang="en-US" sz="2400">
                <a:latin typeface="黑体" pitchFamily="1" charset="-122"/>
                <a:ea typeface="黑体" pitchFamily="1" charset="-122"/>
              </a:rPr>
              <a:t>公司制企业：有限责任</a:t>
            </a:r>
            <a:endParaRPr lang="zh-CN" altLang="en-US" sz="2400">
              <a:latin typeface="黑体" pitchFamily="1" charset="-122"/>
              <a:ea typeface="黑体" pitchFamily="1" charset="-122"/>
            </a:endParaRPr>
          </a:p>
        </p:txBody>
      </p:sp>
      <p:sp>
        <p:nvSpPr>
          <p:cNvPr id="48135" name="TextBox 48134"/>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消费者行为与生产者行为共100页，您现在浏览的是第23页!</a:t>
            </a: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0178" name="标题 1"/>
          <p:cNvSpPr/>
          <p:nvPr>
            <p:ph type="title" idx="4294967295"/>
          </p:nvPr>
        </p:nvSpPr>
        <p:spPr>
          <a:xfrm>
            <a:off x="457200" y="277812"/>
            <a:ext cx="8229600" cy="1139825"/>
          </a:xfrm>
          <a:prstGeom prst="rect">
            <a:avLst/>
          </a:prstGeom>
          <a:noFill/>
          <a:ln>
            <a:solidFill>
              <a:prstClr val="black"/>
            </a:solidFill>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r>
              <a:t>三、企业目标及其限制</a:t>
            </a:r>
          </a:p>
        </p:txBody>
      </p:sp>
      <p:sp>
        <p:nvSpPr>
          <p:cNvPr id="50179" name="内容占位符 2"/>
          <p:cNvSpPr/>
          <p:nvPr>
            <p:ph idx="4294967295"/>
          </p:nvPr>
        </p:nvSpPr>
        <p:spPr>
          <a:xfrm>
            <a:off x="457200" y="1600200"/>
            <a:ext cx="8229600" cy="4530725"/>
          </a:xfrm>
          <a:prstGeom prst="rect">
            <a:avLst/>
          </a:prstGeom>
          <a:noFill/>
          <a:ln>
            <a:solidFill>
              <a:prstClr val="black"/>
            </a:solidFill>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a:r>
              <a:rPr lang="en-US" altLang="en-US" sz="2800">
                <a:latin typeface="黑体" pitchFamily="1" charset="-122"/>
                <a:ea typeface="黑体" pitchFamily="1" charset="-122"/>
              </a:rPr>
              <a:t>厂商的目标：利润最大化。</a:t>
            </a:r>
            <a:endParaRPr lang="en-US" altLang="en-US" sz="2800">
              <a:latin typeface="黑体" pitchFamily="1" charset="-122"/>
              <a:ea typeface="黑体" pitchFamily="1" charset="-122"/>
            </a:endParaRPr>
          </a:p>
          <a:p>
            <a:pPr marL="342900" lvl="0" indent="-342900"/>
            <a:r>
              <a:rPr lang="en-US" altLang="en-US"/>
              <a:t>利润=收益—成本</a:t>
            </a:r>
            <a:endParaRPr lang="en-US" altLang="en-US"/>
          </a:p>
          <a:p>
            <a:pPr marL="342900" lvl="0" indent="-342900"/>
            <a:r>
              <a:rPr lang="en-US" altLang="en-US"/>
              <a:t>如何区分经济成本与会计成本？</a:t>
            </a:r>
            <a:endParaRPr lang="en-US" altLang="en-US"/>
          </a:p>
          <a:p>
            <a:pPr marL="342900" lvl="0" indent="-342900"/>
            <a:r>
              <a:rPr lang="en-US" altLang="en-US">
                <a:solidFill>
                  <a:srgbClr val="FF0000"/>
                </a:solidFill>
              </a:rPr>
              <a:t>会计成本</a:t>
            </a:r>
            <a:r>
              <a:rPr lang="en-US" altLang="en-US"/>
              <a:t>：显性成本</a:t>
            </a:r>
            <a:endParaRPr lang="en-US" altLang="en-US"/>
          </a:p>
          <a:p>
            <a:pPr marL="342900" lvl="0" indent="-342900"/>
            <a:r>
              <a:rPr lang="en-US" altLang="en-US">
                <a:solidFill>
                  <a:srgbClr val="FF0000"/>
                </a:solidFill>
              </a:rPr>
              <a:t>经济成本</a:t>
            </a:r>
            <a:r>
              <a:rPr lang="en-US" altLang="en-US">
                <a:sym typeface="Wingdings" charset="2"/>
              </a:rPr>
              <a:t>：显性成本+隐性成本</a:t>
            </a:r>
            <a:endParaRPr lang="en-US" altLang="en-US">
              <a:sym typeface="Wingdings" charset="2"/>
            </a:endParaRPr>
          </a:p>
          <a:p>
            <a:pPr marL="342900" lvl="0" indent="-342900"/>
            <a:r>
              <a:rPr lang="en-US" altLang="en-US" sz="2800">
                <a:latin typeface="黑体" pitchFamily="1" charset="-122"/>
                <a:ea typeface="黑体" pitchFamily="1" charset="-122"/>
                <a:sym typeface="Wingdings" charset="2"/>
              </a:rPr>
              <a:t>企业目标的偏离：公司制下的委托—代理关系</a:t>
            </a:r>
            <a:endParaRPr lang="en-US" altLang="en-US" sz="2800">
              <a:latin typeface="黑体" pitchFamily="1" charset="-122"/>
              <a:ea typeface="黑体" pitchFamily="1" charset="-122"/>
            </a:endParaRPr>
          </a:p>
        </p:txBody>
      </p:sp>
      <p:sp>
        <p:nvSpPr>
          <p:cNvPr id="50180" name="TextBox 50179"/>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消费者行为与生产者行为共100页，您现在浏览的是第24页!</a:t>
            </a:r>
          </a:p>
        </p:txBody>
      </p:sp>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6" name="日期占位符 3"/>
          <p:cNvSpPr/>
          <p:nvPr/>
        </p:nvSpPr>
        <p:spPr>
          <a:xfrm>
            <a:off x="457200" y="6243638"/>
            <a:ext cx="2133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eaLnBrk="1" hangingPunct="1"/>
            <a:fld id="{69E4EFEC-6C0A-49B0-9E87-520C1CCC32BE}" type="datetime1">
              <a:rPr lang="zh-CN" altLang="en-US" sz="1200">
                <a:latin typeface="Garamond" pitchFamily="2" charset="0"/>
              </a:rPr>
              <a:t>2024/9/7</a:t>
            </a:fld>
            <a:endParaRPr lang="en-US" altLang="en-US" sz="1200">
              <a:latin typeface="Garamond" pitchFamily="2" charset="0"/>
            </a:endParaRPr>
          </a:p>
        </p:txBody>
      </p:sp>
      <p:sp>
        <p:nvSpPr>
          <p:cNvPr id="52227" name="页脚占位符 4"/>
          <p:cNvSpPr/>
          <p:nvPr/>
        </p:nvSpPr>
        <p:spPr>
          <a:xfrm>
            <a:off x="3124200" y="6248400"/>
            <a:ext cx="2895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zh-CN" altLang="en-US" sz="1200">
                <a:latin typeface="Garamond" pitchFamily="2" charset="0"/>
              </a:rPr>
              <a:t>微观经济学</a:t>
            </a:r>
            <a:endParaRPr lang="en-US" altLang="en-US" sz="1200">
              <a:latin typeface="Garamond" pitchFamily="2" charset="0"/>
            </a:endParaRPr>
          </a:p>
        </p:txBody>
      </p:sp>
      <p:sp>
        <p:nvSpPr>
          <p:cNvPr id="52228" name="灯片编号占位符 5"/>
          <p:cNvSpPr/>
          <p:nvPr/>
        </p:nvSpPr>
        <p:spPr>
          <a:xfrm>
            <a:off x="6553200" y="6243638"/>
            <a:ext cx="2133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algn="r" eaLnBrk="1" hangingPunct="1"/>
            <a:fld id="{70D87F61-CB70-4BBA-83CB-2EDD518115C8}" type="slidenum">
              <a:rPr lang="zh-CN" altLang="en-US" sz="1200">
                <a:latin typeface="Garamond" pitchFamily="2" charset="0"/>
              </a:rPr>
              <a:t>25</a:t>
            </a:fld>
            <a:endParaRPr lang="en-US" altLang="en-US" sz="1200">
              <a:latin typeface="Garamond" pitchFamily="2" charset="0"/>
            </a:endParaRPr>
          </a:p>
        </p:txBody>
      </p:sp>
      <p:sp>
        <p:nvSpPr>
          <p:cNvPr id="52229" name="Rectangle 2"/>
          <p:cNvSpPr/>
          <p:nvPr>
            <p:ph type="title" idx="4294967295"/>
          </p:nvPr>
        </p:nvSpPr>
        <p:spPr>
          <a:xfrm>
            <a:off x="603250" y="188912"/>
            <a:ext cx="8540750" cy="704850"/>
          </a:xfrm>
          <a:prstGeom prst="rect">
            <a:avLst/>
          </a:prstGeom>
          <a:noFill/>
          <a:ln>
            <a:solidFill>
              <a:prstClr val="black"/>
            </a:solidFill>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endParaRPr sz="4000">
              <a:solidFill>
                <a:srgbClr val="0000FF"/>
              </a:solidFill>
              <a:ea typeface="黑体" pitchFamily="1" charset="-122"/>
            </a:endParaRPr>
          </a:p>
        </p:txBody>
      </p:sp>
      <p:sp>
        <p:nvSpPr>
          <p:cNvPr id="52230" name="Rectangle 3"/>
          <p:cNvSpPr/>
          <p:nvPr>
            <p:ph type="body" idx="4294967295"/>
          </p:nvPr>
        </p:nvSpPr>
        <p:spPr>
          <a:xfrm>
            <a:off x="611188" y="2205038"/>
            <a:ext cx="8064500" cy="2519362"/>
          </a:xfrm>
          <a:prstGeom prst="rect">
            <a:avLst/>
          </a:prstGeom>
          <a:noFill/>
          <a:ln>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a:lnSpc>
                <a:spcPct val="90000"/>
              </a:lnSpc>
              <a:buClr>
                <a:srgbClr val="0000FF"/>
              </a:buClr>
              <a:buFont typeface="Wingdings" charset="2"/>
            </a:pPr>
            <a:r>
              <a:rPr lang="en-US" altLang="en-US" sz="2800">
                <a:latin typeface="黑体" pitchFamily="1" charset="-122"/>
                <a:ea typeface="黑体" pitchFamily="1" charset="-122"/>
              </a:rPr>
              <a:t>投入与产出之间存在着一种依存关系，投入一定数量的要素，就会有一定数量的产出相对应。</a:t>
            </a:r>
            <a:endParaRPr lang="en-US" altLang="en-US" sz="2800">
              <a:latin typeface="黑体" pitchFamily="1" charset="-122"/>
              <a:ea typeface="黑体" pitchFamily="1" charset="-122"/>
            </a:endParaRPr>
          </a:p>
          <a:p>
            <a:pPr marL="342900" lvl="0" indent="-342900">
              <a:lnSpc>
                <a:spcPct val="90000"/>
              </a:lnSpc>
              <a:buClr>
                <a:srgbClr val="0000FF"/>
              </a:buClr>
              <a:buFont typeface="Wingdings" charset="2"/>
            </a:pPr>
            <a:r>
              <a:rPr lang="en-US" altLang="en-US" sz="2800" b="1" u="sng">
                <a:solidFill>
                  <a:srgbClr val="0000FF"/>
                </a:solidFill>
                <a:latin typeface="黑体" pitchFamily="1" charset="-122"/>
                <a:ea typeface="黑体" pitchFamily="1" charset="-122"/>
              </a:rPr>
              <a:t>生产函数</a:t>
            </a:r>
            <a:r>
              <a:rPr lang="en-US" altLang="en-US" sz="2800">
                <a:latin typeface="黑体" pitchFamily="1" charset="-122"/>
                <a:ea typeface="黑体" pitchFamily="1" charset="-122"/>
              </a:rPr>
              <a:t>（production function），它表示在一定时期内，在既定技术条件下，生产中所使用的各种生产要素的数量与所能生产的最大产量之间的关系。</a:t>
            </a:r>
            <a:endParaRPr lang="en-US" altLang="en-US" sz="2800">
              <a:latin typeface="黑体" pitchFamily="1" charset="-122"/>
              <a:ea typeface="黑体" pitchFamily="1" charset="-122"/>
            </a:endParaRPr>
          </a:p>
          <a:p>
            <a:pPr marL="342900" lvl="0" indent="-342900">
              <a:lnSpc>
                <a:spcPct val="90000"/>
              </a:lnSpc>
              <a:buClr>
                <a:srgbClr val="0000FF"/>
              </a:buClr>
              <a:buFont typeface="Wingdings" charset="2"/>
            </a:pPr>
            <a:endParaRPr lang="en-US" altLang="en-US" sz="2800">
              <a:latin typeface="黑体" pitchFamily="1" charset="-122"/>
              <a:ea typeface="黑体" pitchFamily="1" charset="-122"/>
            </a:endParaRPr>
          </a:p>
        </p:txBody>
      </p:sp>
      <p:sp>
        <p:nvSpPr>
          <p:cNvPr id="52231" name="TextBox 52230"/>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消费者行为与生产者行为共100页，您现在浏览的是第25页!</a:t>
            </a:r>
          </a:p>
        </p:txBody>
      </p:sp>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4274" name="标题 1"/>
          <p:cNvSpPr/>
          <p:nvPr>
            <p:ph type="title" idx="4294967295"/>
          </p:nvPr>
        </p:nvSpPr>
        <p:spPr>
          <a:xfrm>
            <a:off x="457200" y="277812"/>
            <a:ext cx="8229600" cy="1139825"/>
          </a:xfrm>
          <a:prstGeom prst="rect">
            <a:avLst/>
          </a:prstGeom>
          <a:noFill/>
          <a:ln>
            <a:solidFill>
              <a:prstClr val="black"/>
            </a:solidFill>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r>
              <a:rPr lang="en-US" altLang="en-US"/>
              <a:t>第二节 一种可变要素的最佳投入</a:t>
            </a:r>
            <a:br>
              <a:rPr lang="en-US" altLang="en-US"/>
            </a:br>
            <a:r>
              <a:rPr lang="en-US" altLang="en-US"/>
              <a:t>这是一种短期生产函数</a:t>
            </a:r>
            <a:endParaRPr lang="en-US" altLang="en-US"/>
          </a:p>
        </p:txBody>
      </p:sp>
      <p:sp>
        <p:nvSpPr>
          <p:cNvPr id="54275" name="文本占位符 2"/>
          <p:cNvSpPr/>
          <p:nvPr>
            <p:ph type="body" sz="half" idx="4294967295"/>
          </p:nvPr>
        </p:nvSpPr>
        <p:spPr>
          <a:xfrm>
            <a:off x="457200" y="2057400"/>
            <a:ext cx="8077200" cy="4073525"/>
          </a:xfrm>
          <a:prstGeom prst="rect">
            <a:avLst/>
          </a:prstGeom>
          <a:noFill/>
          <a:ln>
            <a:solidFill>
              <a:prstClr val="black"/>
            </a:solidFill>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342900" lvl="0" indent="-342900"/>
            <a:r>
              <a:rPr lang="en-US" altLang="en-US" sz="3000"/>
              <a:t>短期与长期的划分</a:t>
            </a:r>
            <a:endParaRPr lang="en-US" altLang="en-US" sz="3000"/>
          </a:p>
          <a:p>
            <a:pPr marL="342900" lvl="0" indent="-342900"/>
            <a:r>
              <a:rPr lang="en-US" altLang="en-US" sz="3000"/>
              <a:t>总产量、平均产量、边际产量及其相互关系</a:t>
            </a:r>
            <a:endParaRPr lang="en-US" altLang="en-US" sz="3000"/>
          </a:p>
          <a:p>
            <a:pPr marL="342900" lvl="0" indent="-342900"/>
            <a:r>
              <a:rPr lang="en-US" altLang="en-US" sz="3000"/>
              <a:t>边际报酬递减规律</a:t>
            </a:r>
            <a:endParaRPr lang="en-US" altLang="en-US" sz="3000"/>
          </a:p>
          <a:p>
            <a:pPr marL="342900" lvl="0" indent="-342900"/>
            <a:r>
              <a:rPr lang="en-US" altLang="en-US" sz="3000"/>
              <a:t>生产弹性系数和生产的三阶段</a:t>
            </a:r>
            <a:endParaRPr lang="en-US" altLang="en-US" sz="3000"/>
          </a:p>
        </p:txBody>
      </p:sp>
      <p:sp>
        <p:nvSpPr>
          <p:cNvPr id="54276" name="TextBox 54275"/>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消费者行为与生产者行为共100页，您现在浏览的是第26页!</a:t>
            </a:r>
          </a:p>
        </p:txBody>
      </p:sp>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6322" name="标题 1"/>
          <p:cNvSpPr/>
          <p:nvPr>
            <p:ph type="title" idx="4294967295"/>
          </p:nvPr>
        </p:nvSpPr>
        <p:spPr>
          <a:xfrm>
            <a:off x="457200" y="533400"/>
            <a:ext cx="8229600" cy="1066800"/>
          </a:xfrm>
          <a:prstGeom prst="rect">
            <a:avLst/>
          </a:prstGeom>
          <a:noFill/>
          <a:ln>
            <a:solidFill>
              <a:prstClr val="black"/>
            </a:solidFill>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r>
              <a:t>二、总产量、平均产量、边际产量及其相互关系</a:t>
            </a:r>
          </a:p>
        </p:txBody>
      </p:sp>
      <p:sp>
        <p:nvSpPr>
          <p:cNvPr id="56323" name="Rectangle 3"/>
          <p:cNvSpPr/>
          <p:nvPr>
            <p:ph type="body" sz="half" idx="4294967295"/>
          </p:nvPr>
        </p:nvSpPr>
        <p:spPr>
          <a:xfrm>
            <a:off x="533400" y="1752600"/>
            <a:ext cx="8001000" cy="5105400"/>
          </a:xfrm>
          <a:prstGeom prst="rect">
            <a:avLst/>
          </a:prstGeom>
          <a:noFill/>
          <a:ln>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342900" lvl="0" indent="-342900">
              <a:buClr>
                <a:srgbClr val="0000FF"/>
              </a:buClr>
              <a:buFont typeface="Wingdings" charset="2"/>
            </a:pPr>
            <a:r>
              <a:rPr sz="2800" b="1" u="sng">
                <a:solidFill>
                  <a:srgbClr val="0000FF"/>
                </a:solidFill>
                <a:latin typeface="黑体" pitchFamily="1" charset="-122"/>
                <a:ea typeface="黑体" pitchFamily="1" charset="-122"/>
              </a:rPr>
              <a:t>劳动总产量</a:t>
            </a:r>
            <a:r>
              <a:rPr sz="2800">
                <a:latin typeface="黑体" pitchFamily="1" charset="-122"/>
                <a:ea typeface="黑体" pitchFamily="1" charset="-122"/>
              </a:rPr>
              <a:t>                         </a:t>
            </a:r>
            <a:endParaRPr sz="2800">
              <a:latin typeface="黑体" pitchFamily="1" charset="-122"/>
              <a:ea typeface="黑体" pitchFamily="1" charset="-122"/>
            </a:endParaRPr>
          </a:p>
          <a:p>
            <a:pPr marL="669925" lvl="1" indent="-325438">
              <a:buClr>
                <a:srgbClr val="0000FF"/>
              </a:buClr>
              <a:buFont typeface="Wingdings" charset="2"/>
            </a:pPr>
            <a:r>
              <a:rPr sz="2400">
                <a:latin typeface="黑体" pitchFamily="1" charset="-122"/>
                <a:ea typeface="黑体" pitchFamily="1" charset="-122"/>
              </a:rPr>
              <a:t>指与一定量的可变要素劳动的投入量相对应的最大产量；</a:t>
            </a:r>
            <a:endParaRPr sz="2400">
              <a:latin typeface="黑体" pitchFamily="1" charset="-122"/>
              <a:ea typeface="黑体" pitchFamily="1" charset="-122"/>
            </a:endParaRPr>
          </a:p>
          <a:p>
            <a:pPr marL="342900" lvl="0" indent="-342900">
              <a:buClr>
                <a:srgbClr val="0000FF"/>
              </a:buClr>
              <a:buFont typeface="Wingdings" charset="2"/>
            </a:pPr>
            <a:r>
              <a:rPr sz="2800" b="1" u="sng">
                <a:solidFill>
                  <a:srgbClr val="0000FF"/>
                </a:solidFill>
                <a:latin typeface="黑体" pitchFamily="1" charset="-122"/>
                <a:ea typeface="黑体" pitchFamily="1" charset="-122"/>
              </a:rPr>
              <a:t>劳动平均产量</a:t>
            </a:r>
            <a:endParaRPr sz="2800">
              <a:latin typeface="黑体" pitchFamily="1" charset="-122"/>
              <a:ea typeface="黑体" pitchFamily="1" charset="-122"/>
            </a:endParaRPr>
          </a:p>
          <a:p>
            <a:pPr marL="669925" lvl="1" indent="-325438">
              <a:buClr>
                <a:srgbClr val="0000FF"/>
              </a:buClr>
              <a:buFont typeface="Wingdings" charset="2"/>
            </a:pPr>
            <a:r>
              <a:rPr sz="2400">
                <a:latin typeface="黑体" pitchFamily="1" charset="-122"/>
                <a:ea typeface="黑体" pitchFamily="1" charset="-122"/>
              </a:rPr>
              <a:t>指平均每一单位可变要素劳动的投入量所生产的产量；</a:t>
            </a:r>
            <a:endParaRPr sz="2400">
              <a:latin typeface="黑体" pitchFamily="1" charset="-122"/>
              <a:ea typeface="黑体" pitchFamily="1" charset="-122"/>
            </a:endParaRPr>
          </a:p>
          <a:p>
            <a:pPr marL="342900" lvl="0" indent="-342900">
              <a:buClr>
                <a:srgbClr val="0000FF"/>
              </a:buClr>
              <a:buFont typeface="Wingdings" charset="2"/>
            </a:pPr>
            <a:r>
              <a:rPr sz="2800" b="1" u="sng">
                <a:solidFill>
                  <a:srgbClr val="0000FF"/>
                </a:solidFill>
                <a:latin typeface="黑体" pitchFamily="1" charset="-122"/>
                <a:ea typeface="黑体" pitchFamily="1" charset="-122"/>
              </a:rPr>
              <a:t>边际产量</a:t>
            </a:r>
            <a:endParaRPr sz="2800">
              <a:latin typeface="黑体" pitchFamily="1" charset="-122"/>
              <a:ea typeface="黑体" pitchFamily="1" charset="-122"/>
            </a:endParaRPr>
          </a:p>
          <a:p>
            <a:pPr marL="669925" lvl="1" indent="-325438">
              <a:buClr>
                <a:srgbClr val="0000FF"/>
              </a:buClr>
              <a:buFont typeface="Wingdings" charset="2"/>
            </a:pPr>
            <a:r>
              <a:rPr sz="2400">
                <a:latin typeface="黑体" pitchFamily="1" charset="-122"/>
                <a:ea typeface="黑体" pitchFamily="1" charset="-122"/>
              </a:rPr>
              <a:t>指增加一单位可变要素劳动投入量所增加的产量。</a:t>
            </a:r>
            <a:endParaRPr sz="2400">
              <a:latin typeface="黑体" pitchFamily="1" charset="-122"/>
              <a:ea typeface="黑体" pitchFamily="1" charset="-122"/>
            </a:endParaRPr>
          </a:p>
        </p:txBody>
      </p:sp>
      <p:graphicFrame>
        <p:nvGraphicFramePr>
          <p:cNvPr id="56324" name=""/>
          <p:cNvGraphicFramePr>
            <a:graphicFrameLocks noChangeAspect="1"/>
          </p:cNvGraphicFramePr>
          <p:nvPr/>
        </p:nvGraphicFramePr>
        <p:xfrm>
          <a:off x="3276600" y="1752600"/>
          <a:ext cx="1752600" cy="533400"/>
        </p:xfrm>
        <a:graphic>
          <a:graphicData uri="http://schemas.openxmlformats.org/presentationml/2006/ole">
            <mc:AlternateContent>
              <mc:Choice xmlns:v="urn:schemas-microsoft-com:vml" Requires="v">
                <p:oleObj spid="_x0000_s1039" r:id="rId2" progId="Equation.DSMT4">
                  <p:embed/>
                </p:oleObj>
              </mc:Choice>
              <mc:Fallback>
                <p:oleObj r:id="rId2" progId="Equation.DSMT4">
                  <p:embed/>
                  <p:pic>
                    <p:nvPicPr>
                      <p:cNvPr id="0" name="OLE substitute image"/>
                      <p:cNvPicPr/>
                      <p:nvPr/>
                    </p:nvPicPr>
                    <p:blipFill>
                      <a:blip r:embed="rId3"/>
                      <a:stretch>
                        <a:fillRect/>
                      </a:stretch>
                    </p:blipFill>
                    <p:spPr>
                      <a:xfrm>
                        <a:off x="3276600" y="1752600"/>
                        <a:ext cx="1752600" cy="533400"/>
                      </a:xfrm>
                      <a:prstGeom prst="rect">
                        <a:avLst/>
                      </a:prstGeom>
                      <a:noFill/>
                    </p:spPr>
                  </p:pic>
                </p:oleObj>
              </mc:Fallback>
            </mc:AlternateContent>
          </a:graphicData>
        </a:graphic>
      </p:graphicFrame>
      <p:graphicFrame>
        <p:nvGraphicFramePr>
          <p:cNvPr id="56325" name=""/>
          <p:cNvGraphicFramePr>
            <a:graphicFrameLocks noChangeAspect="1"/>
          </p:cNvGraphicFramePr>
          <p:nvPr/>
        </p:nvGraphicFramePr>
        <p:xfrm>
          <a:off x="3276600" y="2971800"/>
          <a:ext cx="1592262" cy="769938"/>
        </p:xfrm>
        <a:graphic>
          <a:graphicData uri="http://schemas.openxmlformats.org/presentationml/2006/ole">
            <mc:AlternateContent>
              <mc:Choice xmlns:v="urn:schemas-microsoft-com:vml" Requires="v">
                <p:oleObj spid="_x0000_s1040" r:id="rId4" progId="Equation.DSMT4">
                  <p:embed/>
                </p:oleObj>
              </mc:Choice>
              <mc:Fallback>
                <p:oleObj r:id="rId4" progId="Equation.DSMT4">
                  <p:embed/>
                  <p:pic>
                    <p:nvPicPr>
                      <p:cNvPr id="0" name="OLE substitute image"/>
                      <p:cNvPicPr/>
                      <p:nvPr/>
                    </p:nvPicPr>
                    <p:blipFill>
                      <a:blip r:embed="rId5"/>
                      <a:stretch>
                        <a:fillRect/>
                      </a:stretch>
                    </p:blipFill>
                    <p:spPr>
                      <a:xfrm>
                        <a:off x="3276600" y="2971800"/>
                        <a:ext cx="1592262" cy="769938"/>
                      </a:xfrm>
                      <a:prstGeom prst="rect">
                        <a:avLst/>
                      </a:prstGeom>
                      <a:noFill/>
                    </p:spPr>
                  </p:pic>
                </p:oleObj>
              </mc:Fallback>
            </mc:AlternateContent>
          </a:graphicData>
        </a:graphic>
      </p:graphicFrame>
      <p:graphicFrame>
        <p:nvGraphicFramePr>
          <p:cNvPr id="56326" name=""/>
          <p:cNvGraphicFramePr>
            <a:graphicFrameLocks noChangeAspect="1"/>
          </p:cNvGraphicFramePr>
          <p:nvPr/>
        </p:nvGraphicFramePr>
        <p:xfrm>
          <a:off x="1828800" y="5334000"/>
          <a:ext cx="2881312" cy="1287462"/>
        </p:xfrm>
        <a:graphic>
          <a:graphicData uri="http://schemas.openxmlformats.org/presentationml/2006/ole">
            <mc:AlternateContent>
              <mc:Choice xmlns:v="urn:schemas-microsoft-com:vml" Requires="v">
                <p:oleObj spid="_x0000_s1041" r:id="rId6" progId="Equation.DSMT4">
                  <p:embed/>
                </p:oleObj>
              </mc:Choice>
              <mc:Fallback>
                <p:oleObj r:id="rId6" progId="Equation.DSMT4">
                  <p:embed/>
                  <p:pic>
                    <p:nvPicPr>
                      <p:cNvPr id="0" name="OLE substitute image"/>
                      <p:cNvPicPr/>
                      <p:nvPr/>
                    </p:nvPicPr>
                    <p:blipFill>
                      <a:blip r:embed="rId7"/>
                      <a:stretch>
                        <a:fillRect/>
                      </a:stretch>
                    </p:blipFill>
                    <p:spPr>
                      <a:xfrm>
                        <a:off x="1828800" y="5334000"/>
                        <a:ext cx="2881312" cy="1287462"/>
                      </a:xfrm>
                      <a:prstGeom prst="rect">
                        <a:avLst/>
                      </a:prstGeom>
                      <a:noFill/>
                    </p:spPr>
                  </p:pic>
                </p:oleObj>
              </mc:Fallback>
            </mc:AlternateContent>
          </a:graphicData>
        </a:graphic>
      </p:graphicFrame>
      <p:sp>
        <p:nvSpPr>
          <p:cNvPr id="56327" name="TextBox 56326"/>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消费者行为与生产者行为共100页，您现在浏览的是第27页!</a:t>
            </a: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370" name="日期占位符 3"/>
          <p:cNvSpPr/>
          <p:nvPr/>
        </p:nvSpPr>
        <p:spPr>
          <a:xfrm>
            <a:off x="457200" y="6243638"/>
            <a:ext cx="2133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eaLnBrk="1" hangingPunct="1"/>
            <a:fld id="{8B240CBE-3779-4B3B-AB40-5EB4D6C46BC6}" type="datetime1">
              <a:rPr lang="zh-CN" altLang="en-US" sz="1200">
                <a:latin typeface="Garamond" pitchFamily="2" charset="0"/>
              </a:rPr>
              <a:t>2024/9/7</a:t>
            </a:fld>
            <a:endParaRPr lang="en-US" altLang="en-US" sz="1200">
              <a:latin typeface="Garamond" pitchFamily="2" charset="0"/>
            </a:endParaRPr>
          </a:p>
        </p:txBody>
      </p:sp>
      <p:sp>
        <p:nvSpPr>
          <p:cNvPr id="58371" name="页脚占位符 4"/>
          <p:cNvSpPr/>
          <p:nvPr/>
        </p:nvSpPr>
        <p:spPr>
          <a:xfrm>
            <a:off x="3124200" y="6248400"/>
            <a:ext cx="2895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zh-CN" altLang="en-US" sz="1200">
                <a:latin typeface="Garamond" pitchFamily="2" charset="0"/>
              </a:rPr>
              <a:t>微观经济学</a:t>
            </a:r>
            <a:endParaRPr lang="en-US" altLang="en-US" sz="1200">
              <a:latin typeface="Garamond" pitchFamily="2" charset="0"/>
            </a:endParaRPr>
          </a:p>
        </p:txBody>
      </p:sp>
      <p:sp>
        <p:nvSpPr>
          <p:cNvPr id="58372" name="灯片编号占位符 5"/>
          <p:cNvSpPr/>
          <p:nvPr/>
        </p:nvSpPr>
        <p:spPr>
          <a:xfrm>
            <a:off x="6553200" y="6243638"/>
            <a:ext cx="2133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algn="r" eaLnBrk="1" hangingPunct="1"/>
            <a:fld id="{5570E69B-758A-4F0B-BE52-7D9AEB6B5E16}" type="slidenum">
              <a:rPr lang="zh-CN" altLang="en-US" sz="1200">
                <a:latin typeface="Garamond" pitchFamily="2" charset="0"/>
              </a:rPr>
              <a:t>28</a:t>
            </a:fld>
            <a:endParaRPr lang="en-US" altLang="en-US" sz="1200">
              <a:latin typeface="Garamond" pitchFamily="2" charset="0"/>
            </a:endParaRPr>
          </a:p>
        </p:txBody>
      </p:sp>
      <p:sp>
        <p:nvSpPr>
          <p:cNvPr id="58373" name="Rectangle 62"/>
          <p:cNvSpPr/>
          <p:nvPr>
            <p:ph type="title" idx="4294967295"/>
          </p:nvPr>
        </p:nvSpPr>
        <p:spPr>
          <a:xfrm>
            <a:off x="457200" y="277812"/>
            <a:ext cx="8229600" cy="1139825"/>
          </a:xfrm>
          <a:prstGeom prst="rect">
            <a:avLst/>
          </a:prstGeom>
          <a:noFill/>
          <a:ln>
            <a:solidFill>
              <a:prstClr val="black"/>
            </a:solidFill>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p>
        </p:txBody>
      </p:sp>
      <p:graphicFrame>
        <p:nvGraphicFramePr>
          <p:cNvPr id="58374" name=""/>
          <p:cNvGraphicFramePr>
            <a:graphicFrameLocks noGrp="1"/>
          </p:cNvGraphicFramePr>
          <p:nvPr>
            <p:ph idx="4294967295"/>
          </p:nvPr>
        </p:nvGraphicFramePr>
        <p:xfrm>
          <a:off x="495300" y="612775"/>
          <a:ext cx="8540750" cy="5705792"/>
        </p:xfrm>
        <a:graphic>
          <a:graphicData uri="http://schemas.openxmlformats.org/drawingml/2006/table">
            <a:tbl>
              <a:tblPr/>
              <a:tblGrid>
                <a:gridCol w="2135188"/>
                <a:gridCol w="2135188"/>
                <a:gridCol w="2135188"/>
                <a:gridCol w="2135188"/>
              </a:tblGrid>
              <a:tr h="1016000">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劳动投</a:t>
                      </a:r>
                      <a:endParaRPr lang="en-US" altLang="en-US" sz="2800">
                        <a:latin typeface="黑体" pitchFamily="1" charset="-122"/>
                        <a:ea typeface="黑体" pitchFamily="1" charset="-122"/>
                      </a:endParaRPr>
                    </a:p>
                    <a:p>
                      <a:pPr marL="0" lvl="0" indent="0" algn="ctr" eaLnBrk="1" hangingPunct="1">
                        <a:spcBef>
                          <a:spcPct val="0"/>
                        </a:spcBef>
                        <a:buSzPct val="80000"/>
                        <a:buNone/>
                      </a:pPr>
                      <a:r>
                        <a:rPr lang="en-US" altLang="en-US" sz="2800">
                          <a:latin typeface="黑体" pitchFamily="1" charset="-122"/>
                          <a:ea typeface="黑体" pitchFamily="1" charset="-122"/>
                        </a:rPr>
                        <a:t>入量（L）</a:t>
                      </a:r>
                      <a:endParaRPr lang="en-US" altLang="en-US" sz="2800">
                        <a:latin typeface="黑体" pitchFamily="1" charset="-122"/>
                        <a:ea typeface="黑体" pitchFamily="1" charset="-122"/>
                      </a:endParaRPr>
                    </a:p>
                  </a:txBody>
                  <a:tcPr>
                    <a:lnL w="28575" cap="flat" cmpd="sng">
                      <a:solidFill>
                        <a:schemeClr val="tx1"/>
                      </a:solidFill>
                      <a:miter lim="800000"/>
                    </a:lnL>
                    <a:lnR w="12700" cap="flat" cmpd="sng">
                      <a:solidFill>
                        <a:schemeClr val="tx1"/>
                      </a:solidFill>
                      <a:miter lim="800000"/>
                    </a:lnR>
                    <a:lnT w="28575"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劳动总</a:t>
                      </a:r>
                      <a:endParaRPr lang="en-US" altLang="en-US" sz="2800">
                        <a:latin typeface="黑体" pitchFamily="1" charset="-122"/>
                        <a:ea typeface="黑体" pitchFamily="1" charset="-122"/>
                      </a:endParaRPr>
                    </a:p>
                    <a:p>
                      <a:pPr marL="0" lvl="0" indent="0" algn="ctr" eaLnBrk="1" hangingPunct="1">
                        <a:spcBef>
                          <a:spcPct val="0"/>
                        </a:spcBef>
                        <a:buSzPct val="80000"/>
                        <a:buNone/>
                      </a:pPr>
                      <a:r>
                        <a:rPr lang="en-US" altLang="en-US" sz="2800">
                          <a:latin typeface="黑体" pitchFamily="1" charset="-122"/>
                          <a:ea typeface="黑体" pitchFamily="1" charset="-122"/>
                        </a:rPr>
                        <a:t>产量(TP</a:t>
                      </a:r>
                      <a:r>
                        <a:rPr lang="en-US" altLang="en-US" sz="2800" baseline="-25000">
                          <a:latin typeface="黑体" pitchFamily="1" charset="-122"/>
                          <a:ea typeface="黑体" pitchFamily="1" charset="-122"/>
                        </a:rPr>
                        <a:t>L</a:t>
                      </a:r>
                      <a:r>
                        <a:rPr lang="en-US" altLang="en-US" sz="2800">
                          <a:latin typeface="黑体" pitchFamily="1" charset="-122"/>
                          <a:ea typeface="黑体" pitchFamily="1" charset="-122"/>
                        </a:rPr>
                        <a:t>)</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28575"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劳动平均</a:t>
                      </a:r>
                      <a:endParaRPr lang="en-US" altLang="en-US" sz="2800">
                        <a:latin typeface="黑体" pitchFamily="1" charset="-122"/>
                        <a:ea typeface="黑体" pitchFamily="1" charset="-122"/>
                      </a:endParaRPr>
                    </a:p>
                    <a:p>
                      <a:pPr marL="0" lvl="0" indent="0" algn="ctr" eaLnBrk="1" hangingPunct="1">
                        <a:spcBef>
                          <a:spcPct val="0"/>
                        </a:spcBef>
                        <a:buSzPct val="80000"/>
                        <a:buNone/>
                      </a:pPr>
                      <a:r>
                        <a:rPr lang="en-US" altLang="en-US" sz="2800">
                          <a:latin typeface="黑体" pitchFamily="1" charset="-122"/>
                          <a:ea typeface="黑体" pitchFamily="1" charset="-122"/>
                        </a:rPr>
                        <a:t>产量(AP</a:t>
                      </a:r>
                      <a:r>
                        <a:rPr lang="en-US" altLang="en-US" sz="2800" baseline="-25000">
                          <a:latin typeface="黑体" pitchFamily="1" charset="-122"/>
                          <a:ea typeface="黑体" pitchFamily="1" charset="-122"/>
                        </a:rPr>
                        <a:t>L</a:t>
                      </a:r>
                      <a:r>
                        <a:rPr lang="en-US" altLang="en-US" sz="2800">
                          <a:latin typeface="黑体" pitchFamily="1" charset="-122"/>
                          <a:ea typeface="黑体" pitchFamily="1" charset="-122"/>
                        </a:rPr>
                        <a:t>)</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28575"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劳动边际</a:t>
                      </a:r>
                      <a:endParaRPr lang="en-US" altLang="en-US" sz="2800">
                        <a:latin typeface="黑体" pitchFamily="1" charset="-122"/>
                        <a:ea typeface="黑体" pitchFamily="1" charset="-122"/>
                      </a:endParaRPr>
                    </a:p>
                    <a:p>
                      <a:pPr marL="0" lvl="0" indent="0" algn="ctr" eaLnBrk="1" hangingPunct="1">
                        <a:spcBef>
                          <a:spcPct val="0"/>
                        </a:spcBef>
                        <a:buSzPct val="80000"/>
                        <a:buNone/>
                      </a:pPr>
                      <a:r>
                        <a:rPr lang="en-US" altLang="en-US" sz="2800">
                          <a:latin typeface="黑体" pitchFamily="1" charset="-122"/>
                          <a:ea typeface="黑体" pitchFamily="1" charset="-122"/>
                        </a:rPr>
                        <a:t>产量(AP</a:t>
                      </a:r>
                      <a:r>
                        <a:rPr lang="en-US" altLang="en-US" sz="2800" baseline="-25000">
                          <a:latin typeface="黑体" pitchFamily="1" charset="-122"/>
                          <a:ea typeface="黑体" pitchFamily="1" charset="-122"/>
                        </a:rPr>
                        <a:t>L</a:t>
                      </a:r>
                      <a:r>
                        <a:rPr lang="en-US" altLang="en-US" sz="2800">
                          <a:latin typeface="黑体" pitchFamily="1" charset="-122"/>
                          <a:ea typeface="黑体" pitchFamily="1" charset="-122"/>
                        </a:rPr>
                        <a:t>)</a:t>
                      </a:r>
                      <a:endParaRPr lang="en-US" altLang="en-US" sz="2800">
                        <a:latin typeface="黑体" pitchFamily="1" charset="-122"/>
                        <a:ea typeface="黑体" pitchFamily="1" charset="-122"/>
                      </a:endParaRPr>
                    </a:p>
                  </a:txBody>
                  <a:tcPr>
                    <a:lnL w="12700" cap="flat" cmpd="sng">
                      <a:solidFill>
                        <a:schemeClr val="tx1"/>
                      </a:solidFill>
                      <a:miter lim="800000"/>
                    </a:lnL>
                    <a:lnR w="28575" cap="flat" cmpd="sng">
                      <a:solidFill>
                        <a:schemeClr val="tx1"/>
                      </a:solidFill>
                      <a:miter lim="800000"/>
                    </a:lnR>
                    <a:lnT w="28575" cap="flat" cmpd="sng">
                      <a:solidFill>
                        <a:schemeClr val="tx1"/>
                      </a:solidFill>
                      <a:miter lim="800000"/>
                    </a:lnT>
                    <a:lnB w="12700" cap="flat" cmpd="sng">
                      <a:solidFill>
                        <a:schemeClr val="tx1"/>
                      </a:solidFill>
                      <a:miter lim="800000"/>
                    </a:lnB>
                    <a:noFill/>
                  </a:tcPr>
                </a:tc>
              </a:tr>
              <a:tr h="519112">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0</a:t>
                      </a:r>
                      <a:endParaRPr lang="en-US" altLang="en-US" sz="2800">
                        <a:latin typeface="黑体" pitchFamily="1" charset="-122"/>
                        <a:ea typeface="黑体" pitchFamily="1" charset="-122"/>
                      </a:endParaRPr>
                    </a:p>
                  </a:txBody>
                  <a:tcPr>
                    <a:lnL w="28575"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0</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0</a:t>
                      </a:r>
                      <a:r>
                        <a:rPr lang="en-US" altLang="en-US" sz="2800">
                          <a:latin typeface="Times New Roman" pitchFamily="2" charset="0"/>
                          <a:ea typeface="黑体" pitchFamily="1" charset="-122"/>
                        </a:rPr>
                        <a:t> </a:t>
                      </a:r>
                      <a:r>
                        <a:rPr lang="en-US" altLang="en-US" sz="2800">
                          <a:latin typeface="黑体" pitchFamily="1" charset="-122"/>
                          <a:ea typeface="黑体" pitchFamily="1" charset="-122"/>
                        </a:rPr>
                        <a:t> </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endParaRPr lang="en-US" altLang="en-US" sz="2800">
                        <a:latin typeface="黑体" pitchFamily="1" charset="-122"/>
                        <a:ea typeface="黑体" pitchFamily="1" charset="-122"/>
                      </a:endParaRPr>
                    </a:p>
                  </a:txBody>
                  <a:tcPr>
                    <a:lnL w="12700" cap="flat" cmpd="sng">
                      <a:solidFill>
                        <a:schemeClr val="tx1"/>
                      </a:solidFill>
                      <a:miter lim="800000"/>
                    </a:lnL>
                    <a:lnR w="28575" cap="flat" cmpd="sng">
                      <a:solidFill>
                        <a:schemeClr val="tx1"/>
                      </a:solidFill>
                      <a:miter lim="800000"/>
                    </a:lnR>
                    <a:lnT w="12700" cap="flat" cmpd="sng">
                      <a:solidFill>
                        <a:schemeClr val="tx1"/>
                      </a:solidFill>
                      <a:miter lim="800000"/>
                    </a:lnT>
                    <a:lnB w="12700" cap="flat" cmpd="sng">
                      <a:solidFill>
                        <a:schemeClr val="tx1"/>
                      </a:solidFill>
                      <a:miter lim="800000"/>
                    </a:lnB>
                    <a:noFill/>
                  </a:tcPr>
                </a:tc>
              </a:tr>
              <a:tr h="517525">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1</a:t>
                      </a:r>
                      <a:endParaRPr lang="en-US" altLang="en-US" sz="2800">
                        <a:latin typeface="黑体" pitchFamily="1" charset="-122"/>
                        <a:ea typeface="黑体" pitchFamily="1" charset="-122"/>
                      </a:endParaRPr>
                    </a:p>
                  </a:txBody>
                  <a:tcPr>
                    <a:lnL w="28575"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3</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3</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endParaRPr lang="en-US" altLang="en-US" sz="2800">
                        <a:latin typeface="黑体" pitchFamily="1" charset="-122"/>
                        <a:ea typeface="黑体" pitchFamily="1" charset="-122"/>
                      </a:endParaRPr>
                    </a:p>
                  </a:txBody>
                  <a:tcPr>
                    <a:lnL w="12700" cap="flat" cmpd="sng">
                      <a:solidFill>
                        <a:schemeClr val="tx1"/>
                      </a:solidFill>
                      <a:miter lim="800000"/>
                    </a:lnL>
                    <a:lnR w="28575" cap="flat" cmpd="sng">
                      <a:solidFill>
                        <a:schemeClr val="tx1"/>
                      </a:solidFill>
                      <a:miter lim="800000"/>
                    </a:lnR>
                    <a:lnT w="12700" cap="flat" cmpd="sng">
                      <a:solidFill>
                        <a:schemeClr val="tx1"/>
                      </a:solidFill>
                      <a:miter lim="800000"/>
                    </a:lnT>
                    <a:lnB w="12700" cap="flat" cmpd="sng">
                      <a:solidFill>
                        <a:schemeClr val="tx1"/>
                      </a:solidFill>
                      <a:miter lim="800000"/>
                    </a:lnB>
                    <a:noFill/>
                  </a:tcPr>
                </a:tc>
              </a:tr>
              <a:tr h="539750">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2</a:t>
                      </a:r>
                      <a:endParaRPr lang="en-US" altLang="en-US" sz="2800">
                        <a:latin typeface="黑体" pitchFamily="1" charset="-122"/>
                        <a:ea typeface="黑体" pitchFamily="1" charset="-122"/>
                      </a:endParaRPr>
                    </a:p>
                  </a:txBody>
                  <a:tcPr>
                    <a:lnL w="28575"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8</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4</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endParaRPr lang="en-US" altLang="en-US" sz="2800">
                        <a:latin typeface="黑体" pitchFamily="1" charset="-122"/>
                        <a:ea typeface="黑体" pitchFamily="1" charset="-122"/>
                      </a:endParaRPr>
                    </a:p>
                  </a:txBody>
                  <a:tcPr>
                    <a:lnL w="12700" cap="flat" cmpd="sng">
                      <a:solidFill>
                        <a:schemeClr val="tx1"/>
                      </a:solidFill>
                      <a:miter lim="800000"/>
                    </a:lnL>
                    <a:lnR w="28575" cap="flat" cmpd="sng">
                      <a:solidFill>
                        <a:schemeClr val="tx1"/>
                      </a:solidFill>
                      <a:miter lim="800000"/>
                    </a:lnR>
                    <a:lnT w="12700" cap="flat" cmpd="sng">
                      <a:solidFill>
                        <a:schemeClr val="tx1"/>
                      </a:solidFill>
                      <a:miter lim="800000"/>
                    </a:lnT>
                    <a:lnB w="12700" cap="flat" cmpd="sng">
                      <a:solidFill>
                        <a:schemeClr val="tx1"/>
                      </a:solidFill>
                      <a:miter lim="800000"/>
                    </a:lnB>
                    <a:noFill/>
                  </a:tcPr>
                </a:tc>
              </a:tr>
              <a:tr h="519112">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3</a:t>
                      </a:r>
                      <a:endParaRPr lang="en-US" altLang="en-US" sz="2800">
                        <a:latin typeface="黑体" pitchFamily="1" charset="-122"/>
                        <a:ea typeface="黑体" pitchFamily="1" charset="-122"/>
                      </a:endParaRPr>
                    </a:p>
                  </a:txBody>
                  <a:tcPr>
                    <a:lnL w="28575"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12</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4</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endParaRPr lang="en-US" altLang="en-US" sz="2800">
                        <a:latin typeface="黑体" pitchFamily="1" charset="-122"/>
                        <a:ea typeface="黑体" pitchFamily="1" charset="-122"/>
                      </a:endParaRPr>
                    </a:p>
                  </a:txBody>
                  <a:tcPr>
                    <a:lnL w="12700" cap="flat" cmpd="sng">
                      <a:solidFill>
                        <a:schemeClr val="tx1"/>
                      </a:solidFill>
                      <a:miter lim="800000"/>
                    </a:lnL>
                    <a:lnR w="28575" cap="flat" cmpd="sng">
                      <a:solidFill>
                        <a:schemeClr val="tx1"/>
                      </a:solidFill>
                      <a:miter lim="800000"/>
                    </a:lnR>
                    <a:lnT w="12700" cap="flat" cmpd="sng">
                      <a:solidFill>
                        <a:schemeClr val="tx1"/>
                      </a:solidFill>
                      <a:miter lim="800000"/>
                    </a:lnT>
                    <a:lnB w="12700" cap="flat" cmpd="sng">
                      <a:solidFill>
                        <a:schemeClr val="tx1"/>
                      </a:solidFill>
                      <a:miter lim="800000"/>
                    </a:lnB>
                    <a:noFill/>
                  </a:tcPr>
                </a:tc>
              </a:tr>
              <a:tr h="519112">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4</a:t>
                      </a:r>
                      <a:endParaRPr lang="en-US" altLang="en-US" sz="2800">
                        <a:latin typeface="黑体" pitchFamily="1" charset="-122"/>
                        <a:ea typeface="黑体" pitchFamily="1" charset="-122"/>
                      </a:endParaRPr>
                    </a:p>
                  </a:txBody>
                  <a:tcPr>
                    <a:lnL w="28575"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15</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15/4</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endParaRPr lang="en-US" altLang="en-US" sz="2800">
                        <a:latin typeface="黑体" pitchFamily="1" charset="-122"/>
                        <a:ea typeface="黑体" pitchFamily="1" charset="-122"/>
                      </a:endParaRPr>
                    </a:p>
                  </a:txBody>
                  <a:tcPr>
                    <a:lnL w="12700" cap="flat" cmpd="sng">
                      <a:solidFill>
                        <a:schemeClr val="tx1"/>
                      </a:solidFill>
                      <a:miter lim="800000"/>
                    </a:lnL>
                    <a:lnR w="28575" cap="flat" cmpd="sng">
                      <a:solidFill>
                        <a:schemeClr val="tx1"/>
                      </a:solidFill>
                      <a:miter lim="800000"/>
                    </a:lnR>
                    <a:lnT w="12700" cap="flat" cmpd="sng">
                      <a:solidFill>
                        <a:schemeClr val="tx1"/>
                      </a:solidFill>
                      <a:miter lim="800000"/>
                    </a:lnT>
                    <a:lnB w="12700" cap="flat" cmpd="sng">
                      <a:solidFill>
                        <a:schemeClr val="tx1"/>
                      </a:solidFill>
                      <a:miter lim="800000"/>
                    </a:lnB>
                    <a:noFill/>
                  </a:tcPr>
                </a:tc>
              </a:tr>
              <a:tr h="517525">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5</a:t>
                      </a:r>
                      <a:endParaRPr lang="en-US" altLang="en-US" sz="2800">
                        <a:latin typeface="黑体" pitchFamily="1" charset="-122"/>
                        <a:ea typeface="黑体" pitchFamily="1" charset="-122"/>
                      </a:endParaRPr>
                    </a:p>
                  </a:txBody>
                  <a:tcPr>
                    <a:lnL w="28575"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17</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17/5</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endParaRPr lang="en-US" altLang="en-US" sz="2800">
                        <a:latin typeface="黑体" pitchFamily="1" charset="-122"/>
                        <a:ea typeface="黑体" pitchFamily="1" charset="-122"/>
                      </a:endParaRPr>
                    </a:p>
                  </a:txBody>
                  <a:tcPr>
                    <a:lnL w="12700" cap="flat" cmpd="sng">
                      <a:solidFill>
                        <a:schemeClr val="tx1"/>
                      </a:solidFill>
                      <a:miter lim="800000"/>
                    </a:lnL>
                    <a:lnR w="28575" cap="flat" cmpd="sng">
                      <a:solidFill>
                        <a:schemeClr val="tx1"/>
                      </a:solidFill>
                      <a:miter lim="800000"/>
                    </a:lnR>
                    <a:lnT w="12700" cap="flat" cmpd="sng">
                      <a:solidFill>
                        <a:schemeClr val="tx1"/>
                      </a:solidFill>
                      <a:miter lim="800000"/>
                    </a:lnT>
                    <a:lnB w="12700" cap="flat" cmpd="sng">
                      <a:solidFill>
                        <a:schemeClr val="tx1"/>
                      </a:solidFill>
                      <a:miter lim="800000"/>
                    </a:lnB>
                    <a:noFill/>
                  </a:tcPr>
                </a:tc>
              </a:tr>
              <a:tr h="519112">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6</a:t>
                      </a:r>
                      <a:endParaRPr lang="en-US" altLang="en-US" sz="2800">
                        <a:latin typeface="黑体" pitchFamily="1" charset="-122"/>
                        <a:ea typeface="黑体" pitchFamily="1" charset="-122"/>
                      </a:endParaRPr>
                    </a:p>
                  </a:txBody>
                  <a:tcPr>
                    <a:lnL w="28575"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17</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17/6</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endParaRPr sz="2800">
                        <a:latin typeface="黑体" pitchFamily="1" charset="-122"/>
                        <a:ea typeface="黑体" pitchFamily="1" charset="-122"/>
                      </a:endParaRPr>
                    </a:p>
                  </a:txBody>
                  <a:tcPr>
                    <a:lnL w="12700" cap="flat" cmpd="sng">
                      <a:solidFill>
                        <a:schemeClr val="tx1"/>
                      </a:solidFill>
                      <a:miter lim="800000"/>
                    </a:lnL>
                    <a:lnR w="28575" cap="flat" cmpd="sng">
                      <a:solidFill>
                        <a:schemeClr val="tx1"/>
                      </a:solidFill>
                      <a:miter lim="800000"/>
                    </a:lnR>
                    <a:lnT w="12700" cap="flat" cmpd="sng">
                      <a:solidFill>
                        <a:schemeClr val="tx1"/>
                      </a:solidFill>
                      <a:miter lim="800000"/>
                    </a:lnT>
                    <a:lnB w="12700" cap="flat" cmpd="sng">
                      <a:solidFill>
                        <a:schemeClr val="tx1"/>
                      </a:solidFill>
                      <a:miter lim="800000"/>
                    </a:lnB>
                    <a:noFill/>
                  </a:tcPr>
                </a:tc>
              </a:tr>
              <a:tr h="517525">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7</a:t>
                      </a:r>
                      <a:endParaRPr lang="en-US" altLang="en-US" sz="2800">
                        <a:latin typeface="黑体" pitchFamily="1" charset="-122"/>
                        <a:ea typeface="黑体" pitchFamily="1" charset="-122"/>
                      </a:endParaRPr>
                    </a:p>
                  </a:txBody>
                  <a:tcPr>
                    <a:lnL w="28575"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16</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r>
                        <a:rPr lang="en-US" altLang="en-US" sz="2800">
                          <a:latin typeface="黑体" pitchFamily="1" charset="-122"/>
                          <a:ea typeface="黑体" pitchFamily="1" charset="-122"/>
                        </a:rPr>
                        <a:t>16/7</a:t>
                      </a:r>
                      <a:endParaRPr lang="en-US" altLang="en-US" sz="2800">
                        <a:latin typeface="黑体" pitchFamily="1" charset="-122"/>
                        <a:ea typeface="黑体" pitchFamily="1" charset="-122"/>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12700"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algn="ctr" eaLnBrk="1" hangingPunct="1">
                        <a:spcBef>
                          <a:spcPct val="0"/>
                        </a:spcBef>
                        <a:buSzPct val="80000"/>
                        <a:buNone/>
                      </a:pPr>
                      <a:endParaRPr sz="2800">
                        <a:latin typeface="黑体" pitchFamily="1" charset="-122"/>
                        <a:ea typeface="黑体" pitchFamily="1" charset="-122"/>
                      </a:endParaRPr>
                    </a:p>
                  </a:txBody>
                  <a:tcPr>
                    <a:lnL w="12700" cap="flat" cmpd="sng">
                      <a:solidFill>
                        <a:schemeClr val="tx1"/>
                      </a:solidFill>
                      <a:miter lim="800000"/>
                    </a:lnL>
                    <a:lnR w="28575" cap="flat" cmpd="sng">
                      <a:solidFill>
                        <a:schemeClr val="tx1"/>
                      </a:solidFill>
                      <a:miter lim="800000"/>
                    </a:lnR>
                    <a:lnT w="12700" cap="flat" cmpd="sng">
                      <a:solidFill>
                        <a:schemeClr val="tx1"/>
                      </a:solidFill>
                      <a:miter lim="800000"/>
                    </a:lnT>
                    <a:lnB w="12700" cap="flat" cmpd="sng">
                      <a:solidFill>
                        <a:schemeClr val="tx1"/>
                      </a:solidFill>
                      <a:miter lim="800000"/>
                    </a:lnB>
                    <a:noFill/>
                  </a:tcPr>
                </a:tc>
              </a:tr>
              <a:tr h="519112">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eaLnBrk="1" hangingPunct="1">
                        <a:spcBef>
                          <a:spcPct val="20000"/>
                        </a:spcBef>
                        <a:buClr>
                          <a:schemeClr val="hlink"/>
                        </a:buClr>
                        <a:buSzPct val="80000"/>
                        <a:buFont typeface="Wingdings 2" pitchFamily="2" charset="2"/>
                        <a:buNone/>
                      </a:pPr>
                      <a:r>
                        <a:rPr lang="en-US" altLang="en-US" sz="2800">
                          <a:latin typeface="Times New Roman" pitchFamily="2" charset="0"/>
                        </a:rPr>
                        <a:t>          8</a:t>
                      </a:r>
                      <a:endParaRPr lang="en-US" altLang="en-US" sz="2800">
                        <a:latin typeface="Times New Roman" pitchFamily="2" charset="0"/>
                      </a:endParaRPr>
                    </a:p>
                  </a:txBody>
                  <a:tcPr>
                    <a:lnL w="28575" cap="flat" cmpd="sng">
                      <a:solidFill>
                        <a:schemeClr val="tx1"/>
                      </a:solidFill>
                      <a:miter lim="800000"/>
                    </a:lnL>
                    <a:lnR w="12700" cap="flat" cmpd="sng">
                      <a:solidFill>
                        <a:schemeClr val="tx1"/>
                      </a:solidFill>
                      <a:miter lim="800000"/>
                    </a:lnR>
                    <a:lnT w="12700" cap="flat" cmpd="sng">
                      <a:solidFill>
                        <a:schemeClr val="tx1"/>
                      </a:solidFill>
                      <a:miter lim="800000"/>
                    </a:lnT>
                    <a:lnB w="28575"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eaLnBrk="1" hangingPunct="1">
                        <a:spcBef>
                          <a:spcPct val="20000"/>
                        </a:spcBef>
                        <a:buClr>
                          <a:schemeClr val="hlink"/>
                        </a:buClr>
                        <a:buSzPct val="80000"/>
                        <a:buFont typeface="Wingdings 2" pitchFamily="2" charset="2"/>
                        <a:buNone/>
                      </a:pPr>
                      <a:r>
                        <a:rPr lang="en-US" altLang="en-US" sz="2800">
                          <a:latin typeface="Times New Roman" pitchFamily="2" charset="0"/>
                        </a:rPr>
                        <a:t>         13</a:t>
                      </a:r>
                      <a:endParaRPr lang="en-US" altLang="en-US" sz="2800">
                        <a:latin typeface="Times New Roman" pitchFamily="2" charset="0"/>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28575"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eaLnBrk="1" hangingPunct="1">
                        <a:spcBef>
                          <a:spcPct val="20000"/>
                        </a:spcBef>
                        <a:buClr>
                          <a:schemeClr val="hlink"/>
                        </a:buClr>
                        <a:buSzPct val="80000"/>
                        <a:buFont typeface="Wingdings 2" pitchFamily="2" charset="2"/>
                        <a:buNone/>
                      </a:pPr>
                      <a:r>
                        <a:rPr lang="en-US" altLang="en-US" sz="2800">
                          <a:latin typeface="Times New Roman" pitchFamily="2" charset="0"/>
                        </a:rPr>
                        <a:t>       13/8</a:t>
                      </a:r>
                      <a:endParaRPr lang="en-US" altLang="en-US" sz="2800">
                        <a:latin typeface="Times New Roman" pitchFamily="2" charset="0"/>
                      </a:endParaRPr>
                    </a:p>
                  </a:txBody>
                  <a:tcPr>
                    <a:lnL w="12700" cap="flat" cmpd="sng">
                      <a:solidFill>
                        <a:schemeClr val="tx1"/>
                      </a:solidFill>
                      <a:miter lim="800000"/>
                    </a:lnL>
                    <a:lnR w="12700" cap="flat" cmpd="sng">
                      <a:solidFill>
                        <a:schemeClr val="tx1"/>
                      </a:solidFill>
                      <a:miter lim="800000"/>
                    </a:lnR>
                    <a:lnT w="12700" cap="flat" cmpd="sng">
                      <a:solidFill>
                        <a:schemeClr val="tx1"/>
                      </a:solidFill>
                      <a:miter lim="800000"/>
                    </a:lnT>
                    <a:lnB w="28575" cap="flat" cmpd="sng">
                      <a:solidFill>
                        <a:schemeClr val="tx1"/>
                      </a:solidFill>
                      <a:miter lim="800000"/>
                    </a:lnB>
                    <a:noFill/>
                  </a:tcPr>
                </a:tc>
                <a:tc>
                  <a:txBody>
                    <a:bodyPr rot="0"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600" b="0" i="0" u="none" baseline="0">
                          <a:solidFill>
                            <a:schemeClr val="tx1"/>
                          </a:solidFill>
                          <a:latin typeface="Arial"/>
                          <a:ea typeface="宋体" charset="-122"/>
                        </a:defRPr>
                      </a:lvl1pPr>
                      <a:lvl2pPr marL="669925" indent="-325438" algn="l" defTabSz="914400" eaLnBrk="0" fontAlgn="base" hangingPunct="0">
                        <a:lnSpc>
                          <a:spcPct val="100000"/>
                        </a:lnSpc>
                        <a:spcBef>
                          <a:spcPct val="20000"/>
                        </a:spcBef>
                        <a:spcAft>
                          <a:spcPct val="0"/>
                        </a:spcAft>
                        <a:buClr>
                          <a:schemeClr val="accent2"/>
                        </a:buClr>
                        <a:buSzPct val="60000"/>
                        <a:buFont typeface="Wingdings" charset="2"/>
                        <a:buChar char="q"/>
                        <a:defRPr lang="zh-CN" altLang="en-US" sz="2200" b="0" i="0" u="none" baseline="0">
                          <a:solidFill>
                            <a:schemeClr val="tx1"/>
                          </a:solidFill>
                          <a:latin typeface="Arial"/>
                          <a:ea typeface="宋体" charset="-122"/>
                        </a:defRPr>
                      </a:lvl2pPr>
                      <a:lvl3pPr marL="1022350" indent="-350838"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2000" b="0" i="0" u="none" baseline="0">
                          <a:solidFill>
                            <a:schemeClr val="tx1"/>
                          </a:solidFill>
                          <a:latin typeface="Arial"/>
                          <a:ea typeface="宋体" charset="-122"/>
                        </a:defRPr>
                      </a:lvl3pPr>
                      <a:lvl4pPr marL="1339850" indent="-315912" algn="l" defTabSz="914400" eaLnBrk="0" fontAlgn="base" hangingPunct="0">
                        <a:lnSpc>
                          <a:spcPct val="100000"/>
                        </a:lnSpc>
                        <a:spcBef>
                          <a:spcPct val="20000"/>
                        </a:spcBef>
                        <a:spcAft>
                          <a:spcPct val="0"/>
                        </a:spcAft>
                        <a:buClr>
                          <a:schemeClr val="accent2"/>
                        </a:buClr>
                        <a:buSzPct val="70000"/>
                        <a:buFont typeface="Wingdings" charset="2"/>
                        <a:buChar char="q"/>
                        <a:defRPr lang="zh-CN" altLang="en-US" sz="1800" b="0" i="0" u="none" baseline="0">
                          <a:solidFill>
                            <a:schemeClr val="tx1"/>
                          </a:solidFill>
                          <a:latin typeface="Arial"/>
                          <a:ea typeface="宋体" charset="-122"/>
                        </a:defRPr>
                      </a:lvl4pPr>
                      <a:lvl5pPr marL="1681162" indent="-339725" algn="l" defTabSz="914400" eaLnBrk="0" fontAlgn="base" hangingPunct="0">
                        <a:lnSpc>
                          <a:spcPct val="100000"/>
                        </a:lnSpc>
                        <a:spcBef>
                          <a:spcPct val="20000"/>
                        </a:spcBef>
                        <a:spcAft>
                          <a:spcPct val="0"/>
                        </a:spcAft>
                        <a:buClr>
                          <a:schemeClr val="accent1"/>
                        </a:buClr>
                        <a:buSzPct val="75000"/>
                        <a:buFont typeface="Wingdings" charset="2"/>
                        <a:buChar char="§"/>
                        <a:defRPr lang="zh-CN" altLang="en-US" sz="1800" b="0" i="0" u="none" baseline="0">
                          <a:solidFill>
                            <a:schemeClr val="tx1"/>
                          </a:solidFill>
                          <a:latin typeface="Arial"/>
                          <a:ea typeface="宋体" charset="-122"/>
                        </a:defRPr>
                      </a:lvl5pPr>
                    </a:lstStyle>
                    <a:p>
                      <a:pPr marL="0" lvl="0" indent="0" eaLnBrk="1" hangingPunct="1">
                        <a:spcBef>
                          <a:spcPct val="20000"/>
                        </a:spcBef>
                        <a:buClr>
                          <a:schemeClr val="hlink"/>
                        </a:buClr>
                        <a:buSzPct val="80000"/>
                        <a:buFont typeface="Wingdings 2" pitchFamily="2" charset="2"/>
                        <a:buNone/>
                      </a:pPr>
                      <a:r>
                        <a:rPr sz="2800">
                          <a:latin typeface="Times New Roman" pitchFamily="2" charset="0"/>
                        </a:rPr>
                        <a:t>         </a:t>
                      </a:r>
                      <a:endParaRPr sz="2800">
                        <a:latin typeface="Times New Roman" pitchFamily="2" charset="0"/>
                      </a:endParaRPr>
                    </a:p>
                  </a:txBody>
                  <a:tcPr>
                    <a:lnL w="12700" cap="flat" cmpd="sng">
                      <a:solidFill>
                        <a:schemeClr val="tx1"/>
                      </a:solidFill>
                      <a:miter lim="800000"/>
                    </a:lnL>
                    <a:lnR w="28575" cap="flat" cmpd="sng">
                      <a:solidFill>
                        <a:schemeClr val="tx1"/>
                      </a:solidFill>
                      <a:miter lim="800000"/>
                    </a:lnR>
                    <a:lnT w="12700" cap="flat" cmpd="sng">
                      <a:solidFill>
                        <a:schemeClr val="tx1"/>
                      </a:solidFill>
                      <a:miter lim="800000"/>
                    </a:lnT>
                    <a:lnB w="28575" cap="flat" cmpd="sng">
                      <a:solidFill>
                        <a:schemeClr val="tx1"/>
                      </a:solidFill>
                      <a:miter lim="800000"/>
                    </a:lnB>
                    <a:noFill/>
                  </a:tcPr>
                </a:tc>
              </a:tr>
            </a:tbl>
          </a:graphicData>
        </a:graphic>
      </p:graphicFrame>
      <p:sp>
        <p:nvSpPr>
          <p:cNvPr id="58431" name="Rectangle 76"/>
          <p:cNvSpPr/>
          <p:nvPr/>
        </p:nvSpPr>
        <p:spPr>
          <a:xfrm>
            <a:off x="7554912" y="2174875"/>
            <a:ext cx="647700" cy="288925"/>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sz="2400">
                <a:latin typeface="黑体" pitchFamily="1" charset="-122"/>
                <a:ea typeface="黑体" pitchFamily="1" charset="-122"/>
              </a:rPr>
              <a:t>3</a:t>
            </a:r>
            <a:endParaRPr lang="en-US" altLang="en-US" sz="2400">
              <a:latin typeface="黑体" pitchFamily="1" charset="-122"/>
              <a:ea typeface="黑体" pitchFamily="1" charset="-122"/>
            </a:endParaRPr>
          </a:p>
        </p:txBody>
      </p:sp>
      <p:sp>
        <p:nvSpPr>
          <p:cNvPr id="58432" name="Rectangle 77"/>
          <p:cNvSpPr/>
          <p:nvPr/>
        </p:nvSpPr>
        <p:spPr>
          <a:xfrm>
            <a:off x="7553325" y="2705100"/>
            <a:ext cx="647700" cy="288925"/>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sz="2400">
                <a:latin typeface="黑体" pitchFamily="1" charset="-122"/>
                <a:ea typeface="黑体" pitchFamily="1" charset="-122"/>
              </a:rPr>
              <a:t>5</a:t>
            </a:r>
            <a:endParaRPr lang="en-US" altLang="en-US" sz="2400">
              <a:latin typeface="黑体" pitchFamily="1" charset="-122"/>
              <a:ea typeface="黑体" pitchFamily="1" charset="-122"/>
            </a:endParaRPr>
          </a:p>
        </p:txBody>
      </p:sp>
      <p:sp>
        <p:nvSpPr>
          <p:cNvPr id="58433" name="Rectangle 78"/>
          <p:cNvSpPr/>
          <p:nvPr/>
        </p:nvSpPr>
        <p:spPr>
          <a:xfrm>
            <a:off x="7567612" y="3209925"/>
            <a:ext cx="647700" cy="288925"/>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sz="2400">
                <a:latin typeface="黑体" pitchFamily="1" charset="-122"/>
                <a:ea typeface="黑体" pitchFamily="1" charset="-122"/>
              </a:rPr>
              <a:t>4</a:t>
            </a:r>
            <a:endParaRPr lang="en-US" altLang="en-US" sz="2400">
              <a:latin typeface="黑体" pitchFamily="1" charset="-122"/>
              <a:ea typeface="黑体" pitchFamily="1" charset="-122"/>
            </a:endParaRPr>
          </a:p>
        </p:txBody>
      </p:sp>
      <p:sp>
        <p:nvSpPr>
          <p:cNvPr id="58434" name="Rectangle 79"/>
          <p:cNvSpPr/>
          <p:nvPr/>
        </p:nvSpPr>
        <p:spPr>
          <a:xfrm>
            <a:off x="7567612" y="3729038"/>
            <a:ext cx="647700" cy="288925"/>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sz="2400">
                <a:latin typeface="黑体" pitchFamily="1" charset="-122"/>
                <a:ea typeface="黑体" pitchFamily="1" charset="-122"/>
              </a:rPr>
              <a:t>3</a:t>
            </a:r>
            <a:endParaRPr lang="en-US" altLang="en-US" sz="2400">
              <a:latin typeface="黑体" pitchFamily="1" charset="-122"/>
              <a:ea typeface="黑体" pitchFamily="1" charset="-122"/>
            </a:endParaRPr>
          </a:p>
        </p:txBody>
      </p:sp>
      <p:sp>
        <p:nvSpPr>
          <p:cNvPr id="58435" name="Rectangle 80"/>
          <p:cNvSpPr/>
          <p:nvPr/>
        </p:nvSpPr>
        <p:spPr>
          <a:xfrm>
            <a:off x="7569200" y="4217988"/>
            <a:ext cx="647700" cy="288925"/>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sz="2400">
                <a:latin typeface="黑体" pitchFamily="1" charset="-122"/>
                <a:ea typeface="黑体" pitchFamily="1" charset="-122"/>
              </a:rPr>
              <a:t>2</a:t>
            </a:r>
            <a:endParaRPr lang="en-US" altLang="en-US" sz="2400">
              <a:latin typeface="黑体" pitchFamily="1" charset="-122"/>
              <a:ea typeface="黑体" pitchFamily="1" charset="-122"/>
            </a:endParaRPr>
          </a:p>
        </p:txBody>
      </p:sp>
      <p:sp>
        <p:nvSpPr>
          <p:cNvPr id="58436" name="Rectangle 81"/>
          <p:cNvSpPr/>
          <p:nvPr/>
        </p:nvSpPr>
        <p:spPr>
          <a:xfrm>
            <a:off x="7581900" y="4710112"/>
            <a:ext cx="647700" cy="288925"/>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sz="2400">
                <a:latin typeface="黑体" pitchFamily="1" charset="-122"/>
                <a:ea typeface="黑体" pitchFamily="1" charset="-122"/>
              </a:rPr>
              <a:t>0</a:t>
            </a:r>
            <a:endParaRPr lang="en-US" altLang="en-US" sz="2400">
              <a:latin typeface="黑体" pitchFamily="1" charset="-122"/>
              <a:ea typeface="黑体" pitchFamily="1" charset="-122"/>
            </a:endParaRPr>
          </a:p>
        </p:txBody>
      </p:sp>
      <p:sp>
        <p:nvSpPr>
          <p:cNvPr id="58437" name="Rectangle 82"/>
          <p:cNvSpPr/>
          <p:nvPr/>
        </p:nvSpPr>
        <p:spPr>
          <a:xfrm>
            <a:off x="7567612" y="5299075"/>
            <a:ext cx="647700" cy="288925"/>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sz="2400">
                <a:latin typeface="黑体" pitchFamily="1" charset="-122"/>
                <a:ea typeface="黑体" pitchFamily="1" charset="-122"/>
              </a:rPr>
              <a:t>-1</a:t>
            </a:r>
            <a:endParaRPr lang="en-US" altLang="en-US" sz="2400">
              <a:latin typeface="黑体" pitchFamily="1" charset="-122"/>
              <a:ea typeface="黑体" pitchFamily="1" charset="-122"/>
            </a:endParaRPr>
          </a:p>
        </p:txBody>
      </p:sp>
      <p:sp>
        <p:nvSpPr>
          <p:cNvPr id="58438" name="Rectangle 83"/>
          <p:cNvSpPr/>
          <p:nvPr/>
        </p:nvSpPr>
        <p:spPr>
          <a:xfrm>
            <a:off x="7596188" y="5803900"/>
            <a:ext cx="647700" cy="288925"/>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sz="2400">
                <a:latin typeface="黑体" pitchFamily="1" charset="-122"/>
                <a:ea typeface="黑体" pitchFamily="1" charset="-122"/>
              </a:rPr>
              <a:t>-3</a:t>
            </a:r>
            <a:endParaRPr lang="en-US" altLang="en-US" sz="2400">
              <a:latin typeface="黑体" pitchFamily="1" charset="-122"/>
              <a:ea typeface="黑体" pitchFamily="1" charset="-122"/>
            </a:endParaRPr>
          </a:p>
        </p:txBody>
      </p:sp>
      <p:sp>
        <p:nvSpPr>
          <p:cNvPr id="58439" name="TextBox 58438"/>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消费者行为与生产者行为共100页，您现在浏览的是第28页!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additive="base">
                                        <p:cTn id="6" dur="1" fill="hold">
                                          <p:stCondLst>
                                            <p:cond delay="0"/>
                                          </p:stCondLst>
                                        </p:cTn>
                                        <p:tgtEl>
                                          <p:spTgt spid="58431"/>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afterGroup">
                            <p:stCondLst>
                              <p:cond delay="0"/>
                            </p:stCondLst>
                            <p:childTnLst>
                              <p:par>
                                <p:cTn id="9" presetID="1" presetClass="entr" presetSubtype="0" dur="1" fill="hold" grpId="1" nodeType="clickEffect">
                                  <p:stCondLst>
                                    <p:cond delay="0"/>
                                  </p:stCondLst>
                                  <p:childTnLst>
                                    <p:set>
                                      <p:cBhvr additive="base">
                                        <p:cTn id="10" dur="1" fill="hold">
                                          <p:stCondLst>
                                            <p:cond delay="0"/>
                                          </p:stCondLst>
                                        </p:cTn>
                                        <p:tgtEl>
                                          <p:spTgt spid="58432"/>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afterGroup">
                            <p:stCondLst>
                              <p:cond delay="0"/>
                            </p:stCondLst>
                            <p:childTnLst>
                              <p:par>
                                <p:cTn id="13" presetID="1" presetClass="entr" presetSubtype="0" dur="1" fill="hold" grpId="2" nodeType="clickEffect">
                                  <p:stCondLst>
                                    <p:cond delay="0"/>
                                  </p:stCondLst>
                                  <p:childTnLst>
                                    <p:set>
                                      <p:cBhvr additive="base">
                                        <p:cTn id="14" dur="1" fill="hold">
                                          <p:stCondLst>
                                            <p:cond delay="0"/>
                                          </p:stCondLst>
                                        </p:cTn>
                                        <p:tgtEl>
                                          <p:spTgt spid="58433"/>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afterGroup">
                            <p:stCondLst>
                              <p:cond delay="0"/>
                            </p:stCondLst>
                            <p:childTnLst>
                              <p:par>
                                <p:cTn id="17" presetID="1" presetClass="entr" presetSubtype="0" dur="1" fill="hold" grpId="3" nodeType="clickEffect">
                                  <p:stCondLst>
                                    <p:cond delay="0"/>
                                  </p:stCondLst>
                                  <p:childTnLst>
                                    <p:set>
                                      <p:cBhvr additive="base">
                                        <p:cTn id="18" dur="1" fill="hold">
                                          <p:stCondLst>
                                            <p:cond delay="0"/>
                                          </p:stCondLst>
                                        </p:cTn>
                                        <p:tgtEl>
                                          <p:spTgt spid="58434"/>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afterGroup">
                            <p:stCondLst>
                              <p:cond delay="0"/>
                            </p:stCondLst>
                            <p:childTnLst>
                              <p:par>
                                <p:cTn id="21" presetID="1" presetClass="entr" presetSubtype="0" dur="1" fill="hold" grpId="4" nodeType="clickEffect">
                                  <p:stCondLst>
                                    <p:cond delay="0"/>
                                  </p:stCondLst>
                                  <p:childTnLst>
                                    <p:set>
                                      <p:cBhvr additive="base">
                                        <p:cTn id="22" dur="1" fill="hold">
                                          <p:stCondLst>
                                            <p:cond delay="0"/>
                                          </p:stCondLst>
                                        </p:cTn>
                                        <p:tgtEl>
                                          <p:spTgt spid="58435"/>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afterGroup">
                            <p:stCondLst>
                              <p:cond delay="0"/>
                            </p:stCondLst>
                            <p:childTnLst>
                              <p:par>
                                <p:cTn id="25" presetID="1" presetClass="entr" presetSubtype="0" dur="1" fill="hold" grpId="5" nodeType="clickEffect">
                                  <p:stCondLst>
                                    <p:cond delay="0"/>
                                  </p:stCondLst>
                                  <p:childTnLst>
                                    <p:set>
                                      <p:cBhvr additive="base">
                                        <p:cTn id="26" dur="1" fill="hold">
                                          <p:stCondLst>
                                            <p:cond delay="0"/>
                                          </p:stCondLst>
                                        </p:cTn>
                                        <p:tgtEl>
                                          <p:spTgt spid="58436"/>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afterGroup">
                            <p:stCondLst>
                              <p:cond delay="0"/>
                            </p:stCondLst>
                            <p:childTnLst>
                              <p:par>
                                <p:cTn id="29" presetID="1" presetClass="entr" presetSubtype="0" dur="1" fill="hold" grpId="6" nodeType="clickEffect">
                                  <p:stCondLst>
                                    <p:cond delay="0"/>
                                  </p:stCondLst>
                                  <p:childTnLst>
                                    <p:set>
                                      <p:cBhvr additive="base">
                                        <p:cTn id="30" dur="1" fill="hold">
                                          <p:stCondLst>
                                            <p:cond delay="0"/>
                                          </p:stCondLst>
                                        </p:cTn>
                                        <p:tgtEl>
                                          <p:spTgt spid="58437"/>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afterGroup">
                            <p:stCondLst>
                              <p:cond delay="0"/>
                            </p:stCondLst>
                            <p:childTnLst>
                              <p:par>
                                <p:cTn id="33" presetID="1" presetClass="entr" presetSubtype="0" dur="1" fill="hold" grpId="7" nodeType="clickEffect">
                                  <p:stCondLst>
                                    <p:cond delay="0"/>
                                  </p:stCondLst>
                                  <p:childTnLst>
                                    <p:set>
                                      <p:cBhvr additive="base">
                                        <p:cTn id="34" dur="1" fill="hold">
                                          <p:stCondLst>
                                            <p:cond delay="0"/>
                                          </p:stCondLst>
                                        </p:cTn>
                                        <p:tgtEl>
                                          <p:spTgt spid="5843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431" grpId="0"/>
      <p:bldP spid="58432" grpId="1"/>
      <p:bldP spid="58433" grpId="2"/>
      <p:bldP spid="58434" grpId="3"/>
      <p:bldP spid="58435" grpId="4"/>
      <p:bldP spid="58436" grpId="5"/>
      <p:bldP spid="58437" grpId="6"/>
      <p:bldP spid="58438" grpId="7"/>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0418" name="日期占位符 3"/>
          <p:cNvSpPr/>
          <p:nvPr/>
        </p:nvSpPr>
        <p:spPr>
          <a:xfrm>
            <a:off x="457200" y="6243638"/>
            <a:ext cx="2133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eaLnBrk="1" hangingPunct="1"/>
            <a:fld id="{A06636D1-D379-4D11-8D1C-E652772B5540}" type="datetime1">
              <a:rPr lang="zh-CN" altLang="en-US" sz="1200">
                <a:latin typeface="Garamond" pitchFamily="2" charset="0"/>
              </a:rPr>
              <a:t>2024/9/7</a:t>
            </a:fld>
            <a:endParaRPr lang="en-US" altLang="en-US" sz="1200">
              <a:latin typeface="Garamond" pitchFamily="2" charset="0"/>
            </a:endParaRPr>
          </a:p>
        </p:txBody>
      </p:sp>
      <p:sp>
        <p:nvSpPr>
          <p:cNvPr id="60419" name="页脚占位符 4"/>
          <p:cNvSpPr/>
          <p:nvPr/>
        </p:nvSpPr>
        <p:spPr>
          <a:xfrm>
            <a:off x="3124200" y="6248400"/>
            <a:ext cx="2895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zh-CN" altLang="en-US" sz="1200">
                <a:latin typeface="Garamond" pitchFamily="2" charset="0"/>
              </a:rPr>
              <a:t>微观经济学</a:t>
            </a:r>
            <a:endParaRPr lang="en-US" altLang="en-US" sz="1200">
              <a:latin typeface="Garamond" pitchFamily="2" charset="0"/>
            </a:endParaRPr>
          </a:p>
        </p:txBody>
      </p:sp>
      <p:sp>
        <p:nvSpPr>
          <p:cNvPr id="60420" name="灯片编号占位符 5"/>
          <p:cNvSpPr/>
          <p:nvPr/>
        </p:nvSpPr>
        <p:spPr>
          <a:xfrm>
            <a:off x="6553200" y="6243638"/>
            <a:ext cx="2133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algn="r" eaLnBrk="1" hangingPunct="1"/>
            <a:fld id="{16E0A1E3-699B-46B0-8A73-A9E3175B3417}" type="slidenum">
              <a:rPr lang="zh-CN" altLang="en-US" sz="1200">
                <a:latin typeface="Garamond" pitchFamily="2" charset="0"/>
              </a:rPr>
              <a:t>29</a:t>
            </a:fld>
            <a:endParaRPr lang="en-US" altLang="en-US" sz="1200">
              <a:latin typeface="Garamond" pitchFamily="2" charset="0"/>
            </a:endParaRPr>
          </a:p>
        </p:txBody>
      </p:sp>
      <p:sp>
        <p:nvSpPr>
          <p:cNvPr id="60421" name="Rectangle 2"/>
          <p:cNvSpPr/>
          <p:nvPr/>
        </p:nvSpPr>
        <p:spPr>
          <a:xfrm>
            <a:off x="1187450" y="2563812"/>
            <a:ext cx="360362" cy="360362"/>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a:t>B</a:t>
            </a:r>
            <a:endParaRPr lang="en-US" altLang="en-US"/>
          </a:p>
        </p:txBody>
      </p:sp>
      <p:cxnSp>
        <p:nvCxnSpPr>
          <p:cNvPr id="60422" name="Line 3"/>
          <p:cNvCxnSpPr/>
          <p:nvPr/>
        </p:nvCxnSpPr>
        <p:spPr>
          <a:xfrm rot="60000" flipV="1">
            <a:off x="423862" y="1457325"/>
            <a:ext cx="1700212" cy="1997075"/>
          </a:xfrm>
          <a:prstGeom prst="line">
            <a:avLst/>
          </a:prstGeom>
          <a:noFill/>
          <a:ln w="19050" cmpd="sng">
            <a:solidFill>
              <a:schemeClr val="tx1"/>
            </a:solidFill>
            <a:prstDash val="dash"/>
            <a:miter lim="800000"/>
          </a:ln>
        </p:spPr>
      </p:cxnSp>
      <p:sp>
        <p:nvSpPr>
          <p:cNvPr id="60423" name="Rectangle 4"/>
          <p:cNvSpPr/>
          <p:nvPr>
            <p:ph type="title" idx="4294967295"/>
          </p:nvPr>
        </p:nvSpPr>
        <p:spPr>
          <a:xfrm>
            <a:off x="603250" y="188912"/>
            <a:ext cx="8540750" cy="993775"/>
          </a:xfrm>
          <a:prstGeom prst="rect">
            <a:avLst/>
          </a:prstGeom>
          <a:noFill/>
          <a:ln>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r>
              <a:rPr sz="3600">
                <a:latin typeface="黑体" pitchFamily="1" charset="-122"/>
                <a:ea typeface="黑体" pitchFamily="1" charset="-122"/>
              </a:rPr>
              <a:t>平均产量和总产量之间的关系。</a:t>
            </a:r>
            <a:endParaRPr sz="3600">
              <a:latin typeface="黑体" pitchFamily="1" charset="-122"/>
              <a:ea typeface="黑体" pitchFamily="1" charset="-122"/>
            </a:endParaRPr>
          </a:p>
        </p:txBody>
      </p:sp>
      <p:sp>
        <p:nvSpPr>
          <p:cNvPr id="60424" name="Freeform 6"/>
          <p:cNvSpPr/>
          <p:nvPr/>
        </p:nvSpPr>
        <p:spPr>
          <a:xfrm>
            <a:off x="404812" y="1355725"/>
            <a:ext cx="4310062" cy="2089150"/>
          </a:xfrm>
          <a:custGeom>
            <a:gdLst>
              <a:gd name="GT0" fmla="+- l w 0"/>
              <a:gd name="GT1" fmla="+- t h 0"/>
            </a:gdLst>
            <a:cxnLst>
              <a:cxn ang="0">
                <a:pos x="2147483647" y="0"/>
              </a:cxn>
              <a:cxn ang="0">
                <a:pos x="0" y="2147483647"/>
              </a:cxn>
              <a:cxn ang="0">
                <a:pos x="2147483647" y="2147483647"/>
              </a:cxn>
            </a:cxnLst>
            <a:rect l="l" t="t" r="GT0" b="GT1"/>
            <a:pathLst>
              <a:path w="2715" h="1161">
                <a:moveTo>
                  <a:pt x="9" y="0"/>
                </a:moveTo>
                <a:lnTo>
                  <a:pt x="0" y="1161"/>
                </a:lnTo>
                <a:lnTo>
                  <a:pt x="2715" y="1152"/>
                </a:lnTo>
              </a:path>
            </a:pathLst>
          </a:custGeom>
          <a:noFill/>
          <a:ln w="38100" cmpd="sng">
            <a:solidFill>
              <a:schemeClr val="tx1"/>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p:txBody>
      </p:sp>
      <p:sp>
        <p:nvSpPr>
          <p:cNvPr id="60425" name="Freeform 7"/>
          <p:cNvSpPr/>
          <p:nvPr/>
        </p:nvSpPr>
        <p:spPr>
          <a:xfrm>
            <a:off x="395288" y="4046538"/>
            <a:ext cx="4310062" cy="1914525"/>
          </a:xfrm>
          <a:custGeom>
            <a:gdLst>
              <a:gd name="GT0" fmla="+- l w 0"/>
              <a:gd name="GT1" fmla="+- t h 0"/>
            </a:gdLst>
            <a:cxnLst>
              <a:cxn ang="0">
                <a:pos x="2147483647" y="0"/>
              </a:cxn>
              <a:cxn ang="0">
                <a:pos x="0" y="2147483647"/>
              </a:cxn>
              <a:cxn ang="0">
                <a:pos x="2147483647" y="2147483647"/>
              </a:cxn>
            </a:cxnLst>
            <a:rect l="l" t="t" r="GT0" b="GT1"/>
            <a:pathLst>
              <a:path w="1938" h="1161">
                <a:moveTo>
                  <a:pt x="9" y="0"/>
                </a:moveTo>
                <a:lnTo>
                  <a:pt x="0" y="1161"/>
                </a:lnTo>
                <a:lnTo>
                  <a:pt x="1938" y="1152"/>
                </a:lnTo>
              </a:path>
            </a:pathLst>
          </a:custGeom>
          <a:noFill/>
          <a:ln w="38100" cmpd="sng">
            <a:solidFill>
              <a:schemeClr val="tx1"/>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p:txBody>
      </p:sp>
      <p:sp>
        <p:nvSpPr>
          <p:cNvPr id="60426" name="Freeform 8"/>
          <p:cNvSpPr/>
          <p:nvPr/>
        </p:nvSpPr>
        <p:spPr>
          <a:xfrm>
            <a:off x="404812" y="1627188"/>
            <a:ext cx="3657600" cy="1803400"/>
          </a:xfrm>
          <a:custGeom>
            <a:gdLst>
              <a:gd name="GT0" fmla="+- l w 0"/>
              <a:gd name="GT1" fmla="+- t h 0"/>
            </a:gdLst>
            <a:cxnLst>
              <a:cxn ang="0">
                <a:pos x="0"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 ang="0">
                <a:pos x="2147483647" y="2147483647"/>
              </a:cxn>
            </a:cxnLst>
            <a:rect l="l" t="t" r="GT0" b="GT1"/>
            <a:pathLst>
              <a:path w="2304" h="1136">
                <a:moveTo>
                  <a:pt x="0" y="1136"/>
                </a:moveTo>
                <a:cubicBezTo>
                  <a:pt x="55" y="1093"/>
                  <a:pt x="239" y="962"/>
                  <a:pt x="329" y="880"/>
                </a:cubicBezTo>
                <a:cubicBezTo>
                  <a:pt x="419" y="798"/>
                  <a:pt x="469" y="730"/>
                  <a:pt x="539" y="642"/>
                </a:cubicBezTo>
                <a:cubicBezTo>
                  <a:pt x="609" y="554"/>
                  <a:pt x="683" y="434"/>
                  <a:pt x="750" y="349"/>
                </a:cubicBezTo>
                <a:cubicBezTo>
                  <a:pt x="817" y="264"/>
                  <a:pt x="857" y="188"/>
                  <a:pt x="942" y="130"/>
                </a:cubicBezTo>
                <a:cubicBezTo>
                  <a:pt x="1027" y="72"/>
                  <a:pt x="1152" y="0"/>
                  <a:pt x="1262" y="2"/>
                </a:cubicBezTo>
                <a:cubicBezTo>
                  <a:pt x="1372" y="4"/>
                  <a:pt x="1426" y="35"/>
                  <a:pt x="1600" y="139"/>
                </a:cubicBezTo>
                <a:cubicBezTo>
                  <a:pt x="1774" y="243"/>
                  <a:pt x="2157" y="523"/>
                  <a:pt x="2304" y="624"/>
                </a:cubicBezTo>
              </a:path>
            </a:pathLst>
          </a:custGeom>
          <a:noFill/>
          <a:ln w="38100" cmpd="sng">
            <a:solidFill>
              <a:srgbClr val="0000CC"/>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p:txBody>
      </p:sp>
      <p:sp>
        <p:nvSpPr>
          <p:cNvPr id="60427" name="Freeform 9"/>
          <p:cNvSpPr/>
          <p:nvPr/>
        </p:nvSpPr>
        <p:spPr>
          <a:xfrm rot="240000">
            <a:off x="438150" y="4652962"/>
            <a:ext cx="4000500" cy="1501775"/>
          </a:xfrm>
          <a:custGeom>
            <a:gdLst>
              <a:gd name="GT0" fmla="+- l w 0"/>
              <a:gd name="GT1" fmla="+- t h 0"/>
            </a:gdLst>
            <a:cxnLst>
              <a:cxn ang="0">
                <a:pos x="0" y="2147483647"/>
              </a:cxn>
              <a:cxn ang="0">
                <a:pos x="2147483647" y="2147483647"/>
              </a:cxn>
              <a:cxn ang="0">
                <a:pos x="2147483647" y="2147483647"/>
              </a:cxn>
            </a:cxnLst>
            <a:rect l="l" t="t" r="GT0" b="GT1"/>
            <a:pathLst>
              <a:path w="2281" h="909">
                <a:moveTo>
                  <a:pt x="0" y="909"/>
                </a:moveTo>
                <a:cubicBezTo>
                  <a:pt x="124" y="766"/>
                  <a:pt x="365" y="102"/>
                  <a:pt x="745" y="51"/>
                </a:cubicBezTo>
                <a:cubicBezTo>
                  <a:pt x="1125" y="0"/>
                  <a:pt x="1961" y="486"/>
                  <a:pt x="2281" y="600"/>
                </a:cubicBezTo>
              </a:path>
            </a:pathLst>
          </a:custGeom>
          <a:noFill/>
          <a:ln w="38100" cmpd="sng">
            <a:solidFill>
              <a:srgbClr val="FF3300"/>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p:txBody>
      </p:sp>
      <p:cxnSp>
        <p:nvCxnSpPr>
          <p:cNvPr id="60428" name="Line 10"/>
          <p:cNvCxnSpPr/>
          <p:nvPr/>
        </p:nvCxnSpPr>
        <p:spPr>
          <a:xfrm flipV="1">
            <a:off x="1698625" y="1947862"/>
            <a:ext cx="14288" cy="4002088"/>
          </a:xfrm>
          <a:prstGeom prst="line">
            <a:avLst/>
          </a:prstGeom>
          <a:noFill/>
          <a:ln w="28575" cmpd="sng">
            <a:solidFill>
              <a:schemeClr val="tx1"/>
            </a:solidFill>
            <a:prstDash val="dash"/>
            <a:miter lim="800000"/>
          </a:ln>
        </p:spPr>
      </p:cxnSp>
      <p:cxnSp>
        <p:nvCxnSpPr>
          <p:cNvPr id="60429" name="Line 11"/>
          <p:cNvCxnSpPr/>
          <p:nvPr/>
        </p:nvCxnSpPr>
        <p:spPr>
          <a:xfrm flipH="1">
            <a:off x="1203325" y="2687638"/>
            <a:ext cx="15875" cy="3267075"/>
          </a:xfrm>
          <a:prstGeom prst="line">
            <a:avLst/>
          </a:prstGeom>
          <a:noFill/>
          <a:ln w="28575" cmpd="sng">
            <a:solidFill>
              <a:schemeClr val="tx1"/>
            </a:solidFill>
            <a:prstDash val="dash"/>
            <a:miter lim="800000"/>
          </a:ln>
        </p:spPr>
      </p:cxnSp>
      <p:sp>
        <p:nvSpPr>
          <p:cNvPr id="60430" name="Freeform 12"/>
          <p:cNvSpPr/>
          <p:nvPr/>
        </p:nvSpPr>
        <p:spPr>
          <a:xfrm>
            <a:off x="406400" y="4244975"/>
            <a:ext cx="2119312" cy="2044700"/>
          </a:xfrm>
          <a:custGeom>
            <a:gdLst>
              <a:gd name="GT0" fmla="+- l w 0"/>
              <a:gd name="GT1" fmla="+- t h 0"/>
            </a:gdLst>
            <a:cxnLst>
              <a:cxn ang="0">
                <a:pos x="0" y="2147483647"/>
              </a:cxn>
              <a:cxn ang="0">
                <a:pos x="2147483647" y="2147483647"/>
              </a:cxn>
              <a:cxn ang="0">
                <a:pos x="2147483647" y="2147483647"/>
              </a:cxn>
            </a:cxnLst>
            <a:rect l="l" t="t" r="GT0" b="GT1"/>
            <a:pathLst>
              <a:path w="1426" h="1288">
                <a:moveTo>
                  <a:pt x="0" y="1078"/>
                </a:moveTo>
                <a:cubicBezTo>
                  <a:pt x="96" y="904"/>
                  <a:pt x="338" y="0"/>
                  <a:pt x="576" y="35"/>
                </a:cubicBezTo>
                <a:cubicBezTo>
                  <a:pt x="814" y="70"/>
                  <a:pt x="1249" y="1027"/>
                  <a:pt x="1426" y="1288"/>
                </a:cubicBezTo>
              </a:path>
            </a:pathLst>
          </a:custGeom>
          <a:noFill/>
          <a:ln w="38100" cmpd="sng">
            <a:solidFill>
              <a:schemeClr val="tx2"/>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p:txBody>
      </p:sp>
      <p:cxnSp>
        <p:nvCxnSpPr>
          <p:cNvPr id="60431" name="Line 13"/>
          <p:cNvCxnSpPr/>
          <p:nvPr/>
        </p:nvCxnSpPr>
        <p:spPr>
          <a:xfrm flipH="1">
            <a:off x="2392362" y="1627188"/>
            <a:ext cx="0" cy="4368800"/>
          </a:xfrm>
          <a:prstGeom prst="line">
            <a:avLst/>
          </a:prstGeom>
          <a:noFill/>
          <a:ln w="38100" cmpd="sng">
            <a:solidFill>
              <a:schemeClr val="tx1"/>
            </a:solidFill>
            <a:prstDash val="dash"/>
            <a:miter lim="800000"/>
          </a:ln>
        </p:spPr>
      </p:cxnSp>
      <p:cxnSp>
        <p:nvCxnSpPr>
          <p:cNvPr id="60432" name="Line 14"/>
          <p:cNvCxnSpPr/>
          <p:nvPr/>
        </p:nvCxnSpPr>
        <p:spPr>
          <a:xfrm rot="60000" flipH="1">
            <a:off x="390525" y="1616075"/>
            <a:ext cx="2001838" cy="0"/>
          </a:xfrm>
          <a:prstGeom prst="line">
            <a:avLst/>
          </a:prstGeom>
          <a:noFill/>
          <a:ln w="28575" cmpd="sng">
            <a:solidFill>
              <a:schemeClr val="tx1"/>
            </a:solidFill>
            <a:prstDash val="dash"/>
            <a:miter lim="800000"/>
          </a:ln>
        </p:spPr>
      </p:cxnSp>
      <p:cxnSp>
        <p:nvCxnSpPr>
          <p:cNvPr id="60433" name="Line 15"/>
          <p:cNvCxnSpPr/>
          <p:nvPr/>
        </p:nvCxnSpPr>
        <p:spPr>
          <a:xfrm flipH="1">
            <a:off x="404812" y="4284662"/>
            <a:ext cx="812800" cy="15875"/>
          </a:xfrm>
          <a:prstGeom prst="line">
            <a:avLst/>
          </a:prstGeom>
          <a:noFill/>
          <a:ln w="28575" cmpd="sng">
            <a:solidFill>
              <a:schemeClr val="tx1"/>
            </a:solidFill>
            <a:prstDash val="dash"/>
            <a:miter lim="800000"/>
          </a:ln>
        </p:spPr>
      </p:cxnSp>
      <p:cxnSp>
        <p:nvCxnSpPr>
          <p:cNvPr id="60434" name="Line 16"/>
          <p:cNvCxnSpPr/>
          <p:nvPr/>
        </p:nvCxnSpPr>
        <p:spPr>
          <a:xfrm flipH="1" flipV="1">
            <a:off x="404812" y="4576762"/>
            <a:ext cx="1190625" cy="14288"/>
          </a:xfrm>
          <a:prstGeom prst="line">
            <a:avLst/>
          </a:prstGeom>
          <a:noFill/>
          <a:ln w="28575" cmpd="sng">
            <a:solidFill>
              <a:schemeClr val="tx1"/>
            </a:solidFill>
            <a:prstDash val="dash"/>
            <a:miter lim="800000"/>
          </a:ln>
        </p:spPr>
      </p:cxnSp>
      <p:cxnSp>
        <p:nvCxnSpPr>
          <p:cNvPr id="60435" name="Line 17"/>
          <p:cNvCxnSpPr/>
          <p:nvPr/>
        </p:nvCxnSpPr>
        <p:spPr>
          <a:xfrm flipH="1">
            <a:off x="404812" y="2733675"/>
            <a:ext cx="798512" cy="0"/>
          </a:xfrm>
          <a:prstGeom prst="line">
            <a:avLst/>
          </a:prstGeom>
          <a:noFill/>
          <a:ln w="28575" cmpd="sng">
            <a:solidFill>
              <a:schemeClr val="tx1"/>
            </a:solidFill>
            <a:prstDash val="dash"/>
            <a:miter lim="800000"/>
          </a:ln>
        </p:spPr>
      </p:cxnSp>
      <p:cxnSp>
        <p:nvCxnSpPr>
          <p:cNvPr id="60436" name="Line 18"/>
          <p:cNvCxnSpPr/>
          <p:nvPr/>
        </p:nvCxnSpPr>
        <p:spPr>
          <a:xfrm flipH="1">
            <a:off x="404812" y="2197100"/>
            <a:ext cx="1190625" cy="0"/>
          </a:xfrm>
          <a:prstGeom prst="line">
            <a:avLst/>
          </a:prstGeom>
          <a:noFill/>
          <a:ln w="28575" cmpd="sng">
            <a:solidFill>
              <a:schemeClr val="tx1"/>
            </a:solidFill>
            <a:prstDash val="dash"/>
            <a:miter lim="800000"/>
          </a:ln>
        </p:spPr>
      </p:cxnSp>
      <p:sp>
        <p:nvSpPr>
          <p:cNvPr id="60437" name="Text Box 19"/>
          <p:cNvSpPr/>
          <p:nvPr/>
        </p:nvSpPr>
        <p:spPr>
          <a:xfrm>
            <a:off x="4062412" y="2427288"/>
            <a:ext cx="857250" cy="366712"/>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en-US" altLang="en-US" b="1" i="1">
                <a:ea typeface="Arial Unicode MS" pitchFamily="2" charset="-122"/>
              </a:rPr>
              <a:t>TP</a:t>
            </a:r>
            <a:r>
              <a:rPr lang="en-US" altLang="en-US" b="1" i="1" baseline="-25000">
                <a:ea typeface="Arial Unicode MS" pitchFamily="2" charset="-122"/>
              </a:rPr>
              <a:t>L</a:t>
            </a:r>
            <a:endParaRPr lang="en-US" altLang="en-US" b="1" i="1" baseline="-25000">
              <a:ea typeface="Arial Unicode MS" pitchFamily="2" charset="-122"/>
            </a:endParaRPr>
          </a:p>
        </p:txBody>
      </p:sp>
      <p:sp>
        <p:nvSpPr>
          <p:cNvPr id="60438" name="Text Box 20"/>
          <p:cNvSpPr/>
          <p:nvPr/>
        </p:nvSpPr>
        <p:spPr>
          <a:xfrm>
            <a:off x="3979862" y="5335588"/>
            <a:ext cx="944562" cy="366712"/>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en-US" altLang="en-US" b="1" i="1">
                <a:ea typeface="Arial Unicode MS" pitchFamily="2" charset="-122"/>
              </a:rPr>
              <a:t>AP</a:t>
            </a:r>
            <a:r>
              <a:rPr lang="en-US" altLang="en-US" b="1" i="1" baseline="-25000">
                <a:ea typeface="Arial Unicode MS" pitchFamily="2" charset="-122"/>
              </a:rPr>
              <a:t>L</a:t>
            </a:r>
            <a:endParaRPr lang="en-US" altLang="en-US" b="1" i="1" baseline="-25000">
              <a:ea typeface="Arial Unicode MS" pitchFamily="2" charset="-122"/>
            </a:endParaRPr>
          </a:p>
        </p:txBody>
      </p:sp>
      <p:sp>
        <p:nvSpPr>
          <p:cNvPr id="60439" name="Text Box 21"/>
          <p:cNvSpPr/>
          <p:nvPr/>
        </p:nvSpPr>
        <p:spPr>
          <a:xfrm>
            <a:off x="2557462" y="6176962"/>
            <a:ext cx="1147762" cy="366712"/>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en-US" altLang="en-US" b="1" i="1">
                <a:ea typeface="Arial Unicode MS" pitchFamily="2" charset="-122"/>
              </a:rPr>
              <a:t>MP</a:t>
            </a:r>
            <a:r>
              <a:rPr lang="en-US" altLang="en-US" b="1" i="1" baseline="-25000">
                <a:ea typeface="Arial Unicode MS" pitchFamily="2" charset="-122"/>
              </a:rPr>
              <a:t>L</a:t>
            </a:r>
            <a:endParaRPr lang="en-US" altLang="en-US" b="1" i="1" baseline="-25000">
              <a:ea typeface="Arial Unicode MS" pitchFamily="2" charset="-122"/>
            </a:endParaRPr>
          </a:p>
        </p:txBody>
      </p:sp>
      <p:sp>
        <p:nvSpPr>
          <p:cNvPr id="60440" name="Text Box 22"/>
          <p:cNvSpPr/>
          <p:nvPr/>
        </p:nvSpPr>
        <p:spPr>
          <a:xfrm>
            <a:off x="4705350" y="3267075"/>
            <a:ext cx="552450" cy="366712"/>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en-US" altLang="en-US" b="1" i="1">
                <a:ea typeface="Arial Unicode MS" pitchFamily="2" charset="-122"/>
              </a:rPr>
              <a:t>L</a:t>
            </a:r>
            <a:endParaRPr lang="en-US" altLang="en-US" b="1" i="1">
              <a:ea typeface="Arial Unicode MS" pitchFamily="2" charset="-122"/>
            </a:endParaRPr>
          </a:p>
        </p:txBody>
      </p:sp>
      <p:sp>
        <p:nvSpPr>
          <p:cNvPr id="60441" name="Text Box 23"/>
          <p:cNvSpPr/>
          <p:nvPr/>
        </p:nvSpPr>
        <p:spPr>
          <a:xfrm>
            <a:off x="4719638" y="5770562"/>
            <a:ext cx="552450" cy="366712"/>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en-US" altLang="en-US" b="1" i="1">
                <a:ea typeface="Arial Unicode MS" pitchFamily="2" charset="-122"/>
              </a:rPr>
              <a:t>L</a:t>
            </a:r>
            <a:endParaRPr lang="en-US" altLang="en-US" b="1" i="1">
              <a:ea typeface="Arial Unicode MS" pitchFamily="2" charset="-122"/>
            </a:endParaRPr>
          </a:p>
        </p:txBody>
      </p:sp>
      <p:sp>
        <p:nvSpPr>
          <p:cNvPr id="60442" name="Text Box 24"/>
          <p:cNvSpPr/>
          <p:nvPr/>
        </p:nvSpPr>
        <p:spPr>
          <a:xfrm>
            <a:off x="192088" y="3752850"/>
            <a:ext cx="552450" cy="366712"/>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en-US" altLang="en-US" b="1" i="1">
                <a:ea typeface="Arial Unicode MS" pitchFamily="2" charset="-122"/>
              </a:rPr>
              <a:t>Q</a:t>
            </a:r>
            <a:endParaRPr lang="en-US" altLang="en-US" b="1" i="1">
              <a:ea typeface="Arial Unicode MS" pitchFamily="2" charset="-122"/>
            </a:endParaRPr>
          </a:p>
        </p:txBody>
      </p:sp>
      <p:sp>
        <p:nvSpPr>
          <p:cNvPr id="60443" name="Text Box 25"/>
          <p:cNvSpPr/>
          <p:nvPr/>
        </p:nvSpPr>
        <p:spPr>
          <a:xfrm>
            <a:off x="222250" y="981075"/>
            <a:ext cx="552450" cy="366712"/>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en-US" altLang="en-US" b="1" i="1">
                <a:ea typeface="Arial Unicode MS" pitchFamily="2" charset="-122"/>
              </a:rPr>
              <a:t>Q</a:t>
            </a:r>
            <a:endParaRPr lang="en-US" altLang="en-US" b="1" i="1">
              <a:ea typeface="Arial Unicode MS" pitchFamily="2" charset="-122"/>
            </a:endParaRPr>
          </a:p>
        </p:txBody>
      </p:sp>
      <p:sp>
        <p:nvSpPr>
          <p:cNvPr id="60444" name="Text Box 26"/>
          <p:cNvSpPr/>
          <p:nvPr/>
        </p:nvSpPr>
        <p:spPr>
          <a:xfrm>
            <a:off x="-77788" y="3267075"/>
            <a:ext cx="550862" cy="366712"/>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en-US" altLang="en-US" b="1" i="1">
                <a:ea typeface="Arial Unicode MS" pitchFamily="2" charset="-122"/>
              </a:rPr>
              <a:t>O</a:t>
            </a:r>
            <a:endParaRPr lang="en-US" altLang="en-US" b="1" i="1">
              <a:ea typeface="Arial Unicode MS" pitchFamily="2" charset="-122"/>
            </a:endParaRPr>
          </a:p>
        </p:txBody>
      </p:sp>
      <p:sp>
        <p:nvSpPr>
          <p:cNvPr id="60445" name="Text Box 27"/>
          <p:cNvSpPr/>
          <p:nvPr/>
        </p:nvSpPr>
        <p:spPr>
          <a:xfrm>
            <a:off x="-34925" y="5929312"/>
            <a:ext cx="550862" cy="366712"/>
          </a:xfrm>
          <a:prstGeom prst="rect">
            <a:avLst/>
          </a:prstGeom>
          <a:noFill/>
          <a:ln>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spcBef>
                <a:spcPct val="50000"/>
              </a:spcBef>
            </a:pPr>
            <a:r>
              <a:rPr lang="en-US" altLang="en-US" b="1" i="1">
                <a:ea typeface="Arial Unicode MS" pitchFamily="2" charset="-122"/>
              </a:rPr>
              <a:t>O</a:t>
            </a:r>
            <a:endParaRPr lang="en-US" altLang="en-US" b="1" i="1">
              <a:ea typeface="Arial Unicode MS" pitchFamily="2" charset="-122"/>
            </a:endParaRPr>
          </a:p>
        </p:txBody>
      </p:sp>
      <p:sp>
        <p:nvSpPr>
          <p:cNvPr id="60446" name="Rectangle 28"/>
          <p:cNvSpPr/>
          <p:nvPr/>
        </p:nvSpPr>
        <p:spPr>
          <a:xfrm>
            <a:off x="4211638" y="1196975"/>
            <a:ext cx="4932362" cy="1393825"/>
          </a:xfrm>
          <a:prstGeom prst="rect">
            <a:avLst/>
          </a:prstGeom>
          <a:noFill/>
          <a:ln>
            <a:no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342900" lvl="0" indent="-342900" eaLnBrk="1" hangingPunct="1">
              <a:spcBef>
                <a:spcPct val="20000"/>
              </a:spcBef>
              <a:buClr>
                <a:srgbClr val="0000FF"/>
              </a:buClr>
              <a:buFont typeface="Wingdings" charset="2"/>
            </a:pPr>
            <a:r>
              <a:rPr lang="en-US" altLang="en-US" sz="2400">
                <a:latin typeface="黑体" pitchFamily="1" charset="-122"/>
                <a:ea typeface="黑体" pitchFamily="1" charset="-122"/>
              </a:rPr>
              <a:t>1.</a:t>
            </a:r>
            <a:r>
              <a:rPr lang="zh-CN" altLang="en-US" sz="2000">
                <a:latin typeface="黑体" pitchFamily="1" charset="-122"/>
                <a:ea typeface="黑体" pitchFamily="1" charset="-122"/>
              </a:rPr>
              <a:t>在平均产量曲线达到最大值时，总产量曲线必然有一条从原点出发的最陡的切线，其切点为</a:t>
            </a:r>
            <a:r>
              <a:rPr lang="en-US" altLang="en-US" sz="2000">
                <a:latin typeface="黑体" pitchFamily="1" charset="-122"/>
                <a:ea typeface="黑体" pitchFamily="1" charset="-122"/>
              </a:rPr>
              <a:t>C</a:t>
            </a:r>
            <a:r>
              <a:rPr lang="zh-CN" altLang="en-US" sz="2000">
                <a:latin typeface="黑体" pitchFamily="1" charset="-122"/>
                <a:ea typeface="黑体" pitchFamily="1" charset="-122"/>
              </a:rPr>
              <a:t>点。</a:t>
            </a:r>
            <a:endParaRPr lang="zh-CN" altLang="en-US" sz="2000">
              <a:latin typeface="黑体" pitchFamily="1" charset="-122"/>
              <a:ea typeface="黑体" pitchFamily="1" charset="-122"/>
            </a:endParaRPr>
          </a:p>
          <a:p>
            <a:pPr marL="342900" lvl="0" indent="-342900" eaLnBrk="1" hangingPunct="1">
              <a:spcBef>
                <a:spcPct val="20000"/>
              </a:spcBef>
              <a:buClr>
                <a:srgbClr val="0000FF"/>
              </a:buClr>
              <a:buFont typeface="Wingdings" charset="2"/>
            </a:pPr>
            <a:endParaRPr lang="zh-CN" altLang="en-US" sz="2400">
              <a:latin typeface="黑体" pitchFamily="1" charset="-122"/>
              <a:ea typeface="黑体" pitchFamily="1" charset="-122"/>
            </a:endParaRPr>
          </a:p>
        </p:txBody>
      </p:sp>
      <p:sp>
        <p:nvSpPr>
          <p:cNvPr id="60447" name="Rectangle 30"/>
          <p:cNvSpPr/>
          <p:nvPr/>
        </p:nvSpPr>
        <p:spPr>
          <a:xfrm>
            <a:off x="1042988" y="5949950"/>
            <a:ext cx="360362" cy="360362"/>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a:t>L</a:t>
            </a:r>
            <a:r>
              <a:rPr lang="en-US" altLang="en-US" baseline="-25000"/>
              <a:t>1</a:t>
            </a:r>
            <a:endParaRPr lang="en-US" altLang="en-US" baseline="-25000"/>
          </a:p>
        </p:txBody>
      </p:sp>
      <p:sp>
        <p:nvSpPr>
          <p:cNvPr id="60448" name="Rectangle 31"/>
          <p:cNvSpPr/>
          <p:nvPr/>
        </p:nvSpPr>
        <p:spPr>
          <a:xfrm>
            <a:off x="1474788" y="5949950"/>
            <a:ext cx="360362" cy="360362"/>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a:t>L</a:t>
            </a:r>
            <a:r>
              <a:rPr lang="en-US" altLang="en-US" baseline="-25000"/>
              <a:t>2</a:t>
            </a:r>
            <a:endParaRPr lang="en-US" altLang="en-US" baseline="-25000"/>
          </a:p>
        </p:txBody>
      </p:sp>
      <p:sp>
        <p:nvSpPr>
          <p:cNvPr id="60449" name="Rectangle 33"/>
          <p:cNvSpPr/>
          <p:nvPr/>
        </p:nvSpPr>
        <p:spPr>
          <a:xfrm>
            <a:off x="2124075" y="5949950"/>
            <a:ext cx="360362" cy="360362"/>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a:t>L</a:t>
            </a:r>
            <a:r>
              <a:rPr lang="en-US" altLang="en-US" baseline="-25000"/>
              <a:t>3</a:t>
            </a:r>
            <a:endParaRPr lang="en-US" altLang="en-US" baseline="-25000"/>
          </a:p>
        </p:txBody>
      </p:sp>
      <p:sp>
        <p:nvSpPr>
          <p:cNvPr id="60450" name="Rectangle 34"/>
          <p:cNvSpPr/>
          <p:nvPr/>
        </p:nvSpPr>
        <p:spPr>
          <a:xfrm>
            <a:off x="900112" y="3932238"/>
            <a:ext cx="360362" cy="360362"/>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a:t>B’</a:t>
            </a:r>
            <a:endParaRPr lang="en-US" altLang="en-US"/>
          </a:p>
        </p:txBody>
      </p:sp>
      <p:sp>
        <p:nvSpPr>
          <p:cNvPr id="60451" name="Rectangle 35"/>
          <p:cNvSpPr/>
          <p:nvPr/>
        </p:nvSpPr>
        <p:spPr>
          <a:xfrm>
            <a:off x="1331912" y="1844675"/>
            <a:ext cx="360362" cy="360362"/>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a:t>C</a:t>
            </a:r>
            <a:endParaRPr lang="en-US" altLang="en-US"/>
          </a:p>
        </p:txBody>
      </p:sp>
      <p:sp>
        <p:nvSpPr>
          <p:cNvPr id="60452" name="Rectangle 36"/>
          <p:cNvSpPr/>
          <p:nvPr/>
        </p:nvSpPr>
        <p:spPr>
          <a:xfrm>
            <a:off x="2339975" y="1196975"/>
            <a:ext cx="360362" cy="360362"/>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a:t>D</a:t>
            </a:r>
            <a:endParaRPr lang="en-US" altLang="en-US"/>
          </a:p>
        </p:txBody>
      </p:sp>
      <p:sp>
        <p:nvSpPr>
          <p:cNvPr id="60453" name="Rectangle 37"/>
          <p:cNvSpPr/>
          <p:nvPr/>
        </p:nvSpPr>
        <p:spPr>
          <a:xfrm>
            <a:off x="1679575" y="4137025"/>
            <a:ext cx="360362" cy="360362"/>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a:t>C’</a:t>
            </a:r>
            <a:endParaRPr lang="en-US" altLang="en-US"/>
          </a:p>
        </p:txBody>
      </p:sp>
      <p:sp>
        <p:nvSpPr>
          <p:cNvPr id="60454" name="Rectangle 38"/>
          <p:cNvSpPr/>
          <p:nvPr/>
        </p:nvSpPr>
        <p:spPr>
          <a:xfrm>
            <a:off x="2411412" y="4292600"/>
            <a:ext cx="360362" cy="360362"/>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a:t>D’</a:t>
            </a:r>
            <a:endParaRPr lang="en-US" altLang="en-US"/>
          </a:p>
        </p:txBody>
      </p:sp>
      <p:sp>
        <p:nvSpPr>
          <p:cNvPr id="60455" name="Oval 39"/>
          <p:cNvSpPr/>
          <p:nvPr/>
        </p:nvSpPr>
        <p:spPr>
          <a:xfrm>
            <a:off x="1150938" y="4221162"/>
            <a:ext cx="107950" cy="107950"/>
          </a:xfrm>
          <a:prstGeom prst="ellipse">
            <a:avLst/>
          </a:prstGeom>
          <a:solidFill>
            <a:srgbClr val="FF0000"/>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endParaRPr lang="zh-CN" altLang="en-US"/>
          </a:p>
        </p:txBody>
      </p:sp>
      <p:sp>
        <p:nvSpPr>
          <p:cNvPr id="60456" name="Oval 40"/>
          <p:cNvSpPr/>
          <p:nvPr/>
        </p:nvSpPr>
        <p:spPr>
          <a:xfrm>
            <a:off x="1639888" y="4662488"/>
            <a:ext cx="107950" cy="107950"/>
          </a:xfrm>
          <a:prstGeom prst="ellipse">
            <a:avLst/>
          </a:prstGeom>
          <a:solidFill>
            <a:srgbClr val="FF0000"/>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endParaRPr lang="zh-CN" altLang="en-US"/>
          </a:p>
        </p:txBody>
      </p:sp>
      <p:sp>
        <p:nvSpPr>
          <p:cNvPr id="60457" name="Oval 41"/>
          <p:cNvSpPr/>
          <p:nvPr/>
        </p:nvSpPr>
        <p:spPr>
          <a:xfrm>
            <a:off x="2347912" y="4689475"/>
            <a:ext cx="107950" cy="107950"/>
          </a:xfrm>
          <a:prstGeom prst="ellipse">
            <a:avLst/>
          </a:prstGeom>
          <a:solidFill>
            <a:srgbClr val="FF0000"/>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endParaRPr lang="zh-CN" altLang="en-US"/>
          </a:p>
        </p:txBody>
      </p:sp>
      <p:sp>
        <p:nvSpPr>
          <p:cNvPr id="60458" name="Oval 42"/>
          <p:cNvSpPr/>
          <p:nvPr/>
        </p:nvSpPr>
        <p:spPr>
          <a:xfrm>
            <a:off x="2349500" y="1557338"/>
            <a:ext cx="107950" cy="107950"/>
          </a:xfrm>
          <a:prstGeom prst="ellipse">
            <a:avLst/>
          </a:prstGeom>
          <a:solidFill>
            <a:srgbClr val="FF0000"/>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endParaRPr lang="zh-CN" altLang="en-US"/>
          </a:p>
        </p:txBody>
      </p:sp>
      <p:sp>
        <p:nvSpPr>
          <p:cNvPr id="60459" name="Oval 43"/>
          <p:cNvSpPr/>
          <p:nvPr/>
        </p:nvSpPr>
        <p:spPr>
          <a:xfrm>
            <a:off x="1662112" y="1916112"/>
            <a:ext cx="144462" cy="144462"/>
          </a:xfrm>
          <a:prstGeom prst="ellipse">
            <a:avLst/>
          </a:prstGeom>
          <a:solidFill>
            <a:srgbClr val="FF0000"/>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endParaRPr lang="zh-CN" altLang="en-US"/>
          </a:p>
        </p:txBody>
      </p:sp>
      <p:sp>
        <p:nvSpPr>
          <p:cNvPr id="60460" name="Oval 44"/>
          <p:cNvSpPr/>
          <p:nvPr/>
        </p:nvSpPr>
        <p:spPr>
          <a:xfrm>
            <a:off x="1150938" y="2665412"/>
            <a:ext cx="107950" cy="107950"/>
          </a:xfrm>
          <a:prstGeom prst="ellipse">
            <a:avLst/>
          </a:prstGeom>
          <a:solidFill>
            <a:srgbClr val="FF0000"/>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endParaRPr lang="zh-CN" altLang="en-US"/>
          </a:p>
        </p:txBody>
      </p:sp>
      <p:cxnSp>
        <p:nvCxnSpPr>
          <p:cNvPr id="60461" name="Line 46"/>
          <p:cNvCxnSpPr/>
          <p:nvPr/>
        </p:nvCxnSpPr>
        <p:spPr>
          <a:xfrm flipV="1">
            <a:off x="468312" y="1833562"/>
            <a:ext cx="2447925" cy="1584325"/>
          </a:xfrm>
          <a:prstGeom prst="line">
            <a:avLst/>
          </a:prstGeom>
          <a:noFill/>
          <a:ln w="19050" cmpd="sng">
            <a:solidFill>
              <a:schemeClr val="tx1"/>
            </a:solidFill>
            <a:prstDash val="dash"/>
            <a:miter lim="800000"/>
          </a:ln>
        </p:spPr>
      </p:cxnSp>
      <p:cxnSp>
        <p:nvCxnSpPr>
          <p:cNvPr id="60462" name="Line 47"/>
          <p:cNvCxnSpPr/>
          <p:nvPr/>
        </p:nvCxnSpPr>
        <p:spPr>
          <a:xfrm flipH="1">
            <a:off x="2916238" y="1844675"/>
            <a:ext cx="0" cy="1512888"/>
          </a:xfrm>
          <a:prstGeom prst="line">
            <a:avLst/>
          </a:prstGeom>
          <a:noFill/>
          <a:ln w="19050" cmpd="sng">
            <a:solidFill>
              <a:schemeClr val="tx1"/>
            </a:solidFill>
            <a:prstDash val="dash"/>
            <a:miter lim="800000"/>
          </a:ln>
        </p:spPr>
      </p:cxnSp>
      <p:sp>
        <p:nvSpPr>
          <p:cNvPr id="60463" name="Rectangle 48"/>
          <p:cNvSpPr/>
          <p:nvPr/>
        </p:nvSpPr>
        <p:spPr>
          <a:xfrm>
            <a:off x="2771775" y="1412875"/>
            <a:ext cx="360362" cy="360362"/>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a:t>F</a:t>
            </a:r>
            <a:endParaRPr lang="en-US" altLang="en-US"/>
          </a:p>
        </p:txBody>
      </p:sp>
      <p:sp>
        <p:nvSpPr>
          <p:cNvPr id="60464" name="Rectangle 49"/>
          <p:cNvSpPr/>
          <p:nvPr/>
        </p:nvSpPr>
        <p:spPr>
          <a:xfrm>
            <a:off x="2771775" y="3429000"/>
            <a:ext cx="360362" cy="360362"/>
          </a:xfrm>
          <a:prstGeom prst="rect">
            <a:avLst/>
          </a:prstGeom>
          <a:solidFill>
            <a:schemeClr val="accent1">
              <a:alpha val="0"/>
            </a:schemeClr>
          </a:solidFill>
          <a:ln>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en-US" altLang="en-US"/>
              <a:t>E</a:t>
            </a:r>
            <a:endParaRPr lang="en-US" altLang="en-US"/>
          </a:p>
        </p:txBody>
      </p:sp>
      <p:sp>
        <p:nvSpPr>
          <p:cNvPr id="60465" name="TextBox 60464"/>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消费者行为与生产者行为共100页，您现在浏览的是第29页!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nodeType="clickEffect">
                                  <p:stCondLst>
                                    <p:cond delay="0"/>
                                  </p:stCondLst>
                                  <p:childTnLst>
                                    <p:set>
                                      <p:cBhvr additive="base">
                                        <p:cTn id="6" dur="1" fill="hold">
                                          <p:stCondLst>
                                            <p:cond delay="0"/>
                                          </p:stCondLst>
                                        </p:cTn>
                                        <p:tgtEl>
                                          <p:spTgt spid="60422"/>
                                        </p:tgtEl>
                                        <p:attrNameLst>
                                          <p:attrName>style.visibility</p:attrName>
                                        </p:attrNameLst>
                                      </p:cBhvr>
                                      <p:to>
                                        <p:strVal val="visible"/>
                                      </p:to>
                                    </p:set>
                                    <p:animEffect transition="in" filter="box(in)">
                                      <p:cBhvr additive="base">
                                        <p:cTn id="7" dur="500" fill="hold"/>
                                        <p:tgtEl>
                                          <p:spTgt spid="60422"/>
                                        </p:tgtEl>
                                      </p:cBhvr>
                                    </p:animEffect>
                                  </p:childTnLst>
                                </p:cTn>
                              </p:par>
                            </p:childTnLst>
                          </p:cTn>
                        </p:par>
                        <p:par>
                          <p:cTn id="8" fill="hold" nodeType="afterGroup">
                            <p:stCondLst>
                              <p:cond delay="500"/>
                            </p:stCondLst>
                            <p:childTnLst>
                              <p:par>
                                <p:cTn id="9" presetID="4" presetClass="entr" presetSubtype="16" dur="500" fill="hold" grpId="3" nodeType="afterEffect">
                                  <p:stCondLst>
                                    <p:cond delay="500"/>
                                  </p:stCondLst>
                                  <p:childTnLst>
                                    <p:set>
                                      <p:cBhvr additive="base">
                                        <p:cTn id="10" dur="1" fill="hold">
                                          <p:stCondLst>
                                            <p:cond delay="0"/>
                                          </p:stCondLst>
                                        </p:cTn>
                                        <p:tgtEl>
                                          <p:spTgt spid="60459"/>
                                        </p:tgtEl>
                                        <p:attrNameLst>
                                          <p:attrName>style.visibility</p:attrName>
                                        </p:attrNameLst>
                                      </p:cBhvr>
                                      <p:to>
                                        <p:strVal val="visible"/>
                                      </p:to>
                                    </p:set>
                                    <p:animEffect transition="in" filter="box(in)">
                                      <p:cBhvr additive="base">
                                        <p:cTn id="11" dur="500" fill="hold"/>
                                        <p:tgtEl>
                                          <p:spTgt spid="60459"/>
                                        </p:tgtEl>
                                      </p:cBhvr>
                                    </p:animEffect>
                                  </p:childTnLst>
                                </p:cTn>
                              </p:par>
                            </p:childTnLst>
                          </p:cTn>
                        </p:par>
                      </p:childTnLst>
                    </p:cTn>
                  </p:par>
                  <p:par>
                    <p:cTn id="12" fill="hold" nodeType="clickPar">
                      <p:stCondLst>
                        <p:cond delay="indefinite"/>
                      </p:stCondLst>
                      <p:childTnLst>
                        <p:par>
                          <p:cTn id="13" fill="hold" nodeType="afterGroup">
                            <p:stCondLst>
                              <p:cond delay="0"/>
                            </p:stCondLst>
                            <p:childTnLst>
                              <p:par>
                                <p:cTn id="14" presetID="26" presetClass="emph" presetSubtype="0" dur="500" fill="hold" nodeType="clickEffect">
                                  <p:stCondLst>
                                    <p:cond delay="0"/>
                                  </p:stCondLst>
                                  <p:childTnLst>
                                    <p:animEffect transition="out" filter="fade">
                                      <p:cBhvr additive="base">
                                        <p:cTn id="15" dur="500" fill="hold" tmFilter="0, 0; .2, .5; .8, .5; 1, 0"/>
                                        <p:tgtEl>
                                          <p:spTgt spid="60428"/>
                                        </p:tgtEl>
                                      </p:cBhvr>
                                    </p:animEffect>
                                    <p:animScale>
                                      <p:cBhvr additive="base">
                                        <p:cTn id="16" dur="250" autoRev="1" fill="hold"/>
                                        <p:tgtEl>
                                          <p:spTgt spid="60428"/>
                                        </p:tgtEl>
                                      </p:cBhvr>
                                      <p:by x="105000" y="105000"/>
                                    </p:animScale>
                                  </p:childTnLst>
                                </p:cTn>
                              </p:par>
                              <p:par>
                                <p:cTn id="17" presetID="26" presetClass="emph" presetSubtype="0" dur="500" fill="hold" grpId="1" nodeType="withEffect">
                                  <p:stCondLst>
                                    <p:cond delay="0"/>
                                  </p:stCondLst>
                                  <p:childTnLst>
                                    <p:animEffect transition="out" filter="fade">
                                      <p:cBhvr additive="base">
                                        <p:cTn id="18" dur="500" fill="hold" tmFilter="0, 0; .2, .5; .8, .5; 1, 0"/>
                                        <p:tgtEl>
                                          <p:spTgt spid="60453"/>
                                        </p:tgtEl>
                                      </p:cBhvr>
                                    </p:animEffect>
                                    <p:animScale>
                                      <p:cBhvr additive="base">
                                        <p:cTn id="19" dur="250" autoRev="1" fill="hold"/>
                                        <p:tgtEl>
                                          <p:spTgt spid="60453"/>
                                        </p:tgtEl>
                                      </p:cBhvr>
                                      <p:by x="105000" y="105000"/>
                                    </p:animScale>
                                  </p:childTnLst>
                                </p:cTn>
                              </p:par>
                              <p:par>
                                <p:cTn id="20" presetID="26" presetClass="emph" presetSubtype="0" dur="500" fill="hold" grpId="2" nodeType="withEffect">
                                  <p:stCondLst>
                                    <p:cond delay="0"/>
                                  </p:stCondLst>
                                  <p:childTnLst>
                                    <p:animEffect transition="out" filter="fade">
                                      <p:cBhvr additive="base">
                                        <p:cTn id="21" dur="500" fill="hold" tmFilter="0, 0; .2, .5; .8, .5; 1, 0"/>
                                        <p:tgtEl>
                                          <p:spTgt spid="60456"/>
                                        </p:tgtEl>
                                      </p:cBhvr>
                                    </p:animEffect>
                                    <p:animScale>
                                      <p:cBhvr additive="base">
                                        <p:cTn id="22" dur="250" autoRev="1" fill="hold"/>
                                        <p:tgtEl>
                                          <p:spTgt spid="60456"/>
                                        </p:tgtEl>
                                      </p:cBhvr>
                                      <p:by x="105000" y="105000"/>
                                    </p:animScale>
                                  </p:childTnLst>
                                </p:cTn>
                              </p:par>
                            </p:childTnLst>
                          </p:cTn>
                        </p:par>
                      </p:childTnLst>
                    </p:cTn>
                  </p:par>
                  <p:par>
                    <p:cTn id="23" fill="hold" nodeType="clickPar">
                      <p:stCondLst>
                        <p:cond delay="indefinite"/>
                      </p:stCondLst>
                      <p:childTnLst>
                        <p:par>
                          <p:cTn id="24" fill="hold" nodeType="afterGroup">
                            <p:stCondLst>
                              <p:cond delay="0"/>
                            </p:stCondLst>
                            <p:childTnLst>
                              <p:par>
                                <p:cTn id="25" presetID="4" presetClass="entr" presetSubtype="16" dur="500" fill="hold" grpId="0" nodeType="clickEffect">
                                  <p:stCondLst>
                                    <p:cond delay="0"/>
                                  </p:stCondLst>
                                  <p:childTnLst>
                                    <p:set>
                                      <p:cBhvr additive="base">
                                        <p:cTn id="26" dur="1" fill="hold">
                                          <p:stCondLst>
                                            <p:cond delay="0"/>
                                          </p:stCondLst>
                                        </p:cTn>
                                        <p:tgtEl>
                                          <p:spTgt spid="60446"/>
                                        </p:tgtEl>
                                        <p:attrNameLst>
                                          <p:attrName>style.visibility</p:attrName>
                                        </p:attrNameLst>
                                      </p:cBhvr>
                                      <p:to>
                                        <p:strVal val="visible"/>
                                      </p:to>
                                    </p:set>
                                    <p:animEffect transition="in" filter="box(in)">
                                      <p:cBhvr additive="base">
                                        <p:cTn id="27" dur="500" fill="hold"/>
                                        <p:tgtEl>
                                          <p:spTgt spid="604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0446" grpId="0"/>
      <p:bldP spid="60453" grpId="1"/>
      <p:bldP spid="60456" grpId="2"/>
      <p:bldP spid="60459" grpId="3"/>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2466" name="标题 1"/>
          <p:cNvSpPr/>
          <p:nvPr>
            <p:ph type="title" idx="4294967295"/>
          </p:nvPr>
        </p:nvSpPr>
        <p:spPr>
          <a:xfrm>
            <a:off x="457200" y="277812"/>
            <a:ext cx="8229600" cy="1139825"/>
          </a:xfrm>
          <a:prstGeom prst="rect">
            <a:avLst/>
          </a:prstGeom>
          <a:noFill/>
          <a:ln>
            <a:solidFill>
              <a:prstClr val="black"/>
            </a:solidFill>
            <a:miter lim="800000"/>
          </a:ln>
        </p:spPr>
        <p:txBody>
          <a:bodyPr vert="horz" wrap="square" anchor="t" anchorCtr="0"/>
          <a:lstStyle>
            <a:lvl1pPr marL="0" indent="0" algn="l" defTabSz="914400" eaLnBrk="0" fontAlgn="base" hangingPunct="0">
              <a:lnSpc>
                <a:spcPct val="100000"/>
              </a:lnSpc>
              <a:spcBef>
                <a:spcPct val="0"/>
              </a:spcBef>
              <a:spcAft>
                <a:spcPct val="0"/>
              </a:spcAft>
              <a:buClrTx/>
              <a:buSzTx/>
              <a:buFontTx/>
              <a:buNone/>
              <a:defRPr lang="zh-CN" altLang="en-US" sz="4200" b="0" i="0" u="none" baseline="0">
                <a:solidFill>
                  <a:schemeClr val="tx2"/>
                </a:solidFill>
                <a:latin typeface="Garamond" pitchFamily="2" charset="0"/>
                <a:ea typeface="宋体" charset="-122"/>
              </a:defRPr>
            </a:lvl1pPr>
          </a:lstStyle>
          <a:p>
            <a:pPr lvl="0"/>
            <a:r>
              <a:t>四、生产弹性系数与生产的三个阶段</a:t>
            </a:r>
          </a:p>
        </p:txBody>
      </p:sp>
      <p:sp>
        <p:nvSpPr>
          <p:cNvPr id="62467" name="内容占位符 2"/>
          <p:cNvSpPr/>
          <p:nvPr>
            <p:ph idx="4294967295"/>
          </p:nvPr>
        </p:nvSpPr>
        <p:spPr>
          <a:xfrm>
            <a:off x="457200" y="1600200"/>
            <a:ext cx="8229600" cy="1981200"/>
          </a:xfrm>
          <a:prstGeom prst="rect">
            <a:avLst/>
          </a:prstGeom>
          <a:noFill/>
          <a:ln>
            <a:solidFill>
              <a:prstClr val="black"/>
            </a:solidFill>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a:r>
              <a:rPr lang="en-US" altLang="en-US"/>
              <a:t>生产弹性系数=产品数量变动率/资源数量变动率。通常用EP表示</a:t>
            </a:r>
            <a:endParaRPr lang="en-US" altLang="en-US"/>
          </a:p>
          <a:p>
            <a:pPr marL="342900" lvl="0" indent="-342900"/>
            <a:endParaRPr lang="en-US" altLang="en-US"/>
          </a:p>
          <a:p>
            <a:pPr marL="342900" lvl="0" indent="-342900"/>
            <a:endParaRPr lang="en-US" altLang="en-US"/>
          </a:p>
          <a:p>
            <a:pPr marL="342900" lvl="0" indent="-342900"/>
            <a:endParaRPr lang="en-US" altLang="en-US"/>
          </a:p>
        </p:txBody>
      </p:sp>
      <p:pic>
        <p:nvPicPr>
          <p:cNvPr id="62468" name="Picture 5"/>
          <p:cNvPicPr/>
          <p:nvPr/>
        </p:nvPicPr>
        <p:blipFill>
          <a:blip r:embed="rId2"/>
          <a:stretch>
            <a:fillRect/>
          </a:stretch>
        </p:blipFill>
        <p:spPr>
          <a:xfrm>
            <a:off x="1371600" y="2514600"/>
            <a:ext cx="5410200" cy="1666875"/>
          </a:xfrm>
          <a:prstGeom prst="rect">
            <a:avLst/>
          </a:prstGeom>
          <a:noFill/>
          <a:ln>
            <a:noFill/>
            <a:miter lim="800000"/>
          </a:ln>
        </p:spPr>
      </p:pic>
      <p:sp>
        <p:nvSpPr>
          <p:cNvPr id="62469" name="矩形 6"/>
          <p:cNvSpPr/>
          <p:nvPr/>
        </p:nvSpPr>
        <p:spPr>
          <a:xfrm>
            <a:off x="1295400" y="4876800"/>
            <a:ext cx="3821112" cy="584200"/>
          </a:xfrm>
          <a:prstGeom prst="rect">
            <a:avLst/>
          </a:prstGeom>
          <a:noFill/>
          <a:ln>
            <a:noFill/>
            <a:miter lim="800000"/>
          </a:ln>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eaLnBrk="1" hangingPunct="1"/>
            <a:r>
              <a:rPr lang="en-US" altLang="en-US" sz="3200"/>
              <a:t>=</a:t>
            </a:r>
            <a:r>
              <a:rPr lang="zh-CN" altLang="en-US" sz="3200"/>
              <a:t>边际产量</a:t>
            </a:r>
            <a:r>
              <a:rPr lang="en-US" altLang="en-US" sz="3200"/>
              <a:t>/</a:t>
            </a:r>
            <a:r>
              <a:rPr lang="zh-CN" altLang="en-US" sz="3200"/>
              <a:t>平均产量</a:t>
            </a:r>
            <a:endParaRPr lang="en-US" altLang="en-US" sz="3200"/>
          </a:p>
        </p:txBody>
      </p:sp>
      <p:sp>
        <p:nvSpPr>
          <p:cNvPr id="62470" name="TextBox 62469"/>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消费者行为与生产者行为共100页，您现在浏览的是第30页!</a:t>
            </a:r>
          </a:p>
        </p:txBody>
      </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514" name="日期占位符 3"/>
          <p:cNvSpPr/>
          <p:nvPr/>
        </p:nvSpPr>
        <p:spPr>
          <a:xfrm>
            <a:off x="457200" y="6243638"/>
            <a:ext cx="2133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eaLnBrk="1" hangingPunct="1"/>
            <a:fld id="{8D8B6FF2-C555-49B1-BC45-700425104FA7}" type="datetime1">
              <a:rPr lang="zh-CN" altLang="en-US" sz="1200">
                <a:latin typeface="Garamond" pitchFamily="2" charset="0"/>
              </a:rPr>
              <a:t>2024/9/7</a:t>
            </a:fld>
            <a:endParaRPr lang="en-US" altLang="en-US" sz="1200">
              <a:latin typeface="Garamond" pitchFamily="2" charset="0"/>
            </a:endParaRPr>
          </a:p>
        </p:txBody>
      </p:sp>
      <p:sp>
        <p:nvSpPr>
          <p:cNvPr id="64515" name="页脚占位符 4"/>
          <p:cNvSpPr/>
          <p:nvPr/>
        </p:nvSpPr>
        <p:spPr>
          <a:xfrm>
            <a:off x="3124200" y="6248400"/>
            <a:ext cx="2895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gn="ctr" eaLnBrk="1" hangingPunct="1"/>
            <a:r>
              <a:rPr lang="zh-CN" altLang="en-US" sz="1200">
                <a:latin typeface="Garamond" pitchFamily="2" charset="0"/>
              </a:rPr>
              <a:t>微观经济学</a:t>
            </a:r>
            <a:endParaRPr lang="en-US" altLang="en-US" sz="1200">
              <a:latin typeface="Garamond" pitchFamily="2" charset="0"/>
            </a:endParaRPr>
          </a:p>
        </p:txBody>
      </p:sp>
      <p:sp>
        <p:nvSpPr>
          <p:cNvPr id="64516" name="灯片编号占位符 5"/>
          <p:cNvSpPr/>
          <p:nvPr/>
        </p:nvSpPr>
        <p:spPr>
          <a:xfrm>
            <a:off x="6553200" y="6243638"/>
            <a:ext cx="2133600" cy="457200"/>
          </a:xfrm>
          <a:prstGeom prst="rect">
            <a:avLst/>
          </a:prstGeom>
          <a:noFill/>
          <a:ln>
            <a:noFill/>
            <a:miter lim="800000"/>
          </a:ln>
        </p:spPr>
        <p:txBody>
          <a:bodyPr anchor="b"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Pr lvl="0" algn="r" eaLnBrk="1" hangingPunct="1"/>
            <a:fld id="{B97AD5C0-2FFA-4348-9871-3C97A37F6FAC}" type="slidenum">
              <a:rPr lang="zh-CN" altLang="en-US" sz="1200">
                <a:latin typeface="Garamond" pitchFamily="2" charset="0"/>
              </a:rPr>
              <a:t>31</a:t>
            </a:fld>
            <a:endParaRPr lang="en-US" altLang="en-US" sz="1200">
              <a:latin typeface="Garamond" pitchFamily="2" charset="0"/>
            </a:endParaRPr>
          </a:p>
        </p:txBody>
      </p:sp>
      <p:sp>
        <p:nvSpPr>
          <p:cNvPr id="64517" name="Rectangle 3"/>
          <p:cNvSpPr/>
          <p:nvPr>
            <p:ph type="body" idx="4294967295"/>
          </p:nvPr>
        </p:nvSpPr>
        <p:spPr>
          <a:xfrm>
            <a:off x="395288" y="1484312"/>
            <a:ext cx="8540750" cy="3455988"/>
          </a:xfrm>
          <a:prstGeom prst="rect">
            <a:avLst/>
          </a:prstGeom>
          <a:noFill/>
          <a:ln>
            <a:miter lim="800000"/>
          </a:ln>
        </p:spPr>
        <p:txBody>
          <a:bodyPr vert="horz" wrap="square" anchor="t" anchorCtr="0"/>
          <a:lstStyle>
            <a:lvl1pPr marL="342900" indent="-342900" algn="l" defTabSz="914400" eaLnBrk="0" fontAlgn="base" hangingPunct="0">
              <a:lnSpc>
                <a:spcPct val="100000"/>
              </a:lnSpc>
              <a:spcBef>
                <a:spcPct val="20000"/>
              </a:spcBef>
              <a:spcAft>
                <a:spcPct val="0"/>
              </a:spcAft>
              <a:buClr>
                <a:schemeClr val="accent1"/>
              </a:buClr>
              <a:buSzPct val="65000"/>
              <a:buFont typeface="Wingdings" charset="2"/>
              <a:buChar char="n"/>
              <a:defRPr lang="zh-CN" altLang="en-US" sz="3000" b="0" i="0" u="none" baseline="0">
                <a:solidFill>
                  <a:schemeClr val="tx1"/>
                </a:solidFill>
                <a:latin typeface="Arial"/>
                <a:ea typeface="宋体" charset="-122"/>
              </a:defRPr>
            </a:lvl1pPr>
            <a:lvl2pPr marL="742950" indent="-285750" algn="l" eaLnBrk="0" fontAlgn="base" hangingPunct="0">
              <a:lnSpc>
                <a:spcPct val="100000"/>
              </a:lnSpc>
              <a:spcBef>
                <a:spcPct val="20000"/>
              </a:spcBef>
              <a:spcAft>
                <a:spcPct val="0"/>
              </a:spcAft>
              <a:buClr>
                <a:schemeClr val="accent2"/>
              </a:buClr>
              <a:buSzPct val="60000"/>
              <a:buFont typeface="Wingdings" charset="2"/>
              <a:buChar char="q"/>
              <a:defRPr lang="zh-CN" altLang="en-US" sz="2600" b="0" i="0" u="none" baseline="0">
                <a:solidFill>
                  <a:schemeClr val="tx1"/>
                </a:solidFill>
                <a:latin typeface="Arial"/>
                <a:ea typeface="宋体" charset="-122"/>
              </a:defRPr>
            </a:lvl2pPr>
            <a:lvl3pPr marL="1143000" indent="-228600" algn="l" eaLnBrk="0" fontAlgn="base" hangingPunct="0">
              <a:lnSpc>
                <a:spcPct val="100000"/>
              </a:lnSpc>
              <a:spcBef>
                <a:spcPct val="20000"/>
              </a:spcBef>
              <a:spcAft>
                <a:spcPct val="0"/>
              </a:spcAft>
              <a:buClr>
                <a:schemeClr val="accent1"/>
              </a:buClr>
              <a:buSzPct val="65000"/>
              <a:buFont typeface="Wingdings" charset="2"/>
              <a:buChar char="n"/>
              <a:defRPr lang="zh-CN" altLang="en-US" sz="2200" b="0" i="0" u="none" baseline="0">
                <a:solidFill>
                  <a:schemeClr val="tx1"/>
                </a:solidFill>
                <a:latin typeface="Arial"/>
                <a:ea typeface="宋体" charset="-122"/>
              </a:defRPr>
            </a:lvl3pPr>
            <a:lvl4pPr marL="1600200" indent="-228600" algn="l" eaLnBrk="0" fontAlgn="base" hangingPunct="0">
              <a:lnSpc>
                <a:spcPct val="100000"/>
              </a:lnSpc>
              <a:spcBef>
                <a:spcPct val="20000"/>
              </a:spcBef>
              <a:spcAft>
                <a:spcPct val="0"/>
              </a:spcAft>
              <a:buClr>
                <a:schemeClr val="accent2"/>
              </a:buClr>
              <a:buSzPct val="70000"/>
              <a:buFont typeface="Wingdings" charset="2"/>
              <a:buChar char="q"/>
              <a:defRPr lang="zh-CN" altLang="en-US" sz="2000" b="0" i="0" u="none" baseline="0">
                <a:solidFill>
                  <a:schemeClr val="tx1"/>
                </a:solidFill>
                <a:latin typeface="Arial"/>
                <a:ea typeface="宋体" charset="-122"/>
              </a:defRPr>
            </a:lvl4pPr>
            <a:lvl5pPr marL="2057400" indent="-228600" algn="l" eaLnBrk="0" fontAlgn="base" hangingPunct="0">
              <a:lnSpc>
                <a:spcPct val="100000"/>
              </a:lnSpc>
              <a:spcBef>
                <a:spcPct val="20000"/>
              </a:spcBef>
              <a:spcAft>
                <a:spcPct val="0"/>
              </a:spcAft>
              <a:buClr>
                <a:schemeClr val="accent1"/>
              </a:buClr>
              <a:buSzPct val="75000"/>
              <a:buFont typeface="Wingdings" charset="2"/>
              <a:buChar char="§"/>
              <a:defRPr lang="zh-CN" altLang="en-US" sz="2000" b="0" i="0" u="none" baseline="0">
                <a:solidFill>
                  <a:schemeClr val="tx1"/>
                </a:solidFill>
                <a:latin typeface="Arial"/>
                <a:ea typeface="宋体" charset="-122"/>
              </a:defRPr>
            </a:lvl5pPr>
          </a:lstStyle>
          <a:p>
            <a:pPr marL="342900" lvl="0" indent="-342900">
              <a:lnSpc>
                <a:spcPct val="90000"/>
              </a:lnSpc>
            </a:pPr>
            <a:r>
              <a:rPr lang="en-US" altLang="en-US" sz="2800">
                <a:latin typeface="黑体" pitchFamily="1" charset="-122"/>
                <a:ea typeface="黑体" pitchFamily="1" charset="-122"/>
              </a:rPr>
              <a:t>显然，</a:t>
            </a:r>
            <a:r>
              <a:rPr lang="en-US" altLang="en-US" sz="2800" u="sng">
                <a:solidFill>
                  <a:srgbClr val="0000FF"/>
                </a:solidFill>
                <a:latin typeface="黑体" pitchFamily="1" charset="-122"/>
                <a:ea typeface="黑体" pitchFamily="1" charset="-122"/>
              </a:rPr>
              <a:t>Ⅰ区域和Ⅲ区域都不是一种生产要素的合理投入范围</a:t>
            </a:r>
            <a:r>
              <a:rPr lang="en-US" altLang="en-US" sz="2800">
                <a:latin typeface="黑体" pitchFamily="1" charset="-122"/>
                <a:ea typeface="黑体" pitchFamily="1" charset="-122"/>
              </a:rPr>
              <a:t>，因为在Ⅰ区域，边际产量大于平均产量，增加劳动，不仅可增加总产量，还可以提高平均产量。而在Ⅲ区域，边际产量小于零，增加劳动，会使总产量绝对减少。</a:t>
            </a:r>
            <a:endParaRPr lang="en-US" altLang="en-US" sz="2800">
              <a:latin typeface="黑体" pitchFamily="1" charset="-122"/>
              <a:ea typeface="黑体" pitchFamily="1" charset="-122"/>
            </a:endParaRPr>
          </a:p>
          <a:p>
            <a:pPr marL="342900" lvl="0" indent="-342900">
              <a:lnSpc>
                <a:spcPct val="90000"/>
              </a:lnSpc>
            </a:pPr>
            <a:r>
              <a:rPr lang="en-US" altLang="en-US" sz="2800">
                <a:latin typeface="黑体" pitchFamily="1" charset="-122"/>
                <a:ea typeface="黑体" pitchFamily="1" charset="-122"/>
              </a:rPr>
              <a:t>所以，在其他生产要素不变的情况下，</a:t>
            </a:r>
            <a:r>
              <a:rPr lang="en-US" altLang="en-US" sz="2800" b="1">
                <a:solidFill>
                  <a:srgbClr val="0000FF"/>
                </a:solidFill>
                <a:latin typeface="黑体" pitchFamily="1" charset="-122"/>
                <a:ea typeface="黑体" pitchFamily="1" charset="-122"/>
              </a:rPr>
              <a:t>一种生产要素的合理投入只能在Ⅱ区域内进行选择</a:t>
            </a:r>
            <a:r>
              <a:rPr lang="en-US" altLang="en-US" sz="2800">
                <a:latin typeface="黑体" pitchFamily="1" charset="-122"/>
                <a:ea typeface="黑体" pitchFamily="1" charset="-122"/>
              </a:rPr>
              <a:t>。至于应选择该区域的哪一点，则要视厂商的目标而定。</a:t>
            </a:r>
            <a:endParaRPr lang="en-US" altLang="en-US" sz="2800">
              <a:latin typeface="黑体" pitchFamily="1" charset="-122"/>
              <a:ea typeface="黑体" pitchFamily="1" charset="-122"/>
            </a:endParaRPr>
          </a:p>
        </p:txBody>
      </p:sp>
      <p:sp>
        <p:nvSpPr>
          <p:cNvPr id="64518" name="TextBox 64517"/>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消费者行为与生产者行为共100页，您现在浏览的是第31页!</a:t>
            </a:r>
          </a:p>
        </p:txBody>
      </p:sp>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562" name="标题 1"/>
          <p:cNvSpPr/>
          <p:nvPr>
            <p:ph type="title" idx="4294967295"/>
          </p:nvPr>
        </p:nvSpPr>
        <p:spPr>
          <a:xfrm>
            <a:off x="457200" y="274638"/>
            <a:ext cx="8229600" cy="1143000"/>
          </a:xfrm>
          <a:prstGeom prst="rect">
            <a:avLst/>
          </a:prstGeom>
          <a:noFill/>
          <a:ln>
            <a:noFill/>
            <a:miter lim="800000"/>
          </a:ln>
        </p:spPr>
        <p:txBody>
          <a:bodyPr anchor="ctr" anchorCtr="0"/>
          <a:lstStyle>
            <a:lvl1pPr marL="914400" indent="-914400" algn="ctr" eaLnBrk="1" hangingPunct="1">
              <a:lnSpc>
                <a:spcPct val="100000"/>
              </a:lnSpc>
              <a:spcBef>
                <a:spcPct val="0"/>
              </a:spcBef>
              <a:buClrTx/>
              <a:buFontTx/>
              <a:buNone/>
              <a:defRPr lang="zh-CN" altLang="en-US" sz="4400">
                <a:solidFill>
                  <a:schemeClr val="tx1"/>
                </a:solidFill>
                <a:latin typeface="Calibri"/>
                <a:ea typeface="宋体" charset="-122"/>
                <a:sym typeface="Calibri"/>
              </a:defRPr>
            </a:lvl1pPr>
          </a:lstStyle>
          <a:p>
            <a:pPr lvl="0"/>
            <a:r>
              <a:rPr sz="3600"/>
              <a:t>第三节 两种可变要素的最佳组合</a:t>
            </a:r>
            <a:br>
              <a:rPr sz="3600"/>
            </a:br>
            <a:r>
              <a:rPr sz="3600"/>
              <a:t>这是一种长期生产函数</a:t>
            </a:r>
            <a:endParaRPr sz="3600"/>
          </a:p>
        </p:txBody>
      </p:sp>
      <p:sp>
        <p:nvSpPr>
          <p:cNvPr id="66563" name="内容占位符 2"/>
          <p:cNvSpPr/>
          <p:nvPr>
            <p:ph idx="1"/>
          </p:nvPr>
        </p:nvSpPr>
        <p:spPr>
          <a:xfrm>
            <a:off x="457200" y="1600200"/>
            <a:ext cx="8229600" cy="4525962"/>
          </a:xfrm>
          <a:prstGeom prst="rect">
            <a:avLst/>
          </a:prstGeom>
          <a:noFill/>
          <a:ln>
            <a:noFill/>
            <a:miter lim="800000"/>
          </a:ln>
        </p:spPr>
        <p:txBody>
          <a:bodyPr/>
          <a:lstStyle>
            <a:lvl1pPr marL="342900" indent="-342900" algn="l" defTabSz="914400" eaLnBrk="1" fontAlgn="base" hangingPunct="1">
              <a:lnSpc>
                <a:spcPct val="100000"/>
              </a:lnSpc>
              <a:spcBef>
                <a:spcPct val="20000"/>
              </a:spcBef>
              <a:buClrTx/>
              <a:buFont typeface="Arial"/>
              <a:buChar char="•"/>
              <a:defRPr lang="zh-CN" altLang="en-US" sz="3200">
                <a:solidFill>
                  <a:schemeClr val="tx1"/>
                </a:solidFill>
                <a:latin typeface="Calibri"/>
                <a:ea typeface="宋体" charset="-122"/>
                <a:sym typeface="Calibri"/>
              </a:defRPr>
            </a:lvl1pPr>
            <a:lvl2pPr marL="742950" indent="-285750" algn="l" defTabSz="914400" eaLnBrk="1" fontAlgn="base" hangingPunct="1">
              <a:lnSpc>
                <a:spcPct val="100000"/>
              </a:lnSpc>
              <a:spcBef>
                <a:spcPct val="20000"/>
              </a:spcBef>
              <a:buClrTx/>
              <a:buFont typeface="Arial"/>
              <a:buChar char="–"/>
              <a:defRPr lang="zh-CN" altLang="en-US" sz="2800">
                <a:solidFill>
                  <a:schemeClr val="tx1"/>
                </a:solidFill>
                <a:latin typeface="Calibri"/>
                <a:ea typeface="宋体" charset="-122"/>
                <a:sym typeface="Calibri"/>
              </a:defRPr>
            </a:lvl2pPr>
            <a:lvl3pPr marL="1143000" indent="-228600" algn="l" defTabSz="914400" eaLnBrk="1" fontAlgn="base" hangingPunct="1">
              <a:lnSpc>
                <a:spcPct val="100000"/>
              </a:lnSpc>
              <a:spcBef>
                <a:spcPct val="20000"/>
              </a:spcBef>
              <a:buClrTx/>
              <a:buFont typeface="Arial"/>
              <a:buChar char="•"/>
              <a:defRPr lang="zh-CN" altLang="en-US" sz="2400">
                <a:solidFill>
                  <a:schemeClr val="tx1"/>
                </a:solidFill>
                <a:latin typeface="Calibri"/>
                <a:ea typeface="宋体" charset="-122"/>
                <a:sym typeface="Calibri"/>
              </a:defRPr>
            </a:lvl3pPr>
            <a:lvl4pPr marL="16002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4pPr>
            <a:lvl5pPr marL="20574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5pPr>
          </a:lstStyle>
          <a:p>
            <a:pPr lvl="0"/>
            <a:r>
              <a:t>一、等产量线</a:t>
            </a:r>
          </a:p>
          <a:p>
            <a:pPr lvl="0"/>
            <a:r>
              <a:t>二、等成本线</a:t>
            </a:r>
          </a:p>
          <a:p>
            <a:pPr lvl="0"/>
            <a:r>
              <a:t>三、生产者均衡：最佳要素组合</a:t>
            </a:r>
          </a:p>
          <a:p>
            <a:pPr lvl="0"/>
            <a:r>
              <a:t>四、扩展线</a:t>
            </a:r>
          </a:p>
        </p:txBody>
      </p:sp>
      <p:sp>
        <p:nvSpPr>
          <p:cNvPr id="66564" name="TextBox 66563"/>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消费者行为与生产者行为共100页，您现在浏览的是第32页!</a:t>
            </a:r>
          </a:p>
        </p:txBody>
      </p:sp>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8610" name="Rectangle 2"/>
          <p:cNvSpPr/>
          <p:nvPr>
            <p:ph type="title" idx="4294967295"/>
          </p:nvPr>
        </p:nvSpPr>
        <p:spPr>
          <a:xfrm>
            <a:off x="603250" y="333375"/>
            <a:ext cx="8540750" cy="361950"/>
          </a:xfrm>
          <a:prstGeom prst="rect">
            <a:avLst/>
          </a:prstGeom>
          <a:noFill/>
          <a:ln>
            <a:noFill/>
            <a:miter lim="800000"/>
          </a:ln>
        </p:spPr>
        <p:txBody>
          <a:bodyPr anchor="ctr" anchorCtr="0"/>
          <a:lstStyle>
            <a:lvl1pPr marL="914400" indent="-914400" algn="ctr" eaLnBrk="1" hangingPunct="1">
              <a:lnSpc>
                <a:spcPct val="100000"/>
              </a:lnSpc>
              <a:spcBef>
                <a:spcPct val="0"/>
              </a:spcBef>
              <a:buClrTx/>
              <a:buFontTx/>
              <a:buNone/>
              <a:defRPr lang="zh-CN" altLang="en-US" sz="4400">
                <a:solidFill>
                  <a:schemeClr val="tx1"/>
                </a:solidFill>
                <a:latin typeface="Calibri"/>
                <a:ea typeface="宋体" charset="-122"/>
                <a:sym typeface="Calibri"/>
              </a:defRPr>
            </a:lvl1pPr>
          </a:lstStyle>
          <a:p>
            <a:pPr lvl="0"/>
            <a:r>
              <a:rPr sz="2400" b="1" u="sng">
                <a:solidFill>
                  <a:srgbClr val="0000FF"/>
                </a:solidFill>
                <a:latin typeface="Times New Roman" pitchFamily="2" charset="0"/>
                <a:sym typeface="Times New Roman" pitchFamily="2" charset="0"/>
              </a:rPr>
              <a:t>等产量曲线</a:t>
            </a:r>
            <a:endParaRPr sz="3600"/>
          </a:p>
        </p:txBody>
      </p:sp>
      <p:sp>
        <p:nvSpPr>
          <p:cNvPr id="68611" name="Freeform 6"/>
          <p:cNvSpPr/>
          <p:nvPr/>
        </p:nvSpPr>
        <p:spPr>
          <a:xfrm>
            <a:off x="1247775" y="1212850"/>
            <a:ext cx="6315075" cy="4600575"/>
          </a:xfrm>
          <a:custGeom>
            <a:gdLst>
              <a:gd name="GT0" fmla="+- l w 0"/>
              <a:gd name="GT1" fmla="+- t h 0"/>
            </a:gdLst>
            <a:cxnLst>
              <a:cxn ang="0">
                <a:pos x="0" y="0"/>
              </a:cxn>
              <a:cxn ang="0">
                <a:pos x="0" y="4600575"/>
              </a:cxn>
              <a:cxn ang="0">
                <a:pos x="6315075" y="4600575"/>
              </a:cxn>
            </a:cxnLst>
            <a:rect l="l" t="t" r="GT0" b="GT1"/>
            <a:pathLst>
              <a:path w="3465" h="2624">
                <a:moveTo>
                  <a:pt x="0" y="0"/>
                </a:moveTo>
                <a:lnTo>
                  <a:pt x="0" y="2624"/>
                </a:lnTo>
                <a:lnTo>
                  <a:pt x="3465" y="2624"/>
                </a:lnTo>
              </a:path>
            </a:pathLst>
          </a:custGeom>
          <a:noFill/>
          <a:ln w="28575" cmpd="sng">
            <a:solidFill>
              <a:schemeClr val="tx1"/>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68612" name="Freeform 8"/>
          <p:cNvSpPr/>
          <p:nvPr/>
        </p:nvSpPr>
        <p:spPr>
          <a:xfrm>
            <a:off x="2074862" y="1936750"/>
            <a:ext cx="3846512" cy="2627312"/>
          </a:xfrm>
          <a:custGeom>
            <a:gdLst>
              <a:gd name="GT0" fmla="+- l w 0"/>
              <a:gd name="GT1" fmla="+- t h 0"/>
            </a:gdLst>
            <a:cxnLst>
              <a:cxn ang="0">
                <a:pos x="0" y="0"/>
              </a:cxn>
              <a:cxn ang="0">
                <a:pos x="1030287" y="2163763"/>
              </a:cxn>
              <a:cxn ang="0">
                <a:pos x="3846512" y="2627313"/>
              </a:cxn>
            </a:cxnLst>
            <a:rect l="l" t="t" r="GT0" b="GT1"/>
            <a:pathLst>
              <a:path w="2423" h="1655">
                <a:moveTo>
                  <a:pt x="0" y="0"/>
                </a:moveTo>
                <a:cubicBezTo>
                  <a:pt x="108" y="227"/>
                  <a:pt x="245" y="1087"/>
                  <a:pt x="649" y="1363"/>
                </a:cubicBezTo>
                <a:cubicBezTo>
                  <a:pt x="1053" y="1639"/>
                  <a:pt x="2054" y="1594"/>
                  <a:pt x="2423" y="1655"/>
                </a:cubicBezTo>
              </a:path>
            </a:pathLst>
          </a:custGeom>
          <a:noFill/>
          <a:ln w="28575" cmpd="sng">
            <a:solidFill>
              <a:srgbClr val="FF3300"/>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68613" name="Freeform 11"/>
          <p:cNvSpPr/>
          <p:nvPr/>
        </p:nvSpPr>
        <p:spPr>
          <a:xfrm>
            <a:off x="2849562" y="1187450"/>
            <a:ext cx="3846512" cy="2627312"/>
          </a:xfrm>
          <a:custGeom>
            <a:gdLst>
              <a:gd name="GT0" fmla="+- l w 0"/>
              <a:gd name="GT1" fmla="+- t h 0"/>
            </a:gdLst>
            <a:cxnLst>
              <a:cxn ang="0">
                <a:pos x="0" y="0"/>
              </a:cxn>
              <a:cxn ang="0">
                <a:pos x="1030287" y="2163763"/>
              </a:cxn>
              <a:cxn ang="0">
                <a:pos x="3846512" y="2627313"/>
              </a:cxn>
            </a:cxnLst>
            <a:rect l="l" t="t" r="GT0" b="GT1"/>
            <a:pathLst>
              <a:path w="2423" h="1655">
                <a:moveTo>
                  <a:pt x="0" y="0"/>
                </a:moveTo>
                <a:cubicBezTo>
                  <a:pt x="108" y="227"/>
                  <a:pt x="245" y="1087"/>
                  <a:pt x="649" y="1363"/>
                </a:cubicBezTo>
                <a:cubicBezTo>
                  <a:pt x="1053" y="1639"/>
                  <a:pt x="2054" y="1594"/>
                  <a:pt x="2423" y="1655"/>
                </a:cubicBezTo>
              </a:path>
            </a:pathLst>
          </a:custGeom>
          <a:noFill/>
          <a:ln w="28575" cmpd="sng">
            <a:solidFill>
              <a:schemeClr val="tx1"/>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68614" name="Freeform 12"/>
          <p:cNvSpPr/>
          <p:nvPr/>
        </p:nvSpPr>
        <p:spPr>
          <a:xfrm>
            <a:off x="1519238" y="2584450"/>
            <a:ext cx="3846512" cy="2627312"/>
          </a:xfrm>
          <a:custGeom>
            <a:gdLst>
              <a:gd name="GT0" fmla="+- l w 0"/>
              <a:gd name="GT1" fmla="+- t h 0"/>
            </a:gdLst>
            <a:cxnLst>
              <a:cxn ang="0">
                <a:pos x="0" y="0"/>
              </a:cxn>
              <a:cxn ang="0">
                <a:pos x="1030287" y="2163763"/>
              </a:cxn>
              <a:cxn ang="0">
                <a:pos x="3846512" y="2627313"/>
              </a:cxn>
            </a:cxnLst>
            <a:rect l="l" t="t" r="GT0" b="GT1"/>
            <a:pathLst>
              <a:path w="2423" h="1655">
                <a:moveTo>
                  <a:pt x="0" y="0"/>
                </a:moveTo>
                <a:cubicBezTo>
                  <a:pt x="108" y="227"/>
                  <a:pt x="245" y="1087"/>
                  <a:pt x="649" y="1363"/>
                </a:cubicBezTo>
                <a:cubicBezTo>
                  <a:pt x="1053" y="1639"/>
                  <a:pt x="2054" y="1594"/>
                  <a:pt x="2423" y="1655"/>
                </a:cubicBezTo>
              </a:path>
            </a:pathLst>
          </a:custGeom>
          <a:noFill/>
          <a:ln w="28575" cmpd="sng">
            <a:solidFill>
              <a:srgbClr val="0000CC"/>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68615" name="Text Box 13"/>
          <p:cNvSpPr/>
          <p:nvPr/>
        </p:nvSpPr>
        <p:spPr>
          <a:xfrm>
            <a:off x="7024688" y="5419725"/>
            <a:ext cx="114617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L</a:t>
            </a:r>
            <a:endParaRPr lang="en-US" altLang="en-US"/>
          </a:p>
        </p:txBody>
      </p:sp>
      <p:sp>
        <p:nvSpPr>
          <p:cNvPr id="68616" name="Text Box 14"/>
          <p:cNvSpPr/>
          <p:nvPr/>
        </p:nvSpPr>
        <p:spPr>
          <a:xfrm>
            <a:off x="1254125" y="1125538"/>
            <a:ext cx="108267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K</a:t>
            </a:r>
            <a:endParaRPr lang="en-US" altLang="en-US"/>
          </a:p>
        </p:txBody>
      </p:sp>
      <p:sp>
        <p:nvSpPr>
          <p:cNvPr id="68617" name="Text Box 23"/>
          <p:cNvSpPr/>
          <p:nvPr/>
        </p:nvSpPr>
        <p:spPr>
          <a:xfrm>
            <a:off x="900112" y="5754688"/>
            <a:ext cx="84137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O</a:t>
            </a:r>
            <a:endParaRPr lang="en-US" altLang="en-US"/>
          </a:p>
        </p:txBody>
      </p:sp>
      <p:cxnSp>
        <p:nvCxnSpPr>
          <p:cNvPr id="68618" name="Line 26"/>
          <p:cNvCxnSpPr/>
          <p:nvPr/>
        </p:nvCxnSpPr>
        <p:spPr>
          <a:xfrm flipV="1">
            <a:off x="2438400" y="2184400"/>
            <a:ext cx="579438" cy="217488"/>
          </a:xfrm>
          <a:prstGeom prst="line">
            <a:avLst/>
          </a:prstGeom>
          <a:noFill/>
          <a:ln w="57150" cmpd="sng">
            <a:solidFill>
              <a:srgbClr val="0000CC"/>
            </a:solidFill>
            <a:miter lim="800000"/>
            <a:tailEnd type="triangle"/>
          </a:ln>
        </p:spPr>
      </p:cxnSp>
      <p:cxnSp>
        <p:nvCxnSpPr>
          <p:cNvPr id="68619" name="Line 27"/>
          <p:cNvCxnSpPr/>
          <p:nvPr/>
        </p:nvCxnSpPr>
        <p:spPr>
          <a:xfrm flipH="1">
            <a:off x="4572000" y="4564062"/>
            <a:ext cx="71438" cy="465138"/>
          </a:xfrm>
          <a:prstGeom prst="line">
            <a:avLst/>
          </a:prstGeom>
          <a:noFill/>
          <a:ln w="57150" cmpd="sng">
            <a:solidFill>
              <a:srgbClr val="0000CC"/>
            </a:solidFill>
            <a:miter lim="800000"/>
            <a:tailEnd type="triangle"/>
          </a:ln>
        </p:spPr>
      </p:cxnSp>
      <p:cxnSp>
        <p:nvCxnSpPr>
          <p:cNvPr id="68620" name="Line 34"/>
          <p:cNvCxnSpPr/>
          <p:nvPr/>
        </p:nvCxnSpPr>
        <p:spPr>
          <a:xfrm>
            <a:off x="1258888" y="4941888"/>
            <a:ext cx="1800225" cy="1588"/>
          </a:xfrm>
          <a:prstGeom prst="line">
            <a:avLst/>
          </a:prstGeom>
          <a:noFill/>
          <a:ln cmpd="sng">
            <a:solidFill>
              <a:schemeClr val="tx1"/>
            </a:solidFill>
            <a:prstDash val="dash"/>
            <a:miter lim="800000"/>
          </a:ln>
        </p:spPr>
      </p:cxnSp>
      <p:cxnSp>
        <p:nvCxnSpPr>
          <p:cNvPr id="68621" name="Line 35"/>
          <p:cNvCxnSpPr/>
          <p:nvPr/>
        </p:nvCxnSpPr>
        <p:spPr>
          <a:xfrm>
            <a:off x="1258888" y="4581525"/>
            <a:ext cx="1081088" cy="0"/>
          </a:xfrm>
          <a:prstGeom prst="line">
            <a:avLst/>
          </a:prstGeom>
          <a:noFill/>
          <a:ln cmpd="sng">
            <a:solidFill>
              <a:schemeClr val="tx1"/>
            </a:solidFill>
            <a:prstDash val="dash"/>
            <a:miter lim="800000"/>
          </a:ln>
        </p:spPr>
      </p:cxnSp>
      <p:cxnSp>
        <p:nvCxnSpPr>
          <p:cNvPr id="68622" name="Line 37"/>
          <p:cNvCxnSpPr/>
          <p:nvPr/>
        </p:nvCxnSpPr>
        <p:spPr>
          <a:xfrm>
            <a:off x="1258888" y="3789362"/>
            <a:ext cx="649288" cy="1588"/>
          </a:xfrm>
          <a:prstGeom prst="line">
            <a:avLst/>
          </a:prstGeom>
          <a:noFill/>
          <a:ln cmpd="sng">
            <a:solidFill>
              <a:schemeClr val="tx1"/>
            </a:solidFill>
            <a:prstDash val="dash"/>
            <a:miter lim="800000"/>
          </a:ln>
        </p:spPr>
      </p:cxnSp>
      <p:cxnSp>
        <p:nvCxnSpPr>
          <p:cNvPr id="68623" name="Line 39"/>
          <p:cNvCxnSpPr/>
          <p:nvPr/>
        </p:nvCxnSpPr>
        <p:spPr>
          <a:xfrm flipH="1">
            <a:off x="1908175" y="3789362"/>
            <a:ext cx="0" cy="2016125"/>
          </a:xfrm>
          <a:prstGeom prst="line">
            <a:avLst/>
          </a:prstGeom>
          <a:noFill/>
          <a:ln cmpd="sng">
            <a:solidFill>
              <a:schemeClr val="tx1"/>
            </a:solidFill>
            <a:prstDash val="dash"/>
            <a:miter lim="800000"/>
          </a:ln>
        </p:spPr>
      </p:cxnSp>
      <p:cxnSp>
        <p:nvCxnSpPr>
          <p:cNvPr id="68624" name="Line 41"/>
          <p:cNvCxnSpPr/>
          <p:nvPr/>
        </p:nvCxnSpPr>
        <p:spPr>
          <a:xfrm>
            <a:off x="2916238" y="4941888"/>
            <a:ext cx="1588" cy="863600"/>
          </a:xfrm>
          <a:prstGeom prst="line">
            <a:avLst/>
          </a:prstGeom>
          <a:noFill/>
          <a:ln cmpd="sng">
            <a:solidFill>
              <a:schemeClr val="tx1"/>
            </a:solidFill>
            <a:prstDash val="dash"/>
            <a:miter lim="800000"/>
          </a:ln>
        </p:spPr>
      </p:cxnSp>
      <p:cxnSp>
        <p:nvCxnSpPr>
          <p:cNvPr id="68625" name="Line 42"/>
          <p:cNvCxnSpPr/>
          <p:nvPr/>
        </p:nvCxnSpPr>
        <p:spPr>
          <a:xfrm flipH="1">
            <a:off x="2339975" y="4581525"/>
            <a:ext cx="0" cy="1223962"/>
          </a:xfrm>
          <a:prstGeom prst="line">
            <a:avLst/>
          </a:prstGeom>
          <a:noFill/>
          <a:ln cmpd="sng">
            <a:solidFill>
              <a:schemeClr val="tx1"/>
            </a:solidFill>
            <a:prstDash val="dash"/>
            <a:miter lim="800000"/>
          </a:ln>
        </p:spPr>
      </p:cxnSp>
      <p:sp>
        <p:nvSpPr>
          <p:cNvPr id="68626" name="Oval 44"/>
          <p:cNvSpPr/>
          <p:nvPr/>
        </p:nvSpPr>
        <p:spPr>
          <a:xfrm>
            <a:off x="1862138" y="3724275"/>
            <a:ext cx="107950" cy="107950"/>
          </a:xfrm>
          <a:prstGeom prst="ellipse">
            <a:avLst/>
          </a:prstGeom>
          <a:solidFill>
            <a:srgbClr val="FF0000"/>
          </a:solidFill>
          <a:ln w="25400" cmpd="sng">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68627" name="Oval 45"/>
          <p:cNvSpPr/>
          <p:nvPr/>
        </p:nvSpPr>
        <p:spPr>
          <a:xfrm>
            <a:off x="2289175" y="4521200"/>
            <a:ext cx="107950" cy="107950"/>
          </a:xfrm>
          <a:prstGeom prst="ellipse">
            <a:avLst/>
          </a:prstGeom>
          <a:solidFill>
            <a:srgbClr val="FF0000"/>
          </a:solidFill>
          <a:ln w="25400" cmpd="sng">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68628" name="Oval 46"/>
          <p:cNvSpPr/>
          <p:nvPr/>
        </p:nvSpPr>
        <p:spPr>
          <a:xfrm>
            <a:off x="2874962" y="4891088"/>
            <a:ext cx="107950" cy="107950"/>
          </a:xfrm>
          <a:prstGeom prst="ellipse">
            <a:avLst/>
          </a:prstGeom>
          <a:solidFill>
            <a:srgbClr val="FF0000"/>
          </a:solidFill>
          <a:ln w="25400" cmpd="sng">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cxnSp>
        <p:nvCxnSpPr>
          <p:cNvPr id="68629" name="Line 47"/>
          <p:cNvCxnSpPr/>
          <p:nvPr/>
        </p:nvCxnSpPr>
        <p:spPr>
          <a:xfrm flipV="1">
            <a:off x="1258888" y="2057400"/>
            <a:ext cx="3313112" cy="3748088"/>
          </a:xfrm>
          <a:prstGeom prst="line">
            <a:avLst/>
          </a:prstGeom>
          <a:noFill/>
          <a:ln w="25400" cmpd="sng">
            <a:solidFill>
              <a:schemeClr val="tx1"/>
            </a:solidFill>
            <a:miter lim="800000"/>
          </a:ln>
        </p:spPr>
      </p:cxnSp>
      <p:sp>
        <p:nvSpPr>
          <p:cNvPr id="68630" name="Oval 48"/>
          <p:cNvSpPr/>
          <p:nvPr/>
        </p:nvSpPr>
        <p:spPr>
          <a:xfrm>
            <a:off x="2871788" y="3879850"/>
            <a:ext cx="107950" cy="107950"/>
          </a:xfrm>
          <a:prstGeom prst="ellipse">
            <a:avLst/>
          </a:prstGeom>
          <a:solidFill>
            <a:srgbClr val="FF0000"/>
          </a:solidFill>
          <a:ln w="25400" cmpd="sng">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68631" name="Oval 49"/>
          <p:cNvSpPr/>
          <p:nvPr/>
        </p:nvSpPr>
        <p:spPr>
          <a:xfrm>
            <a:off x="3597275" y="3059112"/>
            <a:ext cx="107950" cy="107950"/>
          </a:xfrm>
          <a:prstGeom prst="ellipse">
            <a:avLst/>
          </a:prstGeom>
          <a:solidFill>
            <a:srgbClr val="FF0000"/>
          </a:solidFill>
          <a:ln w="25400" cmpd="sng">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68632" name="Text Box 50"/>
          <p:cNvSpPr/>
          <p:nvPr/>
        </p:nvSpPr>
        <p:spPr>
          <a:xfrm>
            <a:off x="611188" y="3573462"/>
            <a:ext cx="50482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K1</a:t>
            </a:r>
            <a:endParaRPr lang="en-US" altLang="en-US"/>
          </a:p>
        </p:txBody>
      </p:sp>
      <p:sp>
        <p:nvSpPr>
          <p:cNvPr id="68633" name="Text Box 51"/>
          <p:cNvSpPr/>
          <p:nvPr/>
        </p:nvSpPr>
        <p:spPr>
          <a:xfrm>
            <a:off x="630238" y="4430712"/>
            <a:ext cx="50482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K2</a:t>
            </a:r>
            <a:endParaRPr lang="en-US" altLang="en-US"/>
          </a:p>
        </p:txBody>
      </p:sp>
      <p:sp>
        <p:nvSpPr>
          <p:cNvPr id="68634" name="Text Box 52"/>
          <p:cNvSpPr/>
          <p:nvPr/>
        </p:nvSpPr>
        <p:spPr>
          <a:xfrm>
            <a:off x="611188" y="4797425"/>
            <a:ext cx="50482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K3</a:t>
            </a:r>
            <a:endParaRPr lang="en-US" altLang="en-US"/>
          </a:p>
        </p:txBody>
      </p:sp>
      <p:sp>
        <p:nvSpPr>
          <p:cNvPr id="68635" name="Text Box 53"/>
          <p:cNvSpPr/>
          <p:nvPr/>
        </p:nvSpPr>
        <p:spPr>
          <a:xfrm>
            <a:off x="1692275" y="5876925"/>
            <a:ext cx="50482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L1</a:t>
            </a:r>
            <a:endParaRPr lang="en-US" altLang="en-US"/>
          </a:p>
        </p:txBody>
      </p:sp>
      <p:sp>
        <p:nvSpPr>
          <p:cNvPr id="68636" name="Text Box 54"/>
          <p:cNvSpPr/>
          <p:nvPr/>
        </p:nvSpPr>
        <p:spPr>
          <a:xfrm>
            <a:off x="2122488" y="5876925"/>
            <a:ext cx="50482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L2</a:t>
            </a:r>
            <a:endParaRPr lang="en-US" altLang="en-US"/>
          </a:p>
        </p:txBody>
      </p:sp>
      <p:sp>
        <p:nvSpPr>
          <p:cNvPr id="68637" name="Text Box 55"/>
          <p:cNvSpPr/>
          <p:nvPr/>
        </p:nvSpPr>
        <p:spPr>
          <a:xfrm>
            <a:off x="2698750" y="5876925"/>
            <a:ext cx="50482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L3</a:t>
            </a:r>
            <a:endParaRPr lang="en-US" altLang="en-US"/>
          </a:p>
        </p:txBody>
      </p:sp>
      <p:sp>
        <p:nvSpPr>
          <p:cNvPr id="68638" name="Text Box 56"/>
          <p:cNvSpPr/>
          <p:nvPr/>
        </p:nvSpPr>
        <p:spPr>
          <a:xfrm>
            <a:off x="1906588" y="3500438"/>
            <a:ext cx="50482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A</a:t>
            </a:r>
            <a:endParaRPr lang="en-US" altLang="en-US"/>
          </a:p>
        </p:txBody>
      </p:sp>
      <p:sp>
        <p:nvSpPr>
          <p:cNvPr id="68639" name="Text Box 57"/>
          <p:cNvSpPr/>
          <p:nvPr/>
        </p:nvSpPr>
        <p:spPr>
          <a:xfrm>
            <a:off x="2122488" y="4070350"/>
            <a:ext cx="50482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B</a:t>
            </a:r>
            <a:endParaRPr lang="en-US" altLang="en-US"/>
          </a:p>
        </p:txBody>
      </p:sp>
      <p:sp>
        <p:nvSpPr>
          <p:cNvPr id="68640" name="Text Box 58"/>
          <p:cNvSpPr/>
          <p:nvPr/>
        </p:nvSpPr>
        <p:spPr>
          <a:xfrm>
            <a:off x="2843212" y="4508500"/>
            <a:ext cx="50482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C</a:t>
            </a:r>
            <a:endParaRPr lang="en-US" altLang="en-US"/>
          </a:p>
        </p:txBody>
      </p:sp>
      <p:sp>
        <p:nvSpPr>
          <p:cNvPr id="68641" name="Text Box 59"/>
          <p:cNvSpPr/>
          <p:nvPr/>
        </p:nvSpPr>
        <p:spPr>
          <a:xfrm>
            <a:off x="5364162" y="5013325"/>
            <a:ext cx="114617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Q1</a:t>
            </a:r>
            <a:endParaRPr lang="en-US" altLang="en-US"/>
          </a:p>
        </p:txBody>
      </p:sp>
      <p:sp>
        <p:nvSpPr>
          <p:cNvPr id="68642" name="Text Box 60"/>
          <p:cNvSpPr/>
          <p:nvPr/>
        </p:nvSpPr>
        <p:spPr>
          <a:xfrm>
            <a:off x="5724525" y="4508500"/>
            <a:ext cx="114617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Q2</a:t>
            </a:r>
            <a:endParaRPr lang="en-US" altLang="en-US"/>
          </a:p>
        </p:txBody>
      </p:sp>
      <p:sp>
        <p:nvSpPr>
          <p:cNvPr id="68643" name="Text Box 61"/>
          <p:cNvSpPr/>
          <p:nvPr/>
        </p:nvSpPr>
        <p:spPr>
          <a:xfrm>
            <a:off x="6659562" y="3644900"/>
            <a:ext cx="114617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Q3</a:t>
            </a:r>
            <a:endParaRPr lang="en-US" altLang="en-US"/>
          </a:p>
        </p:txBody>
      </p:sp>
      <p:sp>
        <p:nvSpPr>
          <p:cNvPr id="68644" name="Text Box 62"/>
          <p:cNvSpPr/>
          <p:nvPr/>
        </p:nvSpPr>
        <p:spPr>
          <a:xfrm>
            <a:off x="2771775" y="3284538"/>
            <a:ext cx="50482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D</a:t>
            </a:r>
            <a:endParaRPr lang="en-US" altLang="en-US"/>
          </a:p>
        </p:txBody>
      </p:sp>
      <p:sp>
        <p:nvSpPr>
          <p:cNvPr id="68645" name="Text Box 63"/>
          <p:cNvSpPr/>
          <p:nvPr/>
        </p:nvSpPr>
        <p:spPr>
          <a:xfrm>
            <a:off x="3851275" y="2852738"/>
            <a:ext cx="50482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E</a:t>
            </a:r>
            <a:endParaRPr lang="en-US" altLang="en-US"/>
          </a:p>
        </p:txBody>
      </p:sp>
      <p:sp>
        <p:nvSpPr>
          <p:cNvPr id="68646" name="Date Placeholder 3"/>
          <p:cNvSpPr>
            <a:spLocks noGrp="1"/>
          </p:cNvSpPr>
          <p:nvPr>
            <p:ph type="dt" sz="half" idx="2"/>
          </p:nvPr>
        </p:nvSpPr>
        <p:spPr/>
        <p:txBody>
          <a:bodyPr/>
          <a:lstStyle/>
          <a:p>
            <a:pPr lvl="0" algn="l"/>
            <a:fld id="{AC07B3B0-AD89-40B7-9441-9378E4625CC1}" type="datetime1">
              <a:rPr lang="en-US" altLang="en-US" sz="1200">
                <a:solidFill>
                  <a:srgbClr val="898989"/>
                </a:solidFill>
              </a:rPr>
              <a:t>9/7/2024</a:t>
            </a:fld>
          </a:p>
        </p:txBody>
      </p:sp>
      <p:sp>
        <p:nvSpPr>
          <p:cNvPr id="68647" name="Slide Number Placeholder 5"/>
          <p:cNvSpPr>
            <a:spLocks noGrp="1"/>
          </p:cNvSpPr>
          <p:nvPr>
            <p:ph type="sldNum" sz="quarter" idx="4"/>
          </p:nvPr>
        </p:nvSpPr>
        <p:spPr/>
        <p:txBody>
          <a:bodyPr/>
          <a:lstStyle/>
          <a:p>
            <a:pPr lvl="0" algn="r"/>
            <a:fld id="{6D443EAA-99EB-4505-8306-BFB4A8012A8E}" type="slidenum">
              <a:rPr lang="en-US" altLang="en-US" sz="1200">
                <a:solidFill>
                  <a:srgbClr val="898989"/>
                </a:solidFill>
              </a:rPr>
              <a:t>33</a:t>
            </a:fld>
          </a:p>
        </p:txBody>
      </p:sp>
      <p:sp>
        <p:nvSpPr>
          <p:cNvPr id="68648" name="Footer Placeholder 4"/>
          <p:cNvSpPr>
            <a:spLocks noGrp="1"/>
          </p:cNvSpPr>
          <p:nvPr>
            <p:ph type="ftr" sz="quarter" idx="3"/>
          </p:nvPr>
        </p:nvSpPr>
        <p:spPr/>
        <p:txBody>
          <a:bodyPr/>
          <a:lstStyle/>
          <a:p>
            <a:pPr lvl="0" algn="ctr"/>
            <a:endParaRPr sz="1200">
              <a:solidFill>
                <a:srgbClr val="898989"/>
              </a:solidFill>
            </a:endParaRPr>
          </a:p>
        </p:txBody>
      </p:sp>
      <p:sp>
        <p:nvSpPr>
          <p:cNvPr id="68649" name="TextBox 68648"/>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消费者行为与生产者行为共100页，您现在浏览的是第33页!</a:t>
            </a: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0658" name="Rectangle 2"/>
          <p:cNvSpPr/>
          <p:nvPr>
            <p:ph type="title" idx="4294967295"/>
          </p:nvPr>
        </p:nvSpPr>
        <p:spPr>
          <a:xfrm>
            <a:off x="457200" y="277812"/>
            <a:ext cx="8229600" cy="1139825"/>
          </a:xfrm>
          <a:prstGeom prst="rect">
            <a:avLst/>
          </a:prstGeom>
          <a:noFill/>
          <a:ln>
            <a:noFill/>
            <a:miter lim="800000"/>
          </a:ln>
        </p:spPr>
        <p:txBody>
          <a:bodyPr anchor="ctr" anchorCtr="0"/>
          <a:lstStyle>
            <a:lvl1pPr marL="914400" indent="-914400" algn="ctr" eaLnBrk="1" hangingPunct="1">
              <a:lnSpc>
                <a:spcPct val="100000"/>
              </a:lnSpc>
              <a:spcBef>
                <a:spcPct val="0"/>
              </a:spcBef>
              <a:buClrTx/>
              <a:buFontTx/>
              <a:buNone/>
              <a:defRPr lang="zh-CN" altLang="en-US" sz="4400">
                <a:solidFill>
                  <a:schemeClr val="tx1"/>
                </a:solidFill>
                <a:latin typeface="Calibri"/>
                <a:ea typeface="宋体" charset="-122"/>
                <a:sym typeface="Calibri"/>
              </a:defRPr>
            </a:lvl1pPr>
          </a:lstStyle>
          <a:p>
            <a:pPr lvl="0"/>
            <a:r>
              <a:rPr sz="3600">
                <a:solidFill>
                  <a:srgbClr val="0000FF"/>
                </a:solidFill>
                <a:ea typeface="黑体" pitchFamily="1" charset="-122"/>
              </a:rPr>
              <a:t>边际技术替代率</a:t>
            </a:r>
          </a:p>
        </p:txBody>
      </p:sp>
      <p:sp>
        <p:nvSpPr>
          <p:cNvPr id="70659" name="Rectangle 4"/>
          <p:cNvSpPr/>
          <p:nvPr/>
        </p:nvSpPr>
        <p:spPr>
          <a:xfrm>
            <a:off x="684212" y="1700212"/>
            <a:ext cx="8064500" cy="822325"/>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179388" lvl="1" indent="0" algn="just">
              <a:lnSpc>
                <a:spcPct val="100000"/>
              </a:lnSpc>
              <a:spcBef>
                <a:spcPct val="20000"/>
              </a:spcBef>
              <a:buClr>
                <a:schemeClr val="folHlink"/>
              </a:buClr>
              <a:buSzPct val="85000"/>
              <a:buNone/>
            </a:pPr>
            <a:r>
              <a:rPr lang="zh-CN" altLang="en-US" sz="2400" b="1" u="sng">
                <a:solidFill>
                  <a:srgbClr val="0000FF"/>
                </a:solidFill>
                <a:ea typeface="黑体" pitchFamily="1" charset="-122"/>
              </a:rPr>
              <a:t>在维持产量水平不变的条件下，增加一单位某种生产要素投入量时所减少的另一种要素的投入量</a:t>
            </a:r>
            <a:endParaRPr lang="en-US" altLang="en-US"/>
          </a:p>
        </p:txBody>
      </p:sp>
      <p:graphicFrame>
        <p:nvGraphicFramePr>
          <p:cNvPr id="70660" name="Object 2"/>
          <p:cNvGraphicFramePr>
            <a:graphicFrameLocks noChangeAspect="1"/>
          </p:cNvGraphicFramePr>
          <p:nvPr/>
        </p:nvGraphicFramePr>
        <p:xfrm>
          <a:off x="2268538" y="2852738"/>
          <a:ext cx="5141912" cy="2160588"/>
        </p:xfrm>
        <a:graphic>
          <a:graphicData uri="http://schemas.openxmlformats.org/presentationml/2006/ole">
            <mc:AlternateContent>
              <mc:Choice xmlns:v="urn:schemas-microsoft-com:vml" Requires="v">
                <p:oleObj spid="_x0000_s1042" r:id="rId2" progId="Equation.DSMT4">
                  <p:embed/>
                </p:oleObj>
              </mc:Choice>
              <mc:Fallback>
                <p:oleObj r:id="rId2" progId="Equation.DSMT4">
                  <p:embed/>
                  <p:pic>
                    <p:nvPicPr>
                      <p:cNvPr id="0" name="OLE substitute image"/>
                      <p:cNvPicPr/>
                      <p:nvPr/>
                    </p:nvPicPr>
                    <p:blipFill>
                      <a:blip r:embed="rId3"/>
                      <a:stretch>
                        <a:fillRect/>
                      </a:stretch>
                    </p:blipFill>
                    <p:spPr>
                      <a:xfrm>
                        <a:off x="2268538" y="2852738"/>
                        <a:ext cx="5141912" cy="2160588"/>
                      </a:xfrm>
                      <a:prstGeom prst="rect">
                        <a:avLst/>
                      </a:prstGeom>
                      <a:noFill/>
                    </p:spPr>
                  </p:pic>
                </p:oleObj>
              </mc:Fallback>
            </mc:AlternateContent>
          </a:graphicData>
        </a:graphic>
      </p:graphicFrame>
      <p:sp>
        <p:nvSpPr>
          <p:cNvPr id="70661" name="Date Placeholder 3"/>
          <p:cNvSpPr>
            <a:spLocks noGrp="1"/>
          </p:cNvSpPr>
          <p:nvPr>
            <p:ph type="dt" sz="half" idx="2"/>
          </p:nvPr>
        </p:nvSpPr>
        <p:spPr/>
        <p:txBody>
          <a:bodyPr/>
          <a:lstStyle/>
          <a:p>
            <a:pPr lvl="0" algn="l"/>
            <a:fld id="{4AC80A46-620B-4A3D-AC09-9DFF3AF592D0}" type="datetime1">
              <a:rPr lang="en-US" altLang="en-US" sz="1200">
                <a:solidFill>
                  <a:srgbClr val="898989"/>
                </a:solidFill>
              </a:rPr>
              <a:t>9/7/2024</a:t>
            </a:fld>
          </a:p>
        </p:txBody>
      </p:sp>
      <p:sp>
        <p:nvSpPr>
          <p:cNvPr id="70662" name="Slide Number Placeholder 5"/>
          <p:cNvSpPr>
            <a:spLocks noGrp="1"/>
          </p:cNvSpPr>
          <p:nvPr>
            <p:ph type="sldNum" sz="quarter" idx="4"/>
          </p:nvPr>
        </p:nvSpPr>
        <p:spPr/>
        <p:txBody>
          <a:bodyPr/>
          <a:lstStyle/>
          <a:p>
            <a:pPr lvl="0" algn="r"/>
            <a:fld id="{44263B92-FBA6-4F56-B697-253FE1070EBC}" type="slidenum">
              <a:rPr lang="en-US" altLang="en-US" sz="1200">
                <a:solidFill>
                  <a:srgbClr val="898989"/>
                </a:solidFill>
              </a:rPr>
              <a:t>34</a:t>
            </a:fld>
          </a:p>
        </p:txBody>
      </p:sp>
      <p:sp>
        <p:nvSpPr>
          <p:cNvPr id="70663" name="Footer Placeholder 4"/>
          <p:cNvSpPr>
            <a:spLocks noGrp="1"/>
          </p:cNvSpPr>
          <p:nvPr>
            <p:ph type="ftr" sz="quarter" idx="3"/>
          </p:nvPr>
        </p:nvSpPr>
        <p:spPr/>
        <p:txBody>
          <a:bodyPr/>
          <a:lstStyle/>
          <a:p>
            <a:pPr lvl="0" algn="ctr"/>
            <a:endParaRPr sz="1200">
              <a:solidFill>
                <a:srgbClr val="898989"/>
              </a:solidFill>
            </a:endParaRPr>
          </a:p>
        </p:txBody>
      </p:sp>
      <p:sp>
        <p:nvSpPr>
          <p:cNvPr id="70664" name="TextBox 70663"/>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消费者行为与生产者行为共100页，您现在浏览的是第34页!</a:t>
            </a:r>
          </a:p>
        </p:txBody>
      </p:sp>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706" name="Rectangle 3"/>
          <p:cNvSpPr/>
          <p:nvPr>
            <p:ph type="body" idx="4294967295"/>
          </p:nvPr>
        </p:nvSpPr>
        <p:spPr>
          <a:xfrm>
            <a:off x="250825" y="1196975"/>
            <a:ext cx="8229600" cy="4032250"/>
          </a:xfrm>
          <a:prstGeom prst="rect">
            <a:avLst/>
          </a:prstGeom>
          <a:noFill/>
          <a:ln>
            <a:noFill/>
            <a:miter lim="800000"/>
          </a:ln>
        </p:spPr>
        <p:txBody>
          <a:bodyPr/>
          <a:lstStyle>
            <a:lvl1pPr marL="342900" indent="-342900" algn="l" defTabSz="914400" eaLnBrk="1" fontAlgn="base" hangingPunct="1">
              <a:lnSpc>
                <a:spcPct val="100000"/>
              </a:lnSpc>
              <a:spcBef>
                <a:spcPct val="20000"/>
              </a:spcBef>
              <a:buClrTx/>
              <a:buFont typeface="Arial"/>
              <a:buChar char="•"/>
              <a:defRPr lang="zh-CN" altLang="en-US" sz="3200">
                <a:solidFill>
                  <a:schemeClr val="tx1"/>
                </a:solidFill>
                <a:latin typeface="Calibri"/>
                <a:ea typeface="宋体" charset="-122"/>
                <a:sym typeface="Calibri"/>
              </a:defRPr>
            </a:lvl1pPr>
            <a:lvl2pPr marL="742950" indent="-285750" algn="l" defTabSz="914400" eaLnBrk="1" fontAlgn="base" hangingPunct="1">
              <a:lnSpc>
                <a:spcPct val="100000"/>
              </a:lnSpc>
              <a:spcBef>
                <a:spcPct val="20000"/>
              </a:spcBef>
              <a:buClrTx/>
              <a:buFont typeface="Arial"/>
              <a:buChar char="–"/>
              <a:defRPr lang="zh-CN" altLang="en-US" sz="2800">
                <a:solidFill>
                  <a:schemeClr val="tx1"/>
                </a:solidFill>
                <a:latin typeface="Calibri"/>
                <a:ea typeface="宋体" charset="-122"/>
                <a:sym typeface="Calibri"/>
              </a:defRPr>
            </a:lvl2pPr>
            <a:lvl3pPr marL="1143000" indent="-228600" algn="l" defTabSz="914400" eaLnBrk="1" fontAlgn="base" hangingPunct="1">
              <a:lnSpc>
                <a:spcPct val="100000"/>
              </a:lnSpc>
              <a:spcBef>
                <a:spcPct val="20000"/>
              </a:spcBef>
              <a:buClrTx/>
              <a:buFont typeface="Arial"/>
              <a:buChar char="•"/>
              <a:defRPr lang="zh-CN" altLang="en-US" sz="2400">
                <a:solidFill>
                  <a:schemeClr val="tx1"/>
                </a:solidFill>
                <a:latin typeface="Calibri"/>
                <a:ea typeface="宋体" charset="-122"/>
                <a:sym typeface="Calibri"/>
              </a:defRPr>
            </a:lvl3pPr>
            <a:lvl4pPr marL="16002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4pPr>
            <a:lvl5pPr marL="20574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5pPr>
          </a:lstStyle>
          <a:p>
            <a:pPr lvl="0">
              <a:buClr>
                <a:srgbClr val="FF00FF"/>
              </a:buClr>
              <a:buFont typeface="Wingdings" charset="2"/>
              <a:buChar char="l"/>
            </a:pPr>
            <a:r>
              <a:rPr b="1">
                <a:solidFill>
                  <a:srgbClr val="0000FF"/>
                </a:solidFill>
                <a:latin typeface="黑体" pitchFamily="1" charset="-122"/>
                <a:ea typeface="黑体" pitchFamily="1" charset="-122"/>
                <a:sym typeface="黑体" pitchFamily="1" charset="-122"/>
              </a:rPr>
              <a:t>等成本线（企业预算线）</a:t>
            </a:r>
            <a:endParaRPr b="1">
              <a:solidFill>
                <a:srgbClr val="0000FF"/>
              </a:solidFill>
              <a:latin typeface="黑体" pitchFamily="1" charset="-122"/>
              <a:ea typeface="黑体" pitchFamily="1" charset="-122"/>
              <a:sym typeface="黑体" pitchFamily="1" charset="-122"/>
            </a:endParaRPr>
          </a:p>
          <a:p>
            <a:pPr lvl="1">
              <a:buClr>
                <a:srgbClr val="FF00FF"/>
              </a:buClr>
              <a:buFont typeface="Wingdings" charset="2"/>
              <a:buChar char="l"/>
            </a:pPr>
            <a:r>
              <a:rPr>
                <a:latin typeface="黑体" pitchFamily="1" charset="-122"/>
                <a:ea typeface="黑体" pitchFamily="1" charset="-122"/>
                <a:sym typeface="黑体" pitchFamily="1" charset="-122"/>
              </a:rPr>
              <a:t>等成本线是一条表明在生产者的成本与生产要素价格既定的条件下，生产者所能购买到的两种生产要素的各种不同数量组合的轨迹。</a:t>
            </a:r>
            <a:endParaRPr>
              <a:latin typeface="黑体" pitchFamily="1" charset="-122"/>
              <a:ea typeface="黑体" pitchFamily="1" charset="-122"/>
              <a:sym typeface="黑体" pitchFamily="1" charset="-122"/>
            </a:endParaRPr>
          </a:p>
          <a:p>
            <a:pPr lvl="1">
              <a:buClr>
                <a:srgbClr val="FF00FF"/>
              </a:buClr>
              <a:buFont typeface="Wingdings" charset="2"/>
              <a:buChar char="l"/>
            </a:pPr>
            <a:r>
              <a:rPr>
                <a:latin typeface="黑体" pitchFamily="1" charset="-122"/>
                <a:ea typeface="黑体" pitchFamily="1" charset="-122"/>
                <a:sym typeface="黑体" pitchFamily="1" charset="-122"/>
              </a:rPr>
              <a:t>等成本线表明了厂商进行生产的限制条件，即它所购买生产要素所花的钱不能大于或小于所拥有的货币成本。大于货币成本是无法实现的，小于货币成本则无法实现产量最大化。  </a:t>
            </a:r>
          </a:p>
        </p:txBody>
      </p:sp>
      <p:sp>
        <p:nvSpPr>
          <p:cNvPr id="72707" name="Rectangle 4"/>
          <p:cNvSpPr/>
          <p:nvPr>
            <p:ph type="title" idx="4294967295"/>
          </p:nvPr>
        </p:nvSpPr>
        <p:spPr>
          <a:xfrm>
            <a:off x="611188" y="381000"/>
            <a:ext cx="8229600" cy="609600"/>
          </a:xfrm>
          <a:prstGeom prst="rect">
            <a:avLst/>
          </a:prstGeom>
          <a:noFill/>
          <a:ln>
            <a:noFill/>
            <a:miter lim="800000"/>
          </a:ln>
        </p:spPr>
        <p:txBody>
          <a:bodyPr anchor="ctr" anchorCtr="0"/>
          <a:lstStyle>
            <a:lvl1pPr marL="914400" indent="-914400" algn="ctr" eaLnBrk="1" hangingPunct="1">
              <a:lnSpc>
                <a:spcPct val="100000"/>
              </a:lnSpc>
              <a:spcBef>
                <a:spcPct val="0"/>
              </a:spcBef>
              <a:buClrTx/>
              <a:buFontTx/>
              <a:buNone/>
              <a:defRPr lang="zh-CN" altLang="en-US" sz="4400">
                <a:solidFill>
                  <a:schemeClr val="tx1"/>
                </a:solidFill>
                <a:latin typeface="Calibri"/>
                <a:ea typeface="宋体" charset="-122"/>
                <a:sym typeface="Calibri"/>
              </a:defRPr>
            </a:lvl1pPr>
          </a:lstStyle>
          <a:p>
            <a:pPr lvl="0"/>
            <a:r>
              <a:rPr sz="3200" b="1"/>
              <a:t>二、等成本线</a:t>
            </a:r>
            <a:endParaRPr sz="3600"/>
          </a:p>
        </p:txBody>
      </p:sp>
      <p:sp>
        <p:nvSpPr>
          <p:cNvPr id="72708" name="Date Placeholder 3"/>
          <p:cNvSpPr>
            <a:spLocks noGrp="1"/>
          </p:cNvSpPr>
          <p:nvPr>
            <p:ph type="dt" sz="half" idx="2"/>
          </p:nvPr>
        </p:nvSpPr>
        <p:spPr/>
        <p:txBody>
          <a:bodyPr/>
          <a:lstStyle/>
          <a:p>
            <a:pPr lvl="0" algn="l"/>
            <a:fld id="{07C90FA2-AE44-4E04-A080-1F8CA169E5EA}" type="datetime1">
              <a:rPr lang="en-US" altLang="en-US" sz="1200">
                <a:solidFill>
                  <a:srgbClr val="898989"/>
                </a:solidFill>
              </a:rPr>
              <a:t>9/7/2024</a:t>
            </a:fld>
          </a:p>
        </p:txBody>
      </p:sp>
      <p:sp>
        <p:nvSpPr>
          <p:cNvPr id="72709" name="Slide Number Placeholder 5"/>
          <p:cNvSpPr>
            <a:spLocks noGrp="1"/>
          </p:cNvSpPr>
          <p:nvPr>
            <p:ph type="sldNum" sz="quarter" idx="4"/>
          </p:nvPr>
        </p:nvSpPr>
        <p:spPr/>
        <p:txBody>
          <a:bodyPr/>
          <a:lstStyle/>
          <a:p>
            <a:pPr lvl="0" algn="r"/>
            <a:fld id="{D9D0EF28-5834-493E-9D54-30C98E3EF89A}" type="slidenum">
              <a:rPr lang="en-US" altLang="en-US" sz="1200">
                <a:solidFill>
                  <a:srgbClr val="898989"/>
                </a:solidFill>
              </a:rPr>
              <a:t>35</a:t>
            </a:fld>
          </a:p>
        </p:txBody>
      </p:sp>
      <p:sp>
        <p:nvSpPr>
          <p:cNvPr id="72710" name="Footer Placeholder 4"/>
          <p:cNvSpPr>
            <a:spLocks noGrp="1"/>
          </p:cNvSpPr>
          <p:nvPr>
            <p:ph type="ftr" sz="quarter" idx="3"/>
          </p:nvPr>
        </p:nvSpPr>
        <p:spPr/>
        <p:txBody>
          <a:bodyPr/>
          <a:lstStyle/>
          <a:p>
            <a:pPr lvl="0" algn="ctr"/>
            <a:endParaRPr sz="1200">
              <a:solidFill>
                <a:srgbClr val="898989"/>
              </a:solidFill>
            </a:endParaRPr>
          </a:p>
        </p:txBody>
      </p:sp>
      <p:sp>
        <p:nvSpPr>
          <p:cNvPr id="72711" name="TextBox 72710"/>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消费者行为与生产者行为共100页，您现在浏览的是第35页!</a:t>
            </a:r>
          </a:p>
        </p:txBody>
      </p:sp>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4754" name="Rectangle 2"/>
          <p:cNvSpPr/>
          <p:nvPr>
            <p:ph type="title" idx="4294967295"/>
          </p:nvPr>
        </p:nvSpPr>
        <p:spPr>
          <a:xfrm>
            <a:off x="611188" y="1125538"/>
            <a:ext cx="8229600" cy="649288"/>
          </a:xfrm>
          <a:prstGeom prst="rect">
            <a:avLst/>
          </a:prstGeom>
          <a:noFill/>
          <a:ln>
            <a:noFill/>
            <a:miter lim="800000"/>
          </a:ln>
        </p:spPr>
        <p:txBody>
          <a:bodyPr anchor="ctr" anchorCtr="0"/>
          <a:lstStyle>
            <a:lvl1pPr marL="914400" indent="-914400" algn="ctr" eaLnBrk="1" hangingPunct="1">
              <a:lnSpc>
                <a:spcPct val="100000"/>
              </a:lnSpc>
              <a:spcBef>
                <a:spcPct val="0"/>
              </a:spcBef>
              <a:buClrTx/>
              <a:buFontTx/>
              <a:buNone/>
              <a:defRPr lang="zh-CN" altLang="en-US" sz="4400">
                <a:solidFill>
                  <a:schemeClr val="tx1"/>
                </a:solidFill>
                <a:latin typeface="Calibri"/>
                <a:ea typeface="宋体" charset="-122"/>
                <a:sym typeface="Calibri"/>
              </a:defRPr>
            </a:lvl1pPr>
          </a:lstStyle>
          <a:p>
            <a:pPr lvl="0"/>
            <a:r>
              <a:rPr sz="3600">
                <a:solidFill>
                  <a:srgbClr val="0000FF"/>
                </a:solidFill>
                <a:latin typeface="黑体" pitchFamily="1" charset="-122"/>
                <a:ea typeface="黑体" pitchFamily="1" charset="-122"/>
                <a:sym typeface="黑体" pitchFamily="1" charset="-122"/>
              </a:rPr>
              <a:t>等成本线方程：</a:t>
            </a:r>
            <a:endParaRPr sz="4000"/>
          </a:p>
        </p:txBody>
      </p:sp>
      <p:graphicFrame>
        <p:nvGraphicFramePr>
          <p:cNvPr id="74755" name="Object 2"/>
          <p:cNvGraphicFramePr>
            <a:graphicFrameLocks noChangeAspect="1"/>
          </p:cNvGraphicFramePr>
          <p:nvPr/>
        </p:nvGraphicFramePr>
        <p:xfrm>
          <a:off x="4427538" y="2473325"/>
          <a:ext cx="3752850" cy="808038"/>
        </p:xfrm>
        <a:graphic>
          <a:graphicData uri="http://schemas.openxmlformats.org/presentationml/2006/ole">
            <mc:AlternateContent>
              <mc:Choice xmlns:v="urn:schemas-microsoft-com:vml" Requires="v">
                <p:oleObj spid="_x0000_s1043" r:id="rId2" progId="Equation.DSMT4">
                  <p:embed/>
                </p:oleObj>
              </mc:Choice>
              <mc:Fallback>
                <p:oleObj r:id="rId2" progId="Equation.DSMT4">
                  <p:embed/>
                  <p:pic>
                    <p:nvPicPr>
                      <p:cNvPr id="0" name="OLE substitute image"/>
                      <p:cNvPicPr/>
                      <p:nvPr/>
                    </p:nvPicPr>
                    <p:blipFill>
                      <a:blip r:embed="rId3"/>
                      <a:stretch>
                        <a:fillRect/>
                      </a:stretch>
                    </p:blipFill>
                    <p:spPr>
                      <a:xfrm>
                        <a:off x="4427538" y="2473325"/>
                        <a:ext cx="3752850" cy="808038"/>
                      </a:xfrm>
                      <a:prstGeom prst="rect">
                        <a:avLst/>
                      </a:prstGeom>
                      <a:noFill/>
                    </p:spPr>
                  </p:pic>
                </p:oleObj>
              </mc:Fallback>
            </mc:AlternateContent>
          </a:graphicData>
        </a:graphic>
      </p:graphicFrame>
      <p:sp>
        <p:nvSpPr>
          <p:cNvPr id="74756" name="Text Box 4"/>
          <p:cNvSpPr/>
          <p:nvPr/>
        </p:nvSpPr>
        <p:spPr>
          <a:xfrm>
            <a:off x="3636962" y="5995988"/>
            <a:ext cx="1366838" cy="457200"/>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sz="2400" b="1">
                <a:ea typeface="Arial Unicode MS" pitchFamily="2" charset="-122"/>
                <a:sym typeface="Arial Unicode MS" pitchFamily="2" charset="-122"/>
              </a:rPr>
              <a:t>C/w</a:t>
            </a:r>
            <a:endParaRPr lang="en-US" altLang="en-US"/>
          </a:p>
        </p:txBody>
      </p:sp>
      <p:sp>
        <p:nvSpPr>
          <p:cNvPr id="74757" name="Text Box 5"/>
          <p:cNvSpPr/>
          <p:nvPr/>
        </p:nvSpPr>
        <p:spPr>
          <a:xfrm>
            <a:off x="4860925" y="5589588"/>
            <a:ext cx="1366838" cy="457200"/>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sz="2400" b="1">
                <a:ea typeface="Arial Unicode MS" pitchFamily="2" charset="-122"/>
                <a:sym typeface="Arial Unicode MS" pitchFamily="2" charset="-122"/>
              </a:rPr>
              <a:t>L</a:t>
            </a:r>
            <a:endParaRPr lang="en-US" altLang="en-US"/>
          </a:p>
        </p:txBody>
      </p:sp>
      <p:grpSp>
        <p:nvGrpSpPr>
          <p:cNvPr id="74758" name=""/>
          <p:cNvGrpSpPr/>
          <p:nvPr/>
        </p:nvGrpSpPr>
        <p:grpSpPr>
          <a:xfrm>
            <a:off x="163512" y="1989138"/>
            <a:ext cx="5487988" cy="4103688"/>
            <a:chExt cx="3457" cy="2585"/>
          </a:xfrm>
        </p:grpSpPr>
        <p:sp>
          <p:nvSpPr>
            <p:cNvPr id="74759" name="Text Box 7"/>
            <p:cNvSpPr/>
            <p:nvPr/>
          </p:nvSpPr>
          <p:spPr>
            <a:xfrm>
              <a:off x="784" y="2212"/>
              <a:ext cx="499" cy="250"/>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sz="2000" b="1">
                  <a:ea typeface="Arial Unicode MS" pitchFamily="2" charset="-122"/>
                  <a:sym typeface="Arial Unicode MS" pitchFamily="2" charset="-122"/>
                </a:rPr>
                <a:t>O</a:t>
              </a:r>
              <a:endParaRPr lang="en-US" altLang="en-US"/>
            </a:p>
          </p:txBody>
        </p:sp>
        <p:sp>
          <p:nvSpPr>
            <p:cNvPr id="74760" name="Text Box 8"/>
            <p:cNvSpPr/>
            <p:nvPr/>
          </p:nvSpPr>
          <p:spPr>
            <a:xfrm>
              <a:off x="1316" y="2257"/>
              <a:ext cx="453" cy="19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zh-CN" altLang="en-US" sz="1400" b="1">
                  <a:ea typeface="Arial Unicode MS" pitchFamily="2" charset="-122"/>
                  <a:sym typeface="Arial Unicode MS" pitchFamily="2" charset="-122"/>
                </a:rPr>
                <a:t> </a:t>
              </a:r>
              <a:r>
                <a:rPr lang="en-US" altLang="en-US" sz="1400" b="1">
                  <a:ea typeface="Arial Unicode MS" pitchFamily="2" charset="-122"/>
                  <a:sym typeface="Arial Unicode MS" pitchFamily="2" charset="-122"/>
                </a:rPr>
                <a:t>10</a:t>
              </a:r>
              <a:endParaRPr lang="en-US" altLang="en-US"/>
            </a:p>
          </p:txBody>
        </p:sp>
        <p:sp>
          <p:nvSpPr>
            <p:cNvPr id="74761" name="Text Box 9"/>
            <p:cNvSpPr/>
            <p:nvPr/>
          </p:nvSpPr>
          <p:spPr>
            <a:xfrm>
              <a:off x="1770" y="2258"/>
              <a:ext cx="453" cy="19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zh-CN" altLang="en-US" sz="1400" b="1">
                  <a:ea typeface="Arial Unicode MS" pitchFamily="2" charset="-122"/>
                  <a:sym typeface="Arial Unicode MS" pitchFamily="2" charset="-122"/>
                </a:rPr>
                <a:t> </a:t>
              </a:r>
              <a:r>
                <a:rPr lang="en-US" altLang="en-US" sz="1400" b="1">
                  <a:ea typeface="Arial Unicode MS" pitchFamily="2" charset="-122"/>
                  <a:sym typeface="Arial Unicode MS" pitchFamily="2" charset="-122"/>
                </a:rPr>
                <a:t>20</a:t>
              </a:r>
              <a:endParaRPr lang="en-US" altLang="en-US"/>
            </a:p>
          </p:txBody>
        </p:sp>
        <p:sp>
          <p:nvSpPr>
            <p:cNvPr id="74762" name="Text Box 10"/>
            <p:cNvSpPr/>
            <p:nvPr/>
          </p:nvSpPr>
          <p:spPr>
            <a:xfrm>
              <a:off x="2279" y="2247"/>
              <a:ext cx="453" cy="19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zh-CN" altLang="en-US" sz="1400" b="1">
                  <a:ea typeface="Arial Unicode MS" pitchFamily="2" charset="-122"/>
                  <a:sym typeface="Arial Unicode MS" pitchFamily="2" charset="-122"/>
                </a:rPr>
                <a:t> </a:t>
              </a:r>
              <a:r>
                <a:rPr lang="en-US" altLang="en-US" sz="1400" b="1">
                  <a:ea typeface="Arial Unicode MS" pitchFamily="2" charset="-122"/>
                  <a:sym typeface="Arial Unicode MS" pitchFamily="2" charset="-122"/>
                </a:rPr>
                <a:t>30</a:t>
              </a:r>
              <a:endParaRPr lang="en-US" altLang="en-US"/>
            </a:p>
          </p:txBody>
        </p:sp>
        <p:cxnSp>
          <p:nvCxnSpPr>
            <p:cNvPr id="74763" name="Line 11"/>
            <p:cNvCxnSpPr/>
            <p:nvPr/>
          </p:nvCxnSpPr>
          <p:spPr>
            <a:xfrm>
              <a:off x="980" y="2268"/>
              <a:ext cx="2088" cy="1"/>
            </a:xfrm>
            <a:prstGeom prst="line">
              <a:avLst/>
            </a:prstGeom>
            <a:noFill/>
            <a:ln w="38100" cmpd="sng">
              <a:solidFill>
                <a:schemeClr val="tx1"/>
              </a:solidFill>
              <a:miter lim="800000"/>
            </a:ln>
          </p:spPr>
        </p:cxnSp>
        <p:sp>
          <p:nvSpPr>
            <p:cNvPr id="74764" name="Text Box 12"/>
            <p:cNvSpPr/>
            <p:nvPr/>
          </p:nvSpPr>
          <p:spPr>
            <a:xfrm>
              <a:off x="748" y="1711"/>
              <a:ext cx="453" cy="19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zh-CN" altLang="en-US" sz="1400" b="1">
                  <a:ea typeface="Arial Unicode MS" pitchFamily="2" charset="-122"/>
                  <a:sym typeface="Arial Unicode MS" pitchFamily="2" charset="-122"/>
                </a:rPr>
                <a:t> </a:t>
              </a:r>
              <a:r>
                <a:rPr lang="en-US" altLang="en-US" sz="1400" b="1">
                  <a:ea typeface="Arial Unicode MS" pitchFamily="2" charset="-122"/>
                  <a:sym typeface="Arial Unicode MS" pitchFamily="2" charset="-122"/>
                </a:rPr>
                <a:t>10</a:t>
              </a:r>
              <a:endParaRPr lang="en-US" altLang="en-US"/>
            </a:p>
          </p:txBody>
        </p:sp>
        <p:sp>
          <p:nvSpPr>
            <p:cNvPr id="74765" name="Text Box 13"/>
            <p:cNvSpPr/>
            <p:nvPr/>
          </p:nvSpPr>
          <p:spPr>
            <a:xfrm>
              <a:off x="743" y="1283"/>
              <a:ext cx="453" cy="19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zh-CN" altLang="en-US" sz="1400" b="1">
                  <a:ea typeface="Arial Unicode MS" pitchFamily="2" charset="-122"/>
                  <a:sym typeface="Arial Unicode MS" pitchFamily="2" charset="-122"/>
                </a:rPr>
                <a:t> </a:t>
              </a:r>
              <a:r>
                <a:rPr lang="en-US" altLang="en-US" sz="1400" b="1">
                  <a:ea typeface="Arial Unicode MS" pitchFamily="2" charset="-122"/>
                  <a:sym typeface="Arial Unicode MS" pitchFamily="2" charset="-122"/>
                </a:rPr>
                <a:t>20</a:t>
              </a:r>
              <a:endParaRPr lang="en-US" altLang="en-US"/>
            </a:p>
          </p:txBody>
        </p:sp>
        <p:sp>
          <p:nvSpPr>
            <p:cNvPr id="74766" name="Text Box 14"/>
            <p:cNvSpPr/>
            <p:nvPr/>
          </p:nvSpPr>
          <p:spPr>
            <a:xfrm>
              <a:off x="743" y="834"/>
              <a:ext cx="453" cy="19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zh-CN" altLang="en-US" sz="1400" b="1">
                  <a:ea typeface="Arial Unicode MS" pitchFamily="2" charset="-122"/>
                  <a:sym typeface="Arial Unicode MS" pitchFamily="2" charset="-122"/>
                </a:rPr>
                <a:t> </a:t>
              </a:r>
              <a:r>
                <a:rPr lang="en-US" altLang="en-US" sz="1400" b="1">
                  <a:ea typeface="Arial Unicode MS" pitchFamily="2" charset="-122"/>
                  <a:sym typeface="Arial Unicode MS" pitchFamily="2" charset="-122"/>
                </a:rPr>
                <a:t>30</a:t>
              </a:r>
              <a:endParaRPr lang="en-US" altLang="en-US"/>
            </a:p>
          </p:txBody>
        </p:sp>
        <p:sp>
          <p:nvSpPr>
            <p:cNvPr id="74767" name="Text Box 15"/>
            <p:cNvSpPr/>
            <p:nvPr/>
          </p:nvSpPr>
          <p:spPr>
            <a:xfrm>
              <a:off x="645" y="0"/>
              <a:ext cx="861" cy="288"/>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sz="2400" b="1">
                  <a:ea typeface="Arial Unicode MS" pitchFamily="2" charset="-122"/>
                  <a:sym typeface="Arial Unicode MS" pitchFamily="2" charset="-122"/>
                </a:rPr>
                <a:t>K</a:t>
              </a:r>
              <a:endParaRPr lang="en-US" altLang="en-US"/>
            </a:p>
          </p:txBody>
        </p:sp>
        <p:cxnSp>
          <p:nvCxnSpPr>
            <p:cNvPr id="74768" name="Line 16"/>
            <p:cNvCxnSpPr/>
            <p:nvPr/>
          </p:nvCxnSpPr>
          <p:spPr>
            <a:xfrm rot="5400000">
              <a:off x="-76" y="1246"/>
              <a:ext cx="2088" cy="1"/>
            </a:xfrm>
            <a:prstGeom prst="line">
              <a:avLst/>
            </a:prstGeom>
            <a:noFill/>
            <a:ln w="38100" cmpd="sng">
              <a:solidFill>
                <a:schemeClr val="tx1"/>
              </a:solidFill>
              <a:miter lim="800000"/>
            </a:ln>
          </p:spPr>
        </p:cxnSp>
        <p:sp>
          <p:nvSpPr>
            <p:cNvPr id="74769" name="Text Box 17"/>
            <p:cNvSpPr/>
            <p:nvPr/>
          </p:nvSpPr>
          <p:spPr>
            <a:xfrm>
              <a:off x="0" y="301"/>
              <a:ext cx="861" cy="288"/>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sz="2400" b="1">
                  <a:ea typeface="Arial Unicode MS" pitchFamily="2" charset="-122"/>
                  <a:sym typeface="Arial Unicode MS" pitchFamily="2" charset="-122"/>
                </a:rPr>
                <a:t>      C/r</a:t>
              </a:r>
              <a:endParaRPr lang="en-US" altLang="en-US"/>
            </a:p>
          </p:txBody>
        </p:sp>
        <p:sp>
          <p:nvSpPr>
            <p:cNvPr id="74770" name="Text Box 18"/>
            <p:cNvSpPr/>
            <p:nvPr/>
          </p:nvSpPr>
          <p:spPr>
            <a:xfrm>
              <a:off x="741" y="378"/>
              <a:ext cx="453" cy="19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zh-CN" altLang="en-US" sz="1400" b="1">
                  <a:ea typeface="Arial Unicode MS" pitchFamily="2" charset="-122"/>
                  <a:sym typeface="Arial Unicode MS" pitchFamily="2" charset="-122"/>
                </a:rPr>
                <a:t> </a:t>
              </a:r>
              <a:r>
                <a:rPr lang="en-US" altLang="en-US" sz="1400" b="1">
                  <a:ea typeface="Arial Unicode MS" pitchFamily="2" charset="-122"/>
                  <a:sym typeface="Arial Unicode MS" pitchFamily="2" charset="-122"/>
                </a:rPr>
                <a:t>40</a:t>
              </a:r>
              <a:endParaRPr lang="en-US" altLang="en-US"/>
            </a:p>
          </p:txBody>
        </p:sp>
        <p:cxnSp>
          <p:nvCxnSpPr>
            <p:cNvPr id="74771" name="Line 19"/>
            <p:cNvCxnSpPr/>
            <p:nvPr/>
          </p:nvCxnSpPr>
          <p:spPr>
            <a:xfrm>
              <a:off x="963" y="453"/>
              <a:ext cx="1451" cy="1815"/>
            </a:xfrm>
            <a:prstGeom prst="line">
              <a:avLst/>
            </a:prstGeom>
            <a:noFill/>
            <a:ln w="25400" cmpd="sng">
              <a:solidFill>
                <a:srgbClr val="FF0000"/>
              </a:solidFill>
              <a:miter lim="800000"/>
            </a:ln>
          </p:spPr>
        </p:cxnSp>
        <p:cxnSp>
          <p:nvCxnSpPr>
            <p:cNvPr id="74772" name="Line 20"/>
            <p:cNvCxnSpPr/>
            <p:nvPr/>
          </p:nvCxnSpPr>
          <p:spPr>
            <a:xfrm>
              <a:off x="645" y="453"/>
              <a:ext cx="182" cy="1"/>
            </a:xfrm>
            <a:prstGeom prst="line">
              <a:avLst/>
            </a:prstGeom>
            <a:noFill/>
            <a:ln cmpd="sng">
              <a:solidFill>
                <a:schemeClr val="tx1"/>
              </a:solidFill>
              <a:miter lim="800000"/>
              <a:tailEnd type="triangle"/>
            </a:ln>
          </p:spPr>
        </p:cxnSp>
        <p:cxnSp>
          <p:nvCxnSpPr>
            <p:cNvPr id="74773" name="Line 21"/>
            <p:cNvCxnSpPr/>
            <p:nvPr/>
          </p:nvCxnSpPr>
          <p:spPr>
            <a:xfrm flipV="1">
              <a:off x="2414" y="2404"/>
              <a:ext cx="1" cy="181"/>
            </a:xfrm>
            <a:prstGeom prst="line">
              <a:avLst/>
            </a:prstGeom>
            <a:noFill/>
            <a:ln cmpd="sng">
              <a:solidFill>
                <a:schemeClr val="tx1"/>
              </a:solidFill>
              <a:miter lim="800000"/>
              <a:tailEnd type="triangle"/>
            </a:ln>
          </p:spPr>
        </p:cxnSp>
        <p:sp>
          <p:nvSpPr>
            <p:cNvPr id="74774" name="Text Box 22"/>
            <p:cNvSpPr/>
            <p:nvPr/>
          </p:nvSpPr>
          <p:spPr>
            <a:xfrm>
              <a:off x="1780" y="982"/>
              <a:ext cx="1677" cy="288"/>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zh-CN" altLang="en-US" sz="2400" b="1">
                  <a:ea typeface="Arial Unicode MS" pitchFamily="2" charset="-122"/>
                  <a:sym typeface="Arial Unicode MS" pitchFamily="2" charset="-122"/>
                </a:rPr>
                <a:t>斜率</a:t>
              </a:r>
              <a:r>
                <a:rPr lang="en-US" altLang="en-US" sz="2400" b="1">
                  <a:ea typeface="Arial Unicode MS" pitchFamily="2" charset="-122"/>
                  <a:sym typeface="Arial Unicode MS" pitchFamily="2" charset="-122"/>
                </a:rPr>
                <a:t>=-w/r</a:t>
              </a:r>
              <a:endParaRPr lang="en-US" altLang="en-US"/>
            </a:p>
          </p:txBody>
        </p:sp>
      </p:grpSp>
      <p:sp>
        <p:nvSpPr>
          <p:cNvPr id="74775" name="Date Placeholder 3"/>
          <p:cNvSpPr>
            <a:spLocks noGrp="1"/>
          </p:cNvSpPr>
          <p:nvPr>
            <p:ph type="dt" sz="half" idx="2"/>
          </p:nvPr>
        </p:nvSpPr>
        <p:spPr/>
        <p:txBody>
          <a:bodyPr/>
          <a:lstStyle/>
          <a:p>
            <a:pPr lvl="0" algn="l"/>
            <a:fld id="{7F8BEDB7-134A-4B02-AB10-EB792E666B83}" type="datetime1">
              <a:rPr lang="en-US" altLang="en-US" sz="1200">
                <a:solidFill>
                  <a:srgbClr val="898989"/>
                </a:solidFill>
              </a:rPr>
              <a:t>9/7/2024</a:t>
            </a:fld>
          </a:p>
        </p:txBody>
      </p:sp>
      <p:sp>
        <p:nvSpPr>
          <p:cNvPr id="74776" name="Slide Number Placeholder 5"/>
          <p:cNvSpPr>
            <a:spLocks noGrp="1"/>
          </p:cNvSpPr>
          <p:nvPr>
            <p:ph type="sldNum" sz="quarter" idx="4"/>
          </p:nvPr>
        </p:nvSpPr>
        <p:spPr/>
        <p:txBody>
          <a:bodyPr/>
          <a:lstStyle/>
          <a:p>
            <a:pPr lvl="0" algn="r"/>
            <a:fld id="{F76EF985-4197-43BE-991B-703415445ECA}" type="slidenum">
              <a:rPr lang="en-US" altLang="en-US" sz="1200">
                <a:solidFill>
                  <a:srgbClr val="898989"/>
                </a:solidFill>
              </a:rPr>
              <a:t>36</a:t>
            </a:fld>
          </a:p>
        </p:txBody>
      </p:sp>
      <p:sp>
        <p:nvSpPr>
          <p:cNvPr id="74777" name="Footer Placeholder 4"/>
          <p:cNvSpPr>
            <a:spLocks noGrp="1"/>
          </p:cNvSpPr>
          <p:nvPr>
            <p:ph type="ftr" sz="quarter" idx="3"/>
          </p:nvPr>
        </p:nvSpPr>
        <p:spPr/>
        <p:txBody>
          <a:bodyPr/>
          <a:lstStyle/>
          <a:p>
            <a:pPr lvl="0" algn="ctr"/>
            <a:endParaRPr sz="1200">
              <a:solidFill>
                <a:srgbClr val="898989"/>
              </a:solidFill>
            </a:endParaRPr>
          </a:p>
        </p:txBody>
      </p:sp>
      <p:sp>
        <p:nvSpPr>
          <p:cNvPr id="74778" name="TextBox 74777"/>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消费者行为与生产者行为共100页，您现在浏览的是第36页!</a:t>
            </a: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6802" name=""/>
          <p:cNvGrpSpPr/>
          <p:nvPr/>
        </p:nvGrpSpPr>
        <p:grpSpPr>
          <a:xfrm>
            <a:off x="900112" y="1052512"/>
            <a:ext cx="7270750" cy="4995862"/>
            <a:chExt cx="4580" cy="3147"/>
          </a:xfrm>
        </p:grpSpPr>
        <p:sp>
          <p:nvSpPr>
            <p:cNvPr id="76803" name="Freeform 6"/>
            <p:cNvSpPr/>
            <p:nvPr/>
          </p:nvSpPr>
          <p:spPr>
            <a:xfrm>
              <a:off x="219" y="55"/>
              <a:ext cx="3978" cy="2898"/>
            </a:xfrm>
            <a:custGeom>
              <a:gdLst>
                <a:gd name="GT0" fmla="+- l w 0"/>
                <a:gd name="GT1" fmla="+- t h 0"/>
              </a:gdLst>
              <a:cxnLst>
                <a:cxn ang="0">
                  <a:pos x="0" y="0"/>
                </a:cxn>
                <a:cxn ang="0">
                  <a:pos x="0" y="2898"/>
                </a:cxn>
                <a:cxn ang="0">
                  <a:pos x="3978" y="2898"/>
                </a:cxn>
              </a:cxnLst>
              <a:rect l="l" t="t" r="GT0" b="GT1"/>
              <a:pathLst>
                <a:path w="3465" h="2624">
                  <a:moveTo>
                    <a:pt x="0" y="0"/>
                  </a:moveTo>
                  <a:lnTo>
                    <a:pt x="0" y="2624"/>
                  </a:lnTo>
                  <a:lnTo>
                    <a:pt x="3465" y="2624"/>
                  </a:lnTo>
                </a:path>
              </a:pathLst>
            </a:custGeom>
            <a:noFill/>
            <a:ln w="28575" cmpd="sng">
              <a:solidFill>
                <a:schemeClr val="tx1"/>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cxnSp>
          <p:nvCxnSpPr>
            <p:cNvPr id="76804" name="Line 7"/>
            <p:cNvCxnSpPr/>
            <p:nvPr/>
          </p:nvCxnSpPr>
          <p:spPr>
            <a:xfrm>
              <a:off x="210" y="978"/>
              <a:ext cx="2624" cy="1976"/>
            </a:xfrm>
            <a:prstGeom prst="line">
              <a:avLst/>
            </a:prstGeom>
            <a:noFill/>
            <a:ln w="38100" cmpd="sng">
              <a:solidFill>
                <a:srgbClr val="FF3300"/>
              </a:solidFill>
              <a:miter lim="800000"/>
            </a:ln>
          </p:spPr>
        </p:cxnSp>
        <p:cxnSp>
          <p:nvCxnSpPr>
            <p:cNvPr id="76805" name="Line 9"/>
            <p:cNvCxnSpPr/>
            <p:nvPr/>
          </p:nvCxnSpPr>
          <p:spPr>
            <a:xfrm>
              <a:off x="241" y="469"/>
              <a:ext cx="3310" cy="2478"/>
            </a:xfrm>
            <a:prstGeom prst="line">
              <a:avLst/>
            </a:prstGeom>
            <a:noFill/>
            <a:ln w="38100" cmpd="sng">
              <a:solidFill>
                <a:schemeClr val="tx2"/>
              </a:solidFill>
              <a:miter lim="800000"/>
            </a:ln>
          </p:spPr>
        </p:cxnSp>
        <p:cxnSp>
          <p:nvCxnSpPr>
            <p:cNvPr id="76806" name="Line 10"/>
            <p:cNvCxnSpPr/>
            <p:nvPr/>
          </p:nvCxnSpPr>
          <p:spPr>
            <a:xfrm>
              <a:off x="216" y="1514"/>
              <a:ext cx="1883" cy="1428"/>
            </a:xfrm>
            <a:prstGeom prst="line">
              <a:avLst/>
            </a:prstGeom>
            <a:noFill/>
            <a:ln w="38100" cmpd="sng">
              <a:solidFill>
                <a:schemeClr val="hlink"/>
              </a:solidFill>
              <a:miter lim="800000"/>
            </a:ln>
          </p:spPr>
        </p:cxnSp>
        <p:sp>
          <p:nvSpPr>
            <p:cNvPr id="76807" name="Text Box 13"/>
            <p:cNvSpPr/>
            <p:nvPr/>
          </p:nvSpPr>
          <p:spPr>
            <a:xfrm>
              <a:off x="3858" y="2705"/>
              <a:ext cx="722" cy="231"/>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L</a:t>
              </a:r>
              <a:endParaRPr lang="en-US" altLang="en-US"/>
            </a:p>
          </p:txBody>
        </p:sp>
        <p:sp>
          <p:nvSpPr>
            <p:cNvPr id="76808" name="Text Box 14"/>
            <p:cNvSpPr/>
            <p:nvPr/>
          </p:nvSpPr>
          <p:spPr>
            <a:xfrm>
              <a:off x="223" y="0"/>
              <a:ext cx="682" cy="231"/>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latin typeface="Times New Roman" pitchFamily="2" charset="0"/>
                  <a:ea typeface="Arial Unicode MS" pitchFamily="2" charset="-122"/>
                  <a:sym typeface="Arial Unicode MS" pitchFamily="2" charset="-122"/>
                </a:rPr>
                <a:t>K</a:t>
              </a:r>
              <a:endParaRPr lang="en-US" altLang="en-US"/>
            </a:p>
          </p:txBody>
        </p:sp>
        <p:sp>
          <p:nvSpPr>
            <p:cNvPr id="76809" name="Text Box 15"/>
            <p:cNvSpPr/>
            <p:nvPr/>
          </p:nvSpPr>
          <p:spPr>
            <a:xfrm>
              <a:off x="3364" y="1866"/>
              <a:ext cx="1097" cy="231"/>
            </a:xfrm>
            <a:prstGeom prst="rect">
              <a:avLst/>
            </a:prstGeom>
            <a:solidFill>
              <a:schemeClr val="accent1"/>
            </a:solid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Isocost curve</a:t>
              </a:r>
              <a:endParaRPr lang="en-US" altLang="en-US"/>
            </a:p>
          </p:txBody>
        </p:sp>
        <p:cxnSp>
          <p:nvCxnSpPr>
            <p:cNvPr id="76810" name="Line 20"/>
            <p:cNvCxnSpPr/>
            <p:nvPr/>
          </p:nvCxnSpPr>
          <p:spPr>
            <a:xfrm flipH="1">
              <a:off x="1901" y="2102"/>
              <a:ext cx="1746" cy="640"/>
            </a:xfrm>
            <a:prstGeom prst="line">
              <a:avLst/>
            </a:prstGeom>
            <a:noFill/>
            <a:ln cmpd="sng">
              <a:solidFill>
                <a:schemeClr val="tx1"/>
              </a:solidFill>
              <a:miter lim="800000"/>
              <a:tailEnd type="triangle"/>
            </a:ln>
          </p:spPr>
        </p:cxnSp>
        <p:cxnSp>
          <p:nvCxnSpPr>
            <p:cNvPr id="76811" name="Line 21"/>
            <p:cNvCxnSpPr/>
            <p:nvPr/>
          </p:nvCxnSpPr>
          <p:spPr>
            <a:xfrm flipH="1">
              <a:off x="2623" y="2093"/>
              <a:ext cx="1015" cy="658"/>
            </a:xfrm>
            <a:prstGeom prst="line">
              <a:avLst/>
            </a:prstGeom>
            <a:noFill/>
            <a:ln cmpd="sng">
              <a:solidFill>
                <a:schemeClr val="tx1"/>
              </a:solidFill>
              <a:miter lim="800000"/>
              <a:tailEnd type="triangle"/>
            </a:ln>
          </p:spPr>
        </p:cxnSp>
        <p:cxnSp>
          <p:nvCxnSpPr>
            <p:cNvPr id="76812" name="Line 22"/>
            <p:cNvCxnSpPr/>
            <p:nvPr/>
          </p:nvCxnSpPr>
          <p:spPr>
            <a:xfrm flipH="1">
              <a:off x="3264" y="2102"/>
              <a:ext cx="374" cy="585"/>
            </a:xfrm>
            <a:prstGeom prst="line">
              <a:avLst/>
            </a:prstGeom>
            <a:noFill/>
            <a:ln cmpd="sng">
              <a:solidFill>
                <a:schemeClr val="tx1"/>
              </a:solidFill>
              <a:miter lim="800000"/>
              <a:tailEnd type="triangle"/>
            </a:ln>
          </p:spPr>
        </p:cxnSp>
        <p:sp>
          <p:nvSpPr>
            <p:cNvPr id="76813" name="Text Box 23"/>
            <p:cNvSpPr/>
            <p:nvPr/>
          </p:nvSpPr>
          <p:spPr>
            <a:xfrm>
              <a:off x="0" y="2916"/>
              <a:ext cx="530" cy="231"/>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O</a:t>
              </a:r>
              <a:endParaRPr lang="en-US" altLang="en-US"/>
            </a:p>
          </p:txBody>
        </p:sp>
        <p:cxnSp>
          <p:nvCxnSpPr>
            <p:cNvPr id="76814" name="Line 24"/>
            <p:cNvCxnSpPr/>
            <p:nvPr/>
          </p:nvCxnSpPr>
          <p:spPr>
            <a:xfrm flipV="1">
              <a:off x="548" y="932"/>
              <a:ext cx="174" cy="219"/>
            </a:xfrm>
            <a:prstGeom prst="line">
              <a:avLst/>
            </a:prstGeom>
            <a:noFill/>
            <a:ln w="57150" cmpd="sng">
              <a:solidFill>
                <a:schemeClr val="tx1"/>
              </a:solidFill>
              <a:miter lim="800000"/>
              <a:tailEnd type="triangle"/>
            </a:ln>
          </p:spPr>
        </p:cxnSp>
        <p:cxnSp>
          <p:nvCxnSpPr>
            <p:cNvPr id="76815" name="Line 25"/>
            <p:cNvCxnSpPr/>
            <p:nvPr/>
          </p:nvCxnSpPr>
          <p:spPr>
            <a:xfrm flipH="1">
              <a:off x="1444" y="2121"/>
              <a:ext cx="192" cy="201"/>
            </a:xfrm>
            <a:prstGeom prst="line">
              <a:avLst/>
            </a:prstGeom>
            <a:noFill/>
            <a:ln w="57150" cmpd="sng">
              <a:solidFill>
                <a:schemeClr val="tx1"/>
              </a:solidFill>
              <a:miter lim="800000"/>
              <a:tailEnd type="triangle"/>
            </a:ln>
          </p:spPr>
        </p:cxnSp>
      </p:grpSp>
      <p:sp>
        <p:nvSpPr>
          <p:cNvPr id="76816" name="Rectangle 33"/>
          <p:cNvSpPr/>
          <p:nvPr>
            <p:ph type="title" idx="4294967295"/>
          </p:nvPr>
        </p:nvSpPr>
        <p:spPr>
          <a:xfrm>
            <a:off x="457200" y="274638"/>
            <a:ext cx="8229600" cy="1143000"/>
          </a:xfrm>
          <a:prstGeom prst="rect">
            <a:avLst/>
          </a:prstGeom>
          <a:noFill/>
          <a:ln>
            <a:noFill/>
            <a:miter lim="800000"/>
          </a:ln>
        </p:spPr>
        <p:txBody>
          <a:bodyPr anchor="ctr" anchorCtr="0"/>
          <a:lstStyle>
            <a:lvl1pPr marL="914400" indent="-914400" algn="ctr" eaLnBrk="1" hangingPunct="1">
              <a:lnSpc>
                <a:spcPct val="100000"/>
              </a:lnSpc>
              <a:spcBef>
                <a:spcPct val="0"/>
              </a:spcBef>
              <a:buClrTx/>
              <a:buFontTx/>
              <a:buNone/>
              <a:defRPr lang="zh-CN" altLang="en-US" sz="4400">
                <a:solidFill>
                  <a:schemeClr val="tx1"/>
                </a:solidFill>
                <a:latin typeface="Calibri"/>
                <a:ea typeface="宋体" charset="-122"/>
                <a:sym typeface="Calibri"/>
              </a:defRPr>
            </a:lvl1pPr>
          </a:lstStyle>
          <a:p>
            <a:pPr lvl="0"/>
            <a:r>
              <a:rPr lang="en-US" altLang="en-US" sz="3200" b="1" u="sng">
                <a:solidFill>
                  <a:srgbClr val="0000FF"/>
                </a:solidFill>
                <a:latin typeface="Times New Roman" pitchFamily="2" charset="0"/>
                <a:sym typeface="Times New Roman" pitchFamily="2" charset="0"/>
              </a:rPr>
              <a:t>Isocost  Curves</a:t>
            </a:r>
            <a:endParaRPr lang="en-US" altLang="en-US"/>
          </a:p>
        </p:txBody>
      </p:sp>
      <p:sp>
        <p:nvSpPr>
          <p:cNvPr id="76817" name="Date Placeholder 3"/>
          <p:cNvSpPr>
            <a:spLocks noGrp="1"/>
          </p:cNvSpPr>
          <p:nvPr>
            <p:ph type="dt" sz="half" idx="2"/>
          </p:nvPr>
        </p:nvSpPr>
        <p:spPr/>
        <p:txBody>
          <a:bodyPr/>
          <a:lstStyle/>
          <a:p>
            <a:pPr lvl="0" algn="l"/>
            <a:fld id="{5BB2AF77-B367-45A5-8EAE-7494C53FEB3A}" type="datetime1">
              <a:rPr lang="en-US" altLang="en-US" sz="1200">
                <a:solidFill>
                  <a:srgbClr val="898989"/>
                </a:solidFill>
              </a:rPr>
              <a:t>9/7/2024</a:t>
            </a:fld>
          </a:p>
        </p:txBody>
      </p:sp>
      <p:sp>
        <p:nvSpPr>
          <p:cNvPr id="76818" name="Slide Number Placeholder 5"/>
          <p:cNvSpPr>
            <a:spLocks noGrp="1"/>
          </p:cNvSpPr>
          <p:nvPr>
            <p:ph type="sldNum" sz="quarter" idx="4"/>
          </p:nvPr>
        </p:nvSpPr>
        <p:spPr/>
        <p:txBody>
          <a:bodyPr/>
          <a:lstStyle/>
          <a:p>
            <a:pPr lvl="0" algn="r"/>
            <a:fld id="{EBED88B1-B514-4856-B7FC-44433B410E66}" type="slidenum">
              <a:rPr lang="en-US" altLang="en-US" sz="1200">
                <a:solidFill>
                  <a:srgbClr val="898989"/>
                </a:solidFill>
              </a:rPr>
              <a:t>37</a:t>
            </a:fld>
          </a:p>
        </p:txBody>
      </p:sp>
      <p:sp>
        <p:nvSpPr>
          <p:cNvPr id="76819" name="Footer Placeholder 4"/>
          <p:cNvSpPr>
            <a:spLocks noGrp="1"/>
          </p:cNvSpPr>
          <p:nvPr>
            <p:ph type="ftr" sz="quarter" idx="3"/>
          </p:nvPr>
        </p:nvSpPr>
        <p:spPr/>
        <p:txBody>
          <a:bodyPr/>
          <a:lstStyle/>
          <a:p>
            <a:pPr lvl="0" algn="ctr"/>
            <a:endParaRPr sz="1200">
              <a:solidFill>
                <a:srgbClr val="898989"/>
              </a:solidFill>
            </a:endParaRPr>
          </a:p>
        </p:txBody>
      </p:sp>
      <p:sp>
        <p:nvSpPr>
          <p:cNvPr id="76820" name="TextBox 76819"/>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消费者行为与生产者行为共100页，您现在浏览的是第37页!</a:t>
            </a:r>
          </a:p>
        </p:txBody>
      </p:sp>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8850" name="Rectangle 2"/>
          <p:cNvSpPr/>
          <p:nvPr>
            <p:ph type="title" idx="4294967295"/>
          </p:nvPr>
        </p:nvSpPr>
        <p:spPr>
          <a:xfrm>
            <a:off x="457200" y="274638"/>
            <a:ext cx="8229600" cy="1143000"/>
          </a:xfrm>
          <a:prstGeom prst="rect">
            <a:avLst/>
          </a:prstGeom>
          <a:noFill/>
          <a:ln>
            <a:noFill/>
            <a:miter lim="800000"/>
          </a:ln>
        </p:spPr>
        <p:txBody>
          <a:bodyPr anchor="ctr" anchorCtr="0"/>
          <a:lstStyle>
            <a:lvl1pPr marL="914400" indent="-914400" algn="ctr" eaLnBrk="1" hangingPunct="1">
              <a:lnSpc>
                <a:spcPct val="100000"/>
              </a:lnSpc>
              <a:spcBef>
                <a:spcPct val="0"/>
              </a:spcBef>
              <a:buClrTx/>
              <a:buFontTx/>
              <a:buNone/>
              <a:defRPr lang="zh-CN" altLang="en-US" sz="4400">
                <a:solidFill>
                  <a:schemeClr val="tx1"/>
                </a:solidFill>
                <a:latin typeface="Calibri"/>
                <a:ea typeface="宋体" charset="-122"/>
                <a:sym typeface="Calibri"/>
              </a:defRPr>
            </a:lvl1pPr>
          </a:lstStyle>
          <a:p>
            <a:pPr lvl="0"/>
          </a:p>
        </p:txBody>
      </p:sp>
      <p:sp>
        <p:nvSpPr>
          <p:cNvPr id="78851" name="Rectangle 3"/>
          <p:cNvSpPr/>
          <p:nvPr>
            <p:ph type="body" idx="4294967295"/>
          </p:nvPr>
        </p:nvSpPr>
        <p:spPr>
          <a:xfrm>
            <a:off x="304800" y="1196975"/>
            <a:ext cx="8540750" cy="2087562"/>
          </a:xfrm>
          <a:prstGeom prst="rect">
            <a:avLst/>
          </a:prstGeom>
          <a:noFill/>
          <a:ln>
            <a:noFill/>
            <a:miter lim="800000"/>
          </a:ln>
        </p:spPr>
        <p:txBody>
          <a:bodyPr/>
          <a:lstStyle>
            <a:lvl1pPr marL="342900" indent="-342900" algn="l" defTabSz="914400" eaLnBrk="1" fontAlgn="base" hangingPunct="1">
              <a:lnSpc>
                <a:spcPct val="100000"/>
              </a:lnSpc>
              <a:spcBef>
                <a:spcPct val="20000"/>
              </a:spcBef>
              <a:buClrTx/>
              <a:buFont typeface="Arial"/>
              <a:buChar char="•"/>
              <a:defRPr lang="zh-CN" altLang="en-US" sz="3200">
                <a:solidFill>
                  <a:schemeClr val="tx1"/>
                </a:solidFill>
                <a:latin typeface="Calibri"/>
                <a:ea typeface="宋体" charset="-122"/>
                <a:sym typeface="Calibri"/>
              </a:defRPr>
            </a:lvl1pPr>
            <a:lvl2pPr marL="742950" indent="-285750" algn="l" defTabSz="914400" eaLnBrk="1" fontAlgn="base" hangingPunct="1">
              <a:lnSpc>
                <a:spcPct val="100000"/>
              </a:lnSpc>
              <a:spcBef>
                <a:spcPct val="20000"/>
              </a:spcBef>
              <a:buClrTx/>
              <a:buFont typeface="Arial"/>
              <a:buChar char="–"/>
              <a:defRPr lang="zh-CN" altLang="en-US" sz="2800">
                <a:solidFill>
                  <a:schemeClr val="tx1"/>
                </a:solidFill>
                <a:latin typeface="Calibri"/>
                <a:ea typeface="宋体" charset="-122"/>
                <a:sym typeface="Calibri"/>
              </a:defRPr>
            </a:lvl2pPr>
            <a:lvl3pPr marL="1143000" indent="-228600" algn="l" defTabSz="914400" eaLnBrk="1" fontAlgn="base" hangingPunct="1">
              <a:lnSpc>
                <a:spcPct val="100000"/>
              </a:lnSpc>
              <a:spcBef>
                <a:spcPct val="20000"/>
              </a:spcBef>
              <a:buClrTx/>
              <a:buFont typeface="Arial"/>
              <a:buChar char="•"/>
              <a:defRPr lang="zh-CN" altLang="en-US" sz="2400">
                <a:solidFill>
                  <a:schemeClr val="tx1"/>
                </a:solidFill>
                <a:latin typeface="Calibri"/>
                <a:ea typeface="宋体" charset="-122"/>
                <a:sym typeface="Calibri"/>
              </a:defRPr>
            </a:lvl3pPr>
            <a:lvl4pPr marL="16002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4pPr>
            <a:lvl5pPr marL="20574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5pPr>
          </a:lstStyle>
          <a:p>
            <a:pPr lvl="0"/>
            <a:r>
              <a:t>   为了实现既定成本条件下的最大产量，厂商必须选择最优的生产要素组合，使得两要素的边际技术替代率等于两要素的价格比例。</a:t>
            </a:r>
          </a:p>
        </p:txBody>
      </p:sp>
      <p:sp>
        <p:nvSpPr>
          <p:cNvPr id="78852" name="Rectangle 4"/>
          <p:cNvSpPr/>
          <p:nvPr/>
        </p:nvSpPr>
        <p:spPr>
          <a:xfrm>
            <a:off x="520700" y="3213100"/>
            <a:ext cx="8540750" cy="2087562"/>
          </a:xfrm>
          <a:prstGeom prst="rect">
            <a:avLst/>
          </a:prstGeom>
          <a:noFill/>
          <a:ln cmpd="sng">
            <a:no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342900" lvl="0" indent="-342900">
              <a:lnSpc>
                <a:spcPct val="100000"/>
              </a:lnSpc>
              <a:spcBef>
                <a:spcPct val="20000"/>
              </a:spcBef>
              <a:buClr>
                <a:schemeClr val="hlink"/>
              </a:buClr>
              <a:buSzPct val="80000"/>
              <a:buFont typeface="Wingdings 2" pitchFamily="2" charset="2"/>
              <a:buChar char="®"/>
            </a:pPr>
            <a:r>
              <a:rPr lang="zh-CN" altLang="en-US" sz="3200">
                <a:latin typeface="Times New Roman" pitchFamily="2" charset="0"/>
                <a:sym typeface="Times New Roman" pitchFamily="2" charset="0"/>
              </a:rPr>
              <a:t>   厂商可以通过对两要素投入量的不断调整，使得最后一单位的成本支出无论用来购买哪一种生产要素所获得的边际产量都相等，从而实现既定成本条件下的最大产量。</a:t>
            </a:r>
            <a:endParaRPr lang="en-US" altLang="en-US"/>
          </a:p>
        </p:txBody>
      </p:sp>
      <p:sp>
        <p:nvSpPr>
          <p:cNvPr id="78853" name="Date Placeholder 3"/>
          <p:cNvSpPr>
            <a:spLocks noGrp="1"/>
          </p:cNvSpPr>
          <p:nvPr>
            <p:ph type="dt" sz="half" idx="2"/>
          </p:nvPr>
        </p:nvSpPr>
        <p:spPr/>
        <p:txBody>
          <a:bodyPr/>
          <a:lstStyle/>
          <a:p>
            <a:pPr lvl="0" algn="l"/>
            <a:fld id="{250DA8FA-D8B3-4FB0-B49A-904D875B25FA}" type="datetime1">
              <a:rPr lang="en-US" altLang="en-US" sz="1200">
                <a:solidFill>
                  <a:srgbClr val="898989"/>
                </a:solidFill>
              </a:rPr>
              <a:t>9/7/2024</a:t>
            </a:fld>
          </a:p>
        </p:txBody>
      </p:sp>
      <p:sp>
        <p:nvSpPr>
          <p:cNvPr id="78854" name="Slide Number Placeholder 5"/>
          <p:cNvSpPr>
            <a:spLocks noGrp="1"/>
          </p:cNvSpPr>
          <p:nvPr>
            <p:ph type="sldNum" sz="quarter" idx="4"/>
          </p:nvPr>
        </p:nvSpPr>
        <p:spPr/>
        <p:txBody>
          <a:bodyPr/>
          <a:lstStyle/>
          <a:p>
            <a:pPr lvl="0" algn="r"/>
            <a:fld id="{87B311B7-CE25-42E7-A5AC-49002F2C8981}" type="slidenum">
              <a:rPr lang="en-US" altLang="en-US" sz="1200">
                <a:solidFill>
                  <a:srgbClr val="898989"/>
                </a:solidFill>
              </a:rPr>
              <a:t>38</a:t>
            </a:fld>
          </a:p>
        </p:txBody>
      </p:sp>
      <p:sp>
        <p:nvSpPr>
          <p:cNvPr id="78855" name="Footer Placeholder 4"/>
          <p:cNvSpPr>
            <a:spLocks noGrp="1"/>
          </p:cNvSpPr>
          <p:nvPr>
            <p:ph type="ftr" sz="quarter" idx="3"/>
          </p:nvPr>
        </p:nvSpPr>
        <p:spPr/>
        <p:txBody>
          <a:bodyPr/>
          <a:lstStyle/>
          <a:p>
            <a:pPr lvl="0" algn="ctr"/>
            <a:endParaRPr sz="1200">
              <a:solidFill>
                <a:srgbClr val="898989"/>
              </a:solidFill>
            </a:endParaRPr>
          </a:p>
        </p:txBody>
      </p:sp>
      <p:sp>
        <p:nvSpPr>
          <p:cNvPr id="78856" name="TextBox 78855"/>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消费者行为与生产者行为共100页，您现在浏览的是第38页!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0" nodeType="clickEffect">
                                  <p:stCondLst>
                                    <p:cond delay="0"/>
                                  </p:stCondLst>
                                  <p:childTnLst>
                                    <p:set>
                                      <p:cBhvr additive="base">
                                        <p:cTn id="6" dur="1" fill="hold">
                                          <p:stCondLst>
                                            <p:cond delay="0"/>
                                          </p:stCondLst>
                                        </p:cTn>
                                        <p:tgtEl>
                                          <p:spTgt spid="78852"/>
                                        </p:tgtEl>
                                        <p:attrNameLst>
                                          <p:attrName>style.visibility</p:attrName>
                                        </p:attrNameLst>
                                      </p:cBhvr>
                                      <p:to>
                                        <p:strVal val="visible"/>
                                      </p:to>
                                    </p:set>
                                    <p:animEffect filter="">
                                      <p:cBhvr additive="base">
                                        <p:cTn id="7" dur="500" fill="hold"/>
                                        <p:tgtEl>
                                          <p:spTgt spid="788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2" grpId="0"/>
    </p:bldLst>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0898" name="Rectangle 2"/>
          <p:cNvSpPr/>
          <p:nvPr>
            <p:ph type="title" idx="4294967295"/>
          </p:nvPr>
        </p:nvSpPr>
        <p:spPr>
          <a:xfrm>
            <a:off x="457200" y="274638"/>
            <a:ext cx="8229600" cy="1143000"/>
          </a:xfrm>
          <a:prstGeom prst="rect">
            <a:avLst/>
          </a:prstGeom>
          <a:noFill/>
          <a:ln>
            <a:noFill/>
            <a:miter lim="800000"/>
          </a:ln>
        </p:spPr>
        <p:txBody>
          <a:bodyPr anchor="ctr" anchorCtr="0"/>
          <a:lstStyle>
            <a:lvl1pPr marL="914400" indent="-914400" algn="ctr" eaLnBrk="1" hangingPunct="1">
              <a:lnSpc>
                <a:spcPct val="100000"/>
              </a:lnSpc>
              <a:spcBef>
                <a:spcPct val="0"/>
              </a:spcBef>
              <a:buClrTx/>
              <a:buFontTx/>
              <a:buNone/>
              <a:defRPr lang="zh-CN" altLang="en-US" sz="4400">
                <a:solidFill>
                  <a:schemeClr val="tx1"/>
                </a:solidFill>
                <a:latin typeface="Calibri"/>
                <a:ea typeface="宋体" charset="-122"/>
                <a:sym typeface="Calibri"/>
              </a:defRPr>
            </a:lvl1pPr>
          </a:lstStyle>
          <a:p>
            <a:pPr lvl="0"/>
            <a:r>
              <a:rPr sz="3600"/>
              <a:t> 三、利润最大化可以得到的最优的生产要素组合</a:t>
            </a:r>
            <a:endParaRPr sz="3600"/>
          </a:p>
        </p:txBody>
      </p:sp>
      <p:sp>
        <p:nvSpPr>
          <p:cNvPr id="80899" name="Rectangle 3"/>
          <p:cNvSpPr/>
          <p:nvPr>
            <p:ph type="body" idx="4294967295"/>
          </p:nvPr>
        </p:nvSpPr>
        <p:spPr>
          <a:xfrm>
            <a:off x="304800" y="1524000"/>
            <a:ext cx="8540750" cy="1473200"/>
          </a:xfrm>
          <a:prstGeom prst="rect">
            <a:avLst/>
          </a:prstGeom>
          <a:noFill/>
          <a:ln>
            <a:noFill/>
            <a:miter lim="800000"/>
          </a:ln>
        </p:spPr>
        <p:txBody>
          <a:bodyPr/>
          <a:lstStyle>
            <a:lvl1pPr marL="342900" indent="-342900" algn="l" defTabSz="914400" eaLnBrk="1" fontAlgn="base" hangingPunct="1">
              <a:lnSpc>
                <a:spcPct val="100000"/>
              </a:lnSpc>
              <a:spcBef>
                <a:spcPct val="20000"/>
              </a:spcBef>
              <a:buClrTx/>
              <a:buFont typeface="Arial"/>
              <a:buChar char="•"/>
              <a:defRPr lang="zh-CN" altLang="en-US" sz="3200">
                <a:solidFill>
                  <a:schemeClr val="tx1"/>
                </a:solidFill>
                <a:latin typeface="Calibri"/>
                <a:ea typeface="宋体" charset="-122"/>
                <a:sym typeface="Calibri"/>
              </a:defRPr>
            </a:lvl1pPr>
            <a:lvl2pPr marL="742950" indent="-285750" algn="l" defTabSz="914400" eaLnBrk="1" fontAlgn="base" hangingPunct="1">
              <a:lnSpc>
                <a:spcPct val="100000"/>
              </a:lnSpc>
              <a:spcBef>
                <a:spcPct val="20000"/>
              </a:spcBef>
              <a:buClrTx/>
              <a:buFont typeface="Arial"/>
              <a:buChar char="–"/>
              <a:defRPr lang="zh-CN" altLang="en-US" sz="2800">
                <a:solidFill>
                  <a:schemeClr val="tx1"/>
                </a:solidFill>
                <a:latin typeface="Calibri"/>
                <a:ea typeface="宋体" charset="-122"/>
                <a:sym typeface="Calibri"/>
              </a:defRPr>
            </a:lvl2pPr>
            <a:lvl3pPr marL="1143000" indent="-228600" algn="l" defTabSz="914400" eaLnBrk="1" fontAlgn="base" hangingPunct="1">
              <a:lnSpc>
                <a:spcPct val="100000"/>
              </a:lnSpc>
              <a:spcBef>
                <a:spcPct val="20000"/>
              </a:spcBef>
              <a:buClrTx/>
              <a:buFont typeface="Arial"/>
              <a:buChar char="•"/>
              <a:defRPr lang="zh-CN" altLang="en-US" sz="2400">
                <a:solidFill>
                  <a:schemeClr val="tx1"/>
                </a:solidFill>
                <a:latin typeface="Calibri"/>
                <a:ea typeface="宋体" charset="-122"/>
                <a:sym typeface="Calibri"/>
              </a:defRPr>
            </a:lvl3pPr>
            <a:lvl4pPr marL="16002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4pPr>
            <a:lvl5pPr marL="20574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5pPr>
          </a:lstStyle>
          <a:p>
            <a:pPr lvl="0">
              <a:lnSpc>
                <a:spcPct val="90000"/>
              </a:lnSpc>
            </a:pPr>
            <a:r>
              <a:t>     厂商应选择最优的生产要素组合，使得两要素的边际技术替代率等于两要素的价格之比，从而实现既定产量条件下的最小成本。</a:t>
            </a:r>
          </a:p>
          <a:p>
            <a:pPr lvl="0">
              <a:lnSpc>
                <a:spcPct val="90000"/>
              </a:lnSpc>
            </a:pPr>
          </a:p>
        </p:txBody>
      </p:sp>
      <p:sp>
        <p:nvSpPr>
          <p:cNvPr id="80900" name="Rectangle 4"/>
          <p:cNvSpPr/>
          <p:nvPr/>
        </p:nvSpPr>
        <p:spPr>
          <a:xfrm>
            <a:off x="520700" y="3068638"/>
            <a:ext cx="8540750" cy="1800225"/>
          </a:xfrm>
          <a:prstGeom prst="rect">
            <a:avLst/>
          </a:prstGeom>
          <a:noFill/>
          <a:ln cmpd="sng">
            <a:no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342900" lvl="0" indent="-342900">
              <a:lnSpc>
                <a:spcPct val="100000"/>
              </a:lnSpc>
              <a:spcBef>
                <a:spcPct val="20000"/>
              </a:spcBef>
              <a:buClr>
                <a:schemeClr val="hlink"/>
              </a:buClr>
              <a:buSzPct val="80000"/>
              <a:buFont typeface="Wingdings 2" pitchFamily="2" charset="2"/>
              <a:buChar char="®"/>
            </a:pPr>
            <a:r>
              <a:rPr lang="zh-CN" altLang="en-US" sz="3200">
                <a:latin typeface="Times New Roman" pitchFamily="2" charset="0"/>
                <a:sym typeface="Times New Roman" pitchFamily="2" charset="0"/>
              </a:rPr>
              <a:t>     为了实先既定常量条件下的最小成本，厂商应该通过对两要素投入量的不断调整，使得花费在每一重要素上的最后一单位的成本支出所带来的边际产量相等。</a:t>
            </a:r>
            <a:endParaRPr lang="en-US" altLang="en-US" sz="3200">
              <a:latin typeface="Times New Roman" pitchFamily="2" charset="0"/>
              <a:sym typeface="Times New Roman" pitchFamily="2" charset="0"/>
            </a:endParaRPr>
          </a:p>
          <a:p>
            <a:pPr marL="342900" lvl="0" indent="-342900">
              <a:lnSpc>
                <a:spcPct val="100000"/>
              </a:lnSpc>
              <a:spcBef>
                <a:spcPct val="20000"/>
              </a:spcBef>
              <a:buClr>
                <a:schemeClr val="hlink"/>
              </a:buClr>
              <a:buSzPct val="80000"/>
              <a:buFont typeface="Wingdings 2" pitchFamily="2" charset="2"/>
              <a:buChar char="®"/>
            </a:pPr>
            <a:endParaRPr lang="en-US" altLang="en-US" sz="3200">
              <a:latin typeface="Times New Roman" pitchFamily="2" charset="0"/>
              <a:sym typeface="Times New Roman" pitchFamily="2" charset="0"/>
            </a:endParaRPr>
          </a:p>
        </p:txBody>
      </p:sp>
      <p:sp>
        <p:nvSpPr>
          <p:cNvPr id="80901" name="Date Placeholder 3"/>
          <p:cNvSpPr>
            <a:spLocks noGrp="1"/>
          </p:cNvSpPr>
          <p:nvPr>
            <p:ph type="dt" sz="half" idx="2"/>
          </p:nvPr>
        </p:nvSpPr>
        <p:spPr/>
        <p:txBody>
          <a:bodyPr/>
          <a:lstStyle/>
          <a:p>
            <a:pPr lvl="0" algn="l"/>
            <a:fld id="{D5835B8A-2B51-43A1-B05E-AF922FF97E44}" type="datetime1">
              <a:rPr lang="en-US" altLang="en-US" sz="1200">
                <a:solidFill>
                  <a:srgbClr val="898989"/>
                </a:solidFill>
              </a:rPr>
              <a:t>9/7/2024</a:t>
            </a:fld>
          </a:p>
        </p:txBody>
      </p:sp>
      <p:sp>
        <p:nvSpPr>
          <p:cNvPr id="80902" name="Slide Number Placeholder 5"/>
          <p:cNvSpPr>
            <a:spLocks noGrp="1"/>
          </p:cNvSpPr>
          <p:nvPr>
            <p:ph type="sldNum" sz="quarter" idx="4"/>
          </p:nvPr>
        </p:nvSpPr>
        <p:spPr/>
        <p:txBody>
          <a:bodyPr/>
          <a:lstStyle/>
          <a:p>
            <a:pPr lvl="0" algn="r"/>
            <a:fld id="{B6E2A148-E9E3-4AD7-8B5D-E4169ADB4AC3}" type="slidenum">
              <a:rPr lang="en-US" altLang="en-US" sz="1200">
                <a:solidFill>
                  <a:srgbClr val="898989"/>
                </a:solidFill>
              </a:rPr>
              <a:t>39</a:t>
            </a:fld>
          </a:p>
        </p:txBody>
      </p:sp>
      <p:sp>
        <p:nvSpPr>
          <p:cNvPr id="80903" name="Footer Placeholder 4"/>
          <p:cNvSpPr>
            <a:spLocks noGrp="1"/>
          </p:cNvSpPr>
          <p:nvPr>
            <p:ph type="ftr" sz="quarter" idx="3"/>
          </p:nvPr>
        </p:nvSpPr>
        <p:spPr/>
        <p:txBody>
          <a:bodyPr/>
          <a:lstStyle/>
          <a:p>
            <a:pPr lvl="0" algn="ctr"/>
            <a:endParaRPr sz="1200">
              <a:solidFill>
                <a:srgbClr val="898989"/>
              </a:solidFill>
            </a:endParaRPr>
          </a:p>
        </p:txBody>
      </p:sp>
      <p:sp>
        <p:nvSpPr>
          <p:cNvPr id="80904" name="TextBox 80903"/>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消费者行为与生产者行为共100页，您现在浏览的是第39页!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5" presetClass="entr" presetSubtype="10" dur="500" fill="hold" grpId="0" nodeType="clickEffect">
                                  <p:stCondLst>
                                    <p:cond delay="0"/>
                                  </p:stCondLst>
                                  <p:childTnLst>
                                    <p:set>
                                      <p:cBhvr additive="base">
                                        <p:cTn id="6" dur="1" fill="hold">
                                          <p:stCondLst>
                                            <p:cond delay="0"/>
                                          </p:stCondLst>
                                        </p:cTn>
                                        <p:tgtEl>
                                          <p:spTgt spid="80900"/>
                                        </p:tgtEl>
                                        <p:attrNameLst>
                                          <p:attrName>style.visibility</p:attrName>
                                        </p:attrNameLst>
                                      </p:cBhvr>
                                      <p:to>
                                        <p:strVal val="visible"/>
                                      </p:to>
                                    </p:set>
                                    <p:animEffect filter="">
                                      <p:cBhvr additive="base">
                                        <p:cTn id="7" dur="500" fill="hold"/>
                                        <p:tgtEl>
                                          <p:spTgt spid="8090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900" grpId="0"/>
    </p:bldLst>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2946" name="Rectangle 2"/>
          <p:cNvSpPr/>
          <p:nvPr>
            <p:ph type="title" idx="4294967295"/>
          </p:nvPr>
        </p:nvSpPr>
        <p:spPr>
          <a:xfrm>
            <a:off x="395288" y="476250"/>
            <a:ext cx="8540750" cy="392112"/>
          </a:xfrm>
          <a:prstGeom prst="rect">
            <a:avLst/>
          </a:prstGeom>
          <a:noFill/>
          <a:ln>
            <a:noFill/>
            <a:miter lim="800000"/>
          </a:ln>
        </p:spPr>
        <p:txBody>
          <a:bodyPr anchor="ctr" anchorCtr="0"/>
          <a:lstStyle>
            <a:lvl1pPr marL="914400" indent="-914400" algn="ctr" eaLnBrk="1" hangingPunct="1">
              <a:lnSpc>
                <a:spcPct val="100000"/>
              </a:lnSpc>
              <a:spcBef>
                <a:spcPct val="0"/>
              </a:spcBef>
              <a:buClrTx/>
              <a:buFontTx/>
              <a:buNone/>
              <a:defRPr lang="zh-CN" altLang="en-US" sz="4400">
                <a:solidFill>
                  <a:schemeClr val="tx1"/>
                </a:solidFill>
                <a:latin typeface="Calibri"/>
                <a:ea typeface="宋体" charset="-122"/>
                <a:sym typeface="Calibri"/>
              </a:defRPr>
            </a:lvl1pPr>
          </a:lstStyle>
          <a:p>
            <a:pPr lvl="0"/>
            <a:endParaRPr sz="3600">
              <a:solidFill>
                <a:schemeClr val="tx1"/>
              </a:solidFill>
            </a:endParaRPr>
          </a:p>
        </p:txBody>
      </p:sp>
      <p:sp>
        <p:nvSpPr>
          <p:cNvPr id="82947" name="Rectangle 3"/>
          <p:cNvSpPr/>
          <p:nvPr>
            <p:ph type="body" idx="4294967295"/>
          </p:nvPr>
        </p:nvSpPr>
        <p:spPr>
          <a:xfrm>
            <a:off x="639762" y="476250"/>
            <a:ext cx="8540750" cy="5622925"/>
          </a:xfrm>
          <a:prstGeom prst="rect">
            <a:avLst/>
          </a:prstGeom>
          <a:noFill/>
          <a:ln>
            <a:noFill/>
            <a:miter lim="800000"/>
          </a:ln>
        </p:spPr>
        <p:txBody>
          <a:bodyPr/>
          <a:lstStyle>
            <a:lvl1pPr marL="342900" indent="-342900" algn="l" defTabSz="914400" eaLnBrk="1" fontAlgn="base" hangingPunct="1">
              <a:lnSpc>
                <a:spcPct val="100000"/>
              </a:lnSpc>
              <a:spcBef>
                <a:spcPct val="20000"/>
              </a:spcBef>
              <a:buClrTx/>
              <a:buFont typeface="Arial"/>
              <a:buChar char="•"/>
              <a:defRPr lang="zh-CN" altLang="en-US" sz="3200">
                <a:solidFill>
                  <a:schemeClr val="tx1"/>
                </a:solidFill>
                <a:latin typeface="Calibri"/>
                <a:ea typeface="宋体" charset="-122"/>
                <a:sym typeface="Calibri"/>
              </a:defRPr>
            </a:lvl1pPr>
            <a:lvl2pPr marL="742950" indent="-285750" algn="l" defTabSz="914400" eaLnBrk="1" fontAlgn="base" hangingPunct="1">
              <a:lnSpc>
                <a:spcPct val="100000"/>
              </a:lnSpc>
              <a:spcBef>
                <a:spcPct val="20000"/>
              </a:spcBef>
              <a:buClrTx/>
              <a:buFont typeface="Arial"/>
              <a:buChar char="–"/>
              <a:defRPr lang="zh-CN" altLang="en-US" sz="2800">
                <a:solidFill>
                  <a:schemeClr val="tx1"/>
                </a:solidFill>
                <a:latin typeface="Calibri"/>
                <a:ea typeface="宋体" charset="-122"/>
                <a:sym typeface="Calibri"/>
              </a:defRPr>
            </a:lvl2pPr>
            <a:lvl3pPr marL="1143000" indent="-228600" algn="l" defTabSz="914400" eaLnBrk="1" fontAlgn="base" hangingPunct="1">
              <a:lnSpc>
                <a:spcPct val="100000"/>
              </a:lnSpc>
              <a:spcBef>
                <a:spcPct val="20000"/>
              </a:spcBef>
              <a:buClrTx/>
              <a:buFont typeface="Arial"/>
              <a:buChar char="•"/>
              <a:defRPr lang="zh-CN" altLang="en-US" sz="2400">
                <a:solidFill>
                  <a:schemeClr val="tx1"/>
                </a:solidFill>
                <a:latin typeface="Calibri"/>
                <a:ea typeface="宋体" charset="-122"/>
                <a:sym typeface="Calibri"/>
              </a:defRPr>
            </a:lvl3pPr>
            <a:lvl4pPr marL="16002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4pPr>
            <a:lvl5pPr marL="20574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5pPr>
          </a:lstStyle>
          <a:p>
            <a:pPr lvl="0">
              <a:buNone/>
            </a:pPr>
            <a:r>
              <a:rPr lang="en-US" altLang="en-US" sz="2800"/>
              <a:t>     </a:t>
            </a:r>
            <a:endParaRPr lang="en-US" altLang="en-US" sz="2800"/>
          </a:p>
          <a:p>
            <a:pPr lvl="0">
              <a:buNone/>
            </a:pPr>
            <a:r>
              <a:rPr lang="en-US" altLang="en-US" sz="2800"/>
              <a:t>2.扩展线 </a:t>
            </a:r>
            <a:endParaRPr lang="en-US" altLang="en-US"/>
          </a:p>
        </p:txBody>
      </p:sp>
      <p:sp>
        <p:nvSpPr>
          <p:cNvPr id="82948" name="Rectangle 28"/>
          <p:cNvSpPr/>
          <p:nvPr/>
        </p:nvSpPr>
        <p:spPr>
          <a:xfrm>
            <a:off x="2339975" y="1052512"/>
            <a:ext cx="6985000" cy="1582738"/>
          </a:xfrm>
          <a:prstGeom prst="rect">
            <a:avLst/>
          </a:prstGeom>
          <a:noFill/>
          <a:ln cmpd="sng">
            <a:no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gn="dist">
              <a:lnSpc>
                <a:spcPct val="100000"/>
              </a:lnSpc>
            </a:pPr>
            <a:r>
              <a:rPr lang="zh-CN" altLang="en-US" sz="2000">
                <a:latin typeface="Calibri"/>
                <a:ea typeface="宋体" charset="-122"/>
                <a:sym typeface="宋体" charset="-122"/>
              </a:rPr>
              <a:t>在生产要素的价格、生产技术和其他条件不变时，如果</a:t>
            </a:r>
            <a:endParaRPr lang="en-US" altLang="en-US" sz="2000">
              <a:latin typeface="Calibri"/>
              <a:ea typeface="宋体" charset="-122"/>
              <a:sym typeface="宋体" charset="-122"/>
            </a:endParaRPr>
          </a:p>
          <a:p>
            <a:pPr lvl="0" algn="dist">
              <a:lnSpc>
                <a:spcPct val="100000"/>
              </a:lnSpc>
            </a:pPr>
            <a:r>
              <a:rPr lang="zh-CN" altLang="en-US" sz="2000">
                <a:latin typeface="Calibri"/>
                <a:ea typeface="宋体" charset="-122"/>
                <a:sym typeface="宋体" charset="-122"/>
              </a:rPr>
              <a:t>企业改变成本，等成本线就会发生平移；如果企业改变产量，</a:t>
            </a:r>
            <a:endParaRPr lang="en-US" altLang="en-US" sz="2000">
              <a:latin typeface="Calibri"/>
              <a:ea typeface="宋体" charset="-122"/>
              <a:sym typeface="宋体" charset="-122"/>
            </a:endParaRPr>
          </a:p>
          <a:p>
            <a:pPr lvl="0" algn="dist">
              <a:lnSpc>
                <a:spcPct val="100000"/>
              </a:lnSpc>
            </a:pPr>
            <a:r>
              <a:rPr lang="zh-CN" altLang="en-US" sz="2000">
                <a:latin typeface="Calibri"/>
                <a:ea typeface="宋体" charset="-122"/>
                <a:sym typeface="宋体" charset="-122"/>
              </a:rPr>
              <a:t>等产量线就会发生平移。这些不同的等产量曲线与不同的等</a:t>
            </a:r>
            <a:endParaRPr lang="en-US" altLang="en-US" sz="2000">
              <a:latin typeface="Calibri"/>
              <a:ea typeface="宋体" charset="-122"/>
              <a:sym typeface="宋体" charset="-122"/>
            </a:endParaRPr>
          </a:p>
          <a:p>
            <a:pPr lvl="0" algn="dist">
              <a:lnSpc>
                <a:spcPct val="100000"/>
              </a:lnSpc>
            </a:pPr>
            <a:r>
              <a:rPr lang="zh-CN" altLang="en-US" sz="2000">
                <a:latin typeface="Calibri"/>
                <a:ea typeface="宋体" charset="-122"/>
                <a:sym typeface="宋体" charset="-122"/>
              </a:rPr>
              <a:t>成本线相切，形成一系列不同的生产均衡点，这些生产均衡</a:t>
            </a:r>
            <a:endParaRPr lang="en-US" altLang="en-US" sz="2000">
              <a:latin typeface="Calibri"/>
              <a:ea typeface="宋体" charset="-122"/>
              <a:sym typeface="宋体" charset="-122"/>
            </a:endParaRPr>
          </a:p>
          <a:p>
            <a:pPr lvl="0" algn="dist">
              <a:lnSpc>
                <a:spcPct val="100000"/>
              </a:lnSpc>
            </a:pPr>
            <a:r>
              <a:rPr lang="zh-CN" altLang="en-US" sz="2000">
                <a:latin typeface="Calibri"/>
                <a:ea typeface="宋体" charset="-122"/>
                <a:sym typeface="宋体" charset="-122"/>
              </a:rPr>
              <a:t>点的轨迹就是扩展线。</a:t>
            </a:r>
            <a:endParaRPr lang="en-US" altLang="en-US"/>
          </a:p>
        </p:txBody>
      </p:sp>
      <p:sp>
        <p:nvSpPr>
          <p:cNvPr id="82949" name="Freeform 29"/>
          <p:cNvSpPr/>
          <p:nvPr/>
        </p:nvSpPr>
        <p:spPr>
          <a:xfrm>
            <a:off x="1566862" y="2101850"/>
            <a:ext cx="5356225" cy="4078288"/>
          </a:xfrm>
          <a:custGeom>
            <a:gdLst>
              <a:gd name="GT0" fmla="+- l w 0"/>
              <a:gd name="GT1" fmla="+- t h 0"/>
            </a:gdLst>
            <a:cxnLst>
              <a:cxn ang="0">
                <a:pos x="0" y="0"/>
              </a:cxn>
              <a:cxn ang="0">
                <a:pos x="0" y="4078288"/>
              </a:cxn>
              <a:cxn ang="0">
                <a:pos x="5356225" y="4064001"/>
              </a:cxn>
            </a:cxnLst>
            <a:rect l="l" t="t" r="GT0" b="GT1"/>
            <a:pathLst>
              <a:path w="3374" h="2569">
                <a:moveTo>
                  <a:pt x="0" y="0"/>
                </a:moveTo>
                <a:lnTo>
                  <a:pt x="0" y="2569"/>
                </a:lnTo>
                <a:lnTo>
                  <a:pt x="3374" y="2560"/>
                </a:lnTo>
              </a:path>
            </a:pathLst>
          </a:custGeom>
          <a:noFill/>
          <a:ln w="38100" cmpd="sng">
            <a:solidFill>
              <a:schemeClr val="tx1"/>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82950" name="Freeform 30"/>
          <p:cNvSpPr/>
          <p:nvPr/>
        </p:nvSpPr>
        <p:spPr>
          <a:xfrm rot="720000">
            <a:off x="2230438" y="3889375"/>
            <a:ext cx="1677988" cy="1422400"/>
          </a:xfrm>
          <a:custGeom>
            <a:gdLst>
              <a:gd name="GT0" fmla="+- l w 0"/>
              <a:gd name="GT1" fmla="+- t h 0"/>
            </a:gdLst>
            <a:cxnLst>
              <a:cxn ang="0">
                <a:pos x="0" y="0"/>
              </a:cxn>
              <a:cxn ang="0">
                <a:pos x="148700" y="565028"/>
              </a:cxn>
              <a:cxn ang="0">
                <a:pos x="476112" y="1089025"/>
              </a:cxn>
              <a:cxn ang="0">
                <a:pos x="1010203" y="1344613"/>
              </a:cxn>
              <a:cxn ang="0">
                <a:pos x="1677987" y="1422400"/>
              </a:cxn>
            </a:cxnLst>
            <a:rect l="l" t="t" r="GT0" b="GT1"/>
            <a:pathLst>
              <a:path w="2460" h="1664">
                <a:moveTo>
                  <a:pt x="0" y="0"/>
                </a:moveTo>
                <a:cubicBezTo>
                  <a:pt x="36" y="110"/>
                  <a:pt x="102" y="449"/>
                  <a:pt x="218" y="661"/>
                </a:cubicBezTo>
                <a:cubicBezTo>
                  <a:pt x="335" y="874"/>
                  <a:pt x="488" y="1122"/>
                  <a:pt x="698" y="1274"/>
                </a:cubicBezTo>
                <a:cubicBezTo>
                  <a:pt x="908" y="1426"/>
                  <a:pt x="1187" y="1508"/>
                  <a:pt x="1481" y="1573"/>
                </a:cubicBezTo>
                <a:cubicBezTo>
                  <a:pt x="1775" y="1638"/>
                  <a:pt x="2256" y="1645"/>
                  <a:pt x="2460" y="1664"/>
                </a:cubicBezTo>
              </a:path>
            </a:pathLst>
          </a:custGeom>
          <a:noFill/>
          <a:ln w="38100" cmpd="sng">
            <a:solidFill>
              <a:srgbClr val="FF3300"/>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82951" name="Text Box 31"/>
          <p:cNvSpPr/>
          <p:nvPr/>
        </p:nvSpPr>
        <p:spPr>
          <a:xfrm>
            <a:off x="6623050" y="6237288"/>
            <a:ext cx="164147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L</a:t>
            </a:r>
            <a:endParaRPr lang="en-US" altLang="en-US"/>
          </a:p>
        </p:txBody>
      </p:sp>
      <p:sp>
        <p:nvSpPr>
          <p:cNvPr id="82952" name="Text Box 32"/>
          <p:cNvSpPr/>
          <p:nvPr/>
        </p:nvSpPr>
        <p:spPr>
          <a:xfrm>
            <a:off x="2662238" y="3636962"/>
            <a:ext cx="331152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C</a:t>
            </a:r>
            <a:endParaRPr lang="en-US" altLang="en-US"/>
          </a:p>
        </p:txBody>
      </p:sp>
      <p:sp>
        <p:nvSpPr>
          <p:cNvPr id="82953" name="Text Box 33"/>
          <p:cNvSpPr/>
          <p:nvPr/>
        </p:nvSpPr>
        <p:spPr>
          <a:xfrm>
            <a:off x="1190625" y="6080125"/>
            <a:ext cx="652462"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O</a:t>
            </a:r>
            <a:endParaRPr lang="en-US" altLang="en-US"/>
          </a:p>
        </p:txBody>
      </p:sp>
      <p:sp>
        <p:nvSpPr>
          <p:cNvPr id="82954" name="Text Box 34"/>
          <p:cNvSpPr/>
          <p:nvPr/>
        </p:nvSpPr>
        <p:spPr>
          <a:xfrm>
            <a:off x="2003425" y="5127625"/>
            <a:ext cx="792162"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A</a:t>
            </a:r>
            <a:endParaRPr lang="en-US" altLang="en-US"/>
          </a:p>
        </p:txBody>
      </p:sp>
      <p:sp>
        <p:nvSpPr>
          <p:cNvPr id="82955" name="Text Box 35"/>
          <p:cNvSpPr/>
          <p:nvPr/>
        </p:nvSpPr>
        <p:spPr>
          <a:xfrm>
            <a:off x="2733675" y="5013325"/>
            <a:ext cx="33337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B</a:t>
            </a:r>
            <a:endParaRPr lang="en-US" altLang="en-US"/>
          </a:p>
        </p:txBody>
      </p:sp>
      <p:sp>
        <p:nvSpPr>
          <p:cNvPr id="82956" name="Text Box 36"/>
          <p:cNvSpPr/>
          <p:nvPr/>
        </p:nvSpPr>
        <p:spPr>
          <a:xfrm>
            <a:off x="3886200" y="5221288"/>
            <a:ext cx="865188"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b</a:t>
            </a:r>
            <a:endParaRPr lang="en-US" altLang="en-US"/>
          </a:p>
        </p:txBody>
      </p:sp>
      <p:sp>
        <p:nvSpPr>
          <p:cNvPr id="82957" name="Freeform 37"/>
          <p:cNvSpPr/>
          <p:nvPr/>
        </p:nvSpPr>
        <p:spPr>
          <a:xfrm rot="720000">
            <a:off x="1970088" y="4321175"/>
            <a:ext cx="1677988" cy="1422400"/>
          </a:xfrm>
          <a:custGeom>
            <a:gdLst>
              <a:gd name="GT0" fmla="+- l w 0"/>
              <a:gd name="GT1" fmla="+- t h 0"/>
            </a:gdLst>
            <a:cxnLst>
              <a:cxn ang="0">
                <a:pos x="0" y="0"/>
              </a:cxn>
              <a:cxn ang="0">
                <a:pos x="148700" y="565028"/>
              </a:cxn>
              <a:cxn ang="0">
                <a:pos x="476112" y="1089025"/>
              </a:cxn>
              <a:cxn ang="0">
                <a:pos x="1010203" y="1344613"/>
              </a:cxn>
              <a:cxn ang="0">
                <a:pos x="1677987" y="1422400"/>
              </a:cxn>
            </a:cxnLst>
            <a:rect l="l" t="t" r="GT0" b="GT1"/>
            <a:pathLst>
              <a:path w="2460" h="1664">
                <a:moveTo>
                  <a:pt x="0" y="0"/>
                </a:moveTo>
                <a:cubicBezTo>
                  <a:pt x="36" y="110"/>
                  <a:pt x="102" y="449"/>
                  <a:pt x="218" y="661"/>
                </a:cubicBezTo>
                <a:cubicBezTo>
                  <a:pt x="335" y="874"/>
                  <a:pt x="488" y="1122"/>
                  <a:pt x="698" y="1274"/>
                </a:cubicBezTo>
                <a:cubicBezTo>
                  <a:pt x="908" y="1426"/>
                  <a:pt x="1187" y="1508"/>
                  <a:pt x="1481" y="1573"/>
                </a:cubicBezTo>
                <a:cubicBezTo>
                  <a:pt x="1775" y="1638"/>
                  <a:pt x="2256" y="1645"/>
                  <a:pt x="2460" y="1664"/>
                </a:cubicBezTo>
              </a:path>
            </a:pathLst>
          </a:custGeom>
          <a:noFill/>
          <a:ln w="38100" cmpd="sng">
            <a:solidFill>
              <a:srgbClr val="FF3300"/>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82958" name="Freeform 38"/>
          <p:cNvSpPr/>
          <p:nvPr/>
        </p:nvSpPr>
        <p:spPr>
          <a:xfrm>
            <a:off x="1581150" y="3284538"/>
            <a:ext cx="1728788" cy="2881312"/>
          </a:xfrm>
          <a:custGeom>
            <a:gdLst>
              <a:gd name="GT0" fmla="+- l w 0"/>
              <a:gd name="GT1" fmla="+- t h 0"/>
            </a:gdLst>
            <a:cxnLst>
              <a:cxn ang="0">
                <a:pos x="0" y="2881312"/>
              </a:cxn>
              <a:cxn ang="0">
                <a:pos x="217488" y="2305050"/>
              </a:cxn>
              <a:cxn ang="0">
                <a:pos x="1009650" y="1873250"/>
              </a:cxn>
              <a:cxn ang="0">
                <a:pos x="1728788" y="0"/>
              </a:cxn>
            </a:cxnLst>
            <a:rect l="l" t="t" r="GT0" b="GT1"/>
            <a:pathLst>
              <a:path w="1089" h="1815">
                <a:moveTo>
                  <a:pt x="0" y="1815"/>
                </a:moveTo>
                <a:cubicBezTo>
                  <a:pt x="15" y="1686"/>
                  <a:pt x="31" y="1558"/>
                  <a:pt x="137" y="1452"/>
                </a:cubicBezTo>
                <a:cubicBezTo>
                  <a:pt x="243" y="1346"/>
                  <a:pt x="477" y="1422"/>
                  <a:pt x="636" y="1180"/>
                </a:cubicBezTo>
                <a:cubicBezTo>
                  <a:pt x="795" y="938"/>
                  <a:pt x="942" y="469"/>
                  <a:pt x="1089" y="0"/>
                </a:cubicBezTo>
              </a:path>
            </a:pathLst>
          </a:custGeom>
          <a:noFill/>
          <a:ln w="25400" cmpd="sng">
            <a:solidFill>
              <a:schemeClr val="tx2"/>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82959" name="Freeform 39"/>
          <p:cNvSpPr/>
          <p:nvPr/>
        </p:nvSpPr>
        <p:spPr>
          <a:xfrm rot="720000">
            <a:off x="2528888" y="3424238"/>
            <a:ext cx="1677988" cy="1422400"/>
          </a:xfrm>
          <a:custGeom>
            <a:gdLst>
              <a:gd name="GT0" fmla="+- l w 0"/>
              <a:gd name="GT1" fmla="+- t h 0"/>
            </a:gdLst>
            <a:cxnLst>
              <a:cxn ang="0">
                <a:pos x="0" y="0"/>
              </a:cxn>
              <a:cxn ang="0">
                <a:pos x="148700" y="565028"/>
              </a:cxn>
              <a:cxn ang="0">
                <a:pos x="476112" y="1089025"/>
              </a:cxn>
              <a:cxn ang="0">
                <a:pos x="1010203" y="1344613"/>
              </a:cxn>
              <a:cxn ang="0">
                <a:pos x="1677987" y="1422400"/>
              </a:cxn>
            </a:cxnLst>
            <a:rect l="l" t="t" r="GT0" b="GT1"/>
            <a:pathLst>
              <a:path w="2460" h="1664">
                <a:moveTo>
                  <a:pt x="0" y="0"/>
                </a:moveTo>
                <a:cubicBezTo>
                  <a:pt x="36" y="110"/>
                  <a:pt x="102" y="449"/>
                  <a:pt x="218" y="661"/>
                </a:cubicBezTo>
                <a:cubicBezTo>
                  <a:pt x="335" y="874"/>
                  <a:pt x="488" y="1122"/>
                  <a:pt x="698" y="1274"/>
                </a:cubicBezTo>
                <a:cubicBezTo>
                  <a:pt x="908" y="1426"/>
                  <a:pt x="1187" y="1508"/>
                  <a:pt x="1481" y="1573"/>
                </a:cubicBezTo>
                <a:cubicBezTo>
                  <a:pt x="1775" y="1638"/>
                  <a:pt x="2256" y="1645"/>
                  <a:pt x="2460" y="1664"/>
                </a:cubicBezTo>
              </a:path>
            </a:pathLst>
          </a:custGeom>
          <a:noFill/>
          <a:ln w="38100" cmpd="sng">
            <a:solidFill>
              <a:srgbClr val="FF3300"/>
            </a:solid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82960" name="Text Box 40"/>
          <p:cNvSpPr/>
          <p:nvPr/>
        </p:nvSpPr>
        <p:spPr>
          <a:xfrm>
            <a:off x="1654175" y="3933825"/>
            <a:ext cx="647700"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Q</a:t>
            </a:r>
            <a:r>
              <a:rPr lang="en-US" altLang="en-US" b="1" baseline="-25000">
                <a:ea typeface="Arial Unicode MS" pitchFamily="2" charset="-122"/>
                <a:sym typeface="Arial Unicode MS" pitchFamily="2" charset="-122"/>
              </a:rPr>
              <a:t>1</a:t>
            </a:r>
            <a:endParaRPr lang="en-US" altLang="en-US"/>
          </a:p>
        </p:txBody>
      </p:sp>
      <p:sp>
        <p:nvSpPr>
          <p:cNvPr id="82961" name="Text Box 41"/>
          <p:cNvSpPr/>
          <p:nvPr/>
        </p:nvSpPr>
        <p:spPr>
          <a:xfrm>
            <a:off x="2230438" y="3284538"/>
            <a:ext cx="647700"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Q</a:t>
            </a:r>
            <a:r>
              <a:rPr lang="en-US" altLang="en-US" b="1" baseline="-25000">
                <a:ea typeface="Arial Unicode MS" pitchFamily="2" charset="-122"/>
                <a:sym typeface="Arial Unicode MS" pitchFamily="2" charset="-122"/>
              </a:rPr>
              <a:t>2</a:t>
            </a:r>
            <a:endParaRPr lang="en-US" altLang="en-US"/>
          </a:p>
        </p:txBody>
      </p:sp>
      <p:sp>
        <p:nvSpPr>
          <p:cNvPr id="82962" name="Text Box 42"/>
          <p:cNvSpPr/>
          <p:nvPr/>
        </p:nvSpPr>
        <p:spPr>
          <a:xfrm>
            <a:off x="2590800" y="2852738"/>
            <a:ext cx="647700"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Q</a:t>
            </a:r>
            <a:r>
              <a:rPr lang="en-US" altLang="en-US" b="1" baseline="-25000">
                <a:ea typeface="Arial Unicode MS" pitchFamily="2" charset="-122"/>
                <a:sym typeface="Arial Unicode MS" pitchFamily="2" charset="-122"/>
              </a:rPr>
              <a:t>3</a:t>
            </a:r>
            <a:endParaRPr lang="en-US" altLang="en-US"/>
          </a:p>
        </p:txBody>
      </p:sp>
      <p:grpSp>
        <p:nvGrpSpPr>
          <p:cNvPr id="82963" name=""/>
          <p:cNvGrpSpPr/>
          <p:nvPr/>
        </p:nvGrpSpPr>
        <p:grpSpPr>
          <a:xfrm>
            <a:off x="1116012" y="2349500"/>
            <a:ext cx="3673475" cy="4183062"/>
            <a:chExt cx="2314" cy="2635"/>
          </a:xfrm>
        </p:grpSpPr>
        <p:sp>
          <p:nvSpPr>
            <p:cNvPr id="82964" name="Text Box 44"/>
            <p:cNvSpPr/>
            <p:nvPr/>
          </p:nvSpPr>
          <p:spPr>
            <a:xfrm>
              <a:off x="45" y="0"/>
              <a:ext cx="771" cy="231"/>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A</a:t>
              </a:r>
              <a:endParaRPr lang="en-US" altLang="en-US"/>
            </a:p>
          </p:txBody>
        </p:sp>
        <p:sp>
          <p:nvSpPr>
            <p:cNvPr id="82965" name="Text Box 45"/>
            <p:cNvSpPr/>
            <p:nvPr/>
          </p:nvSpPr>
          <p:spPr>
            <a:xfrm>
              <a:off x="998" y="2404"/>
              <a:ext cx="1034" cy="231"/>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B’’</a:t>
              </a:r>
              <a:endParaRPr lang="en-US" altLang="en-US"/>
            </a:p>
          </p:txBody>
        </p:sp>
        <p:cxnSp>
          <p:nvCxnSpPr>
            <p:cNvPr id="82966" name="Line 46"/>
            <p:cNvCxnSpPr/>
            <p:nvPr/>
          </p:nvCxnSpPr>
          <p:spPr>
            <a:xfrm>
              <a:off x="272" y="90"/>
              <a:ext cx="1633" cy="2314"/>
            </a:xfrm>
            <a:prstGeom prst="line">
              <a:avLst/>
            </a:prstGeom>
            <a:noFill/>
            <a:ln w="25400" cmpd="sng">
              <a:solidFill>
                <a:schemeClr val="tx1"/>
              </a:solidFill>
              <a:miter lim="800000"/>
            </a:ln>
          </p:spPr>
        </p:cxnSp>
        <p:cxnSp>
          <p:nvCxnSpPr>
            <p:cNvPr id="82967" name="Line 47"/>
            <p:cNvCxnSpPr/>
            <p:nvPr/>
          </p:nvCxnSpPr>
          <p:spPr>
            <a:xfrm>
              <a:off x="276" y="680"/>
              <a:ext cx="1225" cy="1724"/>
            </a:xfrm>
            <a:prstGeom prst="line">
              <a:avLst/>
            </a:prstGeom>
            <a:noFill/>
            <a:ln w="25400" cmpd="sng">
              <a:solidFill>
                <a:schemeClr val="tx1"/>
              </a:solidFill>
              <a:miter lim="800000"/>
            </a:ln>
          </p:spPr>
        </p:cxnSp>
        <p:cxnSp>
          <p:nvCxnSpPr>
            <p:cNvPr id="82968" name="Line 48"/>
            <p:cNvCxnSpPr/>
            <p:nvPr/>
          </p:nvCxnSpPr>
          <p:spPr>
            <a:xfrm>
              <a:off x="272" y="1179"/>
              <a:ext cx="862" cy="1225"/>
            </a:xfrm>
            <a:prstGeom prst="line">
              <a:avLst/>
            </a:prstGeom>
            <a:noFill/>
            <a:ln w="25400" cmpd="sng">
              <a:solidFill>
                <a:schemeClr val="tx1"/>
              </a:solidFill>
              <a:miter lim="800000"/>
            </a:ln>
          </p:spPr>
        </p:cxnSp>
        <p:sp>
          <p:nvSpPr>
            <p:cNvPr id="82969" name="Text Box 49"/>
            <p:cNvSpPr/>
            <p:nvPr/>
          </p:nvSpPr>
          <p:spPr>
            <a:xfrm>
              <a:off x="45" y="544"/>
              <a:ext cx="771" cy="231"/>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A’</a:t>
              </a:r>
              <a:endParaRPr lang="en-US" altLang="en-US"/>
            </a:p>
          </p:txBody>
        </p:sp>
        <p:sp>
          <p:nvSpPr>
            <p:cNvPr id="82970" name="Text Box 50"/>
            <p:cNvSpPr/>
            <p:nvPr/>
          </p:nvSpPr>
          <p:spPr>
            <a:xfrm>
              <a:off x="0" y="1043"/>
              <a:ext cx="771" cy="231"/>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A’’</a:t>
              </a:r>
              <a:endParaRPr lang="en-US" altLang="en-US"/>
            </a:p>
          </p:txBody>
        </p:sp>
        <p:sp>
          <p:nvSpPr>
            <p:cNvPr id="82971" name="Text Box 51"/>
            <p:cNvSpPr/>
            <p:nvPr/>
          </p:nvSpPr>
          <p:spPr>
            <a:xfrm>
              <a:off x="1769" y="2404"/>
              <a:ext cx="545" cy="231"/>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B</a:t>
              </a:r>
              <a:endParaRPr lang="en-US" altLang="en-US"/>
            </a:p>
          </p:txBody>
        </p:sp>
        <p:sp>
          <p:nvSpPr>
            <p:cNvPr id="82972" name="Text Box 52"/>
            <p:cNvSpPr/>
            <p:nvPr/>
          </p:nvSpPr>
          <p:spPr>
            <a:xfrm>
              <a:off x="1406" y="2404"/>
              <a:ext cx="545" cy="231"/>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B’</a:t>
              </a:r>
              <a:endParaRPr lang="en-US" altLang="en-US"/>
            </a:p>
          </p:txBody>
        </p:sp>
      </p:grpSp>
      <p:sp>
        <p:nvSpPr>
          <p:cNvPr id="82973" name="Oval 53"/>
          <p:cNvSpPr/>
          <p:nvPr/>
        </p:nvSpPr>
        <p:spPr>
          <a:xfrm>
            <a:off x="2855912" y="4298950"/>
            <a:ext cx="188912" cy="187325"/>
          </a:xfrm>
          <a:prstGeom prst="ellipse">
            <a:avLst/>
          </a:prstGeom>
          <a:solidFill>
            <a:srgbClr val="FF3300"/>
          </a:solidFill>
          <a:ln cmpd="sng">
            <a:solidFill>
              <a:schemeClr val="tx1"/>
            </a:solid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82974" name="Oval 54"/>
          <p:cNvSpPr/>
          <p:nvPr/>
        </p:nvSpPr>
        <p:spPr>
          <a:xfrm>
            <a:off x="2268538" y="5251450"/>
            <a:ext cx="188912" cy="187325"/>
          </a:xfrm>
          <a:prstGeom prst="ellipse">
            <a:avLst/>
          </a:prstGeom>
          <a:solidFill>
            <a:srgbClr val="FF3300"/>
          </a:solidFill>
          <a:ln cmpd="sng">
            <a:solidFill>
              <a:schemeClr val="tx1"/>
            </a:solid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82975" name="Oval 55"/>
          <p:cNvSpPr/>
          <p:nvPr/>
        </p:nvSpPr>
        <p:spPr>
          <a:xfrm>
            <a:off x="2587625" y="4897438"/>
            <a:ext cx="188912" cy="187325"/>
          </a:xfrm>
          <a:prstGeom prst="ellipse">
            <a:avLst/>
          </a:prstGeom>
          <a:solidFill>
            <a:srgbClr val="FF3300"/>
          </a:solidFill>
          <a:ln cmpd="sng">
            <a:solidFill>
              <a:schemeClr val="tx1"/>
            </a:solidFill>
            <a:miter lim="800000"/>
          </a:ln>
        </p:spPr>
        <p:txBody>
          <a:bodyPr wrap="none"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endParaRPr>
              <a:latin typeface="Calibri"/>
              <a:ea typeface="宋体" charset="-122"/>
              <a:sym typeface="宋体" charset="-122"/>
            </a:endParaRPr>
          </a:p>
        </p:txBody>
      </p:sp>
      <p:sp>
        <p:nvSpPr>
          <p:cNvPr id="82976" name="Text Box 57"/>
          <p:cNvSpPr/>
          <p:nvPr/>
        </p:nvSpPr>
        <p:spPr>
          <a:xfrm>
            <a:off x="1116012" y="1989138"/>
            <a:ext cx="1641475" cy="36671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spcBef>
                <a:spcPct val="50000"/>
              </a:spcBef>
            </a:pPr>
            <a:r>
              <a:rPr lang="en-US" altLang="en-US" b="1">
                <a:ea typeface="Arial Unicode MS" pitchFamily="2" charset="-122"/>
                <a:sym typeface="Arial Unicode MS" pitchFamily="2" charset="-122"/>
              </a:rPr>
              <a:t>K</a:t>
            </a:r>
            <a:endParaRPr lang="en-US" altLang="en-US"/>
          </a:p>
        </p:txBody>
      </p:sp>
      <p:sp>
        <p:nvSpPr>
          <p:cNvPr id="82977" name="Date Placeholder 3"/>
          <p:cNvSpPr>
            <a:spLocks noGrp="1"/>
          </p:cNvSpPr>
          <p:nvPr>
            <p:ph type="dt" sz="half" idx="2"/>
          </p:nvPr>
        </p:nvSpPr>
        <p:spPr/>
        <p:txBody>
          <a:bodyPr/>
          <a:lstStyle/>
          <a:p>
            <a:pPr lvl="0" algn="l"/>
            <a:fld id="{CF06351C-DCDE-45B5-92B5-E547BE71263E}" type="datetime1">
              <a:rPr lang="en-US" altLang="en-US" sz="1200">
                <a:solidFill>
                  <a:srgbClr val="898989"/>
                </a:solidFill>
              </a:rPr>
              <a:t>9/7/2024</a:t>
            </a:fld>
          </a:p>
        </p:txBody>
      </p:sp>
      <p:sp>
        <p:nvSpPr>
          <p:cNvPr id="82978" name="Slide Number Placeholder 5"/>
          <p:cNvSpPr>
            <a:spLocks noGrp="1"/>
          </p:cNvSpPr>
          <p:nvPr>
            <p:ph type="sldNum" sz="quarter" idx="4"/>
          </p:nvPr>
        </p:nvSpPr>
        <p:spPr/>
        <p:txBody>
          <a:bodyPr/>
          <a:lstStyle/>
          <a:p>
            <a:pPr lvl="0" algn="r"/>
            <a:fld id="{55F238B2-96F2-422E-9BF4-63E3784EDB18}" type="slidenum">
              <a:rPr lang="en-US" altLang="en-US" sz="1200">
                <a:solidFill>
                  <a:srgbClr val="898989"/>
                </a:solidFill>
              </a:rPr>
              <a:t>40</a:t>
            </a:fld>
          </a:p>
        </p:txBody>
      </p:sp>
      <p:sp>
        <p:nvSpPr>
          <p:cNvPr id="82979" name="Footer Placeholder 4"/>
          <p:cNvSpPr>
            <a:spLocks noGrp="1"/>
          </p:cNvSpPr>
          <p:nvPr>
            <p:ph type="ftr" sz="quarter" idx="3"/>
          </p:nvPr>
        </p:nvSpPr>
        <p:spPr/>
        <p:txBody>
          <a:bodyPr/>
          <a:lstStyle/>
          <a:p>
            <a:pPr lvl="0" algn="ctr"/>
            <a:endParaRPr sz="1200">
              <a:solidFill>
                <a:srgbClr val="898989"/>
              </a:solidFill>
            </a:endParaRPr>
          </a:p>
        </p:txBody>
      </p:sp>
      <p:sp>
        <p:nvSpPr>
          <p:cNvPr id="82980" name="TextBox 82979"/>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消费者行为与生产者行为共100页，您现在浏览的是第40页!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4" presetClass="entr" presetSubtype="16" dur="500" fill="hold" grpId="1" nodeType="clickEffect">
                                  <p:stCondLst>
                                    <p:cond delay="0"/>
                                  </p:stCondLst>
                                  <p:childTnLst>
                                    <p:set>
                                      <p:cBhvr additive="base">
                                        <p:cTn id="6" dur="1" fill="hold">
                                          <p:stCondLst>
                                            <p:cond delay="0"/>
                                          </p:stCondLst>
                                        </p:cTn>
                                        <p:tgtEl>
                                          <p:spTgt spid="82958"/>
                                        </p:tgtEl>
                                        <p:attrNameLst>
                                          <p:attrName>style.visibility</p:attrName>
                                        </p:attrNameLst>
                                      </p:cBhvr>
                                      <p:to>
                                        <p:strVal val="visible"/>
                                      </p:to>
                                    </p:set>
                                    <p:animEffect filter="">
                                      <p:cBhvr additive="base">
                                        <p:cTn id="7" dur="500" fill="hold"/>
                                        <p:tgtEl>
                                          <p:spTgt spid="8295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4" presetClass="entr" presetSubtype="16" dur="500" fill="hold" grpId="0" nodeType="clickEffect">
                                  <p:stCondLst>
                                    <p:cond delay="0"/>
                                  </p:stCondLst>
                                  <p:childTnLst>
                                    <p:set>
                                      <p:cBhvr additive="base">
                                        <p:cTn id="11" dur="1" fill="hold">
                                          <p:stCondLst>
                                            <p:cond delay="0"/>
                                          </p:stCondLst>
                                        </p:cTn>
                                        <p:tgtEl>
                                          <p:spTgt spid="82948"/>
                                        </p:tgtEl>
                                        <p:attrNameLst>
                                          <p:attrName>style.visibility</p:attrName>
                                        </p:attrNameLst>
                                      </p:cBhvr>
                                      <p:to>
                                        <p:strVal val="visible"/>
                                      </p:to>
                                    </p:set>
                                    <p:animEffect filter="">
                                      <p:cBhvr additive="base">
                                        <p:cTn id="12" dur="500" fill="hold"/>
                                        <p:tgtEl>
                                          <p:spTgt spid="829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2948" grpId="0"/>
      <p:bldP spid="82958" grpId="1"/>
    </p:bldLst>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994" name="标题 1"/>
          <p:cNvSpPr/>
          <p:nvPr>
            <p:ph type="title" idx="4294967295"/>
          </p:nvPr>
        </p:nvSpPr>
        <p:spPr>
          <a:xfrm>
            <a:off x="457200" y="274638"/>
            <a:ext cx="8229600" cy="1143000"/>
          </a:xfrm>
          <a:prstGeom prst="rect">
            <a:avLst/>
          </a:prstGeom>
          <a:noFill/>
          <a:ln>
            <a:noFill/>
            <a:miter lim="800000"/>
          </a:ln>
        </p:spPr>
        <p:txBody>
          <a:bodyPr anchor="ctr" anchorCtr="0"/>
          <a:lstStyle>
            <a:lvl1pPr marL="914400" indent="-914400" algn="ctr" eaLnBrk="1" hangingPunct="1">
              <a:lnSpc>
                <a:spcPct val="100000"/>
              </a:lnSpc>
              <a:spcBef>
                <a:spcPct val="0"/>
              </a:spcBef>
              <a:buClrTx/>
              <a:buFontTx/>
              <a:buNone/>
              <a:defRPr lang="zh-CN" altLang="en-US" sz="4400">
                <a:solidFill>
                  <a:schemeClr val="tx1"/>
                </a:solidFill>
                <a:latin typeface="Calibri"/>
                <a:ea typeface="宋体" charset="-122"/>
                <a:sym typeface="Calibri"/>
              </a:defRPr>
            </a:lvl1pPr>
          </a:lstStyle>
          <a:p>
            <a:pPr lvl="0"/>
          </a:p>
        </p:txBody>
      </p:sp>
      <p:sp>
        <p:nvSpPr>
          <p:cNvPr id="84995" name="内容占位符 2"/>
          <p:cNvSpPr/>
          <p:nvPr>
            <p:ph idx="1"/>
          </p:nvPr>
        </p:nvSpPr>
        <p:spPr>
          <a:xfrm>
            <a:off x="457200" y="1600200"/>
            <a:ext cx="8229600" cy="4525962"/>
          </a:xfrm>
          <a:prstGeom prst="rect">
            <a:avLst/>
          </a:prstGeom>
          <a:noFill/>
          <a:ln>
            <a:noFill/>
            <a:miter lim="800000"/>
          </a:ln>
        </p:spPr>
        <p:txBody>
          <a:bodyPr/>
          <a:lstStyle>
            <a:lvl1pPr marL="342900" indent="-342900" algn="l" defTabSz="914400" eaLnBrk="1" fontAlgn="base" hangingPunct="1">
              <a:lnSpc>
                <a:spcPct val="100000"/>
              </a:lnSpc>
              <a:spcBef>
                <a:spcPct val="20000"/>
              </a:spcBef>
              <a:buClrTx/>
              <a:buFont typeface="Arial"/>
              <a:buChar char="•"/>
              <a:defRPr lang="zh-CN" altLang="en-US" sz="3200">
                <a:solidFill>
                  <a:schemeClr val="tx1"/>
                </a:solidFill>
                <a:latin typeface="Calibri"/>
                <a:ea typeface="宋体" charset="-122"/>
                <a:sym typeface="Calibri"/>
              </a:defRPr>
            </a:lvl1pPr>
            <a:lvl2pPr marL="742950" indent="-285750" algn="l" defTabSz="914400" eaLnBrk="1" fontAlgn="base" hangingPunct="1">
              <a:lnSpc>
                <a:spcPct val="100000"/>
              </a:lnSpc>
              <a:spcBef>
                <a:spcPct val="20000"/>
              </a:spcBef>
              <a:buClrTx/>
              <a:buFont typeface="Arial"/>
              <a:buChar char="–"/>
              <a:defRPr lang="zh-CN" altLang="en-US" sz="2800">
                <a:solidFill>
                  <a:schemeClr val="tx1"/>
                </a:solidFill>
                <a:latin typeface="Calibri"/>
                <a:ea typeface="宋体" charset="-122"/>
                <a:sym typeface="Calibri"/>
              </a:defRPr>
            </a:lvl2pPr>
            <a:lvl3pPr marL="1143000" indent="-228600" algn="l" defTabSz="914400" eaLnBrk="1" fontAlgn="base" hangingPunct="1">
              <a:lnSpc>
                <a:spcPct val="100000"/>
              </a:lnSpc>
              <a:spcBef>
                <a:spcPct val="20000"/>
              </a:spcBef>
              <a:buClrTx/>
              <a:buFont typeface="Arial"/>
              <a:buChar char="•"/>
              <a:defRPr lang="zh-CN" altLang="en-US" sz="2400">
                <a:solidFill>
                  <a:schemeClr val="tx1"/>
                </a:solidFill>
                <a:latin typeface="Calibri"/>
                <a:ea typeface="宋体" charset="-122"/>
                <a:sym typeface="Calibri"/>
              </a:defRPr>
            </a:lvl3pPr>
            <a:lvl4pPr marL="16002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4pPr>
            <a:lvl5pPr marL="20574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5pPr>
          </a:lstStyle>
          <a:p>
            <a:pPr lvl="0">
              <a:lnSpc>
                <a:spcPct val="90000"/>
              </a:lnSpc>
            </a:pPr>
            <a:r>
              <a:rPr lang="en-US" altLang="en-US"/>
              <a:t>2． 假定某厂商只有一种可变要素劳动L，产出一种产品Q，固定成本为既定，短期生产函数Q= –0.1L</a:t>
            </a:r>
            <a:r>
              <a:rPr lang="en-US" altLang="en-US" baseline="30000"/>
              <a:t>3</a:t>
            </a:r>
            <a:r>
              <a:rPr lang="en-US" altLang="en-US"/>
              <a:t>+6L</a:t>
            </a:r>
            <a:r>
              <a:rPr lang="en-US" altLang="en-US" baseline="30000"/>
              <a:t>2</a:t>
            </a:r>
            <a:r>
              <a:rPr lang="en-US" altLang="en-US"/>
              <a:t>+12L。求解：</a:t>
            </a:r>
            <a:br>
              <a:rPr lang="en-US" altLang="en-US"/>
            </a:br>
            <a:r>
              <a:rPr lang="en-US" altLang="en-US"/>
              <a:t>（1） 劳动的平均产量（AP）为极大时雇佣的劳动人数。</a:t>
            </a:r>
            <a:br>
              <a:rPr lang="en-US" altLang="en-US"/>
            </a:br>
            <a:r>
              <a:rPr lang="en-US" altLang="en-US"/>
              <a:t>（2） 劳动的边际产量（MP）为极大时雇佣的劳动人数。</a:t>
            </a:r>
            <a:br>
              <a:rPr lang="en-US" altLang="en-US"/>
            </a:br>
            <a:r>
              <a:rPr lang="en-US" altLang="en-US"/>
              <a:t>（3） 假如每个工人工资W=360元，产品价格P=30元，求利润极大时雇佣的劳动人数。</a:t>
            </a:r>
            <a:br>
              <a:rPr lang="en-US" altLang="en-US"/>
            </a:br>
            <a:endParaRPr lang="en-US" altLang="en-US"/>
          </a:p>
        </p:txBody>
      </p:sp>
      <p:sp>
        <p:nvSpPr>
          <p:cNvPr id="84996" name="TextBox 84995"/>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消费者行为与生产者行为共100页，您现在浏览的是第41页!</a:t>
            </a:r>
          </a:p>
        </p:txBody>
      </p:sp>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7042" name="Picture 4"/>
          <p:cNvPicPr/>
          <p:nvPr/>
        </p:nvPicPr>
        <p:blipFill>
          <a:blip r:embed="rId2"/>
          <a:stretch>
            <a:fillRect/>
          </a:stretch>
        </p:blipFill>
        <p:spPr>
          <a:xfrm>
            <a:off x="4932362" y="3068638"/>
            <a:ext cx="3482975" cy="3468688"/>
          </a:xfrm>
          <a:prstGeom prst="rect">
            <a:avLst/>
          </a:prstGeom>
          <a:noFill/>
          <a:ln cmpd="sng">
            <a:noFill/>
            <a:miter lim="800000"/>
          </a:ln>
        </p:spPr>
      </p:pic>
      <p:sp>
        <p:nvSpPr>
          <p:cNvPr id="87043" name="Rectangle 5"/>
          <p:cNvSpPr/>
          <p:nvPr/>
        </p:nvSpPr>
        <p:spPr>
          <a:xfrm>
            <a:off x="395288" y="1628775"/>
            <a:ext cx="8061325" cy="1584325"/>
          </a:xfrm>
          <a:prstGeom prst="rect">
            <a:avLst/>
          </a:prstGeom>
          <a:noFill/>
          <a:ln w="12700" cap="sq" cmpd="sng">
            <a:noFill/>
            <a:miter lim="800000"/>
          </a:ln>
        </p:spPr>
        <p:txBody>
          <a:bodyPr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gn="ctr">
              <a:lnSpc>
                <a:spcPct val="100000"/>
              </a:lnSpc>
            </a:pPr>
            <a:r>
              <a:rPr lang="zh-CN" altLang="en-US" sz="4800">
                <a:solidFill>
                  <a:schemeClr val="tx2"/>
                </a:solidFill>
                <a:latin typeface="Calibri"/>
                <a:ea typeface="宋体" charset="-122"/>
                <a:sym typeface="宋体" charset="-122"/>
              </a:rPr>
              <a:t>第四节 竞争与垄断</a:t>
            </a:r>
            <a:endParaRPr lang="en-US" altLang="en-US"/>
          </a:p>
        </p:txBody>
      </p:sp>
      <p:sp>
        <p:nvSpPr>
          <p:cNvPr id="87044" name="TextBox 87043"/>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消费者行为与生产者行为共100页，您现在浏览的是第42页!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5" presetClass="entr" presetSubtype="0" dur="1000" fill="hold" grpId="0" nodeType="afterEffect">
                                  <p:stCondLst>
                                    <p:cond delay="0"/>
                                  </p:stCondLst>
                                  <p:childTnLst>
                                    <p:set>
                                      <p:cBhvr additive="base">
                                        <p:cTn id="6" dur="1" fill="hold">
                                          <p:stCondLst>
                                            <p:cond delay="0"/>
                                          </p:stCondLst>
                                        </p:cTn>
                                        <p:tgtEl>
                                          <p:spTgt spid="87043"/>
                                        </p:tgtEl>
                                        <p:attrNameLst>
                                          <p:attrName>style.visibility</p:attrName>
                                        </p:attrNameLst>
                                      </p:cBhvr>
                                      <p:to>
                                        <p:strVal val="visible"/>
                                      </p:to>
                                    </p:set>
                                    <p:anim calcmode="lin" valueType="num">
                                      <p:cBhvr additive="base">
                                        <p:cTn id="7" dur="1000" fill="hold"/>
                                        <p:tgtEl>
                                          <p:spTgt spid="87043"/>
                                        </p:tgtEl>
                                        <p:attrNameLst>
                                          <p:attrName>ppt_w</p:attrName>
                                        </p:attrNameLst>
                                      </p:cBhvr>
                                      <p:tavLst>
                                        <p:tav tm="0">
                                          <p:val>
                                            <p:fltVal val="0"/>
                                          </p:val>
                                        </p:tav>
                                        <p:tav tm="100000">
                                          <p:val>
                                            <p:strVal val="#ppt_w"/>
                                          </p:val>
                                        </p:tav>
                                      </p:tavLst>
                                    </p:anim>
                                    <p:anim calcmode="lin" valueType="num">
                                      <p:cBhvr additive="base">
                                        <p:cTn id="8" dur="1000" fill="hold"/>
                                        <p:tgtEl>
                                          <p:spTgt spid="87043"/>
                                        </p:tgtEl>
                                        <p:attrNameLst>
                                          <p:attrName>ppt_h</p:attrName>
                                        </p:attrNameLst>
                                      </p:cBhvr>
                                      <p:tavLst>
                                        <p:tav tm="0">
                                          <p:val>
                                            <p:fltVal val="0"/>
                                          </p:val>
                                        </p:tav>
                                        <p:tav tm="100000">
                                          <p:val>
                                            <p:strVal val="#ppt_h"/>
                                          </p:val>
                                        </p:tav>
                                      </p:tavLst>
                                    </p:anim>
                                    <p:anim calcmode="lin" valueType="num">
                                      <p:cBhvr additive="base">
                                        <p:cTn id="9" dur="1000" fill="hold"/>
                                        <p:tgtEl>
                                          <p:spTgt spid="87043"/>
                                        </p:tgtEl>
                                        <p:attrNameLst>
                                          <p:attrName>ppt_x</p:attrName>
                                        </p:attrNameLst>
                                      </p:cBhvr>
                                      <p:tavLst>
                                        <p:tav tm="0" fmla="#ppt_x+(cos(-2*pi*(1-$))*-#ppt_x-sin(-2*pi*(1-$))*(1-#ppt_y))*(1-$)">
                                          <p:val>
                                            <p:fltVal val="0"/>
                                          </p:val>
                                        </p:tav>
                                        <p:tav tm="100000">
                                          <p:val>
                                            <p:fltVal val="1"/>
                                          </p:val>
                                        </p:tav>
                                      </p:tavLst>
                                    </p:anim>
                                    <p:anim calcmode="lin" valueType="num">
                                      <p:cBhvr additive="base">
                                        <p:cTn id="10" dur="1000" fill="hold"/>
                                        <p:tgtEl>
                                          <p:spTgt spid="87043"/>
                                        </p:tgtEl>
                                        <p:attrNameLst>
                                          <p:attrName>ppt_y</p:attrName>
                                        </p:attrNameLst>
                                      </p:cBhvr>
                                      <p:tavLst>
                                        <p:tav tm="0" fmla="#ppt_y+(sin(-2*pi*(1-$))*-#ppt_x+cos(-2*pi*(1-$))*(1-#ppt_y))*(1-$)">
                                          <p:val>
                                            <p:fltVal val="0"/>
                                          </p:val>
                                        </p:tav>
                                        <p:tav tm="100000">
                                          <p:val>
                                            <p:fltVal val="1"/>
                                          </p:val>
                                        </p:tav>
                                      </p:tavLst>
                                    </p:anim>
                                  </p:childTnLst>
                                  <p:subTnLst>
                                    <p:par>
                                      <p:cTn dur="-1" repeatDur="-9223372036854775808" restart="never" display="1" masterRel="sameClick">
                                        <p:stCondLst>
                                          <p:cond evt="onStopAudio" delay="0">
                                            <p:tgtEl>
                                              <p:sldTgt/>
                                            </p:tgtEl>
                                          </p:cond>
                                        </p:stCondLst>
                                      </p:cTn>
                                    </p:par>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3" grpId="0"/>
    </p:bldLst>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9090" name="Rectangle 2"/>
          <p:cNvSpPr/>
          <p:nvPr/>
        </p:nvSpPr>
        <p:spPr>
          <a:xfrm>
            <a:off x="395288" y="457200"/>
            <a:ext cx="8540750" cy="685800"/>
          </a:xfrm>
          <a:prstGeom prst="rect">
            <a:avLst/>
          </a:prstGeom>
          <a:noFill/>
          <a:ln>
            <a:noFill/>
            <a:miter lim="800000"/>
          </a:ln>
        </p:spPr>
        <p:txBody>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eaLnBrk="0" hangingPunct="0">
              <a:lnSpc>
                <a:spcPct val="100000"/>
              </a:lnSpc>
            </a:pPr>
            <a:r>
              <a:rPr lang="en-US" altLang="en-US" sz="4000">
                <a:solidFill>
                  <a:srgbClr val="0070C0"/>
                </a:solidFill>
                <a:latin typeface="黑体" pitchFamily="1" charset="-122"/>
                <a:ea typeface="黑体" pitchFamily="1" charset="-122"/>
                <a:sym typeface="Calibri"/>
              </a:rPr>
              <a:t>1.</a:t>
            </a:r>
            <a:r>
              <a:rPr lang="zh-CN" altLang="en-US" sz="4000">
                <a:solidFill>
                  <a:srgbClr val="0070C0"/>
                </a:solidFill>
                <a:latin typeface="黑体" pitchFamily="1" charset="-122"/>
                <a:ea typeface="黑体" pitchFamily="1" charset="-122"/>
                <a:sym typeface="宋体" charset="-122"/>
              </a:rPr>
              <a:t>完全竞争市场</a:t>
            </a:r>
            <a:endParaRPr lang="en-US" altLang="en-US"/>
          </a:p>
        </p:txBody>
      </p:sp>
      <p:sp>
        <p:nvSpPr>
          <p:cNvPr id="89091" name="TextBox 2"/>
          <p:cNvSpPr/>
          <p:nvPr/>
        </p:nvSpPr>
        <p:spPr>
          <a:xfrm>
            <a:off x="304800" y="1981200"/>
            <a:ext cx="8229600" cy="4524375"/>
          </a:xfrm>
          <a:prstGeom prst="rect">
            <a:avLst/>
          </a:prstGeom>
          <a:solidFill>
            <a:srgbClr val="FFFFFF"/>
          </a:solidFill>
          <a:ln w="25400" cap="flat" cmpd="sng">
            <a:solidFill>
              <a:schemeClr val="accent2"/>
            </a:solid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50000"/>
              </a:lnSpc>
            </a:pPr>
            <a:r>
              <a:rPr lang="zh-CN" altLang="en-US" sz="3200">
                <a:latin typeface="宋体" charset="-122"/>
                <a:ea typeface="宋体" charset="-122"/>
                <a:sym typeface="宋体" charset="-122"/>
              </a:rPr>
              <a:t>，市场上有大量的买者和卖者</a:t>
            </a:r>
            <a:endParaRPr lang="en-US" altLang="en-US" sz="3200">
              <a:latin typeface="宋体" charset="-122"/>
              <a:ea typeface="宋体" charset="-122"/>
              <a:sym typeface="宋体" charset="-122"/>
            </a:endParaRPr>
          </a:p>
          <a:p>
            <a:pPr lvl="0">
              <a:lnSpc>
                <a:spcPct val="150000"/>
              </a:lnSpc>
            </a:pPr>
            <a:r>
              <a:rPr lang="zh-CN" altLang="en-US" sz="3200">
                <a:latin typeface="宋体" charset="-122"/>
                <a:ea typeface="宋体" charset="-122"/>
                <a:sym typeface="宋体" charset="-122"/>
              </a:rPr>
              <a:t>第二，市场上每一家企业提供的商品都是同质的</a:t>
            </a:r>
            <a:endParaRPr lang="en-US" altLang="en-US" sz="3200">
              <a:latin typeface="宋体" charset="-122"/>
              <a:ea typeface="宋体" charset="-122"/>
              <a:sym typeface="宋体" charset="-122"/>
            </a:endParaRPr>
          </a:p>
          <a:p>
            <a:pPr lvl="0">
              <a:lnSpc>
                <a:spcPct val="150000"/>
              </a:lnSpc>
            </a:pPr>
            <a:r>
              <a:rPr lang="zh-CN" altLang="en-US" sz="3200">
                <a:latin typeface="宋体" charset="-122"/>
                <a:ea typeface="宋体" charset="-122"/>
                <a:sym typeface="宋体" charset="-122"/>
              </a:rPr>
              <a:t>第三，所有的资源具有完全流动性</a:t>
            </a:r>
            <a:endParaRPr lang="en-US" altLang="en-US" sz="3200">
              <a:latin typeface="宋体" charset="-122"/>
              <a:ea typeface="宋体" charset="-122"/>
              <a:sym typeface="宋体" charset="-122"/>
            </a:endParaRPr>
          </a:p>
          <a:p>
            <a:pPr lvl="0">
              <a:lnSpc>
                <a:spcPct val="150000"/>
              </a:lnSpc>
            </a:pPr>
            <a:r>
              <a:rPr lang="zh-CN" altLang="en-US" sz="3200">
                <a:latin typeface="宋体" charset="-122"/>
                <a:ea typeface="宋体" charset="-122"/>
                <a:sym typeface="宋体" charset="-122"/>
              </a:rPr>
              <a:t>第四，信息是完全的</a:t>
            </a:r>
            <a:endParaRPr lang="en-US" altLang="en-US" sz="3200">
              <a:latin typeface="宋体" charset="-122"/>
              <a:ea typeface="宋体" charset="-122"/>
              <a:sym typeface="宋体" charset="-122"/>
            </a:endParaRPr>
          </a:p>
          <a:p>
            <a:pPr lvl="0">
              <a:lnSpc>
                <a:spcPct val="150000"/>
              </a:lnSpc>
            </a:pPr>
            <a:r>
              <a:rPr lang="zh-CN" altLang="en-US" sz="3200">
                <a:latin typeface="宋体" charset="-122"/>
                <a:ea typeface="宋体" charset="-122"/>
                <a:sym typeface="宋体" charset="-122"/>
              </a:rPr>
              <a:t>如一些农产品市场，大米市场、小麦市场</a:t>
            </a:r>
            <a:endParaRPr lang="en-US" altLang="en-US"/>
          </a:p>
        </p:txBody>
      </p:sp>
      <p:sp>
        <p:nvSpPr>
          <p:cNvPr id="89092" name="TextBox 89091"/>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消费者行为与生产者行为共100页，您现在浏览的是第43页!</a:t>
            </a:r>
          </a:p>
        </p:txBody>
      </p:sp>
    </p:spTree>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138" name="Rectangle 2"/>
          <p:cNvSpPr/>
          <p:nvPr>
            <p:ph type="body" idx="4294967295"/>
          </p:nvPr>
        </p:nvSpPr>
        <p:spPr>
          <a:xfrm>
            <a:off x="539750" y="1196975"/>
            <a:ext cx="7993062" cy="4814888"/>
          </a:xfrm>
          <a:prstGeom prst="rect">
            <a:avLst/>
          </a:prstGeom>
          <a:noFill/>
          <a:ln>
            <a:noFill/>
            <a:miter lim="800000"/>
          </a:ln>
        </p:spPr>
        <p:txBody>
          <a:bodyPr/>
          <a:lstStyle>
            <a:lvl1pPr marL="342900" indent="-342900" algn="l" defTabSz="914400" eaLnBrk="1" fontAlgn="base" hangingPunct="1">
              <a:lnSpc>
                <a:spcPct val="100000"/>
              </a:lnSpc>
              <a:spcBef>
                <a:spcPct val="20000"/>
              </a:spcBef>
              <a:buClrTx/>
              <a:buFont typeface="Arial"/>
              <a:buChar char="•"/>
              <a:defRPr lang="zh-CN" altLang="en-US" sz="3200">
                <a:solidFill>
                  <a:schemeClr val="tx1"/>
                </a:solidFill>
                <a:latin typeface="Calibri"/>
                <a:ea typeface="宋体" charset="-122"/>
                <a:sym typeface="Calibri"/>
              </a:defRPr>
            </a:lvl1pPr>
            <a:lvl2pPr marL="742950" indent="-285750" algn="l" defTabSz="914400" eaLnBrk="1" fontAlgn="base" hangingPunct="1">
              <a:lnSpc>
                <a:spcPct val="100000"/>
              </a:lnSpc>
              <a:spcBef>
                <a:spcPct val="20000"/>
              </a:spcBef>
              <a:buClrTx/>
              <a:buFont typeface="Arial"/>
              <a:buChar char="–"/>
              <a:defRPr lang="zh-CN" altLang="en-US" sz="2800">
                <a:solidFill>
                  <a:schemeClr val="tx1"/>
                </a:solidFill>
                <a:latin typeface="Calibri"/>
                <a:ea typeface="宋体" charset="-122"/>
                <a:sym typeface="Calibri"/>
              </a:defRPr>
            </a:lvl2pPr>
            <a:lvl3pPr marL="1143000" indent="-228600" algn="l" defTabSz="914400" eaLnBrk="1" fontAlgn="base" hangingPunct="1">
              <a:lnSpc>
                <a:spcPct val="100000"/>
              </a:lnSpc>
              <a:spcBef>
                <a:spcPct val="20000"/>
              </a:spcBef>
              <a:buClrTx/>
              <a:buFont typeface="Arial"/>
              <a:buChar char="•"/>
              <a:defRPr lang="zh-CN" altLang="en-US" sz="2400">
                <a:solidFill>
                  <a:schemeClr val="tx1"/>
                </a:solidFill>
                <a:latin typeface="Calibri"/>
                <a:ea typeface="宋体" charset="-122"/>
                <a:sym typeface="Calibri"/>
              </a:defRPr>
            </a:lvl3pPr>
            <a:lvl4pPr marL="16002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4pPr>
            <a:lvl5pPr marL="20574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5pPr>
          </a:lstStyle>
          <a:p>
            <a:pPr lvl="0">
              <a:buNone/>
            </a:pPr>
            <a:r>
              <a:rPr lang="en-US" altLang="en-US" sz="2400" b="1">
                <a:ea typeface="黑体" pitchFamily="1" charset="-122"/>
              </a:rPr>
              <a:t>  （</a:t>
            </a:r>
            <a:r>
              <a:rPr lang="en-US" altLang="en-US" sz="2400" b="1">
                <a:latin typeface="Times New Roman" pitchFamily="2" charset="0"/>
                <a:sym typeface="Times New Roman" pitchFamily="2" charset="0"/>
              </a:rPr>
              <a:t>2）形成的原因</a:t>
            </a:r>
            <a:endParaRPr lang="en-US" altLang="en-US" sz="2400" b="1">
              <a:latin typeface="Times New Roman" pitchFamily="2" charset="0"/>
              <a:sym typeface="Times New Roman" pitchFamily="2" charset="0"/>
            </a:endParaRPr>
          </a:p>
          <a:p>
            <a:pPr lvl="0">
              <a:lnSpc>
                <a:spcPct val="105000"/>
              </a:lnSpc>
              <a:buNone/>
            </a:pPr>
            <a:r>
              <a:rPr lang="en-US" altLang="en-US" sz="2400">
                <a:latin typeface="Times New Roman" pitchFamily="2" charset="0"/>
                <a:sym typeface="Times New Roman" pitchFamily="2" charset="0"/>
              </a:rPr>
              <a:t>            政府借助政权对某行业进行完全垄断；</a:t>
            </a:r>
            <a:endParaRPr lang="en-US" altLang="en-US" sz="2400">
              <a:latin typeface="Times New Roman" pitchFamily="2" charset="0"/>
              <a:sym typeface="Times New Roman" pitchFamily="2" charset="0"/>
            </a:endParaRPr>
          </a:p>
          <a:p>
            <a:pPr lvl="0">
              <a:lnSpc>
                <a:spcPct val="105000"/>
              </a:lnSpc>
              <a:buNone/>
            </a:pPr>
            <a:r>
              <a:rPr lang="en-US" altLang="en-US" sz="2400">
                <a:latin typeface="Times New Roman" pitchFamily="2" charset="0"/>
                <a:sym typeface="Times New Roman" pitchFamily="2" charset="0"/>
              </a:rPr>
              <a:t>            某些厂商控制了某些特殊的资源和矿藏，从而能对用这些资源和矿藏生产的产品实行完全垄断；</a:t>
            </a:r>
            <a:endParaRPr lang="en-US" altLang="en-US" sz="2400">
              <a:latin typeface="Times New Roman" pitchFamily="2" charset="0"/>
              <a:sym typeface="Times New Roman" pitchFamily="2" charset="0"/>
            </a:endParaRPr>
          </a:p>
          <a:p>
            <a:pPr lvl="0">
              <a:lnSpc>
                <a:spcPct val="105000"/>
              </a:lnSpc>
              <a:buNone/>
            </a:pPr>
            <a:r>
              <a:rPr lang="en-US" altLang="en-US" sz="2400">
                <a:latin typeface="Times New Roman" pitchFamily="2" charset="0"/>
                <a:sym typeface="Times New Roman" pitchFamily="2" charset="0"/>
              </a:rPr>
              <a:t>            厂商拥有生产某种产品的专利权；</a:t>
            </a:r>
            <a:endParaRPr lang="en-US" altLang="en-US" sz="2400">
              <a:latin typeface="Times New Roman" pitchFamily="2" charset="0"/>
              <a:sym typeface="Times New Roman" pitchFamily="2" charset="0"/>
            </a:endParaRPr>
          </a:p>
          <a:p>
            <a:pPr lvl="0">
              <a:lnSpc>
                <a:spcPct val="105000"/>
              </a:lnSpc>
              <a:buNone/>
            </a:pPr>
            <a:r>
              <a:rPr lang="en-US" altLang="en-US" sz="2400">
                <a:sym typeface="Wingdings 2" pitchFamily="2" charset="2"/>
              </a:rPr>
              <a:t>           </a:t>
            </a:r>
            <a:r>
              <a:rPr lang="en-US" altLang="en-US" sz="2400">
                <a:latin typeface="Times New Roman" pitchFamily="2" charset="0"/>
                <a:sym typeface="Times New Roman" pitchFamily="2" charset="0"/>
              </a:rPr>
              <a:t>某行业是自然垄断行业，即需要达到很大的规模才能产生规模效益，需要巨额的投资，整个行业需要全部由一个企业来生产，才能达到这种规模，并能满足全部对该产品的需求。</a:t>
            </a:r>
            <a:endParaRPr lang="en-US" altLang="en-US" sz="2400">
              <a:latin typeface="Times New Roman" pitchFamily="2" charset="0"/>
              <a:sym typeface="Times New Roman" pitchFamily="2" charset="0"/>
            </a:endParaRPr>
          </a:p>
          <a:p>
            <a:pPr lvl="0">
              <a:lnSpc>
                <a:spcPct val="105000"/>
              </a:lnSpc>
              <a:buNone/>
            </a:pPr>
            <a:r>
              <a:rPr lang="en-US" altLang="en-US" sz="2400">
                <a:latin typeface="Times New Roman" pitchFamily="2" charset="0"/>
                <a:sym typeface="Times New Roman" pitchFamily="2" charset="0"/>
              </a:rPr>
              <a:t>          </a:t>
            </a:r>
            <a:r>
              <a:rPr lang="en-US" altLang="en-US" sz="2400">
                <a:latin typeface="Times New Roman" pitchFamily="2" charset="0"/>
                <a:ea typeface="楷体_GB2312" pitchFamily="1" charset="-122"/>
                <a:sym typeface="Times New Roman" pitchFamily="2" charset="0"/>
              </a:rPr>
              <a:t>（自然垄断具有合理性，而技术垄断或政府特许形成的垄断是不合理的。）</a:t>
            </a:r>
            <a:endParaRPr lang="en-US" altLang="en-US" sz="2400">
              <a:latin typeface="Times New Roman" pitchFamily="2" charset="0"/>
              <a:ea typeface="楷体_GB2312" pitchFamily="1" charset="-122"/>
              <a:sym typeface="Times New Roman" pitchFamily="2" charset="0"/>
            </a:endParaRPr>
          </a:p>
          <a:p>
            <a:pPr lvl="0">
              <a:lnSpc>
                <a:spcPct val="105000"/>
              </a:lnSpc>
              <a:buNone/>
            </a:pPr>
            <a:endParaRPr lang="en-US" altLang="en-US" sz="2400">
              <a:latin typeface="Times New Roman" pitchFamily="2" charset="0"/>
              <a:ea typeface="楷体_GB2312" pitchFamily="1" charset="-122"/>
              <a:sym typeface="Times New Roman" pitchFamily="2" charset="0"/>
            </a:endParaRPr>
          </a:p>
          <a:p>
            <a:pPr lvl="0">
              <a:buNone/>
            </a:pPr>
            <a:endParaRPr lang="en-US" altLang="en-US" sz="2800">
              <a:latin typeface="Times New Roman" pitchFamily="2" charset="0"/>
              <a:sym typeface="Times New Roman" pitchFamily="2" charset="0"/>
            </a:endParaRPr>
          </a:p>
        </p:txBody>
      </p:sp>
      <p:sp>
        <p:nvSpPr>
          <p:cNvPr id="91139" name="TextBox 91138"/>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消费者行为与生产者行为共100页，您现在浏览的是第44页!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6" presetClass="entr" presetSubtype="42" dur="500" fill="hold" grpId="0" nodeType="clickEffect">
                                  <p:stCondLst>
                                    <p:cond delay="0"/>
                                  </p:stCondLst>
                                  <p:childTnLst>
                                    <p:set>
                                      <p:cBhvr additive="base">
                                        <p:cTn id="6" dur="1" fill="hold">
                                          <p:stCondLst>
                                            <p:cond delay="0"/>
                                          </p:stCondLst>
                                        </p:cTn>
                                        <p:tgtEl>
                                          <p:spTgt spid="91138">
                                            <p:txEl>
                                              <p:pRg st="0" end="0"/>
                                            </p:txEl>
                                          </p:spTgt>
                                        </p:tgtEl>
                                        <p:attrNameLst>
                                          <p:attrName>style.visibility</p:attrName>
                                        </p:attrNameLst>
                                      </p:cBhvr>
                                      <p:to>
                                        <p:strVal val="visible"/>
                                      </p:to>
                                    </p:set>
                                    <p:animEffect filter="">
                                      <p:cBhvr additive="base">
                                        <p:cTn id="7" dur="500" fill="hold"/>
                                        <p:tgtEl>
                                          <p:spTgt spid="91138">
                                            <p:txEl>
                                              <p:pRg st="0" end="0"/>
                                            </p:txEl>
                                          </p:spTgt>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6" presetClass="entr" presetSubtype="42" dur="500" fill="hold" grpId="0" nodeType="clickEffect">
                                  <p:stCondLst>
                                    <p:cond delay="0"/>
                                  </p:stCondLst>
                                  <p:childTnLst>
                                    <p:set>
                                      <p:cBhvr additive="base">
                                        <p:cTn id="11" dur="1" fill="hold">
                                          <p:stCondLst>
                                            <p:cond delay="0"/>
                                          </p:stCondLst>
                                        </p:cTn>
                                        <p:tgtEl>
                                          <p:spTgt spid="91138">
                                            <p:txEl>
                                              <p:pRg st="1" end="1"/>
                                            </p:txEl>
                                          </p:spTgt>
                                        </p:tgtEl>
                                        <p:attrNameLst>
                                          <p:attrName>style.visibility</p:attrName>
                                        </p:attrNameLst>
                                      </p:cBhvr>
                                      <p:to>
                                        <p:strVal val="visible"/>
                                      </p:to>
                                    </p:set>
                                    <p:animEffect filter="">
                                      <p:cBhvr additive="base">
                                        <p:cTn id="12" dur="500" fill="hold"/>
                                        <p:tgtEl>
                                          <p:spTgt spid="91138">
                                            <p:txEl>
                                              <p:pRg st="1" end="1"/>
                                            </p:txEl>
                                          </p:spTgt>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16" presetClass="entr" presetSubtype="42" dur="500" fill="hold" grpId="0" nodeType="clickEffect">
                                  <p:stCondLst>
                                    <p:cond delay="0"/>
                                  </p:stCondLst>
                                  <p:childTnLst>
                                    <p:set>
                                      <p:cBhvr additive="base">
                                        <p:cTn id="16" dur="1" fill="hold">
                                          <p:stCondLst>
                                            <p:cond delay="0"/>
                                          </p:stCondLst>
                                        </p:cTn>
                                        <p:tgtEl>
                                          <p:spTgt spid="91138">
                                            <p:txEl>
                                              <p:pRg st="2" end="2"/>
                                            </p:txEl>
                                          </p:spTgt>
                                        </p:tgtEl>
                                        <p:attrNameLst>
                                          <p:attrName>style.visibility</p:attrName>
                                        </p:attrNameLst>
                                      </p:cBhvr>
                                      <p:to>
                                        <p:strVal val="visible"/>
                                      </p:to>
                                    </p:set>
                                    <p:animEffect filter="">
                                      <p:cBhvr additive="base">
                                        <p:cTn id="17" dur="500" fill="hold"/>
                                        <p:tgtEl>
                                          <p:spTgt spid="91138">
                                            <p:txEl>
                                              <p:pRg st="2" end="2"/>
                                            </p:txEl>
                                          </p:spTgt>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16" presetClass="entr" presetSubtype="42" dur="500" fill="hold" grpId="0" nodeType="clickEffect">
                                  <p:stCondLst>
                                    <p:cond delay="0"/>
                                  </p:stCondLst>
                                  <p:childTnLst>
                                    <p:set>
                                      <p:cBhvr additive="base">
                                        <p:cTn id="21" dur="1" fill="hold">
                                          <p:stCondLst>
                                            <p:cond delay="0"/>
                                          </p:stCondLst>
                                        </p:cTn>
                                        <p:tgtEl>
                                          <p:spTgt spid="91138">
                                            <p:txEl>
                                              <p:pRg st="3" end="3"/>
                                            </p:txEl>
                                          </p:spTgt>
                                        </p:tgtEl>
                                        <p:attrNameLst>
                                          <p:attrName>style.visibility</p:attrName>
                                        </p:attrNameLst>
                                      </p:cBhvr>
                                      <p:to>
                                        <p:strVal val="visible"/>
                                      </p:to>
                                    </p:set>
                                    <p:animEffect filter="">
                                      <p:cBhvr additive="base">
                                        <p:cTn id="22" dur="500" fill="hold"/>
                                        <p:tgtEl>
                                          <p:spTgt spid="91138">
                                            <p:txEl>
                                              <p:pRg st="3" end="3"/>
                                            </p:txEl>
                                          </p:spTgt>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16" presetClass="entr" presetSubtype="42" dur="500" fill="hold" grpId="0" nodeType="clickEffect">
                                  <p:stCondLst>
                                    <p:cond delay="0"/>
                                  </p:stCondLst>
                                  <p:childTnLst>
                                    <p:set>
                                      <p:cBhvr additive="base">
                                        <p:cTn id="26" dur="1" fill="hold">
                                          <p:stCondLst>
                                            <p:cond delay="0"/>
                                          </p:stCondLst>
                                        </p:cTn>
                                        <p:tgtEl>
                                          <p:spTgt spid="91138">
                                            <p:txEl>
                                              <p:pRg st="4" end="4"/>
                                            </p:txEl>
                                          </p:spTgt>
                                        </p:tgtEl>
                                        <p:attrNameLst>
                                          <p:attrName>style.visibility</p:attrName>
                                        </p:attrNameLst>
                                      </p:cBhvr>
                                      <p:to>
                                        <p:strVal val="visible"/>
                                      </p:to>
                                    </p:set>
                                    <p:animEffect filter="">
                                      <p:cBhvr additive="base">
                                        <p:cTn id="27" dur="500" fill="hold"/>
                                        <p:tgtEl>
                                          <p:spTgt spid="91138">
                                            <p:txEl>
                                              <p:pRg st="4" end="4"/>
                                            </p:txEl>
                                          </p:spTgt>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16" presetClass="entr" presetSubtype="42" dur="500" fill="hold" grpId="0" nodeType="clickEffect">
                                  <p:stCondLst>
                                    <p:cond delay="0"/>
                                  </p:stCondLst>
                                  <p:childTnLst>
                                    <p:set>
                                      <p:cBhvr additive="base">
                                        <p:cTn id="31" dur="1" fill="hold">
                                          <p:stCondLst>
                                            <p:cond delay="0"/>
                                          </p:stCondLst>
                                        </p:cTn>
                                        <p:tgtEl>
                                          <p:spTgt spid="91138">
                                            <p:txEl>
                                              <p:pRg st="5" end="5"/>
                                            </p:txEl>
                                          </p:spTgt>
                                        </p:tgtEl>
                                        <p:attrNameLst>
                                          <p:attrName>style.visibility</p:attrName>
                                        </p:attrNameLst>
                                      </p:cBhvr>
                                      <p:to>
                                        <p:strVal val="visible"/>
                                      </p:to>
                                    </p:set>
                                    <p:animEffect filter="">
                                      <p:cBhvr additive="base">
                                        <p:cTn id="32" dur="500" fill="hold"/>
                                        <p:tgtEl>
                                          <p:spTgt spid="91138">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38" grpId="0" uiExpand="1" build="p" bldLvl="5"/>
    </p:bldLst>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3186" name="Rectangle 2"/>
          <p:cNvSpPr/>
          <p:nvPr>
            <p:ph type="title" idx="4294967295"/>
          </p:nvPr>
        </p:nvSpPr>
        <p:spPr>
          <a:xfrm>
            <a:off x="533400" y="381000"/>
            <a:ext cx="8610600" cy="849312"/>
          </a:xfrm>
          <a:prstGeom prst="rect">
            <a:avLst/>
          </a:prstGeom>
          <a:noFill/>
          <a:ln>
            <a:noFill/>
            <a:miter lim="800000"/>
          </a:ln>
        </p:spPr>
        <p:txBody>
          <a:bodyPr anchor="ctr" anchorCtr="0"/>
          <a:lstStyle>
            <a:lvl1pPr marL="914400" indent="-914400" algn="ctr" eaLnBrk="1" hangingPunct="1">
              <a:lnSpc>
                <a:spcPct val="100000"/>
              </a:lnSpc>
              <a:spcBef>
                <a:spcPct val="0"/>
              </a:spcBef>
              <a:buClrTx/>
              <a:buFontTx/>
              <a:buNone/>
              <a:defRPr lang="zh-CN" altLang="en-US" sz="4400">
                <a:solidFill>
                  <a:schemeClr val="tx1"/>
                </a:solidFill>
                <a:latin typeface="Calibri"/>
                <a:ea typeface="宋体" charset="-122"/>
                <a:sym typeface="Calibri"/>
              </a:defRPr>
            </a:lvl1pPr>
          </a:lstStyle>
          <a:p>
            <a:pPr lvl="0"/>
            <a:r>
              <a:rPr lang="en-US" altLang="en-US" sz="4000">
                <a:solidFill>
                  <a:srgbClr val="0070C0"/>
                </a:solidFill>
                <a:latin typeface="黑体" pitchFamily="1" charset="-122"/>
                <a:ea typeface="黑体" pitchFamily="1" charset="-122"/>
                <a:sym typeface="黑体" pitchFamily="1" charset="-122"/>
              </a:rPr>
              <a:t>3. 垄断竞争市场</a:t>
            </a:r>
            <a:endParaRPr lang="en-US" altLang="en-US"/>
          </a:p>
        </p:txBody>
      </p:sp>
      <p:sp>
        <p:nvSpPr>
          <p:cNvPr id="93187" name="Rectangle 3"/>
          <p:cNvSpPr/>
          <p:nvPr>
            <p:ph sz="half" idx="1"/>
          </p:nvPr>
        </p:nvSpPr>
        <p:spPr>
          <a:xfrm>
            <a:off x="395288" y="1557338"/>
            <a:ext cx="3960812" cy="3527425"/>
          </a:xfrm>
          <a:prstGeom prst="rect">
            <a:avLst/>
          </a:prstGeom>
          <a:noFill/>
          <a:ln>
            <a:noFill/>
            <a:miter lim="800000"/>
          </a:ln>
        </p:spPr>
        <p:txBody>
          <a:bodyPr/>
          <a:lstStyle>
            <a:lvl1pPr marL="0" indent="0" algn="l" eaLnBrk="1" fontAlgn="base" hangingPunct="1">
              <a:lnSpc>
                <a:spcPct val="100000"/>
              </a:lnSpc>
              <a:spcBef>
                <a:spcPct val="20000"/>
              </a:spcBef>
              <a:buClrTx/>
              <a:buFont typeface="Arial"/>
              <a:buChar char="•"/>
              <a:defRPr lang="zh-CN" altLang="en-US" sz="3200">
                <a:solidFill>
                  <a:schemeClr val="tx1"/>
                </a:solidFill>
                <a:latin typeface="Calibri"/>
                <a:ea typeface="宋体" charset="-122"/>
                <a:sym typeface="Calibri"/>
              </a:defRPr>
            </a:lvl1pPr>
            <a:lvl2pPr marL="742950" indent="-285750" algn="l" defTabSz="914400" eaLnBrk="1" fontAlgn="base" hangingPunct="1">
              <a:lnSpc>
                <a:spcPct val="100000"/>
              </a:lnSpc>
              <a:spcBef>
                <a:spcPct val="20000"/>
              </a:spcBef>
              <a:buClrTx/>
              <a:buFont typeface="Arial"/>
              <a:buChar char="–"/>
              <a:defRPr lang="zh-CN" altLang="en-US" sz="2800">
                <a:solidFill>
                  <a:schemeClr val="tx1"/>
                </a:solidFill>
                <a:latin typeface="Calibri"/>
                <a:ea typeface="宋体" charset="-122"/>
                <a:sym typeface="Calibri"/>
              </a:defRPr>
            </a:lvl2pPr>
            <a:lvl3pPr marL="1143000" indent="-228600" algn="l" defTabSz="914400" eaLnBrk="1" fontAlgn="base" hangingPunct="1">
              <a:lnSpc>
                <a:spcPct val="100000"/>
              </a:lnSpc>
              <a:spcBef>
                <a:spcPct val="20000"/>
              </a:spcBef>
              <a:buClrTx/>
              <a:buFont typeface="Arial"/>
              <a:buChar char="•"/>
              <a:defRPr lang="zh-CN" altLang="en-US" sz="2400">
                <a:solidFill>
                  <a:schemeClr val="tx1"/>
                </a:solidFill>
                <a:latin typeface="Calibri"/>
                <a:ea typeface="宋体" charset="-122"/>
                <a:sym typeface="Calibri"/>
              </a:defRPr>
            </a:lvl3pPr>
            <a:lvl4pPr marL="16002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4pPr>
            <a:lvl5pPr marL="20574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5pPr>
          </a:lstStyle>
          <a:p>
            <a:pPr marL="0" lvl="0" indent="0" algn="just">
              <a:lnSpc>
                <a:spcPct val="100000"/>
              </a:lnSpc>
              <a:buNone/>
            </a:pPr>
            <a:r>
              <a:rPr lang="en-US" altLang="en-US" sz="2400" b="1">
                <a:solidFill>
                  <a:srgbClr val="000066"/>
                </a:solidFill>
              </a:rPr>
              <a:t>1、垄断竞争市场是这样一个市场组织，一个市场中有许多厂商生产和销售有差别的同种产品。</a:t>
            </a:r>
            <a:r>
              <a:rPr lang="en-US" altLang="en-US" sz="2000" b="1">
                <a:solidFill>
                  <a:srgbClr val="000066"/>
                </a:solidFill>
              </a:rPr>
              <a:t>它是一种既垄断又竞争，既不是完全垄断和又不是完全竞争的市场。是</a:t>
            </a:r>
            <a:r>
              <a:rPr lang="en-US" altLang="en-US" sz="2000" b="1">
                <a:solidFill>
                  <a:srgbClr val="FF0000"/>
                </a:solidFill>
                <a:ea typeface="黑体" pitchFamily="1" charset="-122"/>
              </a:rPr>
              <a:t>同类但不同质的市场</a:t>
            </a:r>
            <a:r>
              <a:rPr lang="en-US" altLang="en-US" sz="2000" b="1"/>
              <a:t>。</a:t>
            </a:r>
            <a:endParaRPr lang="en-US" altLang="en-US" sz="2000" b="1"/>
          </a:p>
          <a:p>
            <a:pPr marL="0" lvl="0" indent="0" algn="just">
              <a:lnSpc>
                <a:spcPct val="100000"/>
              </a:lnSpc>
              <a:buNone/>
            </a:pPr>
            <a:r>
              <a:rPr lang="en-US" altLang="en-US" sz="2400" b="1"/>
              <a:t>把生产非常接近的同种产品厂商的总和叫生产集团。</a:t>
            </a:r>
            <a:endParaRPr lang="en-US" altLang="en-US"/>
          </a:p>
        </p:txBody>
      </p:sp>
      <p:sp>
        <p:nvSpPr>
          <p:cNvPr id="93188" name="Rectangle 4"/>
          <p:cNvSpPr/>
          <p:nvPr/>
        </p:nvSpPr>
        <p:spPr>
          <a:xfrm>
            <a:off x="381000" y="5029200"/>
            <a:ext cx="7848600" cy="1187450"/>
          </a:xfrm>
          <a:prstGeom prst="rect">
            <a:avLst/>
          </a:prstGeom>
          <a:noFill/>
          <a:ln w="76200" cmpd="sng">
            <a:noFill/>
            <a:miter lim="800000"/>
          </a:ln>
        </p:spPr>
        <p:txBody>
          <a:bodyPr anchor="ctr" anchorCtr="0">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0" lvl="0" indent="0">
              <a:lnSpc>
                <a:spcPct val="100000"/>
              </a:lnSpc>
              <a:tabLst>
                <a:tab pos="457200"/>
              </a:tabLst>
            </a:pPr>
            <a:r>
              <a:rPr lang="zh-CN" altLang="en-US" sz="2400" b="1">
                <a:latin typeface="Times New Roman" pitchFamily="2" charset="0"/>
                <a:sym typeface="Times New Roman" pitchFamily="2" charset="0"/>
              </a:rPr>
              <a:t>显著的是轻工业品市场，如：盒饭、方便面、牙膏、理发、香烟等。而完全竞争市场上，如河南小麦与河北小麦没有差别。</a:t>
            </a:r>
            <a:endParaRPr lang="en-US" altLang="en-US"/>
          </a:p>
        </p:txBody>
      </p:sp>
      <p:sp>
        <p:nvSpPr>
          <p:cNvPr id="93189" name="Rectangle 5"/>
          <p:cNvSpPr/>
          <p:nvPr>
            <p:ph sz="half" idx="2"/>
          </p:nvPr>
        </p:nvSpPr>
        <p:spPr>
          <a:xfrm>
            <a:off x="4572000" y="1557338"/>
            <a:ext cx="4032250" cy="3527425"/>
          </a:xfrm>
          <a:prstGeom prst="rect">
            <a:avLst/>
          </a:prstGeom>
          <a:noFill/>
          <a:ln>
            <a:noFill/>
            <a:miter lim="800000"/>
          </a:ln>
        </p:spPr>
        <p:txBody>
          <a:bodyPr/>
          <a:lstStyle>
            <a:lvl1pPr marL="0" indent="0" algn="l" eaLnBrk="1" fontAlgn="base" hangingPunct="1">
              <a:lnSpc>
                <a:spcPct val="100000"/>
              </a:lnSpc>
              <a:spcBef>
                <a:spcPct val="20000"/>
              </a:spcBef>
              <a:buClrTx/>
              <a:buFont typeface="Arial"/>
              <a:buChar char="•"/>
              <a:defRPr lang="zh-CN" altLang="en-US" sz="3200">
                <a:solidFill>
                  <a:schemeClr val="tx1"/>
                </a:solidFill>
                <a:latin typeface="Calibri"/>
                <a:ea typeface="宋体" charset="-122"/>
                <a:sym typeface="Calibri"/>
              </a:defRPr>
            </a:lvl1pPr>
            <a:lvl2pPr marL="742950" indent="-285750" algn="l" defTabSz="914400" eaLnBrk="1" fontAlgn="base" hangingPunct="1">
              <a:lnSpc>
                <a:spcPct val="100000"/>
              </a:lnSpc>
              <a:spcBef>
                <a:spcPct val="20000"/>
              </a:spcBef>
              <a:buClrTx/>
              <a:buFont typeface="Arial"/>
              <a:buChar char="–"/>
              <a:defRPr lang="zh-CN" altLang="en-US" sz="2800">
                <a:solidFill>
                  <a:schemeClr val="tx1"/>
                </a:solidFill>
                <a:latin typeface="Calibri"/>
                <a:ea typeface="宋体" charset="-122"/>
                <a:sym typeface="Calibri"/>
              </a:defRPr>
            </a:lvl2pPr>
            <a:lvl3pPr marL="1143000" indent="-228600" algn="l" defTabSz="914400" eaLnBrk="1" fontAlgn="base" hangingPunct="1">
              <a:lnSpc>
                <a:spcPct val="100000"/>
              </a:lnSpc>
              <a:spcBef>
                <a:spcPct val="20000"/>
              </a:spcBef>
              <a:buClrTx/>
              <a:buFont typeface="Arial"/>
              <a:buChar char="•"/>
              <a:defRPr lang="zh-CN" altLang="en-US" sz="2400">
                <a:solidFill>
                  <a:schemeClr val="tx1"/>
                </a:solidFill>
                <a:latin typeface="Calibri"/>
                <a:ea typeface="宋体" charset="-122"/>
                <a:sym typeface="Calibri"/>
              </a:defRPr>
            </a:lvl3pPr>
            <a:lvl4pPr marL="16002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4pPr>
            <a:lvl5pPr marL="20574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5pPr>
          </a:lstStyle>
          <a:p>
            <a:pPr marL="0" lvl="0" indent="0">
              <a:lnSpc>
                <a:spcPct val="90000"/>
              </a:lnSpc>
              <a:buNone/>
            </a:pPr>
            <a:r>
              <a:rPr lang="en-US" altLang="en-US" sz="2400" b="1"/>
              <a:t>垄断竞争市场的条件：</a:t>
            </a:r>
            <a:endParaRPr lang="en-US" altLang="en-US" sz="2400" b="1"/>
          </a:p>
          <a:p>
            <a:pPr marL="0" lvl="0" indent="0">
              <a:lnSpc>
                <a:spcPct val="90000"/>
              </a:lnSpc>
            </a:pPr>
            <a:r>
              <a:rPr lang="en-US" altLang="en-US" sz="2400" b="1"/>
              <a:t>（1）产品差别的存在:同一种产品在质量、包装、牌号和销售条件等方面的差别。是最基本条件。</a:t>
            </a:r>
            <a:endParaRPr lang="en-US" altLang="en-US" sz="2400" b="1"/>
          </a:p>
          <a:p>
            <a:pPr marL="0" lvl="0" indent="0">
              <a:lnSpc>
                <a:spcPct val="90000"/>
              </a:lnSpc>
            </a:pPr>
            <a:r>
              <a:rPr lang="en-US" altLang="en-US" sz="2400" b="1"/>
              <a:t>（2）每一个生产集团中都存在较多的厂商。</a:t>
            </a:r>
            <a:endParaRPr lang="en-US" altLang="en-US" sz="2400" b="1"/>
          </a:p>
          <a:p>
            <a:pPr marL="0" lvl="0" indent="0">
              <a:lnSpc>
                <a:spcPct val="90000"/>
              </a:lnSpc>
            </a:pPr>
            <a:r>
              <a:rPr lang="en-US" altLang="en-US" sz="2400" b="1"/>
              <a:t>（3） 厂商的生产规模较小，进入和退出比较容易</a:t>
            </a:r>
            <a:endParaRPr lang="en-US" altLang="en-US"/>
          </a:p>
        </p:txBody>
      </p:sp>
      <p:sp>
        <p:nvSpPr>
          <p:cNvPr id="93190" name="TextBox 93189"/>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消费者行为与生产者行为共100页，您现在浏览的是第45页!</a:t>
            </a:r>
          </a:p>
        </p:txBody>
      </p:sp>
    </p:spTree>
  </p:cSld>
  <p:clrMapOvr>
    <a:masterClrMapping/>
  </p:clrMapOvr>
  <mc:AlternateContent>
    <mc:Choice xmlns:p14="http://schemas.microsoft.com/office/powerpoint/2010/main" Requires="p14">
      <p:transition spd="slow" p14:dur="1200">
        <p:zoom/>
      </p:transition>
    </mc:Choice>
    <mc:Fallback>
      <p:transition spd="slow">
        <p:zoom/>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8" presetClass="entr" presetSubtype="16" dur="2000" fill="hold" grpId="0" nodeType="clickEffect">
                                  <p:stCondLst>
                                    <p:cond delay="0"/>
                                  </p:stCondLst>
                                  <p:childTnLst>
                                    <p:set>
                                      <p:cBhvr additive="base">
                                        <p:cTn id="6" dur="1" fill="hold">
                                          <p:stCondLst>
                                            <p:cond delay="0"/>
                                          </p:stCondLst>
                                        </p:cTn>
                                        <p:tgtEl>
                                          <p:spTgt spid="93187"/>
                                        </p:tgtEl>
                                        <p:attrNameLst>
                                          <p:attrName>style.visibility</p:attrName>
                                        </p:attrNameLst>
                                      </p:cBhvr>
                                      <p:to>
                                        <p:strVal val="visible"/>
                                      </p:to>
                                    </p:set>
                                    <p:animEffect filter="">
                                      <p:cBhvr additive="base">
                                        <p:cTn id="7" dur="2000" fill="hold"/>
                                        <p:tgtEl>
                                          <p:spTgt spid="93187"/>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8" presetClass="entr" presetSubtype="16" dur="2000" fill="hold" grpId="0" nodeType="clickEffect">
                                  <p:stCondLst>
                                    <p:cond delay="0"/>
                                  </p:stCondLst>
                                  <p:childTnLst>
                                    <p:set>
                                      <p:cBhvr additive="base">
                                        <p:cTn id="11" dur="1" fill="hold">
                                          <p:stCondLst>
                                            <p:cond delay="0"/>
                                          </p:stCondLst>
                                        </p:cTn>
                                        <p:tgtEl>
                                          <p:spTgt spid="93187"/>
                                        </p:tgtEl>
                                        <p:attrNameLst>
                                          <p:attrName>style.visibility</p:attrName>
                                        </p:attrNameLst>
                                      </p:cBhvr>
                                      <p:to>
                                        <p:strVal val="visible"/>
                                      </p:to>
                                    </p:set>
                                    <p:animEffect filter="">
                                      <p:cBhvr additive="base">
                                        <p:cTn id="12" dur="2000" fill="hold"/>
                                        <p:tgtEl>
                                          <p:spTgt spid="93187"/>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8" presetClass="entr" presetSubtype="16" dur="2000" fill="hold" grpId="2" nodeType="clickEffect">
                                  <p:stCondLst>
                                    <p:cond delay="0"/>
                                  </p:stCondLst>
                                  <p:childTnLst>
                                    <p:set>
                                      <p:cBhvr additive="base">
                                        <p:cTn id="16" dur="1" fill="hold">
                                          <p:stCondLst>
                                            <p:cond delay="0"/>
                                          </p:stCondLst>
                                        </p:cTn>
                                        <p:tgtEl>
                                          <p:spTgt spid="93189"/>
                                        </p:tgtEl>
                                        <p:attrNameLst>
                                          <p:attrName>style.visibility</p:attrName>
                                        </p:attrNameLst>
                                      </p:cBhvr>
                                      <p:to>
                                        <p:strVal val="visible"/>
                                      </p:to>
                                    </p:set>
                                    <p:animEffect filter="">
                                      <p:cBhvr additive="base">
                                        <p:cTn id="17" dur="2000" fill="hold"/>
                                        <p:tgtEl>
                                          <p:spTgt spid="93189"/>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8" presetClass="entr" presetSubtype="16" dur="2000" fill="hold" grpId="2" nodeType="clickEffect">
                                  <p:stCondLst>
                                    <p:cond delay="0"/>
                                  </p:stCondLst>
                                  <p:childTnLst>
                                    <p:set>
                                      <p:cBhvr additive="base">
                                        <p:cTn id="21" dur="1" fill="hold">
                                          <p:stCondLst>
                                            <p:cond delay="0"/>
                                          </p:stCondLst>
                                        </p:cTn>
                                        <p:tgtEl>
                                          <p:spTgt spid="93189"/>
                                        </p:tgtEl>
                                        <p:attrNameLst>
                                          <p:attrName>style.visibility</p:attrName>
                                        </p:attrNameLst>
                                      </p:cBhvr>
                                      <p:to>
                                        <p:strVal val="visible"/>
                                      </p:to>
                                    </p:set>
                                    <p:animEffect filter="">
                                      <p:cBhvr additive="base">
                                        <p:cTn id="22" dur="2000" fill="hold"/>
                                        <p:tgtEl>
                                          <p:spTgt spid="93189"/>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8" presetClass="entr" presetSubtype="16" dur="2000" fill="hold" grpId="2" nodeType="clickEffect">
                                  <p:stCondLst>
                                    <p:cond delay="0"/>
                                  </p:stCondLst>
                                  <p:childTnLst>
                                    <p:set>
                                      <p:cBhvr additive="base">
                                        <p:cTn id="26" dur="1" fill="hold">
                                          <p:stCondLst>
                                            <p:cond delay="0"/>
                                          </p:stCondLst>
                                        </p:cTn>
                                        <p:tgtEl>
                                          <p:spTgt spid="93189"/>
                                        </p:tgtEl>
                                        <p:attrNameLst>
                                          <p:attrName>style.visibility</p:attrName>
                                        </p:attrNameLst>
                                      </p:cBhvr>
                                      <p:to>
                                        <p:strVal val="visible"/>
                                      </p:to>
                                    </p:set>
                                    <p:animEffect filter="">
                                      <p:cBhvr additive="base">
                                        <p:cTn id="27" dur="2000" fill="hold"/>
                                        <p:tgtEl>
                                          <p:spTgt spid="93189"/>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8" presetClass="entr" presetSubtype="16" dur="2000" fill="hold" grpId="2" nodeType="clickEffect">
                                  <p:stCondLst>
                                    <p:cond delay="0"/>
                                  </p:stCondLst>
                                  <p:childTnLst>
                                    <p:set>
                                      <p:cBhvr additive="base">
                                        <p:cTn id="31" dur="1" fill="hold">
                                          <p:stCondLst>
                                            <p:cond delay="0"/>
                                          </p:stCondLst>
                                        </p:cTn>
                                        <p:tgtEl>
                                          <p:spTgt spid="93189"/>
                                        </p:tgtEl>
                                        <p:attrNameLst>
                                          <p:attrName>style.visibility</p:attrName>
                                        </p:attrNameLst>
                                      </p:cBhvr>
                                      <p:to>
                                        <p:strVal val="visible"/>
                                      </p:to>
                                    </p:set>
                                    <p:animEffect filter="">
                                      <p:cBhvr additive="base">
                                        <p:cTn id="32" dur="2000" fill="hold"/>
                                        <p:tgtEl>
                                          <p:spTgt spid="93189"/>
                                        </p:tgtEl>
                                      </p:cBhvr>
                                    </p:animEffect>
                                  </p:childTnLst>
                                </p:cTn>
                              </p:par>
                            </p:childTnLst>
                          </p:cTn>
                        </p:par>
                      </p:childTnLst>
                    </p:cTn>
                  </p:par>
                  <p:par>
                    <p:cTn id="33" fill="hold" nodeType="clickPar">
                      <p:stCondLst>
                        <p:cond delay="indefinite"/>
                      </p:stCondLst>
                      <p:childTnLst>
                        <p:par>
                          <p:cTn id="34" fill="hold" nodeType="afterGroup">
                            <p:stCondLst>
                              <p:cond delay="0"/>
                            </p:stCondLst>
                            <p:childTnLst>
                              <p:par>
                                <p:cTn id="35" presetID="8" presetClass="entr" presetSubtype="16" dur="2000" fill="hold" grpId="1" nodeType="clickEffect">
                                  <p:stCondLst>
                                    <p:cond delay="0"/>
                                  </p:stCondLst>
                                  <p:childTnLst>
                                    <p:set>
                                      <p:cBhvr additive="base">
                                        <p:cTn id="36" dur="1" fill="hold">
                                          <p:stCondLst>
                                            <p:cond delay="0"/>
                                          </p:stCondLst>
                                        </p:cTn>
                                        <p:tgtEl>
                                          <p:spTgt spid="93188"/>
                                        </p:tgtEl>
                                        <p:attrNameLst>
                                          <p:attrName>style.visibility</p:attrName>
                                        </p:attrNameLst>
                                      </p:cBhvr>
                                      <p:to>
                                        <p:strVal val="visible"/>
                                      </p:to>
                                    </p:set>
                                    <p:animEffect filter="">
                                      <p:cBhvr additive="base">
                                        <p:cTn id="37" dur="2000" fill="hold"/>
                                        <p:tgtEl>
                                          <p:spTgt spid="9318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7" grpId="0" uiExpand="1"/>
      <p:bldP spid="93188" grpId="1"/>
      <p:bldP spid="93189" grpId="2" uiExpand="1"/>
    </p:bldLst>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5234" name="Rectangle 4"/>
          <p:cNvSpPr/>
          <p:nvPr/>
        </p:nvSpPr>
        <p:spPr>
          <a:xfrm>
            <a:off x="971550" y="260350"/>
            <a:ext cx="8885238" cy="720725"/>
          </a:xfrm>
          <a:prstGeom prst="rect">
            <a:avLst/>
          </a:prstGeom>
          <a:noFill/>
          <a:ln cmpd="sng">
            <a:noFill/>
            <a:miter lim="800000"/>
          </a:ln>
        </p:spPr>
        <p:txBody>
          <a:bodyPr lIns="92075" tIns="46038" rIns="92075" bIns="46038" anchor="ctr" anchorCtr="0"/>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00000"/>
              </a:lnSpc>
            </a:pPr>
            <a:r>
              <a:rPr lang="en-US" altLang="en-US" sz="4000">
                <a:ea typeface="黑体" pitchFamily="1" charset="-122"/>
              </a:rPr>
              <a:t>  </a:t>
            </a:r>
            <a:r>
              <a:rPr lang="en-US" altLang="en-US" sz="4000">
                <a:solidFill>
                  <a:srgbClr val="0070C0"/>
                </a:solidFill>
                <a:latin typeface="黑体" pitchFamily="1" charset="-122"/>
                <a:ea typeface="黑体" pitchFamily="1" charset="-122"/>
                <a:sym typeface="Calibri"/>
              </a:rPr>
              <a:t>4</a:t>
            </a:r>
            <a:r>
              <a:rPr lang="zh-CN" altLang="en-US" sz="4000">
                <a:solidFill>
                  <a:srgbClr val="0070C0"/>
                </a:solidFill>
                <a:latin typeface="黑体" pitchFamily="1" charset="-122"/>
                <a:ea typeface="黑体" pitchFamily="1" charset="-122"/>
                <a:sym typeface="宋体" charset="-122"/>
              </a:rPr>
              <a:t>、寡头垄断</a:t>
            </a:r>
            <a:endParaRPr lang="zh-CN" altLang="en-US"/>
          </a:p>
        </p:txBody>
      </p:sp>
      <p:sp>
        <p:nvSpPr>
          <p:cNvPr id="95235" name="Rectangle 5"/>
          <p:cNvSpPr/>
          <p:nvPr/>
        </p:nvSpPr>
        <p:spPr>
          <a:xfrm>
            <a:off x="247650" y="1484312"/>
            <a:ext cx="8896350" cy="4897438"/>
          </a:xfrm>
          <a:prstGeom prst="rect">
            <a:avLst/>
          </a:prstGeom>
          <a:noFill/>
          <a:ln cmpd="sng">
            <a:noFill/>
            <a:miter lim="800000"/>
          </a:ln>
        </p:spPr>
        <p:txBody>
          <a:bodyPr lIns="92075" tIns="46038" rIns="92075" bIns="46038"/>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marL="342900" lvl="0" indent="-342900">
              <a:lnSpc>
                <a:spcPct val="80000"/>
              </a:lnSpc>
              <a:spcBef>
                <a:spcPct val="20000"/>
              </a:spcBef>
              <a:buFont typeface="Arial"/>
              <a:buChar char="•"/>
            </a:pPr>
            <a:r>
              <a:rPr lang="zh-CN" altLang="en-US" sz="2800">
                <a:latin typeface="Calibri"/>
                <a:ea typeface="宋体" charset="-122"/>
                <a:sym typeface="宋体" charset="-122"/>
              </a:rPr>
              <a:t>（</a:t>
            </a:r>
            <a:r>
              <a:rPr lang="en-US" altLang="en-US" sz="2800">
                <a:latin typeface="Calibri"/>
                <a:ea typeface="Calibri" charset="0"/>
                <a:sym typeface="Calibri"/>
              </a:rPr>
              <a:t>1</a:t>
            </a:r>
            <a:r>
              <a:rPr lang="zh-CN" altLang="en-US" sz="2800">
                <a:latin typeface="Calibri"/>
                <a:ea typeface="宋体" charset="-122"/>
                <a:sym typeface="宋体" charset="-122"/>
              </a:rPr>
              <a:t>）含义：少数几家厂商控制整个市场产品生产和销售的市场组织。</a:t>
            </a:r>
            <a:endParaRPr lang="en-US" altLang="en-US" sz="2800">
              <a:latin typeface="Calibri"/>
              <a:ea typeface="宋体" charset="-122"/>
              <a:sym typeface="宋体" charset="-122"/>
            </a:endParaRPr>
          </a:p>
          <a:p>
            <a:pPr marL="342900" lvl="0" indent="-342900">
              <a:lnSpc>
                <a:spcPct val="80000"/>
              </a:lnSpc>
              <a:spcBef>
                <a:spcPct val="20000"/>
              </a:spcBef>
              <a:buFont typeface="Arial"/>
              <a:buChar char="•"/>
            </a:pPr>
            <a:r>
              <a:rPr lang="zh-CN" altLang="en-US" sz="2800" b="1">
                <a:latin typeface="Calibri"/>
                <a:ea typeface="宋体" charset="-122"/>
                <a:sym typeface="宋体" charset="-122"/>
              </a:rPr>
              <a:t>寡头之间的产品</a:t>
            </a:r>
            <a:endParaRPr lang="en-US" altLang="en-US" sz="2800" b="1">
              <a:latin typeface="Calibri"/>
              <a:ea typeface="宋体" charset="-122"/>
              <a:sym typeface="宋体" charset="-122"/>
            </a:endParaRPr>
          </a:p>
          <a:p>
            <a:pPr marL="742950" lvl="1" indent="-285750">
              <a:lnSpc>
                <a:spcPct val="80000"/>
              </a:lnSpc>
              <a:spcBef>
                <a:spcPct val="20000"/>
              </a:spcBef>
              <a:buFont typeface="Arial"/>
              <a:buChar char="–"/>
            </a:pPr>
            <a:r>
              <a:rPr lang="zh-CN" altLang="en-US" sz="2400" b="1">
                <a:latin typeface="Calibri"/>
                <a:ea typeface="宋体" charset="-122"/>
                <a:sym typeface="宋体" charset="-122"/>
              </a:rPr>
              <a:t>有同质的，如钢铁、水泥、石油、有色金属、塑料等行业；</a:t>
            </a:r>
            <a:endParaRPr lang="en-US" altLang="en-US" sz="2400" b="1">
              <a:latin typeface="Calibri"/>
              <a:ea typeface="宋体" charset="-122"/>
              <a:sym typeface="宋体" charset="-122"/>
            </a:endParaRPr>
          </a:p>
          <a:p>
            <a:pPr marL="742950" lvl="1" indent="-285750">
              <a:lnSpc>
                <a:spcPct val="80000"/>
              </a:lnSpc>
              <a:spcBef>
                <a:spcPct val="20000"/>
              </a:spcBef>
              <a:buFont typeface="Arial"/>
              <a:buChar char="–"/>
            </a:pPr>
            <a:r>
              <a:rPr lang="zh-CN" altLang="en-US" sz="2400" b="1">
                <a:latin typeface="Calibri"/>
                <a:ea typeface="宋体" charset="-122"/>
                <a:sym typeface="宋体" charset="-122"/>
              </a:rPr>
              <a:t>也有差别，如汽车、飞机、家电、运输、电信服务业等。 </a:t>
            </a:r>
            <a:endParaRPr lang="en-US" altLang="en-US" sz="2400" b="1">
              <a:latin typeface="Calibri"/>
              <a:ea typeface="宋体" charset="-122"/>
              <a:sym typeface="宋体" charset="-122"/>
            </a:endParaRPr>
          </a:p>
          <a:p>
            <a:pPr marL="342900" lvl="0" indent="-342900">
              <a:lnSpc>
                <a:spcPct val="80000"/>
              </a:lnSpc>
              <a:spcBef>
                <a:spcPct val="20000"/>
              </a:spcBef>
              <a:buFont typeface="Arial"/>
              <a:buChar char="•"/>
            </a:pPr>
            <a:r>
              <a:rPr lang="zh-CN" altLang="en-US" sz="2800">
                <a:latin typeface="Calibri"/>
                <a:ea typeface="宋体" charset="-122"/>
                <a:sym typeface="宋体" charset="-122"/>
              </a:rPr>
              <a:t>（</a:t>
            </a:r>
            <a:r>
              <a:rPr lang="en-US" altLang="en-US" sz="2800">
                <a:latin typeface="Calibri"/>
                <a:ea typeface="Calibri" charset="0"/>
                <a:sym typeface="Calibri"/>
              </a:rPr>
              <a:t>2</a:t>
            </a:r>
            <a:r>
              <a:rPr lang="zh-CN" altLang="en-US" sz="2800">
                <a:latin typeface="Calibri"/>
                <a:ea typeface="宋体" charset="-122"/>
                <a:sym typeface="宋体" charset="-122"/>
              </a:rPr>
              <a:t>）条件或特点</a:t>
            </a:r>
            <a:r>
              <a:rPr lang="en-US" altLang="en-US" sz="2800">
                <a:latin typeface="Calibri"/>
                <a:ea typeface="Calibri" charset="0"/>
                <a:sym typeface="Calibri"/>
              </a:rPr>
              <a:t>:</a:t>
            </a:r>
            <a:endParaRPr lang="en-US" altLang="en-US" sz="2800">
              <a:latin typeface="Calibri"/>
              <a:ea typeface="Calibri" charset="0"/>
              <a:sym typeface="Calibri"/>
            </a:endParaRPr>
          </a:p>
          <a:p>
            <a:pPr marL="342900" lvl="0" indent="-342900">
              <a:lnSpc>
                <a:spcPct val="80000"/>
              </a:lnSpc>
              <a:spcBef>
                <a:spcPct val="20000"/>
              </a:spcBef>
              <a:buFont typeface="Arial"/>
              <a:buChar char="•"/>
            </a:pPr>
            <a:r>
              <a:rPr lang="zh-CN" altLang="en-US" sz="2800">
                <a:latin typeface="Calibri"/>
                <a:ea typeface="宋体" charset="-122"/>
                <a:sym typeface="宋体" charset="-122"/>
              </a:rPr>
              <a:t>买卖者的数目和规模分布：卖者数量少，每个企业须顾及其行为对其他企业的影响；买者没有规定；</a:t>
            </a:r>
            <a:endParaRPr lang="en-US" altLang="en-US" sz="2800">
              <a:latin typeface="Calibri"/>
              <a:ea typeface="宋体" charset="-122"/>
              <a:sym typeface="宋体" charset="-122"/>
            </a:endParaRPr>
          </a:p>
          <a:p>
            <a:pPr marL="342900" lvl="0" indent="-342900">
              <a:lnSpc>
                <a:spcPct val="80000"/>
              </a:lnSpc>
              <a:spcBef>
                <a:spcPct val="20000"/>
              </a:spcBef>
              <a:buFont typeface="Arial"/>
              <a:buChar char="•"/>
            </a:pPr>
            <a:r>
              <a:rPr lang="zh-CN" altLang="en-US" sz="2800">
                <a:latin typeface="Calibri"/>
                <a:ea typeface="宋体" charset="-122"/>
                <a:sym typeface="宋体" charset="-122"/>
              </a:rPr>
              <a:t>产品差异性：同质（纯寡头垄断</a:t>
            </a:r>
            <a:r>
              <a:rPr lang="en-US" altLang="en-US" sz="2800">
                <a:latin typeface="Calibri"/>
                <a:ea typeface="Calibri" charset="0"/>
                <a:sym typeface="Calibri"/>
              </a:rPr>
              <a:t>-</a:t>
            </a:r>
            <a:r>
              <a:rPr lang="zh-CN" altLang="en-US" sz="2800">
                <a:latin typeface="Calibri"/>
                <a:ea typeface="宋体" charset="-122"/>
                <a:sym typeface="宋体" charset="-122"/>
              </a:rPr>
              <a:t>钢铁） 或 有差异（差别寡头垄断</a:t>
            </a:r>
            <a:r>
              <a:rPr lang="en-US" altLang="en-US" sz="2800">
                <a:latin typeface="Calibri"/>
                <a:ea typeface="Calibri" charset="0"/>
                <a:sym typeface="Calibri"/>
              </a:rPr>
              <a:t>-</a:t>
            </a:r>
            <a:r>
              <a:rPr lang="zh-CN" altLang="en-US" sz="2800">
                <a:latin typeface="Calibri"/>
                <a:ea typeface="宋体" charset="-122"/>
                <a:sym typeface="宋体" charset="-122"/>
              </a:rPr>
              <a:t>汽车）；</a:t>
            </a:r>
            <a:endParaRPr lang="en-US" altLang="en-US" sz="2800">
              <a:latin typeface="Calibri"/>
              <a:ea typeface="宋体" charset="-122"/>
              <a:sym typeface="宋体" charset="-122"/>
            </a:endParaRPr>
          </a:p>
          <a:p>
            <a:pPr marL="342900" lvl="0" indent="-342900">
              <a:lnSpc>
                <a:spcPct val="80000"/>
              </a:lnSpc>
              <a:spcBef>
                <a:spcPct val="20000"/>
              </a:spcBef>
              <a:buFont typeface="Arial"/>
              <a:buChar char="•"/>
            </a:pPr>
            <a:r>
              <a:rPr lang="zh-CN" altLang="en-US" sz="2800">
                <a:latin typeface="Calibri"/>
                <a:ea typeface="宋体" charset="-122"/>
                <a:sym typeface="宋体" charset="-122"/>
              </a:rPr>
              <a:t>进入、退出条件：进入困难；</a:t>
            </a:r>
            <a:endParaRPr lang="en-US" altLang="en-US" sz="2800">
              <a:latin typeface="Calibri"/>
              <a:ea typeface="宋体" charset="-122"/>
              <a:sym typeface="宋体" charset="-122"/>
            </a:endParaRPr>
          </a:p>
          <a:p>
            <a:pPr marL="342900" lvl="0" indent="-342900">
              <a:lnSpc>
                <a:spcPct val="80000"/>
              </a:lnSpc>
              <a:spcBef>
                <a:spcPct val="20000"/>
              </a:spcBef>
              <a:buFont typeface="Arial"/>
              <a:buChar char="•"/>
            </a:pPr>
            <a:r>
              <a:rPr lang="zh-CN" altLang="en-US" sz="2800">
                <a:latin typeface="Calibri"/>
                <a:ea typeface="宋体" charset="-122"/>
                <a:sym typeface="宋体" charset="-122"/>
              </a:rPr>
              <a:t>信息不完全。</a:t>
            </a:r>
            <a:endParaRPr lang="en-US" altLang="en-US" sz="2800">
              <a:latin typeface="Calibri"/>
              <a:ea typeface="宋体" charset="-122"/>
              <a:sym typeface="宋体" charset="-122"/>
            </a:endParaRPr>
          </a:p>
          <a:p>
            <a:pPr marL="342900" lvl="0" indent="-342900">
              <a:lnSpc>
                <a:spcPct val="80000"/>
              </a:lnSpc>
              <a:spcBef>
                <a:spcPct val="20000"/>
              </a:spcBef>
              <a:buFont typeface="Arial"/>
              <a:buChar char="•"/>
            </a:pPr>
            <a:endParaRPr lang="en-US" altLang="en-US" sz="2800">
              <a:latin typeface="Calibri"/>
              <a:ea typeface="Calibri" charset="0"/>
              <a:sym typeface="Calibri"/>
            </a:endParaRPr>
          </a:p>
        </p:txBody>
      </p:sp>
      <p:sp>
        <p:nvSpPr>
          <p:cNvPr id="95236" name="TextBox 95235"/>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消费者行为与生产者行为共100页，您现在浏览的是第46页!</a:t>
            </a: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9" presetClass="entr" presetSubtype="0" dur="500" fill="hold" grpId="0" nodeType="afterEffect">
                                  <p:stCondLst>
                                    <p:cond delay="0"/>
                                  </p:stCondLst>
                                  <p:childTnLst>
                                    <p:set>
                                      <p:cBhvr additive="base">
                                        <p:cTn id="6" dur="1" fill="hold">
                                          <p:stCondLst>
                                            <p:cond delay="0"/>
                                          </p:stCondLst>
                                        </p:cTn>
                                        <p:tgtEl>
                                          <p:spTgt spid="95234"/>
                                        </p:tgtEl>
                                        <p:attrNameLst>
                                          <p:attrName>style.visibility</p:attrName>
                                        </p:attrNameLst>
                                      </p:cBhvr>
                                      <p:to>
                                        <p:strVal val="visible"/>
                                      </p:to>
                                    </p:set>
                                    <p:animEffect filter="">
                                      <p:cBhvr additive="base">
                                        <p:cTn id="7" dur="500" fill="hold"/>
                                        <p:tgtEl>
                                          <p:spTgt spid="95234"/>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2" presetClass="entr" presetSubtype="4" dur="500" fill="hold" grpId="1" nodeType="clickEffect">
                                  <p:stCondLst>
                                    <p:cond delay="0"/>
                                  </p:stCondLst>
                                  <p:childTnLst>
                                    <p:set>
                                      <p:cBhvr additive="base">
                                        <p:cTn id="11" dur="1" fill="hold">
                                          <p:stCondLst>
                                            <p:cond delay="0"/>
                                          </p:stCondLst>
                                        </p:cTn>
                                        <p:tgtEl>
                                          <p:spTgt spid="95235"/>
                                        </p:tgtEl>
                                        <p:attrNameLst>
                                          <p:attrName>style.visibility</p:attrName>
                                        </p:attrNameLst>
                                      </p:cBhvr>
                                      <p:to>
                                        <p:strVal val="visible"/>
                                      </p:to>
                                    </p:set>
                                    <p:anim calcmode="lin" valueType="num">
                                      <p:cBhvr additive="base">
                                        <p:cTn id="12" dur="500" fill="hold"/>
                                        <p:tgtEl>
                                          <p:spTgt spid="95235"/>
                                        </p:tgtEl>
                                        <p:attrNameLst>
                                          <p:attrName>ppt_x</p:attrName>
                                        </p:attrNameLst>
                                      </p:cBhvr>
                                      <p:tavLst>
                                        <p:tav tm="0">
                                          <p:val>
                                            <p:strVal val="#ppt_x"/>
                                          </p:val>
                                        </p:tav>
                                        <p:tav tm="100000">
                                          <p:val>
                                            <p:strVal val="#ppt_x"/>
                                          </p:val>
                                        </p:tav>
                                      </p:tavLst>
                                    </p:anim>
                                    <p:anim calcmode="lin" valueType="num">
                                      <p:cBhvr additive="base">
                                        <p:cTn id="13" dur="500" fill="hold"/>
                                        <p:tgtEl>
                                          <p:spTgt spid="95235"/>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cond evt="onBegin" delay="0">
                          <p:tn val="13"/>
                        </p:cond>
                      </p:stCondLst>
                      <p:childTnLst>
                        <p:par>
                          <p:cTn id="15" fill="hold" nodeType="afterGroup">
                            <p:stCondLst>
                              <p:cond delay="0"/>
                            </p:stCondLst>
                            <p:childTnLst>
                              <p:par>
                                <p:cTn id="16" presetID="2" presetClass="entr" presetSubtype="4" dur="500" fill="hold" grpId="1" nodeType="clickEffect">
                                  <p:stCondLst>
                                    <p:cond delay="0"/>
                                  </p:stCondLst>
                                  <p:childTnLst>
                                    <p:set>
                                      <p:cBhvr additive="base">
                                        <p:cTn id="17" dur="1" fill="hold">
                                          <p:stCondLst>
                                            <p:cond delay="0"/>
                                          </p:stCondLst>
                                        </p:cTn>
                                        <p:tgtEl>
                                          <p:spTgt spid="95235"/>
                                        </p:tgtEl>
                                        <p:attrNameLst>
                                          <p:attrName>style.visibility</p:attrName>
                                        </p:attrNameLst>
                                      </p:cBhvr>
                                      <p:to>
                                        <p:strVal val="visible"/>
                                      </p:to>
                                    </p:set>
                                    <p:anim calcmode="lin" valueType="num">
                                      <p:cBhvr additive="base">
                                        <p:cTn id="18" dur="500" fill="hold"/>
                                        <p:tgtEl>
                                          <p:spTgt spid="95235"/>
                                        </p:tgtEl>
                                        <p:attrNameLst>
                                          <p:attrName>ppt_x</p:attrName>
                                        </p:attrNameLst>
                                      </p:cBhvr>
                                      <p:tavLst>
                                        <p:tav tm="0">
                                          <p:val>
                                            <p:strVal val="#ppt_x"/>
                                          </p:val>
                                        </p:tav>
                                        <p:tav tm="100000">
                                          <p:val>
                                            <p:strVal val="#ppt_x"/>
                                          </p:val>
                                        </p:tav>
                                      </p:tavLst>
                                    </p:anim>
                                    <p:anim calcmode="lin" valueType="num">
                                      <p:cBhvr additive="base">
                                        <p:cTn id="19" dur="500" fill="hold"/>
                                        <p:tgtEl>
                                          <p:spTgt spid="95235"/>
                                        </p:tgtEl>
                                        <p:attrNameLst>
                                          <p:attrName>ppt_y</p:attrName>
                                        </p:attrNameLst>
                                      </p:cBhvr>
                                      <p:tavLst>
                                        <p:tav tm="0">
                                          <p:val>
                                            <p:strVal val="1+#ppt_h/2"/>
                                          </p:val>
                                        </p:tav>
                                        <p:tav tm="100000">
                                          <p:val>
                                            <p:strVal val="#ppt_y"/>
                                          </p:val>
                                        </p:tav>
                                      </p:tavLst>
                                    </p:anim>
                                  </p:childTnLst>
                                </p:cTn>
                              </p:par>
                              <p:par>
                                <p:cTn id="20" presetID="2" presetClass="entr" presetSubtype="4" dur="500" fill="hold" grpId="1" nodeType="withEffect">
                                  <p:stCondLst>
                                    <p:cond delay="0"/>
                                  </p:stCondLst>
                                  <p:childTnLst>
                                    <p:set>
                                      <p:cBhvr additive="base">
                                        <p:cTn id="21" dur="1" fill="hold">
                                          <p:stCondLst>
                                            <p:cond delay="0"/>
                                          </p:stCondLst>
                                        </p:cTn>
                                        <p:tgtEl>
                                          <p:spTgt spid="95235"/>
                                        </p:tgtEl>
                                        <p:attrNameLst>
                                          <p:attrName>style.visibility</p:attrName>
                                        </p:attrNameLst>
                                      </p:cBhvr>
                                      <p:to>
                                        <p:strVal val="visible"/>
                                      </p:to>
                                    </p:set>
                                    <p:anim calcmode="lin" valueType="num">
                                      <p:cBhvr additive="base">
                                        <p:cTn id="22" dur="500" fill="hold"/>
                                        <p:tgtEl>
                                          <p:spTgt spid="95235"/>
                                        </p:tgtEl>
                                        <p:attrNameLst>
                                          <p:attrName>ppt_x</p:attrName>
                                        </p:attrNameLst>
                                      </p:cBhvr>
                                      <p:tavLst>
                                        <p:tav tm="0">
                                          <p:val>
                                            <p:strVal val="#ppt_x"/>
                                          </p:val>
                                        </p:tav>
                                        <p:tav tm="100000">
                                          <p:val>
                                            <p:strVal val="#ppt_x"/>
                                          </p:val>
                                        </p:tav>
                                      </p:tavLst>
                                    </p:anim>
                                    <p:anim calcmode="lin" valueType="num">
                                      <p:cBhvr additive="base">
                                        <p:cTn id="23" dur="500" fill="hold"/>
                                        <p:tgtEl>
                                          <p:spTgt spid="95235"/>
                                        </p:tgtEl>
                                        <p:attrNameLst>
                                          <p:attrName>ppt_y</p:attrName>
                                        </p:attrNameLst>
                                      </p:cBhvr>
                                      <p:tavLst>
                                        <p:tav tm="0">
                                          <p:val>
                                            <p:strVal val="1+#ppt_h/2"/>
                                          </p:val>
                                        </p:tav>
                                        <p:tav tm="100000">
                                          <p:val>
                                            <p:strVal val="#ppt_y"/>
                                          </p:val>
                                        </p:tav>
                                      </p:tavLst>
                                    </p:anim>
                                  </p:childTnLst>
                                </p:cTn>
                              </p:par>
                              <p:par>
                                <p:cTn id="24" presetID="2" presetClass="entr" presetSubtype="4" dur="500" fill="hold" grpId="1" nodeType="withEffect">
                                  <p:stCondLst>
                                    <p:cond delay="0"/>
                                  </p:stCondLst>
                                  <p:childTnLst>
                                    <p:set>
                                      <p:cBhvr additive="base">
                                        <p:cTn id="25" dur="1" fill="hold">
                                          <p:stCondLst>
                                            <p:cond delay="0"/>
                                          </p:stCondLst>
                                        </p:cTn>
                                        <p:tgtEl>
                                          <p:spTgt spid="95235"/>
                                        </p:tgtEl>
                                        <p:attrNameLst>
                                          <p:attrName>style.visibility</p:attrName>
                                        </p:attrNameLst>
                                      </p:cBhvr>
                                      <p:to>
                                        <p:strVal val="visible"/>
                                      </p:to>
                                    </p:set>
                                    <p:anim calcmode="lin" valueType="num">
                                      <p:cBhvr additive="base">
                                        <p:cTn id="26" dur="500" fill="hold"/>
                                        <p:tgtEl>
                                          <p:spTgt spid="95235"/>
                                        </p:tgtEl>
                                        <p:attrNameLst>
                                          <p:attrName>ppt_x</p:attrName>
                                        </p:attrNameLst>
                                      </p:cBhvr>
                                      <p:tavLst>
                                        <p:tav tm="0">
                                          <p:val>
                                            <p:strVal val="#ppt_x"/>
                                          </p:val>
                                        </p:tav>
                                        <p:tav tm="100000">
                                          <p:val>
                                            <p:strVal val="#ppt_x"/>
                                          </p:val>
                                        </p:tav>
                                      </p:tavLst>
                                    </p:anim>
                                    <p:anim calcmode="lin" valueType="num">
                                      <p:cBhvr additive="base">
                                        <p:cTn id="27" dur="500" fill="hold"/>
                                        <p:tgtEl>
                                          <p:spTgt spid="95235"/>
                                        </p:tgtEl>
                                        <p:attrNameLst>
                                          <p:attrName>ppt_y</p:attrName>
                                        </p:attrNameLst>
                                      </p:cBhvr>
                                      <p:tavLst>
                                        <p:tav tm="0">
                                          <p:val>
                                            <p:strVal val="1+#ppt_h/2"/>
                                          </p:val>
                                        </p:tav>
                                        <p:tav tm="100000">
                                          <p:val>
                                            <p:strVal val="#ppt_y"/>
                                          </p:val>
                                        </p:tav>
                                      </p:tavLst>
                                    </p:anim>
                                  </p:childTnLst>
                                </p:cTn>
                              </p:par>
                            </p:childTnLst>
                          </p:cTn>
                        </p:par>
                      </p:childTnLst>
                    </p:cTn>
                  </p:par>
                  <p:par>
                    <p:cTn id="28" fill="hold" nodeType="clickPar">
                      <p:stCondLst>
                        <p:cond delay="indefinite"/>
                        <p:cond evt="onBegin" delay="0">
                          <p:tn val="27"/>
                        </p:cond>
                      </p:stCondLst>
                      <p:childTnLst>
                        <p:par>
                          <p:cTn id="29" fill="hold" nodeType="afterGroup">
                            <p:stCondLst>
                              <p:cond delay="0"/>
                            </p:stCondLst>
                            <p:childTnLst>
                              <p:par>
                                <p:cTn id="30" presetID="2" presetClass="entr" presetSubtype="4" dur="500" fill="hold" grpId="1" nodeType="clickEffect">
                                  <p:stCondLst>
                                    <p:cond delay="0"/>
                                  </p:stCondLst>
                                  <p:childTnLst>
                                    <p:set>
                                      <p:cBhvr additive="base">
                                        <p:cTn id="31" dur="1" fill="hold">
                                          <p:stCondLst>
                                            <p:cond delay="0"/>
                                          </p:stCondLst>
                                        </p:cTn>
                                        <p:tgtEl>
                                          <p:spTgt spid="95235"/>
                                        </p:tgtEl>
                                        <p:attrNameLst>
                                          <p:attrName>style.visibility</p:attrName>
                                        </p:attrNameLst>
                                      </p:cBhvr>
                                      <p:to>
                                        <p:strVal val="visible"/>
                                      </p:to>
                                    </p:set>
                                    <p:anim calcmode="lin" valueType="num">
                                      <p:cBhvr additive="base">
                                        <p:cTn id="32" dur="500" fill="hold"/>
                                        <p:tgtEl>
                                          <p:spTgt spid="95235"/>
                                        </p:tgtEl>
                                        <p:attrNameLst>
                                          <p:attrName>ppt_x</p:attrName>
                                        </p:attrNameLst>
                                      </p:cBhvr>
                                      <p:tavLst>
                                        <p:tav tm="0">
                                          <p:val>
                                            <p:strVal val="#ppt_x"/>
                                          </p:val>
                                        </p:tav>
                                        <p:tav tm="100000">
                                          <p:val>
                                            <p:strVal val="#ppt_x"/>
                                          </p:val>
                                        </p:tav>
                                      </p:tavLst>
                                    </p:anim>
                                    <p:anim calcmode="lin" valueType="num">
                                      <p:cBhvr additive="base">
                                        <p:cTn id="33" dur="500" fill="hold"/>
                                        <p:tgtEl>
                                          <p:spTgt spid="95235"/>
                                        </p:tgtEl>
                                        <p:attrNameLst>
                                          <p:attrName>ppt_y</p:attrName>
                                        </p:attrNameLst>
                                      </p:cBhvr>
                                      <p:tavLst>
                                        <p:tav tm="0">
                                          <p:val>
                                            <p:strVal val="1+#ppt_h/2"/>
                                          </p:val>
                                        </p:tav>
                                        <p:tav tm="100000">
                                          <p:val>
                                            <p:strVal val="#ppt_y"/>
                                          </p:val>
                                        </p:tav>
                                      </p:tavLst>
                                    </p:anim>
                                  </p:childTnLst>
                                </p:cTn>
                              </p:par>
                            </p:childTnLst>
                          </p:cTn>
                        </p:par>
                      </p:childTnLst>
                    </p:cTn>
                  </p:par>
                  <p:par>
                    <p:cTn id="34" fill="hold" nodeType="clickPar">
                      <p:stCondLst>
                        <p:cond delay="indefinite"/>
                        <p:cond evt="onBegin" delay="0">
                          <p:tn val="33"/>
                        </p:cond>
                      </p:stCondLst>
                      <p:childTnLst>
                        <p:par>
                          <p:cTn id="35" fill="hold" nodeType="afterGroup">
                            <p:stCondLst>
                              <p:cond delay="0"/>
                            </p:stCondLst>
                            <p:childTnLst>
                              <p:par>
                                <p:cTn id="36" presetID="2" presetClass="entr" presetSubtype="4" dur="500" fill="hold" grpId="1" nodeType="clickEffect">
                                  <p:stCondLst>
                                    <p:cond delay="0"/>
                                  </p:stCondLst>
                                  <p:childTnLst>
                                    <p:set>
                                      <p:cBhvr additive="base">
                                        <p:cTn id="37" dur="1" fill="hold">
                                          <p:stCondLst>
                                            <p:cond delay="0"/>
                                          </p:stCondLst>
                                        </p:cTn>
                                        <p:tgtEl>
                                          <p:spTgt spid="95235"/>
                                        </p:tgtEl>
                                        <p:attrNameLst>
                                          <p:attrName>style.visibility</p:attrName>
                                        </p:attrNameLst>
                                      </p:cBhvr>
                                      <p:to>
                                        <p:strVal val="visible"/>
                                      </p:to>
                                    </p:set>
                                    <p:anim calcmode="lin" valueType="num">
                                      <p:cBhvr additive="base">
                                        <p:cTn id="38" dur="500" fill="hold"/>
                                        <p:tgtEl>
                                          <p:spTgt spid="95235"/>
                                        </p:tgtEl>
                                        <p:attrNameLst>
                                          <p:attrName>ppt_x</p:attrName>
                                        </p:attrNameLst>
                                      </p:cBhvr>
                                      <p:tavLst>
                                        <p:tav tm="0">
                                          <p:val>
                                            <p:strVal val="#ppt_x"/>
                                          </p:val>
                                        </p:tav>
                                        <p:tav tm="100000">
                                          <p:val>
                                            <p:strVal val="#ppt_x"/>
                                          </p:val>
                                        </p:tav>
                                      </p:tavLst>
                                    </p:anim>
                                    <p:anim calcmode="lin" valueType="num">
                                      <p:cBhvr additive="base">
                                        <p:cTn id="39" dur="500" fill="hold"/>
                                        <p:tgtEl>
                                          <p:spTgt spid="95235"/>
                                        </p:tgtEl>
                                        <p:attrNameLst>
                                          <p:attrName>ppt_y</p:attrName>
                                        </p:attrNameLst>
                                      </p:cBhvr>
                                      <p:tavLst>
                                        <p:tav tm="0">
                                          <p:val>
                                            <p:strVal val="1+#ppt_h/2"/>
                                          </p:val>
                                        </p:tav>
                                        <p:tav tm="100000">
                                          <p:val>
                                            <p:strVal val="#ppt_y"/>
                                          </p:val>
                                        </p:tav>
                                      </p:tavLst>
                                    </p:anim>
                                  </p:childTnLst>
                                </p:cTn>
                              </p:par>
                            </p:childTnLst>
                          </p:cTn>
                        </p:par>
                      </p:childTnLst>
                    </p:cTn>
                  </p:par>
                  <p:par>
                    <p:cTn id="40" fill="hold" nodeType="clickPar">
                      <p:stCondLst>
                        <p:cond delay="indefinite"/>
                        <p:cond evt="onBegin" delay="0">
                          <p:tn val="39"/>
                        </p:cond>
                      </p:stCondLst>
                      <p:childTnLst>
                        <p:par>
                          <p:cTn id="41" fill="hold" nodeType="afterGroup">
                            <p:stCondLst>
                              <p:cond delay="0"/>
                            </p:stCondLst>
                            <p:childTnLst>
                              <p:par>
                                <p:cTn id="42" presetID="2" presetClass="entr" presetSubtype="4" dur="500" fill="hold" grpId="1" nodeType="clickEffect">
                                  <p:stCondLst>
                                    <p:cond delay="0"/>
                                  </p:stCondLst>
                                  <p:childTnLst>
                                    <p:set>
                                      <p:cBhvr additive="base">
                                        <p:cTn id="43" dur="1" fill="hold">
                                          <p:stCondLst>
                                            <p:cond delay="0"/>
                                          </p:stCondLst>
                                        </p:cTn>
                                        <p:tgtEl>
                                          <p:spTgt spid="95235"/>
                                        </p:tgtEl>
                                        <p:attrNameLst>
                                          <p:attrName>style.visibility</p:attrName>
                                        </p:attrNameLst>
                                      </p:cBhvr>
                                      <p:to>
                                        <p:strVal val="visible"/>
                                      </p:to>
                                    </p:set>
                                    <p:anim calcmode="lin" valueType="num">
                                      <p:cBhvr additive="base">
                                        <p:cTn id="44" dur="500" fill="hold"/>
                                        <p:tgtEl>
                                          <p:spTgt spid="95235"/>
                                        </p:tgtEl>
                                        <p:attrNameLst>
                                          <p:attrName>ppt_x</p:attrName>
                                        </p:attrNameLst>
                                      </p:cBhvr>
                                      <p:tavLst>
                                        <p:tav tm="0">
                                          <p:val>
                                            <p:strVal val="#ppt_x"/>
                                          </p:val>
                                        </p:tav>
                                        <p:tav tm="100000">
                                          <p:val>
                                            <p:strVal val="#ppt_x"/>
                                          </p:val>
                                        </p:tav>
                                      </p:tavLst>
                                    </p:anim>
                                    <p:anim calcmode="lin" valueType="num">
                                      <p:cBhvr additive="base">
                                        <p:cTn id="45" dur="500" fill="hold"/>
                                        <p:tgtEl>
                                          <p:spTgt spid="95235"/>
                                        </p:tgtEl>
                                        <p:attrNameLst>
                                          <p:attrName>ppt_y</p:attrName>
                                        </p:attrNameLst>
                                      </p:cBhvr>
                                      <p:tavLst>
                                        <p:tav tm="0">
                                          <p:val>
                                            <p:strVal val="1+#ppt_h/2"/>
                                          </p:val>
                                        </p:tav>
                                        <p:tav tm="100000">
                                          <p:val>
                                            <p:strVal val="#ppt_y"/>
                                          </p:val>
                                        </p:tav>
                                      </p:tavLst>
                                    </p:anim>
                                  </p:childTnLst>
                                </p:cTn>
                              </p:par>
                            </p:childTnLst>
                          </p:cTn>
                        </p:par>
                      </p:childTnLst>
                    </p:cTn>
                  </p:par>
                  <p:par>
                    <p:cTn id="46" fill="hold" nodeType="clickPar">
                      <p:stCondLst>
                        <p:cond delay="indefinite"/>
                        <p:cond evt="onBegin" delay="0">
                          <p:tn val="45"/>
                        </p:cond>
                      </p:stCondLst>
                      <p:childTnLst>
                        <p:par>
                          <p:cTn id="47" fill="hold" nodeType="afterGroup">
                            <p:stCondLst>
                              <p:cond delay="0"/>
                            </p:stCondLst>
                            <p:childTnLst>
                              <p:par>
                                <p:cTn id="48" presetID="2" presetClass="entr" presetSubtype="4" dur="500" fill="hold" grpId="1" nodeType="clickEffect">
                                  <p:stCondLst>
                                    <p:cond delay="0"/>
                                  </p:stCondLst>
                                  <p:childTnLst>
                                    <p:set>
                                      <p:cBhvr additive="base">
                                        <p:cTn id="49" dur="1" fill="hold">
                                          <p:stCondLst>
                                            <p:cond delay="0"/>
                                          </p:stCondLst>
                                        </p:cTn>
                                        <p:tgtEl>
                                          <p:spTgt spid="95235"/>
                                        </p:tgtEl>
                                        <p:attrNameLst>
                                          <p:attrName>style.visibility</p:attrName>
                                        </p:attrNameLst>
                                      </p:cBhvr>
                                      <p:to>
                                        <p:strVal val="visible"/>
                                      </p:to>
                                    </p:set>
                                    <p:anim calcmode="lin" valueType="num">
                                      <p:cBhvr additive="base">
                                        <p:cTn id="50" dur="500" fill="hold"/>
                                        <p:tgtEl>
                                          <p:spTgt spid="95235"/>
                                        </p:tgtEl>
                                        <p:attrNameLst>
                                          <p:attrName>ppt_x</p:attrName>
                                        </p:attrNameLst>
                                      </p:cBhvr>
                                      <p:tavLst>
                                        <p:tav tm="0">
                                          <p:val>
                                            <p:strVal val="#ppt_x"/>
                                          </p:val>
                                        </p:tav>
                                        <p:tav tm="100000">
                                          <p:val>
                                            <p:strVal val="#ppt_x"/>
                                          </p:val>
                                        </p:tav>
                                      </p:tavLst>
                                    </p:anim>
                                    <p:anim calcmode="lin" valueType="num">
                                      <p:cBhvr additive="base">
                                        <p:cTn id="51" dur="500" fill="hold"/>
                                        <p:tgtEl>
                                          <p:spTgt spid="95235"/>
                                        </p:tgtEl>
                                        <p:attrNameLst>
                                          <p:attrName>ppt_y</p:attrName>
                                        </p:attrNameLst>
                                      </p:cBhvr>
                                      <p:tavLst>
                                        <p:tav tm="0">
                                          <p:val>
                                            <p:strVal val="1+#ppt_h/2"/>
                                          </p:val>
                                        </p:tav>
                                        <p:tav tm="100000">
                                          <p:val>
                                            <p:strVal val="#ppt_y"/>
                                          </p:val>
                                        </p:tav>
                                      </p:tavLst>
                                    </p:anim>
                                  </p:childTnLst>
                                </p:cTn>
                              </p:par>
                            </p:childTnLst>
                          </p:cTn>
                        </p:par>
                      </p:childTnLst>
                    </p:cTn>
                  </p:par>
                  <p:par>
                    <p:cTn id="52" fill="hold" nodeType="clickPar">
                      <p:stCondLst>
                        <p:cond delay="indefinite"/>
                        <p:cond evt="onBegin" delay="0">
                          <p:tn val="51"/>
                        </p:cond>
                      </p:stCondLst>
                      <p:childTnLst>
                        <p:par>
                          <p:cTn id="53" fill="hold" nodeType="afterGroup">
                            <p:stCondLst>
                              <p:cond delay="0"/>
                            </p:stCondLst>
                            <p:childTnLst>
                              <p:par>
                                <p:cTn id="54" presetID="2" presetClass="entr" presetSubtype="4" dur="500" fill="hold" grpId="1" nodeType="clickEffect">
                                  <p:stCondLst>
                                    <p:cond delay="0"/>
                                  </p:stCondLst>
                                  <p:childTnLst>
                                    <p:set>
                                      <p:cBhvr additive="base">
                                        <p:cTn id="55" dur="1" fill="hold">
                                          <p:stCondLst>
                                            <p:cond delay="0"/>
                                          </p:stCondLst>
                                        </p:cTn>
                                        <p:tgtEl>
                                          <p:spTgt spid="95235"/>
                                        </p:tgtEl>
                                        <p:attrNameLst>
                                          <p:attrName>style.visibility</p:attrName>
                                        </p:attrNameLst>
                                      </p:cBhvr>
                                      <p:to>
                                        <p:strVal val="visible"/>
                                      </p:to>
                                    </p:set>
                                    <p:anim calcmode="lin" valueType="num">
                                      <p:cBhvr additive="base">
                                        <p:cTn id="56" dur="500" fill="hold"/>
                                        <p:tgtEl>
                                          <p:spTgt spid="95235"/>
                                        </p:tgtEl>
                                        <p:attrNameLst>
                                          <p:attrName>ppt_x</p:attrName>
                                        </p:attrNameLst>
                                      </p:cBhvr>
                                      <p:tavLst>
                                        <p:tav tm="0">
                                          <p:val>
                                            <p:strVal val="#ppt_x"/>
                                          </p:val>
                                        </p:tav>
                                        <p:tav tm="100000">
                                          <p:val>
                                            <p:strVal val="#ppt_x"/>
                                          </p:val>
                                        </p:tav>
                                      </p:tavLst>
                                    </p:anim>
                                    <p:anim calcmode="lin" valueType="num">
                                      <p:cBhvr additive="base">
                                        <p:cTn id="57" dur="500" fill="hold"/>
                                        <p:tgtEl>
                                          <p:spTgt spid="9523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4" grpId="0"/>
      <p:bldP spid="95235" grpId="1" uiExpand="1"/>
    </p:bldLst>
  </p:timing>
</p:sld>
</file>

<file path=ppt/slides/slide4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7282" name="矩形 1"/>
          <p:cNvSpPr/>
          <p:nvPr/>
        </p:nvSpPr>
        <p:spPr>
          <a:xfrm>
            <a:off x="533400" y="1600200"/>
            <a:ext cx="7772400" cy="4246562"/>
          </a:xfrm>
          <a:prstGeom prst="rect">
            <a:avLst/>
          </a:prstGeom>
          <a:noFill/>
          <a:ln cmpd="sng">
            <a:noFill/>
            <a:miter lim="800000"/>
          </a:ln>
        </p:spPr>
        <p:txBody>
          <a:bodyPr>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lang="zh-CN" altLang="en-US" sz="1800" b="0" i="0" u="none" baseline="0">
                <a:solidFill>
                  <a:schemeClr val="tx1"/>
                </a:solidFill>
                <a:latin typeface="Arial"/>
                <a:ea typeface="宋体" charset="-122"/>
              </a:defRPr>
            </a:lvl5pPr>
          </a:lstStyle>
          <a:p>
            <a:pPr lvl="0">
              <a:lnSpc>
                <a:spcPct val="150000"/>
              </a:lnSpc>
            </a:pPr>
            <a:r>
              <a:rPr lang="zh-CN" altLang="en-US">
                <a:latin typeface="Calibri"/>
                <a:ea typeface="宋体" charset="-122"/>
                <a:sym typeface="宋体" charset="-122"/>
              </a:rPr>
              <a:t>报告同时按照</a:t>
            </a:r>
            <a:r>
              <a:rPr lang="en-US" altLang="en-US">
                <a:latin typeface="Calibri"/>
                <a:ea typeface="Calibri" charset="0"/>
                <a:sym typeface="Calibri"/>
              </a:rPr>
              <a:t>《</a:t>
            </a:r>
            <a:r>
              <a:rPr lang="zh-CN" altLang="en-US">
                <a:latin typeface="Calibri"/>
                <a:ea typeface="宋体" charset="-122"/>
                <a:sym typeface="宋体" charset="-122"/>
              </a:rPr>
              <a:t>垄断程度的评价指标体系</a:t>
            </a:r>
            <a:r>
              <a:rPr lang="en-US" altLang="en-US">
                <a:latin typeface="Calibri"/>
                <a:ea typeface="Calibri" charset="0"/>
                <a:sym typeface="Calibri"/>
              </a:rPr>
              <a:t>》</a:t>
            </a:r>
            <a:r>
              <a:rPr lang="zh-CN" altLang="en-US">
                <a:latin typeface="Calibri"/>
                <a:ea typeface="宋体" charset="-122"/>
                <a:sym typeface="宋体" charset="-122"/>
              </a:rPr>
              <a:t>，对上述六大领域进行了评价。其中腾讯在</a:t>
            </a:r>
            <a:r>
              <a:rPr lang="en-US" altLang="en-US">
                <a:latin typeface="Calibri"/>
                <a:ea typeface="Calibri" charset="0"/>
                <a:sym typeface="Calibri"/>
              </a:rPr>
              <a:t>IM</a:t>
            </a:r>
            <a:r>
              <a:rPr lang="zh-CN" altLang="en-US">
                <a:latin typeface="Calibri"/>
                <a:ea typeface="宋体" charset="-122"/>
                <a:sym typeface="宋体" charset="-122"/>
              </a:rPr>
              <a:t>领域垄断程度最高，垄断程度为五星</a:t>
            </a:r>
            <a:r>
              <a:rPr lang="en-US" altLang="en-US">
                <a:latin typeface="Calibri"/>
                <a:ea typeface="Calibri" charset="0"/>
                <a:sym typeface="Calibri"/>
              </a:rPr>
              <a:t>(</a:t>
            </a:r>
            <a:r>
              <a:rPr lang="zh-CN" altLang="en-US">
                <a:latin typeface="Calibri"/>
                <a:ea typeface="宋体" charset="-122"/>
                <a:sym typeface="宋体" charset="-122"/>
              </a:rPr>
              <a:t>最高</a:t>
            </a:r>
            <a:r>
              <a:rPr lang="en-US" altLang="en-US">
                <a:latin typeface="Calibri"/>
                <a:ea typeface="Calibri" charset="0"/>
                <a:sym typeface="Calibri"/>
              </a:rPr>
              <a:t>)</a:t>
            </a:r>
            <a:r>
              <a:rPr lang="zh-CN" altLang="en-US">
                <a:latin typeface="Calibri"/>
                <a:ea typeface="宋体" charset="-122"/>
                <a:sym typeface="宋体" charset="-122"/>
              </a:rPr>
              <a:t>，其次为百度和淘宝，在搜索及</a:t>
            </a:r>
            <a:r>
              <a:rPr lang="en-US" altLang="en-US">
                <a:latin typeface="Calibri"/>
                <a:ea typeface="Calibri" charset="0"/>
                <a:sym typeface="Calibri"/>
              </a:rPr>
              <a:t>C2C</a:t>
            </a:r>
            <a:r>
              <a:rPr lang="zh-CN" altLang="en-US">
                <a:latin typeface="Calibri"/>
                <a:ea typeface="宋体" charset="-122"/>
                <a:sym typeface="宋体" charset="-122"/>
              </a:rPr>
              <a:t>垄断领域获得四星评价，最后是阿里巴巴和支付宝，在</a:t>
            </a:r>
            <a:r>
              <a:rPr lang="en-US" altLang="en-US">
                <a:latin typeface="Calibri"/>
                <a:ea typeface="Calibri" charset="0"/>
                <a:sym typeface="Calibri"/>
              </a:rPr>
              <a:t>B2B</a:t>
            </a:r>
            <a:r>
              <a:rPr lang="zh-CN" altLang="en-US">
                <a:latin typeface="Calibri"/>
                <a:ea typeface="宋体" charset="-122"/>
                <a:sym typeface="宋体" charset="-122"/>
              </a:rPr>
              <a:t>和网上支付领域获得三星评价。</a:t>
            </a:r>
            <a:endParaRPr lang="en-US" altLang="en-US">
              <a:latin typeface="Calibri"/>
              <a:ea typeface="宋体" charset="-122"/>
              <a:sym typeface="宋体" charset="-122"/>
            </a:endParaRPr>
          </a:p>
          <a:p>
            <a:pPr lvl="0">
              <a:lnSpc>
                <a:spcPct val="150000"/>
              </a:lnSpc>
            </a:pPr>
            <a:r>
              <a:rPr lang="zh-CN" altLang="en-US">
                <a:latin typeface="Calibri"/>
                <a:ea typeface="宋体" charset="-122"/>
                <a:sym typeface="宋体" charset="-122"/>
              </a:rPr>
              <a:t>　　调查报告指出，在互联网的部分领域，已经从垄断竞争阶段，逐步跨入到寡头垄断阶段。从市场集中度来看，搜索、</a:t>
            </a:r>
            <a:r>
              <a:rPr lang="en-US" altLang="en-US">
                <a:latin typeface="Calibri"/>
                <a:ea typeface="Calibri" charset="0"/>
                <a:sym typeface="Calibri"/>
              </a:rPr>
              <a:t>IM</a:t>
            </a:r>
            <a:r>
              <a:rPr lang="zh-CN" altLang="en-US">
                <a:latin typeface="Calibri"/>
                <a:ea typeface="宋体" charset="-122"/>
                <a:sym typeface="宋体" charset="-122"/>
              </a:rPr>
              <a:t>、电子商务和第三方支付呈现市场快速集中趋势。“尤其是</a:t>
            </a:r>
            <a:r>
              <a:rPr lang="en-US" altLang="en-US">
                <a:latin typeface="Calibri"/>
                <a:ea typeface="Calibri" charset="0"/>
                <a:sym typeface="Calibri"/>
              </a:rPr>
              <a:t>IM</a:t>
            </a:r>
            <a:r>
              <a:rPr lang="zh-CN" altLang="en-US">
                <a:latin typeface="Calibri"/>
                <a:ea typeface="宋体" charset="-122"/>
                <a:sym typeface="宋体" charset="-122"/>
              </a:rPr>
              <a:t>和搜索最为明显，分别出现以腾讯和百度为首、稳定的寡头垄断市场。”</a:t>
            </a:r>
            <a:endParaRPr lang="en-US" altLang="en-US">
              <a:latin typeface="Calibri"/>
              <a:ea typeface="宋体" charset="-122"/>
              <a:sym typeface="宋体" charset="-122"/>
            </a:endParaRPr>
          </a:p>
          <a:p>
            <a:pPr lvl="0">
              <a:lnSpc>
                <a:spcPct val="150000"/>
              </a:lnSpc>
            </a:pPr>
            <a:r>
              <a:rPr lang="zh-CN" altLang="en-US">
                <a:latin typeface="Calibri"/>
                <a:ea typeface="宋体" charset="-122"/>
                <a:sym typeface="宋体" charset="-122"/>
              </a:rPr>
              <a:t>　　互联网实验室认为，在没有有效的政府监管前提下，互联网行业的这种垄断寡头趋势还将持续下去。</a:t>
            </a:r>
            <a:endParaRPr lang="en-US" altLang="en-US"/>
          </a:p>
        </p:txBody>
      </p:sp>
      <p:sp>
        <p:nvSpPr>
          <p:cNvPr id="97283" name="TextBox 97282"/>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消费者行为与生产者行为共100页，您现在浏览的是第47页!</a:t>
            </a:r>
          </a:p>
        </p:txBody>
      </p:sp>
    </p:spTree>
  </p:cSld>
  <p:clrMapOvr>
    <a:masterClrMapping/>
  </p:clrMapOvr>
  <p:transition/>
  <p:timing/>
</p:sld>
</file>

<file path=ppt/slides/slide4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9330" name="标题 1"/>
          <p:cNvSpPr/>
          <p:nvPr>
            <p:ph type="title" idx="4294967295"/>
          </p:nvPr>
        </p:nvSpPr>
        <p:spPr>
          <a:xfrm>
            <a:off x="457200" y="274638"/>
            <a:ext cx="8229600" cy="1143000"/>
          </a:xfrm>
          <a:prstGeom prst="rect">
            <a:avLst/>
          </a:prstGeom>
          <a:noFill/>
          <a:ln>
            <a:noFill/>
            <a:miter lim="800000"/>
          </a:ln>
        </p:spPr>
        <p:txBody>
          <a:bodyPr anchor="ctr" anchorCtr="0"/>
          <a:lstStyle>
            <a:lvl1pPr marL="914400" indent="-914400" algn="ctr" eaLnBrk="1" hangingPunct="1">
              <a:lnSpc>
                <a:spcPct val="100000"/>
              </a:lnSpc>
              <a:spcBef>
                <a:spcPct val="0"/>
              </a:spcBef>
              <a:buClrTx/>
              <a:buFontTx/>
              <a:buNone/>
              <a:defRPr lang="zh-CN" altLang="en-US" sz="4400">
                <a:solidFill>
                  <a:schemeClr val="tx1"/>
                </a:solidFill>
                <a:latin typeface="Calibri"/>
                <a:ea typeface="宋体" charset="-122"/>
                <a:sym typeface="Calibri"/>
              </a:defRPr>
            </a:lvl1pPr>
          </a:lstStyle>
          <a:p>
            <a:pPr lvl="0"/>
          </a:p>
        </p:txBody>
      </p:sp>
      <p:sp>
        <p:nvSpPr>
          <p:cNvPr id="99331" name="内容占位符 2"/>
          <p:cNvSpPr/>
          <p:nvPr>
            <p:ph idx="1"/>
          </p:nvPr>
        </p:nvSpPr>
        <p:spPr>
          <a:xfrm>
            <a:off x="457200" y="1600200"/>
            <a:ext cx="8229600" cy="4525962"/>
          </a:xfrm>
          <a:prstGeom prst="rect">
            <a:avLst/>
          </a:prstGeom>
          <a:noFill/>
          <a:ln>
            <a:noFill/>
            <a:miter lim="800000"/>
          </a:ln>
        </p:spPr>
        <p:txBody>
          <a:bodyPr/>
          <a:lstStyle>
            <a:lvl1pPr marL="342900" indent="-342900" algn="l" defTabSz="914400" eaLnBrk="1" fontAlgn="base" hangingPunct="1">
              <a:lnSpc>
                <a:spcPct val="100000"/>
              </a:lnSpc>
              <a:spcBef>
                <a:spcPct val="20000"/>
              </a:spcBef>
              <a:buClrTx/>
              <a:buFont typeface="Arial"/>
              <a:buChar char="•"/>
              <a:defRPr lang="zh-CN" altLang="en-US" sz="3200">
                <a:solidFill>
                  <a:schemeClr val="tx1"/>
                </a:solidFill>
                <a:latin typeface="Calibri"/>
                <a:ea typeface="宋体" charset="-122"/>
                <a:sym typeface="Calibri"/>
              </a:defRPr>
            </a:lvl1pPr>
            <a:lvl2pPr marL="742950" indent="-285750" algn="l" defTabSz="914400" eaLnBrk="1" fontAlgn="base" hangingPunct="1">
              <a:lnSpc>
                <a:spcPct val="100000"/>
              </a:lnSpc>
              <a:spcBef>
                <a:spcPct val="20000"/>
              </a:spcBef>
              <a:buClrTx/>
              <a:buFont typeface="Arial"/>
              <a:buChar char="–"/>
              <a:defRPr lang="zh-CN" altLang="en-US" sz="2800">
                <a:solidFill>
                  <a:schemeClr val="tx1"/>
                </a:solidFill>
                <a:latin typeface="Calibri"/>
                <a:ea typeface="宋体" charset="-122"/>
                <a:sym typeface="Calibri"/>
              </a:defRPr>
            </a:lvl2pPr>
            <a:lvl3pPr marL="1143000" indent="-228600" algn="l" defTabSz="914400" eaLnBrk="1" fontAlgn="base" hangingPunct="1">
              <a:lnSpc>
                <a:spcPct val="100000"/>
              </a:lnSpc>
              <a:spcBef>
                <a:spcPct val="20000"/>
              </a:spcBef>
              <a:buClrTx/>
              <a:buFont typeface="Arial"/>
              <a:buChar char="•"/>
              <a:defRPr lang="zh-CN" altLang="en-US" sz="2400">
                <a:solidFill>
                  <a:schemeClr val="tx1"/>
                </a:solidFill>
                <a:latin typeface="Calibri"/>
                <a:ea typeface="宋体" charset="-122"/>
                <a:sym typeface="Calibri"/>
              </a:defRPr>
            </a:lvl3pPr>
            <a:lvl4pPr marL="16002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4pPr>
            <a:lvl5pPr marL="20574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5pPr>
          </a:lstStyle>
          <a:p>
            <a:pPr lvl="0">
              <a:lnSpc>
                <a:spcPct val="90000"/>
              </a:lnSpc>
            </a:pPr>
            <a:r>
              <a:rPr lang="en-US" altLang="en-US"/>
              <a:t>，GDP是市场价值的总和</a:t>
            </a:r>
            <a:endParaRPr lang="en-US" altLang="en-US"/>
          </a:p>
          <a:p>
            <a:pPr lvl="0">
              <a:lnSpc>
                <a:spcPct val="90000"/>
              </a:lnSpc>
            </a:pPr>
            <a:r>
              <a:rPr lang="en-US" altLang="en-US"/>
              <a:t>第二，GDP是全面的衡量，它包括了经济中生产并在市场上合法出售的所有物品的货币价值，既包括有形的商品，也包括各种无形的劳务。</a:t>
            </a:r>
            <a:endParaRPr lang="en-US" altLang="en-US"/>
          </a:p>
          <a:p>
            <a:pPr lvl="0">
              <a:lnSpc>
                <a:spcPct val="90000"/>
              </a:lnSpc>
            </a:pPr>
            <a:r>
              <a:rPr lang="en-US" altLang="en-US"/>
              <a:t>第三，GDP只包括最终商品的价值</a:t>
            </a:r>
            <a:endParaRPr lang="en-US" altLang="en-US"/>
          </a:p>
          <a:p>
            <a:pPr lvl="0">
              <a:lnSpc>
                <a:spcPct val="90000"/>
              </a:lnSpc>
            </a:pPr>
            <a:r>
              <a:rPr lang="en-US" altLang="en-US"/>
              <a:t>第四，GDP包括现期生产的物品与劳务</a:t>
            </a:r>
            <a:endParaRPr lang="en-US" altLang="en-US"/>
          </a:p>
          <a:p>
            <a:pPr lvl="0">
              <a:lnSpc>
                <a:spcPct val="90000"/>
              </a:lnSpc>
            </a:pPr>
            <a:r>
              <a:rPr lang="en-US" altLang="en-US"/>
              <a:t>第五，GDP衡量某一既定时期内进行的生产的价值。通常是一年。</a:t>
            </a:r>
            <a:endParaRPr lang="en-US" altLang="en-US"/>
          </a:p>
        </p:txBody>
      </p:sp>
      <p:sp>
        <p:nvSpPr>
          <p:cNvPr id="99332" name="TextBox 99331"/>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消费者行为与生产者行为共100页，您现在浏览的是第48页!</a:t>
            </a:r>
          </a:p>
        </p:txBody>
      </p:sp>
    </p:spTree>
  </p:cSld>
  <p:clrMapOvr>
    <a:masterClrMapping/>
  </p:clrMapOvr>
  <p:transition/>
  <p:timing/>
</p:sld>
</file>

<file path=ppt/slides/slide4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1378" name="Rectangle 2"/>
          <p:cNvSpPr/>
          <p:nvPr>
            <p:ph type="title" idx="4294967295"/>
          </p:nvPr>
        </p:nvSpPr>
        <p:spPr>
          <a:xfrm>
            <a:off x="457200" y="274638"/>
            <a:ext cx="8229600" cy="1143000"/>
          </a:xfrm>
          <a:prstGeom prst="rect">
            <a:avLst/>
          </a:prstGeom>
          <a:noFill/>
          <a:ln>
            <a:noFill/>
            <a:miter lim="800000"/>
          </a:ln>
        </p:spPr>
        <p:txBody>
          <a:bodyPr anchor="ctr" anchorCtr="0"/>
          <a:lstStyle>
            <a:lvl1pPr marL="914400" indent="-914400" algn="ctr" eaLnBrk="1" hangingPunct="1">
              <a:lnSpc>
                <a:spcPct val="100000"/>
              </a:lnSpc>
              <a:spcBef>
                <a:spcPct val="0"/>
              </a:spcBef>
              <a:buClrTx/>
              <a:buFontTx/>
              <a:buNone/>
              <a:defRPr lang="zh-CN" altLang="en-US" sz="4400">
                <a:solidFill>
                  <a:schemeClr val="tx1"/>
                </a:solidFill>
                <a:latin typeface="Calibri"/>
                <a:ea typeface="宋体" charset="-122"/>
                <a:sym typeface="Calibri"/>
              </a:defRPr>
            </a:lvl1pPr>
          </a:lstStyle>
          <a:p>
            <a:pPr lvl="0" eaLnBrk="1" hangingPunct="1"/>
            <a:r>
              <a:rPr lang="en-US" altLang="en-US"/>
              <a:t>GDP的统计</a:t>
            </a:r>
            <a:endParaRPr lang="en-US" altLang="en-US"/>
          </a:p>
        </p:txBody>
      </p:sp>
      <p:sp>
        <p:nvSpPr>
          <p:cNvPr id="101379" name="Rectangle 3"/>
          <p:cNvSpPr/>
          <p:nvPr>
            <p:ph type="body" idx="4294967295"/>
          </p:nvPr>
        </p:nvSpPr>
        <p:spPr>
          <a:xfrm>
            <a:off x="457200" y="1600200"/>
            <a:ext cx="8229600" cy="4525962"/>
          </a:xfrm>
          <a:prstGeom prst="rect">
            <a:avLst/>
          </a:prstGeom>
          <a:noFill/>
          <a:ln>
            <a:noFill/>
            <a:miter lim="800000"/>
          </a:ln>
        </p:spPr>
        <p:txBody>
          <a:bodyPr/>
          <a:lstStyle>
            <a:lvl1pPr marL="342900" indent="-342900" algn="l" defTabSz="914400" eaLnBrk="1" fontAlgn="base" hangingPunct="1">
              <a:lnSpc>
                <a:spcPct val="100000"/>
              </a:lnSpc>
              <a:spcBef>
                <a:spcPct val="20000"/>
              </a:spcBef>
              <a:buClrTx/>
              <a:buFont typeface="Arial"/>
              <a:buChar char="•"/>
              <a:defRPr lang="zh-CN" altLang="en-US" sz="3200">
                <a:solidFill>
                  <a:schemeClr val="tx1"/>
                </a:solidFill>
                <a:latin typeface="Calibri"/>
                <a:ea typeface="宋体" charset="-122"/>
                <a:sym typeface="Calibri"/>
              </a:defRPr>
            </a:lvl1pPr>
            <a:lvl2pPr marL="742950" indent="-285750" algn="l" defTabSz="914400" eaLnBrk="1" fontAlgn="base" hangingPunct="1">
              <a:lnSpc>
                <a:spcPct val="100000"/>
              </a:lnSpc>
              <a:spcBef>
                <a:spcPct val="20000"/>
              </a:spcBef>
              <a:buClrTx/>
              <a:buFont typeface="Arial"/>
              <a:buChar char="–"/>
              <a:defRPr lang="zh-CN" altLang="en-US" sz="2800">
                <a:solidFill>
                  <a:schemeClr val="tx1"/>
                </a:solidFill>
                <a:latin typeface="Calibri"/>
                <a:ea typeface="宋体" charset="-122"/>
                <a:sym typeface="Calibri"/>
              </a:defRPr>
            </a:lvl2pPr>
            <a:lvl3pPr marL="1143000" indent="-228600" algn="l" defTabSz="914400" eaLnBrk="1" fontAlgn="base" hangingPunct="1">
              <a:lnSpc>
                <a:spcPct val="100000"/>
              </a:lnSpc>
              <a:spcBef>
                <a:spcPct val="20000"/>
              </a:spcBef>
              <a:buClrTx/>
              <a:buFont typeface="Arial"/>
              <a:buChar char="•"/>
              <a:defRPr lang="zh-CN" altLang="en-US" sz="2400">
                <a:solidFill>
                  <a:schemeClr val="tx1"/>
                </a:solidFill>
                <a:latin typeface="Calibri"/>
                <a:ea typeface="宋体" charset="-122"/>
                <a:sym typeface="Calibri"/>
              </a:defRPr>
            </a:lvl3pPr>
            <a:lvl4pPr marL="16002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4pPr>
            <a:lvl5pPr marL="20574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5pPr>
          </a:lstStyle>
          <a:p>
            <a:pPr lvl="0" eaLnBrk="1" hangingPunct="1"/>
            <a:r>
              <a:rPr lang="en-US" altLang="en-US"/>
              <a:t>最终产品法：</a:t>
            </a:r>
            <a:endParaRPr lang="en-US" altLang="en-US"/>
          </a:p>
          <a:p>
            <a:pPr lvl="0" eaLnBrk="1" hangingPunct="1">
              <a:buNone/>
            </a:pPr>
            <a:r>
              <a:rPr lang="en-US" altLang="en-US"/>
              <a:t>GDP＝消费＋投资＋政府购买＋净出口</a:t>
            </a:r>
            <a:endParaRPr lang="en-US" altLang="en-US"/>
          </a:p>
          <a:p>
            <a:pPr lvl="0" eaLnBrk="1" hangingPunct="1"/>
            <a:r>
              <a:rPr lang="en-US" altLang="en-US"/>
              <a:t>增加价值法</a:t>
            </a:r>
            <a:endParaRPr lang="en-US" altLang="en-US"/>
          </a:p>
          <a:p>
            <a:pPr lvl="0" eaLnBrk="1" hangingPunct="1">
              <a:buNone/>
            </a:pPr>
            <a:r>
              <a:rPr lang="en-US" altLang="en-US"/>
              <a:t>GDP＝所有厂商的增加值之和</a:t>
            </a:r>
            <a:endParaRPr lang="en-US" altLang="en-US"/>
          </a:p>
          <a:p>
            <a:pPr lvl="0" eaLnBrk="1" hangingPunct="1"/>
            <a:r>
              <a:rPr lang="en-US" altLang="en-US"/>
              <a:t>收入法</a:t>
            </a:r>
            <a:endParaRPr lang="en-US" altLang="en-US"/>
          </a:p>
          <a:p>
            <a:pPr lvl="0" eaLnBrk="1" hangingPunct="1">
              <a:buNone/>
            </a:pPr>
            <a:r>
              <a:rPr lang="en-US" altLang="en-US"/>
              <a:t>GDP＝工资＋利息＋税收＋利润</a:t>
            </a:r>
            <a:endParaRPr lang="en-US" altLang="en-US"/>
          </a:p>
        </p:txBody>
      </p:sp>
      <p:sp>
        <p:nvSpPr>
          <p:cNvPr id="101380" name="TextBox 101379"/>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消费者行为与生产者行为共100页，您现在浏览的是第49页!</a:t>
            </a:r>
          </a:p>
        </p:txBody>
      </p:sp>
    </p:spTree>
  </p:cSld>
  <p:clrMapOvr>
    <a:masterClrMapping/>
  </p:clrMapOvr>
  <p:transition/>
  <p:timing/>
</p:sld>
</file>

<file path=ppt/slides/slide5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3426" name="标题 1"/>
          <p:cNvSpPr/>
          <p:nvPr>
            <p:ph type="title" idx="4294967295"/>
          </p:nvPr>
        </p:nvSpPr>
        <p:spPr>
          <a:xfrm>
            <a:off x="457200" y="274638"/>
            <a:ext cx="8229600" cy="1143000"/>
          </a:xfrm>
          <a:prstGeom prst="rect">
            <a:avLst/>
          </a:prstGeom>
          <a:noFill/>
          <a:ln>
            <a:noFill/>
            <a:miter lim="800000"/>
          </a:ln>
        </p:spPr>
        <p:txBody>
          <a:bodyPr anchor="ctr" anchorCtr="0"/>
          <a:lstStyle>
            <a:lvl1pPr marL="914400" indent="-914400" algn="ctr" eaLnBrk="1" hangingPunct="1">
              <a:lnSpc>
                <a:spcPct val="100000"/>
              </a:lnSpc>
              <a:spcBef>
                <a:spcPct val="0"/>
              </a:spcBef>
              <a:buClrTx/>
              <a:buFontTx/>
              <a:buNone/>
              <a:defRPr lang="zh-CN" altLang="en-US" sz="4400">
                <a:solidFill>
                  <a:schemeClr val="tx1"/>
                </a:solidFill>
                <a:latin typeface="Calibri"/>
                <a:ea typeface="宋体" charset="-122"/>
                <a:sym typeface="Calibri"/>
              </a:defRPr>
            </a:lvl1pPr>
          </a:lstStyle>
          <a:p>
            <a:pPr lvl="0"/>
            <a:r>
              <a:rPr lang="en-US" altLang="en-US"/>
              <a:t>告别GDP崇拜</a:t>
            </a:r>
            <a:endParaRPr lang="en-US" altLang="en-US"/>
          </a:p>
        </p:txBody>
      </p:sp>
      <p:sp>
        <p:nvSpPr>
          <p:cNvPr id="103427" name="内容占位符 2"/>
          <p:cNvSpPr/>
          <p:nvPr>
            <p:ph idx="1"/>
          </p:nvPr>
        </p:nvSpPr>
        <p:spPr>
          <a:xfrm>
            <a:off x="457200" y="1066800"/>
            <a:ext cx="8229600" cy="5791200"/>
          </a:xfrm>
          <a:prstGeom prst="rect">
            <a:avLst/>
          </a:prstGeom>
          <a:noFill/>
          <a:ln>
            <a:noFill/>
            <a:miter lim="800000"/>
          </a:ln>
        </p:spPr>
        <p:txBody>
          <a:bodyPr/>
          <a:lstStyle>
            <a:lvl1pPr marL="342900" indent="-342900" algn="l" defTabSz="914400" eaLnBrk="1" fontAlgn="base" hangingPunct="1">
              <a:lnSpc>
                <a:spcPct val="100000"/>
              </a:lnSpc>
              <a:spcBef>
                <a:spcPct val="20000"/>
              </a:spcBef>
              <a:buClrTx/>
              <a:buFont typeface="Arial"/>
              <a:buChar char="•"/>
              <a:defRPr lang="zh-CN" altLang="en-US" sz="3200">
                <a:solidFill>
                  <a:schemeClr val="tx1"/>
                </a:solidFill>
                <a:latin typeface="Calibri"/>
                <a:ea typeface="宋体" charset="-122"/>
                <a:sym typeface="Calibri"/>
              </a:defRPr>
            </a:lvl1pPr>
            <a:lvl2pPr marL="742950" indent="-285750" algn="l" defTabSz="914400" eaLnBrk="1" fontAlgn="base" hangingPunct="1">
              <a:lnSpc>
                <a:spcPct val="100000"/>
              </a:lnSpc>
              <a:spcBef>
                <a:spcPct val="20000"/>
              </a:spcBef>
              <a:buClrTx/>
              <a:buFont typeface="Arial"/>
              <a:buChar char="–"/>
              <a:defRPr lang="zh-CN" altLang="en-US" sz="2800">
                <a:solidFill>
                  <a:schemeClr val="tx1"/>
                </a:solidFill>
                <a:latin typeface="Calibri"/>
                <a:ea typeface="宋体" charset="-122"/>
                <a:sym typeface="Calibri"/>
              </a:defRPr>
            </a:lvl2pPr>
            <a:lvl3pPr marL="1143000" indent="-228600" algn="l" defTabSz="914400" eaLnBrk="1" fontAlgn="base" hangingPunct="1">
              <a:lnSpc>
                <a:spcPct val="100000"/>
              </a:lnSpc>
              <a:spcBef>
                <a:spcPct val="20000"/>
              </a:spcBef>
              <a:buClrTx/>
              <a:buFont typeface="Arial"/>
              <a:buChar char="•"/>
              <a:defRPr lang="zh-CN" altLang="en-US" sz="2400">
                <a:solidFill>
                  <a:schemeClr val="tx1"/>
                </a:solidFill>
                <a:latin typeface="Calibri"/>
                <a:ea typeface="宋体" charset="-122"/>
                <a:sym typeface="Calibri"/>
              </a:defRPr>
            </a:lvl3pPr>
            <a:lvl4pPr marL="16002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4pPr>
            <a:lvl5pPr marL="2057400" indent="-228600" algn="l" defTabSz="914400" eaLnBrk="1" fontAlgn="base" hangingPunct="1">
              <a:lnSpc>
                <a:spcPct val="100000"/>
              </a:lnSpc>
              <a:spcBef>
                <a:spcPct val="20000"/>
              </a:spcBef>
              <a:buClrTx/>
              <a:buFont typeface="Arial"/>
              <a:buChar char="»"/>
              <a:defRPr lang="zh-CN" altLang="en-US" sz="2000">
                <a:solidFill>
                  <a:schemeClr val="tx1"/>
                </a:solidFill>
                <a:latin typeface="Calibri"/>
                <a:ea typeface="宋体" charset="-122"/>
                <a:sym typeface="Calibri"/>
              </a:defRPr>
            </a:lvl5pPr>
          </a:lstStyle>
          <a:p>
            <a:pPr lvl="0">
              <a:lnSpc>
                <a:spcPct val="80000"/>
              </a:lnSpc>
            </a:pPr>
            <a:r>
              <a:rPr lang="en-US" altLang="en-US"/>
              <a:t>GDP(国内生产总值)的概念来自1953年联合国发布的“国民经济核算体系(SNA)及其附表”，它是这一体系的核心指标。在经过1968年与1993年的两次修订之后，SNA系统已经成为当前国际最主流的国民经济核算体系，被称为经济学界最后一位通才的萨缪尔森对GDP赞誉有加：“虽然GDP和国民经济核算似乎有些神秘，但它们确实是20世纪最伟大的发明。如同人造卫星探测地球上的气候，GDP描绘出一幅经济运行状态的整体图景。”连曾长期执掌美联储的格林斯潘也说，是GDP“把秩序带给了本来是混乱的世界”。</a:t>
            </a:r>
            <a:endParaRPr lang="en-US" altLang="en-US"/>
          </a:p>
        </p:txBody>
      </p:sp>
      <p:sp>
        <p:nvSpPr>
          <p:cNvPr id="103428" name="TextBox 103427"/>
          <p:cNvSpPr txBox="1"/>
          <p:nvPr/>
        </p:nvSpPr>
        <p:spPr>
          <a:xfrm flipH="1">
            <a:off x="0" y="0"/>
            <a:ext cx="0" cy="0"/>
          </a:xfrm>
          <a:prstGeom prst="rect">
            <a:avLst/>
          </a:prstGeom>
          <a:noFill/>
        </p:spPr>
        <p:txBody>
          <a:bodyPr wrap="none">
            <a:spAutoFit/>
          </a:bodyPr>
          <a:lstStyle>
            <a:defPPr algn="l" eaLnBrk="1" hangingPunct="1">
              <a:defRPr lang="zh-CN"/>
            </a:defPPr>
            <a:lvl1pPr marL="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1pPr>
            <a:lvl2pPr marL="4572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2pPr>
            <a:lvl3pPr marL="9144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3pPr>
            <a:lvl4pPr marL="13716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4pPr>
            <a:lvl5pPr marL="1828800" indent="0" algn="l" defTabSz="914400" eaLnBrk="0" fontAlgn="base" hangingPunct="0">
              <a:lnSpc>
                <a:spcPct val="100000"/>
              </a:lnSpc>
              <a:spcBef>
                <a:spcPct val="0"/>
              </a:spcBef>
              <a:spcAft>
                <a:spcPct val="0"/>
              </a:spcAft>
              <a:buClrTx/>
              <a:buSzTx/>
              <a:buFontTx/>
              <a:buNone/>
              <a:defRPr sz="1800" b="0" i="0" u="none" baseline="0">
                <a:solidFill>
                  <a:schemeClr val="tx1"/>
                </a:solidFill>
                <a:latin typeface="Arial"/>
                <a:ea typeface="宋体" charset="-122"/>
              </a:defRPr>
            </a:lvl5pPr>
          </a:lstStyle>
          <a:p/>
          <a:p>
            <a:pPr>
              <a:defRPr sz="100">
                <a:solidFill>
                  <a:srgbClr val="FFFFFF"/>
                </a:solidFill>
              </a:defRPr>
            </a:pPr>
            <a:r>
              <a:t>消费者行为与生产者行为共100页，您现在浏览的是第50页!</a:t>
            </a:r>
          </a:p>
        </p:txBody>
      </p:sp>
    </p:spTree>
  </p:cSld>
  <p:clrMapOvr>
    <a:masterClrMapping/>
  </p:clrMapOvr>
  <p:transition/>
  <p:timing/>
</p:sld>
</file>

<file path=ppt/slides/slide5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https://d.book118.com/655121200303011044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_Edge">
  <a:themeElements>
    <a:clrScheme name="">
      <a:dk1>
        <a:srgbClr val="FFFFFF"/>
      </a:dk1>
      <a:lt1>
        <a:srgbClr val="000000"/>
      </a:lt1>
      <a:dk2>
        <a:srgbClr val="5F5F5F"/>
      </a:dk2>
      <a:lt2>
        <a:srgbClr val="006633"/>
      </a:lt2>
      <a:accent1>
        <a:srgbClr val="CC9900"/>
      </a:accent1>
      <a:accent2>
        <a:srgbClr val="3B812F"/>
      </a:accent2>
      <a:accent3>
        <a:srgbClr val="9BBB59"/>
      </a:accent3>
      <a:accent4>
        <a:srgbClr val="8064A2"/>
      </a:accent4>
      <a:accent5>
        <a:srgbClr val="4BACC6"/>
      </a:accent5>
      <a:accent6>
        <a:srgbClr val="F79646"/>
      </a:accent6>
      <a:hlink>
        <a:srgbClr val="996600"/>
      </a:hlink>
      <a:folHlink>
        <a:srgbClr val="AFBF39"/>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820000"/>
        </a:dk1>
        <a:lt1>
          <a:srgbClr val="FFFFFF"/>
        </a:lt1>
        <a:dk2>
          <a:srgbClr val="333333"/>
        </a:dk2>
        <a:lt2>
          <a:srgbClr val="FFFFFF"/>
        </a:lt2>
        <a:accent1>
          <a:srgbClr val="FF9900"/>
        </a:accent1>
        <a:accent2>
          <a:srgbClr val="CC3300"/>
        </a:accent2>
        <a:accent3>
          <a:srgbClr val="9BBB59"/>
        </a:accent3>
        <a:accent4>
          <a:srgbClr val="8064A2"/>
        </a:accent4>
        <a:accent5>
          <a:srgbClr val="4BACC6"/>
        </a:accent5>
        <a:accent6>
          <a:srgbClr val="F79646"/>
        </a:accent6>
        <a:hlink>
          <a:srgbClr val="808080"/>
        </a:hlink>
        <a:folHlink>
          <a:srgbClr val="666633"/>
        </a:folHlink>
      </a:clrScheme>
    </a:extraClrScheme>
    <a:extraClrScheme>
      <a:clrScheme name="">
        <a:dk1>
          <a:srgbClr val="0B0506"/>
        </a:dk1>
        <a:lt1>
          <a:srgbClr val="CCCCFF"/>
        </a:lt1>
        <a:dk2>
          <a:srgbClr val="333333"/>
        </a:dk2>
        <a:lt2>
          <a:srgbClr val="FFFFFF"/>
        </a:lt2>
        <a:accent1>
          <a:srgbClr val="3366CC"/>
        </a:accent1>
        <a:accent2>
          <a:srgbClr val="3333CC"/>
        </a:accent2>
        <a:accent3>
          <a:srgbClr val="9BBB59"/>
        </a:accent3>
        <a:accent4>
          <a:srgbClr val="8064A2"/>
        </a:accent4>
        <a:accent5>
          <a:srgbClr val="4BACC6"/>
        </a:accent5>
        <a:accent6>
          <a:srgbClr val="F79646"/>
        </a:accent6>
        <a:hlink>
          <a:srgbClr val="808080"/>
        </a:hlink>
        <a:folHlink>
          <a:srgbClr val="666633"/>
        </a:folHlink>
      </a:clrScheme>
    </a:extraClrScheme>
    <a:extraClrScheme>
      <a:clrScheme name="">
        <a:dk1>
          <a:srgbClr val="221013"/>
        </a:dk1>
        <a:lt1>
          <a:srgbClr val="FFFFFF"/>
        </a:lt1>
        <a:dk2>
          <a:srgbClr val="333333"/>
        </a:dk2>
        <a:lt2>
          <a:srgbClr val="FFFFFF"/>
        </a:lt2>
        <a:accent1>
          <a:srgbClr val="CC3300"/>
        </a:accent1>
        <a:accent2>
          <a:srgbClr val="CC9900"/>
        </a:accent2>
        <a:accent3>
          <a:srgbClr val="9BBB59"/>
        </a:accent3>
        <a:accent4>
          <a:srgbClr val="8064A2"/>
        </a:accent4>
        <a:accent5>
          <a:srgbClr val="4BACC6"/>
        </a:accent5>
        <a:accent6>
          <a:srgbClr val="F79646"/>
        </a:accent6>
        <a:hlink>
          <a:srgbClr val="808080"/>
        </a:hlink>
        <a:folHlink>
          <a:srgbClr val="666633"/>
        </a:folHlink>
      </a:clrScheme>
    </a:extraClrScheme>
    <a:extraClrScheme>
      <a:clrScheme name="">
        <a:dk1>
          <a:srgbClr val="0000CC"/>
        </a:dk1>
        <a:lt1>
          <a:srgbClr val="FFFFFF"/>
        </a:lt1>
        <a:dk2>
          <a:srgbClr val="11054B"/>
        </a:dk2>
        <a:lt2>
          <a:srgbClr val="FFFFFF"/>
        </a:lt2>
        <a:accent1>
          <a:srgbClr val="FF6600"/>
        </a:accent1>
        <a:accent2>
          <a:srgbClr val="FF3300"/>
        </a:accent2>
        <a:accent3>
          <a:srgbClr val="9BBB59"/>
        </a:accent3>
        <a:accent4>
          <a:srgbClr val="8064A2"/>
        </a:accent4>
        <a:accent5>
          <a:srgbClr val="4BACC6"/>
        </a:accent5>
        <a:accent6>
          <a:srgbClr val="F79646"/>
        </a:accent6>
        <a:hlink>
          <a:srgbClr val="CC9900"/>
        </a:hlink>
        <a:folHlink>
          <a:srgbClr val="B2B2B2"/>
        </a:folHlink>
      </a:clrScheme>
    </a:extraClrScheme>
    <a:extraClrScheme>
      <a:clrScheme name="">
        <a:dk1>
          <a:srgbClr val="002600"/>
        </a:dk1>
        <a:lt1>
          <a:srgbClr val="F8F8F8"/>
        </a:lt1>
        <a:dk2>
          <a:srgbClr val="9B8D65"/>
        </a:dk2>
        <a:lt2>
          <a:srgbClr val="FAFACC"/>
        </a:lt2>
        <a:accent1>
          <a:srgbClr val="CC9933"/>
        </a:accent1>
        <a:accent2>
          <a:srgbClr val="8F9967"/>
        </a:accent2>
        <a:accent3>
          <a:srgbClr val="9BBB59"/>
        </a:accent3>
        <a:accent4>
          <a:srgbClr val="8064A2"/>
        </a:accent4>
        <a:accent5>
          <a:srgbClr val="4BACC6"/>
        </a:accent5>
        <a:accent6>
          <a:srgbClr val="F79646"/>
        </a:accent6>
        <a:hlink>
          <a:srgbClr val="336600"/>
        </a:hlink>
        <a:folHlink>
          <a:srgbClr val="808000"/>
        </a:folHlink>
      </a:clrScheme>
    </a:extraClrScheme>
    <a:extraClrScheme>
      <a:clrScheme name="">
        <a:dk1>
          <a:srgbClr val="006699"/>
        </a:dk1>
        <a:lt1>
          <a:srgbClr val="FFFFFF"/>
        </a:lt1>
        <a:dk2>
          <a:srgbClr val="333333"/>
        </a:dk2>
        <a:lt2>
          <a:srgbClr val="FFFFFF"/>
        </a:lt2>
        <a:accent1>
          <a:srgbClr val="CC9900"/>
        </a:accent1>
        <a:accent2>
          <a:srgbClr val="FF9900"/>
        </a:accent2>
        <a:accent3>
          <a:srgbClr val="9BBB59"/>
        </a:accent3>
        <a:accent4>
          <a:srgbClr val="8064A2"/>
        </a:accent4>
        <a:accent5>
          <a:srgbClr val="4BACC6"/>
        </a:accent5>
        <a:accent6>
          <a:srgbClr val="F79646"/>
        </a:accent6>
        <a:hlink>
          <a:srgbClr val="FFCC00"/>
        </a:hlink>
        <a:folHlink>
          <a:srgbClr val="706F37"/>
        </a:folHlink>
      </a:clrScheme>
    </a:extraClrScheme>
    <a:extraClrScheme>
      <a:clrScheme name="">
        <a:dk1>
          <a:srgbClr val="FFFFFF"/>
        </a:dk1>
        <a:lt1>
          <a:srgbClr val="000000"/>
        </a:lt1>
        <a:dk2>
          <a:srgbClr val="5F5F5F"/>
        </a:dk2>
        <a:lt2>
          <a:srgbClr val="006633"/>
        </a:lt2>
        <a:accent1>
          <a:srgbClr val="CC9900"/>
        </a:accent1>
        <a:accent2>
          <a:srgbClr val="3B812F"/>
        </a:accent2>
        <a:accent3>
          <a:srgbClr val="9BBB59"/>
        </a:accent3>
        <a:accent4>
          <a:srgbClr val="8064A2"/>
        </a:accent4>
        <a:accent5>
          <a:srgbClr val="4BACC6"/>
        </a:accent5>
        <a:accent6>
          <a:srgbClr val="F79646"/>
        </a:accent6>
        <a:hlink>
          <a:srgbClr val="996600"/>
        </a:hlink>
        <a:folHlink>
          <a:srgbClr val="AFBF39"/>
        </a:folHlink>
      </a:clrScheme>
    </a:extraClrScheme>
    <a:extraClrScheme>
      <a:clrScheme name="">
        <a:dk1>
          <a:srgbClr val="FFFFFF"/>
        </a:dk1>
        <a:lt1>
          <a:srgbClr val="000000"/>
        </a:lt1>
        <a:dk2>
          <a:srgbClr val="666699"/>
        </a:dk2>
        <a:lt2>
          <a:srgbClr val="CC0000"/>
        </a:lt2>
        <a:accent1>
          <a:srgbClr val="808080"/>
        </a:accent1>
        <a:accent2>
          <a:srgbClr val="999933"/>
        </a:accent2>
        <a:accent3>
          <a:srgbClr val="9BBB59"/>
        </a:accent3>
        <a:accent4>
          <a:srgbClr val="8064A2"/>
        </a:accent4>
        <a:accent5>
          <a:srgbClr val="4BACC6"/>
        </a:accent5>
        <a:accent6>
          <a:srgbClr val="F79646"/>
        </a:accent6>
        <a:hlink>
          <a:srgbClr val="4C6D80"/>
        </a:hlink>
        <a:folHlink>
          <a:srgbClr val="B2B2B2"/>
        </a:folHlink>
      </a:clrScheme>
    </a:extraClrScheme>
    <a:extraClrScheme>
      <a:clrScheme name="">
        <a:dk1>
          <a:srgbClr val="FFFFFF"/>
        </a:dk1>
        <a:lt1>
          <a:srgbClr val="000000"/>
        </a:lt1>
        <a:dk2>
          <a:srgbClr val="666699"/>
        </a:dk2>
        <a:lt2>
          <a:srgbClr val="003399"/>
        </a:lt2>
        <a:accent1>
          <a:srgbClr val="009999"/>
        </a:accent1>
        <a:accent2>
          <a:srgbClr val="4C6D4E"/>
        </a:accent2>
        <a:accent3>
          <a:srgbClr val="9BBB59"/>
        </a:accent3>
        <a:accent4>
          <a:srgbClr val="8064A2"/>
        </a:accent4>
        <a:accent5>
          <a:srgbClr val="4BACC6"/>
        </a:accent5>
        <a:accent6>
          <a:srgbClr val="F79646"/>
        </a:accent6>
        <a:hlink>
          <a:srgbClr val="4C6D80"/>
        </a:hlink>
        <a:folHlink>
          <a:srgbClr val="B2B2B2"/>
        </a:folHlink>
      </a:clrScheme>
    </a:extraClrScheme>
  </a:extraClrSchemeLst>
</a:theme>
</file>

<file path=ppt/theme/theme3.xml><?xml version="1.0" encoding="utf-8"?>
<a:theme xmlns:r="http://schemas.openxmlformats.org/officeDocument/2006/relationships" xmlns:a="http://schemas.openxmlformats.org/drawingml/2006/main" name="Edge">
  <a:themeElements>
    <a:clrScheme name="">
      <a:dk1>
        <a:srgbClr val="FFFFFF"/>
      </a:dk1>
      <a:lt1>
        <a:srgbClr val="000000"/>
      </a:lt1>
      <a:dk2>
        <a:srgbClr val="5F5F5F"/>
      </a:dk2>
      <a:lt2>
        <a:srgbClr val="006633"/>
      </a:lt2>
      <a:accent1>
        <a:srgbClr val="CC9900"/>
      </a:accent1>
      <a:accent2>
        <a:srgbClr val="3B812F"/>
      </a:accent2>
      <a:accent3>
        <a:srgbClr val="9BBB59"/>
      </a:accent3>
      <a:accent4>
        <a:srgbClr val="8064A2"/>
      </a:accent4>
      <a:accent5>
        <a:srgbClr val="4BACC6"/>
      </a:accent5>
      <a:accent6>
        <a:srgbClr val="F79646"/>
      </a:accent6>
      <a:hlink>
        <a:srgbClr val="996600"/>
      </a:hlink>
      <a:folHlink>
        <a:srgbClr val="AFBF39"/>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raClrSchemeLst>
    <a:extraClrScheme>
      <a:clrScheme name="">
        <a:dk1>
          <a:srgbClr val="820000"/>
        </a:dk1>
        <a:lt1>
          <a:srgbClr val="FFFFFF"/>
        </a:lt1>
        <a:dk2>
          <a:srgbClr val="333333"/>
        </a:dk2>
        <a:lt2>
          <a:srgbClr val="FFFFFF"/>
        </a:lt2>
        <a:accent1>
          <a:srgbClr val="FF9900"/>
        </a:accent1>
        <a:accent2>
          <a:srgbClr val="CC3300"/>
        </a:accent2>
        <a:accent3>
          <a:srgbClr val="9BBB59"/>
        </a:accent3>
        <a:accent4>
          <a:srgbClr val="8064A2"/>
        </a:accent4>
        <a:accent5>
          <a:srgbClr val="4BACC6"/>
        </a:accent5>
        <a:accent6>
          <a:srgbClr val="F79646"/>
        </a:accent6>
        <a:hlink>
          <a:srgbClr val="808080"/>
        </a:hlink>
        <a:folHlink>
          <a:srgbClr val="666633"/>
        </a:folHlink>
      </a:clrScheme>
    </a:extraClrScheme>
    <a:extraClrScheme>
      <a:clrScheme name="">
        <a:dk1>
          <a:srgbClr val="0B0506"/>
        </a:dk1>
        <a:lt1>
          <a:srgbClr val="CCCCFF"/>
        </a:lt1>
        <a:dk2>
          <a:srgbClr val="333333"/>
        </a:dk2>
        <a:lt2>
          <a:srgbClr val="FFFFFF"/>
        </a:lt2>
        <a:accent1>
          <a:srgbClr val="3366CC"/>
        </a:accent1>
        <a:accent2>
          <a:srgbClr val="3333CC"/>
        </a:accent2>
        <a:accent3>
          <a:srgbClr val="9BBB59"/>
        </a:accent3>
        <a:accent4>
          <a:srgbClr val="8064A2"/>
        </a:accent4>
        <a:accent5>
          <a:srgbClr val="4BACC6"/>
        </a:accent5>
        <a:accent6>
          <a:srgbClr val="F79646"/>
        </a:accent6>
        <a:hlink>
          <a:srgbClr val="808080"/>
        </a:hlink>
        <a:folHlink>
          <a:srgbClr val="666633"/>
        </a:folHlink>
      </a:clrScheme>
    </a:extraClrScheme>
    <a:extraClrScheme>
      <a:clrScheme name="">
        <a:dk1>
          <a:srgbClr val="221013"/>
        </a:dk1>
        <a:lt1>
          <a:srgbClr val="FFFFFF"/>
        </a:lt1>
        <a:dk2>
          <a:srgbClr val="333333"/>
        </a:dk2>
        <a:lt2>
          <a:srgbClr val="FFFFFF"/>
        </a:lt2>
        <a:accent1>
          <a:srgbClr val="CC3300"/>
        </a:accent1>
        <a:accent2>
          <a:srgbClr val="CC9900"/>
        </a:accent2>
        <a:accent3>
          <a:srgbClr val="9BBB59"/>
        </a:accent3>
        <a:accent4>
          <a:srgbClr val="8064A2"/>
        </a:accent4>
        <a:accent5>
          <a:srgbClr val="4BACC6"/>
        </a:accent5>
        <a:accent6>
          <a:srgbClr val="F79646"/>
        </a:accent6>
        <a:hlink>
          <a:srgbClr val="808080"/>
        </a:hlink>
        <a:folHlink>
          <a:srgbClr val="666633"/>
        </a:folHlink>
      </a:clrScheme>
    </a:extraClrScheme>
    <a:extraClrScheme>
      <a:clrScheme name="">
        <a:dk1>
          <a:srgbClr val="0000CC"/>
        </a:dk1>
        <a:lt1>
          <a:srgbClr val="FFFFFF"/>
        </a:lt1>
        <a:dk2>
          <a:srgbClr val="11054B"/>
        </a:dk2>
        <a:lt2>
          <a:srgbClr val="FFFFFF"/>
        </a:lt2>
        <a:accent1>
          <a:srgbClr val="FF6600"/>
        </a:accent1>
        <a:accent2>
          <a:srgbClr val="FF3300"/>
        </a:accent2>
        <a:accent3>
          <a:srgbClr val="9BBB59"/>
        </a:accent3>
        <a:accent4>
          <a:srgbClr val="8064A2"/>
        </a:accent4>
        <a:accent5>
          <a:srgbClr val="4BACC6"/>
        </a:accent5>
        <a:accent6>
          <a:srgbClr val="F79646"/>
        </a:accent6>
        <a:hlink>
          <a:srgbClr val="CC9900"/>
        </a:hlink>
        <a:folHlink>
          <a:srgbClr val="B2B2B2"/>
        </a:folHlink>
      </a:clrScheme>
    </a:extraClrScheme>
    <a:extraClrScheme>
      <a:clrScheme name="">
        <a:dk1>
          <a:srgbClr val="002600"/>
        </a:dk1>
        <a:lt1>
          <a:srgbClr val="F8F8F8"/>
        </a:lt1>
        <a:dk2>
          <a:srgbClr val="9B8D65"/>
        </a:dk2>
        <a:lt2>
          <a:srgbClr val="FAFACC"/>
        </a:lt2>
        <a:accent1>
          <a:srgbClr val="CC9933"/>
        </a:accent1>
        <a:accent2>
          <a:srgbClr val="8F9967"/>
        </a:accent2>
        <a:accent3>
          <a:srgbClr val="9BBB59"/>
        </a:accent3>
        <a:accent4>
          <a:srgbClr val="8064A2"/>
        </a:accent4>
        <a:accent5>
          <a:srgbClr val="4BACC6"/>
        </a:accent5>
        <a:accent6>
          <a:srgbClr val="F79646"/>
        </a:accent6>
        <a:hlink>
          <a:srgbClr val="336600"/>
        </a:hlink>
        <a:folHlink>
          <a:srgbClr val="808000"/>
        </a:folHlink>
      </a:clrScheme>
    </a:extraClrScheme>
    <a:extraClrScheme>
      <a:clrScheme name="">
        <a:dk1>
          <a:srgbClr val="006699"/>
        </a:dk1>
        <a:lt1>
          <a:srgbClr val="FFFFFF"/>
        </a:lt1>
        <a:dk2>
          <a:srgbClr val="333333"/>
        </a:dk2>
        <a:lt2>
          <a:srgbClr val="FFFFFF"/>
        </a:lt2>
        <a:accent1>
          <a:srgbClr val="CC9900"/>
        </a:accent1>
        <a:accent2>
          <a:srgbClr val="FF9900"/>
        </a:accent2>
        <a:accent3>
          <a:srgbClr val="9BBB59"/>
        </a:accent3>
        <a:accent4>
          <a:srgbClr val="8064A2"/>
        </a:accent4>
        <a:accent5>
          <a:srgbClr val="4BACC6"/>
        </a:accent5>
        <a:accent6>
          <a:srgbClr val="F79646"/>
        </a:accent6>
        <a:hlink>
          <a:srgbClr val="FFCC00"/>
        </a:hlink>
        <a:folHlink>
          <a:srgbClr val="706F37"/>
        </a:folHlink>
      </a:clrScheme>
    </a:extraClrScheme>
    <a:extraClrScheme>
      <a:clrScheme name="">
        <a:dk1>
          <a:srgbClr val="FFFFFF"/>
        </a:dk1>
        <a:lt1>
          <a:srgbClr val="000000"/>
        </a:lt1>
        <a:dk2>
          <a:srgbClr val="5F5F5F"/>
        </a:dk2>
        <a:lt2>
          <a:srgbClr val="006633"/>
        </a:lt2>
        <a:accent1>
          <a:srgbClr val="CC9900"/>
        </a:accent1>
        <a:accent2>
          <a:srgbClr val="3B812F"/>
        </a:accent2>
        <a:accent3>
          <a:srgbClr val="9BBB59"/>
        </a:accent3>
        <a:accent4>
          <a:srgbClr val="8064A2"/>
        </a:accent4>
        <a:accent5>
          <a:srgbClr val="4BACC6"/>
        </a:accent5>
        <a:accent6>
          <a:srgbClr val="F79646"/>
        </a:accent6>
        <a:hlink>
          <a:srgbClr val="996600"/>
        </a:hlink>
        <a:folHlink>
          <a:srgbClr val="AFBF39"/>
        </a:folHlink>
      </a:clrScheme>
    </a:extraClrScheme>
    <a:extraClrScheme>
      <a:clrScheme name="">
        <a:dk1>
          <a:srgbClr val="FFFFFF"/>
        </a:dk1>
        <a:lt1>
          <a:srgbClr val="000000"/>
        </a:lt1>
        <a:dk2>
          <a:srgbClr val="666699"/>
        </a:dk2>
        <a:lt2>
          <a:srgbClr val="CC0000"/>
        </a:lt2>
        <a:accent1>
          <a:srgbClr val="808080"/>
        </a:accent1>
        <a:accent2>
          <a:srgbClr val="999933"/>
        </a:accent2>
        <a:accent3>
          <a:srgbClr val="9BBB59"/>
        </a:accent3>
        <a:accent4>
          <a:srgbClr val="8064A2"/>
        </a:accent4>
        <a:accent5>
          <a:srgbClr val="4BACC6"/>
        </a:accent5>
        <a:accent6>
          <a:srgbClr val="F79646"/>
        </a:accent6>
        <a:hlink>
          <a:srgbClr val="4C6D80"/>
        </a:hlink>
        <a:folHlink>
          <a:srgbClr val="B2B2B2"/>
        </a:folHlink>
      </a:clrScheme>
    </a:extraClrScheme>
    <a:extraClrScheme>
      <a:clrScheme name="">
        <a:dk1>
          <a:srgbClr val="FFFFFF"/>
        </a:dk1>
        <a:lt1>
          <a:srgbClr val="000000"/>
        </a:lt1>
        <a:dk2>
          <a:srgbClr val="666699"/>
        </a:dk2>
        <a:lt2>
          <a:srgbClr val="003399"/>
        </a:lt2>
        <a:accent1>
          <a:srgbClr val="009999"/>
        </a:accent1>
        <a:accent2>
          <a:srgbClr val="4C6D4E"/>
        </a:accent2>
        <a:accent3>
          <a:srgbClr val="9BBB59"/>
        </a:accent3>
        <a:accent4>
          <a:srgbClr val="8064A2"/>
        </a:accent4>
        <a:accent5>
          <a:srgbClr val="4BACC6"/>
        </a:accent5>
        <a:accent6>
          <a:srgbClr val="F79646"/>
        </a:accent6>
        <a:hlink>
          <a:srgbClr val="4C6D80"/>
        </a:hlink>
        <a:folHlink>
          <a:srgbClr val="B2B2B2"/>
        </a:folHlink>
      </a:clrScheme>
    </a:extraClrScheme>
  </a:extraClrSchemeLst>
</a:theme>
</file>

<file path=ppt/theme/theme4.xml><?xml version="1.0" encoding="utf-8"?>
<a:theme xmlns:r="http://schemas.openxmlformats.org/officeDocument/2006/relationships" xmlns:a="http://schemas.openxmlformats.org/drawingml/2006/main" name="Office 主题">
  <a:themeElements>
    <a:clrScheme name="">
      <a:dk1>
        <a:srgbClr val="FFFFFF"/>
      </a:dk1>
      <a:lt1>
        <a:srgbClr val="000000"/>
      </a:lt1>
      <a:dk2>
        <a:srgbClr val="EEECE1"/>
      </a:dk2>
      <a:lt2>
        <a:srgbClr val="1F497D"/>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Arial">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prstClr val="black">
                <a:alpha val="38000"/>
              </a:prstClr>
            </a:outerShdw>
          </a:effectLst>
        </a:effectStyle>
        <a:effectStyle>
          <a:effectLst>
            <a:outerShdw blurRad="40000" dist="23000" dir="5400000" rotWithShape="0">
              <a:prstClr val="black">
                <a:alpha val="35000"/>
              </a:prstClr>
            </a:outerShdw>
          </a:effectLst>
        </a:effectStyle>
        <a:effectStyle>
          <a:effectLst>
            <a:outerShdw blurRad="40000" dist="23000" dir="5400000" rotWithShape="0">
              <a:prstClr val="black">
                <a:alpha val="35000"/>
              </a:prst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390</Paragraphs>
  <Slides>51</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51</vt:i4>
      </vt:variant>
    </vt:vector>
  </HeadingPairs>
  <TitlesOfParts>
    <vt:vector baseType="lpstr" size="65">
      <vt:lpstr>Arial</vt:lpstr>
      <vt:lpstr>Calibri</vt:lpstr>
      <vt:lpstr>Garamond</vt:lpstr>
      <vt:lpstr>宋体</vt:lpstr>
      <vt:lpstr>Wingdings</vt:lpstr>
      <vt:lpstr>楷体_GB2312</vt:lpstr>
      <vt:lpstr>黑体</vt:lpstr>
      <vt:lpstr>Times New Roman</vt:lpstr>
      <vt:lpstr>华文中宋</vt:lpstr>
      <vt:lpstr>Symbol</vt:lpstr>
      <vt:lpstr>Monotype Sorts</vt:lpstr>
      <vt:lpstr>Wingdings 2</vt:lpstr>
      <vt:lpstr>Arial Unicode MS</vt:lpstr>
      <vt:lpstr>Office Theme</vt:lpstr>
      <vt:lpstr>Chapter3 消费者行为       －效用论</vt:lpstr>
      <vt:lpstr>本章要讨论的问题</vt:lpstr>
      <vt:lpstr>节  效用论概述</vt:lpstr>
      <vt:lpstr>二、两种效用理论</vt:lpstr>
      <vt:lpstr>总效用TU与边际效用MU的关系</vt:lpstr>
      <vt:lpstr>思考题</vt:lpstr>
      <vt:lpstr>五、基数效用论消费者均衡的条件</vt:lpstr>
      <vt:lpstr> </vt:lpstr>
      <vt:lpstr>需求规律与边际效用递减规律 </vt:lpstr>
      <vt:lpstr>价值悖论</vt:lpstr>
      <vt:lpstr>六、消费者剩余</vt:lpstr>
      <vt:lpstr>另一个例子</vt:lpstr>
      <vt:lpstr>PowerPoint Presentation</vt:lpstr>
      <vt:lpstr>第二节   序数效用论和无差异曲线分析法（ordinal   utility）</vt:lpstr>
      <vt:lpstr>二、无差异曲线 indifference curves</vt:lpstr>
      <vt:lpstr>三、无差异曲线的特征</vt:lpstr>
      <vt:lpstr>PowerPoint Presentation</vt:lpstr>
      <vt:lpstr>PowerPoint Presentation</vt:lpstr>
      <vt:lpstr>3.3.1 预算线</vt:lpstr>
      <vt:lpstr>PowerPoint Presentation</vt:lpstr>
      <vt:lpstr>PowerPoint Presentation</vt:lpstr>
      <vt:lpstr>Chapter 4 生产理论</vt:lpstr>
      <vt:lpstr>一、企业（厂商）</vt:lpstr>
      <vt:lpstr>三、企业目标及其限制</vt:lpstr>
      <vt:lpstr>PowerPoint Presentation</vt:lpstr>
      <vt:lpstr>第二节 一种可变要素的最佳投入这是一种短期生产函数</vt:lpstr>
      <vt:lpstr>二、总产量、平均产量、边际产量及其相互关系</vt:lpstr>
      <vt:lpstr>PowerPoint Presentation</vt:lpstr>
      <vt:lpstr>平均产量和总产量之间的关系。</vt:lpstr>
      <vt:lpstr>四、生产弹性系数与生产的三个阶段</vt:lpstr>
      <vt:lpstr>PowerPoint Presentation</vt:lpstr>
      <vt:lpstr>第三节 两种可变要素的最佳组合这是一种长期生产函数</vt:lpstr>
      <vt:lpstr>等产量曲线</vt:lpstr>
      <vt:lpstr>边际技术替代率</vt:lpstr>
      <vt:lpstr>二、等成本线</vt:lpstr>
      <vt:lpstr>等成本线方程：</vt:lpstr>
      <vt:lpstr>Isocost  Curves</vt:lpstr>
      <vt:lpstr>PowerPoint Presentation</vt:lpstr>
      <vt:lpstr> 三、利润最大化可以得到的最优的生产要素组合</vt:lpstr>
      <vt:lpstr>PowerPoint Presentation</vt:lpstr>
      <vt:lpstr>PowerPoint Presentation</vt:lpstr>
      <vt:lpstr>PowerPoint Presentation</vt:lpstr>
      <vt:lpstr>PowerPoint Presentation</vt:lpstr>
      <vt:lpstr>PowerPoint Presentation</vt:lpstr>
      <vt:lpstr>3. 垄断竞争市场</vt:lpstr>
      <vt:lpstr>PowerPoint Presentation</vt:lpstr>
      <vt:lpstr>PowerPoint Presentation</vt:lpstr>
      <vt:lpstr>PowerPoint Presentation</vt:lpstr>
      <vt:lpstr>GDP的统计</vt:lpstr>
      <vt:lpstr>告别GDP崇拜</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2024-09-07T08:13:14.178</cp:lastPrinted>
  <dcterms:created xsi:type="dcterms:W3CDTF">2024-09-07T00:13:14Z</dcterms:created>
  <dcterms:modified xsi:type="dcterms:W3CDTF">2024-09-07T00:13:16Z</dcterms:modified>
</cp:coreProperties>
</file>