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12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4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B560E-9DF5-4123-8D70-39DED7E2B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12516-A8BE-435C-95EA-3DD9DD1A1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03F7F2-06BF-4D1D-B0E8-D4EA44A2E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CBB7C-533D-4FBD-9295-AB1630E8A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1264DD-3709-4749-AA2B-4CBE6072F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995C3F-5E62-4F62-8D16-0E7509C0B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BFD4EB-0808-4314-8A4D-8DDAC746D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FA36DC-F1D1-4437-A3AC-0EDFE64E7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210770-1143-4BE4-9BD0-D5D50F475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361F2-E619-4594-A6E7-EB80882BD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E61AB-9097-4474-9634-C8148F475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111" r:id="rId2"/>
    <p:sldLayoutId id="2147487112" r:id="rId3"/>
    <p:sldLayoutId id="2147487113" r:id="rId4"/>
    <p:sldLayoutId id="2147487114" r:id="rId5"/>
    <p:sldLayoutId id="2147487115" r:id="rId6"/>
    <p:sldLayoutId id="2147487116" r:id="rId7"/>
    <p:sldLayoutId id="2147487117" r:id="rId8"/>
    <p:sldLayoutId id="2147487118" r:id="rId9"/>
    <p:sldLayoutId id="2147487119" r:id="rId10"/>
    <p:sldLayoutId id="214748712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tags" Target="../tags/tag187.xml" /><Relationship Id="rId20" Type="http://schemas.openxmlformats.org/officeDocument/2006/relationships/tags" Target="../tags/tag205.xml" /><Relationship Id="rId21" Type="http://schemas.openxmlformats.org/officeDocument/2006/relationships/tags" Target="../tags/tag206.xml" /><Relationship Id="rId22" Type="http://schemas.openxmlformats.org/officeDocument/2006/relationships/tags" Target="../tags/tag207.xml" /><Relationship Id="rId23" Type="http://schemas.openxmlformats.org/officeDocument/2006/relationships/tags" Target="../tags/tag208.xml" /><Relationship Id="rId24" Type="http://schemas.openxmlformats.org/officeDocument/2006/relationships/tags" Target="../tags/tag209.xml" /><Relationship Id="rId25" Type="http://schemas.openxmlformats.org/officeDocument/2006/relationships/tags" Target="../tags/tag210.xml" /><Relationship Id="rId26" Type="http://schemas.openxmlformats.org/officeDocument/2006/relationships/tags" Target="../tags/tag211.xml" /><Relationship Id="rId27" Type="http://schemas.openxmlformats.org/officeDocument/2006/relationships/tags" Target="../tags/tag212.xml" /><Relationship Id="rId28" Type="http://schemas.openxmlformats.org/officeDocument/2006/relationships/tags" Target="../tags/tag213.xml" /><Relationship Id="rId29" Type="http://schemas.openxmlformats.org/officeDocument/2006/relationships/tags" Target="../tags/tag214.xml" /><Relationship Id="rId3" Type="http://schemas.openxmlformats.org/officeDocument/2006/relationships/tags" Target="../tags/tag188.xml" /><Relationship Id="rId30" Type="http://schemas.openxmlformats.org/officeDocument/2006/relationships/tags" Target="../tags/tag215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14103332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fontScale="80000" lnSpcReduction="2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    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股票追涨杀跌技巧速成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6"/>
          <p:cNvCxnSpPr/>
          <p:nvPr>
            <p:custDataLst>
              <p:tags r:id="rId4"/>
            </p:custDataLst>
          </p:nvPr>
        </p:nvCxnSpPr>
        <p:spPr>
          <a:xfrm flipH="1">
            <a:off x="2766541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2766540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2923425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股票基础知识</a:t>
            </a:r>
            <a:endParaRPr lang="zh-CN" altLang="en-US" sz="3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40"/>
          <p:cNvCxnSpPr/>
          <p:nvPr>
            <p:custDataLst>
              <p:tags r:id="rId7"/>
            </p:custDataLst>
          </p:nvPr>
        </p:nvCxnSpPr>
        <p:spPr>
          <a:xfrm flipH="1">
            <a:off x="5098549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5098548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5255433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追涨技巧</a:t>
            </a:r>
            <a:endParaRPr lang="zh-CN" altLang="en-US" sz="3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47"/>
          <p:cNvCxnSpPr/>
          <p:nvPr>
            <p:custDataLst>
              <p:tags r:id="rId10"/>
            </p:custDataLst>
          </p:nvPr>
        </p:nvCxnSpPr>
        <p:spPr>
          <a:xfrm flipH="1">
            <a:off x="7430557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7430556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7587441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杀跌技巧</a:t>
            </a:r>
            <a:endParaRPr lang="zh-CN" altLang="en-US" sz="3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54"/>
          <p:cNvCxnSpPr/>
          <p:nvPr>
            <p:custDataLst>
              <p:tags r:id="rId13"/>
            </p:custDataLst>
          </p:nvPr>
        </p:nvCxnSpPr>
        <p:spPr>
          <a:xfrm flipH="1">
            <a:off x="9762564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9762564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9919449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实战案例分析</a:t>
            </a:r>
            <a:endParaRPr lang="zh-CN" altLang="en-US" sz="3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6"/>
            </p:custDataLst>
          </p:nvPr>
        </p:nvCxnSpPr>
        <p:spPr>
          <a:xfrm flipH="1">
            <a:off x="434533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434532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591417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添加</a:t>
            </a:r>
            <a:endParaRPr lang="zh-CN" altLang="en-US" sz="3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目录文本</a:t>
            </a:r>
            <a:endParaRPr lang="zh-CN" altLang="en-US" sz="3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PRT ONE</a:t>
            </a:r>
            <a:endParaRPr lang="zh-CN" altLang="en-US"/>
          </a:p>
        </p:txBody>
      </p:sp>
      <p:sp>
        <p:nvSpPr>
          <p:cNvPr id="1048958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PRT TWO</a:t>
            </a:r>
            <a:endParaRPr lang="zh-CN" altLang="en-US"/>
          </a:p>
        </p:txBody>
      </p:sp>
      <p:sp>
        <p:nvSpPr>
          <p:cNvPr id="1049028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股票基础知识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股票基本概念</a:t>
            </a:r>
            <a:endParaRPr lang="zh-CN" altLang="en-US"/>
          </a:p>
        </p:txBody>
      </p:sp>
      <p:sp>
        <p:nvSpPr>
          <p:cNvPr id="1049098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股票：上市公司发行的所有权凭证，代表股东对公司的所有权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股票市场：股票交易的场所，包括证券交易所和场外交易市场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股票价格：股票在市场上的交易价格，受多种因素影响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股票交易：投资者买卖股票的行为，包括买入和卖出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股票分红：上市公司将利润分配给股东的一种方式，包括现金分红和股票分红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股票风险：股票投资可能面临的风险，包括市场风险、公司风险等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股票市场概述</a:t>
            </a:r>
            <a:endParaRPr lang="zh-CN" altLang="en-US"/>
          </a:p>
        </p:txBody>
      </p:sp>
      <p:sp>
        <p:nvSpPr>
          <p:cNvPr id="104918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8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股票市场：股票交易的场所，包括交易所和场外交易市场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9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股票：上市公司发行的所有权凭证，代表股东对公司的所有权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9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股票价格：股票在市场上的交易价格，受多种因素影响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0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股票交易：投资者买卖股票的行为，包括买入和卖出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股票交易规则</a:t>
            </a:r>
            <a:endParaRPr lang="zh-CN" altLang="en-US"/>
          </a:p>
        </p:txBody>
      </p:sp>
      <p:sp>
        <p:nvSpPr>
          <p:cNvPr id="1049262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4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66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交易时间：周一至周五，上午9:30-11:30，下午13:00-15:00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0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72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交易单位：一手为100股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6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78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涨跌幅限制：主板、中小板、创业板涨跌幅限制为10%，科创板涨跌幅限制为20%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2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84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交易方式：竞价交易、大宗交易、协议转让等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股票投资风险</a:t>
            </a:r>
            <a:endParaRPr lang="zh-CN" altLang="en-US"/>
          </a:p>
        </p:txBody>
      </p:sp>
      <p:sp>
        <p:nvSpPr>
          <p:cNvPr id="104933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9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市场风险：市场波动可能导致股票价格下跌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流动性风险：股票流动性不足可能导致投资者无法及时卖出股票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政策风险：政策变化可能导致股票价格下跌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企业风险：企业经营不善可能导致股票价格下跌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PRT THREE</a:t>
            </a:r>
            <a:endParaRPr lang="zh-CN" altLang="en-US"/>
          </a:p>
        </p:txBody>
      </p:sp>
      <p:sp>
        <p:nvSpPr>
          <p:cNvPr id="1049434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追涨技巧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0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判断大盘走势</a:t>
            </a:r>
            <a:endParaRPr lang="zh-CN" altLang="en-US"/>
          </a:p>
        </p:txBody>
      </p:sp>
      <p:sp>
        <p:nvSpPr>
          <p:cNvPr id="104950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观察市场情绪：关注市场情绪变化，如成交量、换手率等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1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分析技术指标：如K线、均线、MCD等，判断市场趋势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1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关注政策消息：关注政策变化，如货币政策、行业政策等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2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关注行业动态：关注行业动态，如行业景气度、行业龙头股等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7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选择强势个股</a:t>
            </a:r>
            <a:endParaRPr lang="zh-CN" altLang="en-US"/>
          </a:p>
        </p:txBody>
      </p:sp>
      <p:sp>
        <p:nvSpPr>
          <p:cNvPr id="104958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8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8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8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8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关注个股的K线图，选择K线图走势强劲、趋势向上的个股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观察个股的成交量和换手率，选择成交量大、换手率高的个股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关注个股的均线系统，选择均线系统呈多头排列、趋势向上的个股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关注个股的MCD指标，选择MCD指标在零轴上方、趋势向上的个股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4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掌握买入时机</a:t>
            </a:r>
            <a:endParaRPr lang="zh-CN" altLang="en-US"/>
          </a:p>
        </p:txBody>
      </p:sp>
      <p:sp>
        <p:nvSpPr>
          <p:cNvPr id="104964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关注成交量：成交量持续放大，说明市场人气旺盛，适合买入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5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观察市场趋势：关注大盘走势，判断市场是否处于上涨趋势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6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关注技术指标：如MCD、KDJ等，当指标出现买入信号时，可以考虑买入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6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关注公司基本面：关注公司业绩、行业前景等，选择基本面良好的公司进行买入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https://d.book118.com/655141033323011102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5_1"/>
  <p:tag name="KSO_WM_UNIT_INDEX" val="1_5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8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 Heavy</vt:lpstr>
      <vt:lpstr>MiSans Normal</vt:lpstr>
      <vt:lpstr>MiSans</vt:lpstr>
      <vt:lpstr>Wingdings</vt:lpstr>
      <vt:lpstr>微软雅黑</vt:lpstr>
      <vt:lpstr>Office Theme</vt:lpstr>
      <vt:lpstr>股票追涨杀跌技巧速成</vt:lpstr>
      <vt:lpstr>目录</vt:lpstr>
      <vt:lpstr>添加章节标题</vt:lpstr>
      <vt:lpstr>股票基础知识</vt:lpstr>
      <vt:lpstr>股票基本概念</vt:lpstr>
      <vt:lpstr>股票市场概述</vt:lpstr>
      <vt:lpstr>股票交易规则</vt:lpstr>
      <vt:lpstr>股票投资风险</vt:lpstr>
      <vt:lpstr>追涨技巧</vt:lpstr>
      <vt:lpstr>判断大盘走势</vt:lpstr>
      <vt:lpstr>选择强势个股</vt:lpstr>
      <vt:lpstr>掌握买入时机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2024-09-11T22:58:33.487</cp:lastPrinted>
  <dcterms:created xsi:type="dcterms:W3CDTF">2024-09-11T14:58:33Z</dcterms:created>
  <dcterms:modified xsi:type="dcterms:W3CDTF">2024-09-11T14:58:35Z</dcterms:modified>
</cp:coreProperties>
</file>