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EWJAAL+MS-UIGothic"/>
      <p:regular r:id="rId17"/>
    </p:embeddedFont>
    <p:embeddedFont>
      <p:font typeface="DWISNL+SSIGTS+ArialMT"/>
      <p:regular r:id="rId18"/>
    </p:embeddedFont>
    <p:embeddedFont>
      <p:font typeface="AHKIML+HMCOEJ+MicrosoftYaHei-Bold"/>
      <p:regular r:id="rId19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FB07E-4DAA-41A3-BE2E-D7675F953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4BC42-7A59-491E-AB06-B24548BD2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9DB5D-7EB9-48F2-A5E4-D6F0EF7DA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AEA2A-5807-46B6-8803-BF6BEA4F3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8B0D21-6694-45B1-B5C3-32733BC16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354025-86BF-4CE7-87F0-5ED7968CC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A225BD-9753-4080-B228-0A309E95B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0B93FE-C0D8-4108-8DC8-1FD6D0438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69F4FB-143E-48BC-A68F-4DE68EC19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CA936-8C67-47AB-9B9D-592E0B766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E9FD1-2785-4BA9-8322-0C4226798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143000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152650" y="2005484"/>
            <a:ext cx="9065754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000000"/>
                </a:solidFill>
                <a:latin typeface="EWJAAL+MS-UIGothic"/>
                <a:cs typeface="EWJAAL+MS-UIGothic"/>
              </a:rPr>
              <a:t>病人合法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5150" spc="25">
                <a:solidFill>
                  <a:srgbClr val="000000"/>
                </a:solidFill>
                <a:latin typeface="EWJAAL+MS-UIGothic"/>
                <a:cs typeface="EWJAAL+MS-UIGothic"/>
              </a:rPr>
              <a:t>益保障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5150" spc="25">
                <a:solidFill>
                  <a:srgbClr val="000000"/>
                </a:solidFill>
                <a:latin typeface="EWJAAL+MS-UIGothic"/>
                <a:cs typeface="EWJAAL+MS-UIGothic"/>
              </a:rPr>
              <a:t>理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EWJAAL+MS-UIGothic"/>
                <a:cs typeface="EWJAAL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DWISNL+SSIGTS+ArialMT"/>
                <a:cs typeface="DWISNL+SSIGTS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EWJAAL+MS-UIGothic"/>
                <a:cs typeface="EWJAAL+MS-UIGothic"/>
              </a:rPr>
              <a:t>病人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权</a:t>
            </a:r>
            <a:r>
              <a:rPr sz="2400">
                <a:solidFill>
                  <a:srgbClr val="AF79DE"/>
                </a:solidFill>
                <a:latin typeface="EWJAAL+MS-UIGothic"/>
                <a:cs typeface="EWJAAL+MS-UIGothic"/>
              </a:rPr>
              <a:t>益概述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4089341" cy="2429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DWISNL+SSIGTS+ArialMT"/>
                <a:cs typeface="DWISNL+SSIGTS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EWJAAL+MS-UIGothic"/>
                <a:cs typeface="EWJAAL+MS-UIGothic"/>
              </a:rPr>
              <a:t>病人的基本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权</a:t>
            </a:r>
            <a:r>
              <a:rPr sz="2400">
                <a:solidFill>
                  <a:srgbClr val="AF79DE"/>
                </a:solidFill>
                <a:latin typeface="EWJAAL+MS-UIGothic"/>
                <a:cs typeface="EWJAAL+MS-UIGothic"/>
              </a:rPr>
              <a:t>利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DWISNL+SSIGTS+ArialMT"/>
                <a:cs typeface="DWISNL+SSIGTS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EWJAAL+MS-UIGothic"/>
                <a:cs typeface="EWJAAL+MS-UIGothic"/>
              </a:rPr>
              <a:t>保障病人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权</a:t>
            </a:r>
            <a:r>
              <a:rPr sz="2400">
                <a:solidFill>
                  <a:srgbClr val="AF79DE"/>
                </a:solidFill>
                <a:latin typeface="EWJAAL+MS-UIGothic"/>
                <a:cs typeface="EWJAAL+MS-UIGothic"/>
              </a:rPr>
              <a:t>益的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AF79DE"/>
                </a:solidFill>
                <a:latin typeface="EWJAAL+MS-UIGothic"/>
                <a:cs typeface="EWJAAL+MS-UIGothic"/>
              </a:rPr>
              <a:t>理措施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DWISNL+SSIGTS+ArialMT"/>
                <a:cs typeface="DWISNL+SSIGTS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EWJAAL+MS-UIGothic"/>
                <a:cs typeface="EWJAAL+MS-UIGothic"/>
              </a:rPr>
              <a:t>病人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权</a:t>
            </a:r>
            <a:r>
              <a:rPr sz="2400">
                <a:solidFill>
                  <a:srgbClr val="AF79DE"/>
                </a:solidFill>
                <a:latin typeface="EWJAAL+MS-UIGothic"/>
                <a:cs typeface="EWJAAL+MS-UIGothic"/>
              </a:rPr>
              <a:t>益的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维护</a:t>
            </a:r>
            <a:r>
              <a:rPr sz="2400">
                <a:solidFill>
                  <a:srgbClr val="AF79DE"/>
                </a:solidFill>
                <a:latin typeface="EWJAAL+MS-UIGothic"/>
                <a:cs typeface="EWJAAL+MS-UIGothic"/>
              </a:rPr>
              <a:t>途径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DWISNL+SSIGTS+ArialMT"/>
                <a:cs typeface="DWISNL+SSIGTS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EWJAAL+MS-UIGothic"/>
                <a:cs typeface="EWJAAL+MS-UIGothic"/>
              </a:rPr>
              <a:t>案例分析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EWJAAL+MS-UIGothic"/>
                <a:cs typeface="EWJAAL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CDC4E2"/>
                </a:solidFill>
                <a:latin typeface="AHKIML+HMCOEJ+MicrosoftYaHei-Bold"/>
                <a:cs typeface="AHKIML+HMCOEJ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AHKIML+HMCOEJ+MicrosoftYaHei-Bold"/>
                <a:cs typeface="AHKIML+HMCOEJ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93895" y="3354784"/>
            <a:ext cx="40005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EWJAAL+MS-UIGothic"/>
                <a:cs typeface="EWJAAL+MS-UIGothic"/>
              </a:rPr>
              <a:t>病人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4200">
                <a:solidFill>
                  <a:srgbClr val="000000"/>
                </a:solidFill>
                <a:latin typeface="EWJAAL+MS-UIGothic"/>
                <a:cs typeface="EWJAAL+MS-UIGothic"/>
              </a:rPr>
              <a:t>益概述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EWJAAL+MS-UIGothic"/>
                <a:cs typeface="EWJAAL+MS-UIGothic"/>
              </a:rPr>
              <a:t>病人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权</a:t>
            </a:r>
            <a:r>
              <a:rPr sz="3000">
                <a:solidFill>
                  <a:srgbClr val="AF79DE"/>
                </a:solidFill>
                <a:latin typeface="EWJAAL+MS-UIGothic"/>
                <a:cs typeface="EWJAAL+MS-UIGothic"/>
              </a:rPr>
              <a:t>益的定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AHKIML+HMCOEJ+MicrosoftYaHei-Bold"/>
                <a:cs typeface="AHKIML+HMCOEJ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891276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病人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益是指病人在接受医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服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务过</a:t>
            </a: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程中所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享有的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利和利益，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包括生命健康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、知情同意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选择权</a:t>
            </a: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、投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诉权</a:t>
            </a: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AHKIML+HMCOEJ+MicrosoftYaHei-Bold"/>
                <a:cs typeface="AHKIML+HMCOEJ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病人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益是法律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赋</a:t>
            </a: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予每个公民的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基本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利，也是医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的基本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要求。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EWJAAL+MS-UIGothic"/>
                <a:cs typeface="EWJAAL+MS-UIGothic"/>
              </a:rPr>
              <a:t>病人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权</a:t>
            </a:r>
            <a:r>
              <a:rPr sz="3000">
                <a:solidFill>
                  <a:srgbClr val="AF79DE"/>
                </a:solidFill>
                <a:latin typeface="EWJAAL+MS-UIGothic"/>
                <a:cs typeface="EWJAAL+MS-UIGothic"/>
              </a:rPr>
              <a:t>益的重要性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保障病人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益是医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的基本要求，是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社会公平正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重要体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保障病人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益有利于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疗卫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生事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可持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0002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保障病人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益有助于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提高医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务质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量，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医患关系的和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EWJAAL+MS-UIGothic"/>
                <a:cs typeface="EWJAAL+MS-UIGothic"/>
              </a:rPr>
              <a:t>病人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权</a:t>
            </a:r>
            <a:r>
              <a:rPr sz="3000">
                <a:solidFill>
                  <a:srgbClr val="AF79DE"/>
                </a:solidFill>
                <a:latin typeface="EWJAAL+MS-UIGothic"/>
                <a:cs typeface="EWJAAL+MS-UIGothic"/>
              </a:rPr>
              <a:t>益的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AF79DE"/>
                </a:solidFill>
                <a:latin typeface="EWJAAL+MS-UIGothic"/>
                <a:cs typeface="EWJAAL+MS-UIGothic"/>
              </a:rPr>
              <a:t>史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AF79DE"/>
                </a:solidFill>
                <a:latin typeface="EWJAAL+MS-UIGothic"/>
                <a:cs typeface="EWJAAL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3115" y="434885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WJAAL+MS-UIGothic"/>
                <a:cs typeface="EWJAAL+MS-UIGothic"/>
              </a:rPr>
              <a:t>病人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FFF"/>
                </a:solidFill>
                <a:latin typeface="EWJAAL+MS-UIGothic"/>
                <a:cs typeface="EWJAAL+MS-UIGothic"/>
              </a:rPr>
              <a:t>益的概念起源于西方国家，</a:t>
            </a:r>
          </a:p>
          <a:p>
            <a:pPr marL="95249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WJAAL+MS-UIGothic"/>
                <a:cs typeface="EWJAAL+MS-UIGothic"/>
              </a:rPr>
              <a:t>随着医学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伦</a:t>
            </a:r>
            <a:r>
              <a:rPr sz="1500">
                <a:solidFill>
                  <a:srgbClr val="FFFFFF"/>
                </a:solidFill>
                <a:latin typeface="EWJAAL+MS-UIGothic"/>
                <a:cs typeface="EWJAAL+MS-UIGothic"/>
              </a:rPr>
              <a:t>理学和法律的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EWJAAL+MS-UIGothic"/>
                <a:cs typeface="EWJAAL+MS-UIGothic"/>
              </a:rPr>
              <a:t>展而</a:t>
            </a:r>
          </a:p>
          <a:p>
            <a:pPr marL="952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WJAAL+MS-UIGothic"/>
                <a:cs typeface="EWJAAL+MS-UIGothic"/>
              </a:rPr>
              <a:t>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FFF"/>
                </a:solidFill>
                <a:latin typeface="EWJAAL+MS-UIGothic"/>
                <a:cs typeface="EWJAAL+MS-UIGothic"/>
              </a:rPr>
              <a:t>完善。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WJAAL+MS-UIGothic"/>
                <a:cs typeface="EWJAAL+MS-UIGothic"/>
              </a:rPr>
              <a:t>在我国，随着医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EWJAAL+MS-UIGothic"/>
                <a:cs typeface="EWJAAL+MS-UIGothic"/>
              </a:rPr>
              <a:t>改革的深入和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WJAAL+MS-UIGothic"/>
                <a:cs typeface="EWJAAL+MS-UIGothic"/>
              </a:rPr>
              <a:t>法治建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EWJAAL+MS-UIGothic"/>
                <a:cs typeface="EWJAAL+MS-UIGothic"/>
              </a:rPr>
              <a:t>的加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EWJAAL+MS-UIGothic"/>
                <a:cs typeface="EWJAAL+MS-UIGothic"/>
              </a:rPr>
              <a:t>，病人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FFF"/>
                </a:solidFill>
                <a:latin typeface="EWJAAL+MS-UIGothic"/>
                <a:cs typeface="EWJAAL+MS-UIGothic"/>
              </a:rPr>
              <a:t>益保障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WJAAL+MS-UIGothic"/>
                <a:cs typeface="EWJAAL+MS-UIGothic"/>
              </a:rPr>
              <a:t>得到了越来越多的重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FFFFFF"/>
                </a:solidFill>
                <a:latin typeface="EWJAAL+MS-UIGothic"/>
                <a:cs typeface="EWJAAL+MS-UIGothic"/>
              </a:rPr>
              <a:t>和关注。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WJAAL+MS-UIGothic"/>
                <a:cs typeface="EWJAAL+MS-UIGothic"/>
              </a:rPr>
              <a:t>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FFF"/>
                </a:solidFill>
                <a:latin typeface="EWJAAL+MS-UIGothic"/>
                <a:cs typeface="EWJAAL+MS-UIGothic"/>
              </a:rPr>
              <a:t>社会也加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EWJAAL+MS-UIGothic"/>
                <a:cs typeface="EWJAAL+MS-UIGothic"/>
              </a:rPr>
              <a:t>了病人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FFF"/>
                </a:solidFill>
                <a:latin typeface="EWJAAL+MS-UIGothic"/>
                <a:cs typeface="EWJAAL+MS-UIGothic"/>
              </a:rPr>
              <a:t>益的保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WJAAL+MS-UIGothic"/>
                <a:cs typeface="EWJAAL+MS-UIGothic"/>
              </a:rPr>
              <a:t>障工作，推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EWJAAL+MS-UIGothic"/>
                <a:cs typeface="EWJAAL+MS-UIGothic"/>
              </a:rPr>
              <a:t>全球医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疗卫</a:t>
            </a:r>
            <a:r>
              <a:rPr sz="1500">
                <a:solidFill>
                  <a:srgbClr val="FFFFFF"/>
                </a:solidFill>
                <a:latin typeface="EWJAAL+MS-UIGothic"/>
                <a:cs typeface="EWJAAL+MS-UIGothic"/>
              </a:rPr>
              <a:t>生事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</a:p>
          <a:p>
            <a:pPr marL="762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WJAAL+MS-UIGothic"/>
                <a:cs typeface="EWJAAL+MS-UIGothic"/>
              </a:rPr>
              <a:t>的共同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EWJAAL+MS-UIGothic"/>
                <a:cs typeface="EWJAAL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AHKIML+HMCOEJ+MicrosoftYaHei-Bold"/>
                <a:cs typeface="AHKIML+HMCOEJ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27195" y="3354784"/>
            <a:ext cx="4533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EWJAAL+MS-UIGothic"/>
                <a:cs typeface="EWJAAL+MS-UIGothic"/>
              </a:rPr>
              <a:t>病人的基本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4200">
                <a:solidFill>
                  <a:srgbClr val="000000"/>
                </a:solidFill>
                <a:latin typeface="EWJAAL+MS-UIGothic"/>
                <a:cs typeface="EWJAAL+MS-UIGothic"/>
              </a:rPr>
              <a:t>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EWJAAL+MS-UIGothic"/>
                <a:cs typeface="EWJAAL+MS-UIGothic"/>
              </a:rPr>
              <a:t>医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疗权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6568826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病人有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权获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得及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、安全、有效的医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断、治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理等。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AF79DE"/>
                </a:solidFill>
                <a:latin typeface="EWJAAL+MS-UIGothic"/>
                <a:cs typeface="EWJAA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44683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病人有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在医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疗过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程中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医生的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诊疗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，并按照医生的建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接受相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的治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理措施。同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，病人有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要求医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提供者遵守医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疗规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范和操作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程，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确保医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安全和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EWJAAL+MS-UIGothic"/>
                <a:cs typeface="EWJAAL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EWJAAL+MS-UIGothic"/>
                <a:cs typeface="EWJAAL+MS-UIGothic"/>
              </a:rPr>
              <a:t>知情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权</a:t>
            </a:r>
            <a:r>
              <a:rPr sz="3000">
                <a:solidFill>
                  <a:srgbClr val="AF79DE"/>
                </a:solidFill>
                <a:latin typeface="EWJAAL+MS-UIGothic"/>
                <a:cs typeface="EWJAAL+MS-UIGothic"/>
              </a:rPr>
              <a:t>与同意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021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WJAAL+MS-UIGothic"/>
                <a:cs typeface="EWJAAL+MS-UIGothic"/>
              </a:rPr>
              <a:t>病人有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FFFFFF"/>
                </a:solidFill>
                <a:latin typeface="EWJAAL+MS-UIGothic"/>
                <a:cs typeface="EWJAAL+MS-UIGothic"/>
              </a:rPr>
              <a:t>了解自己的病情、治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EWJAAL+MS-UIGothic"/>
                <a:cs typeface="EWJAAL+MS-UIGothic"/>
              </a:rPr>
              <a:t>方案、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EWJAAL+MS-UIGothic"/>
                <a:cs typeface="EWJAAL+MS-UIGothic"/>
              </a:rPr>
              <a:t>等信息，并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EWJAAL+MS-UIGothic"/>
                <a:cs typeface="EWJAAL+MS-UIGothic"/>
              </a:rPr>
              <a:t>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EWJAAL+MS-UIGothic"/>
                <a:cs typeface="EWJAAL+MS-UIGothic"/>
              </a:rPr>
              <a:t>方案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EWJAAL+MS-UIGothic"/>
                <a:cs typeface="EWJAAL+MS-UIGothic"/>
              </a:rPr>
              <a:t>行自主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8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WJAAL+MS-UIGothic"/>
                <a:cs typeface="EWJAAL+MS-UIGothic"/>
              </a:rPr>
              <a:t>和决策。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EWJAAL+MS-UIGothic"/>
                <a:cs typeface="EWJAAL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899322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WJAAL+MS-UIGothic"/>
                <a:cs typeface="EWJAAL+MS-UIGothic"/>
              </a:rPr>
              <a:t>病人有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FFFFFF"/>
                </a:solidFill>
                <a:latin typeface="EWJAAL+MS-UIGothic"/>
                <a:cs typeface="EWJAAL+MS-UIGothic"/>
              </a:rPr>
              <a:t>了解自己的病情、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FFFFFF"/>
                </a:solidFill>
                <a:latin typeface="EWJAAL+MS-UIGothic"/>
                <a:cs typeface="EWJAAL+MS-UIGothic"/>
              </a:rPr>
              <a:t>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EWJAAL+MS-UIGothic"/>
                <a:cs typeface="EWJAAL+MS-UIGothic"/>
              </a:rPr>
              <a:t>果、治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EWJAAL+MS-UIGothic"/>
                <a:cs typeface="EWJAAL+MS-UIGothic"/>
              </a:rPr>
              <a:t>方案、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EWJAAL+MS-UIGothic"/>
                <a:cs typeface="EWJAAL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EWJAAL+MS-UIGothic"/>
                <a:cs typeface="EWJAAL+MS-UIGothic"/>
              </a:rPr>
              <a:t>后等信息，并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EWJAAL+MS-UIGothic"/>
                <a:cs typeface="EWJAAL+MS-UIGothic"/>
              </a:rPr>
              <a:t>医生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WJAAL+MS-UIGothic"/>
                <a:cs typeface="EWJAAL+MS-UIGothic"/>
              </a:rPr>
              <a:t>的建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议进</a:t>
            </a:r>
            <a:r>
              <a:rPr sz="1350">
                <a:solidFill>
                  <a:srgbClr val="FFFFFF"/>
                </a:solidFill>
                <a:latin typeface="EWJAAL+MS-UIGothic"/>
                <a:cs typeface="EWJAAL+MS-UIGothic"/>
              </a:rPr>
              <a:t>行自主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EWJAAL+MS-UIGothic"/>
                <a:cs typeface="EWJAAL+MS-UIGothic"/>
              </a:rPr>
              <a:t>和决策。同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EWJAAL+MS-UIGothic"/>
                <a:cs typeface="EWJAAL+MS-UIGothic"/>
              </a:rPr>
              <a:t>，病人有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FFFFFF"/>
                </a:solidFill>
                <a:latin typeface="EWJAAL+MS-UIGothic"/>
                <a:cs typeface="EWJAAL+MS-UIGothic"/>
              </a:rPr>
              <a:t>在治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EWJAAL+MS-UIGothic"/>
                <a:cs typeface="EWJAAL+MS-UIGothic"/>
              </a:rPr>
              <a:t>方案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EWJAAL+MS-UIGothic"/>
                <a:cs typeface="EWJAAL+MS-UIGothic"/>
              </a:rPr>
              <a:t>施前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签</a:t>
            </a:r>
            <a:r>
              <a:rPr sz="1350">
                <a:solidFill>
                  <a:srgbClr val="FFFFFF"/>
                </a:solidFill>
                <a:latin typeface="EWJAAL+MS-UIGothic"/>
                <a:cs typeface="EWJAAL+MS-UIGothic"/>
              </a:rPr>
              <a:t>署知情同意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书</a:t>
            </a:r>
            <a:r>
              <a:rPr sz="1350">
                <a:solidFill>
                  <a:srgbClr val="FFFFFF"/>
                </a:solidFill>
                <a:latin typeface="EWJAAL+MS-UIGothic"/>
                <a:cs typeface="EWJAAL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EWJAAL+MS-UIGothic"/>
                <a:cs typeface="EWJAAL+MS-UIGothic"/>
              </a:rPr>
              <a:t>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疗过</a:t>
            </a:r>
            <a:r>
              <a:rPr sz="1350">
                <a:solidFill>
                  <a:srgbClr val="FFFFFF"/>
                </a:solidFill>
                <a:latin typeface="EWJAAL+MS-UIGothic"/>
                <a:cs typeface="EWJAAL+MS-UIGothic"/>
              </a:rPr>
              <a:t>程中可能出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EWJAAL+MS-UIGothic"/>
                <a:cs typeface="EWJAAL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EWJAAL+MS-UIGothic"/>
                <a:cs typeface="EWJAAL+MS-UIGothic"/>
              </a:rPr>
              <a:t>和并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EWJAAL+MS-UIGothic"/>
                <a:cs typeface="EWJAAL+MS-UIGothic"/>
              </a:rPr>
              <a:t>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EWJAAL+MS-UIGothic"/>
                <a:cs typeface="EWJAAL+MS-UIGothic"/>
              </a:rPr>
              <a:t>行了解并同意承担相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应责</a:t>
            </a:r>
            <a:r>
              <a:rPr sz="1350">
                <a:solidFill>
                  <a:srgbClr val="FFFFFF"/>
                </a:solidFill>
                <a:latin typeface="EWJAAL+MS-UIGothic"/>
                <a:cs typeface="EWJAAL+MS-UIGothic"/>
              </a:rPr>
              <a:t>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隐</a:t>
            </a:r>
            <a:r>
              <a:rPr sz="3000">
                <a:solidFill>
                  <a:srgbClr val="AF79DE"/>
                </a:solidFill>
                <a:latin typeface="EWJAAL+MS-UIGothic"/>
                <a:cs typeface="EWJAAL+MS-UIGothic"/>
              </a:rPr>
              <a:t>私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权</a:t>
            </a:r>
            <a:r>
              <a:rPr sz="3000">
                <a:solidFill>
                  <a:srgbClr val="AF79DE"/>
                </a:solidFill>
                <a:latin typeface="EWJAAL+MS-UIGothic"/>
                <a:cs typeface="EWJAAL+MS-UIGothic"/>
              </a:rPr>
              <a:t>与保密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AF79D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病人有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自己的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私和个人信息，并要求医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机构和医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员对</a:t>
            </a: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相关信息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行保密。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AF79D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AF79DE"/>
                </a:solidFill>
                <a:latin typeface="EWJAAL+MS-UIGothic"/>
                <a:cs typeface="EWJAA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病人有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要求医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机构和医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员对</a:t>
            </a: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其个人信息、病情、家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庭情况等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行保密，并要求在医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疗过</a:t>
            </a: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程中尊重自己的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私。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，病人有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要求医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机构采取必要的措施，确保病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历资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WJAAL+MS-UIGothic"/>
                <a:cs typeface="EWJAAL+MS-UIGothic"/>
              </a:rPr>
              <a:t>料、个人信息等的安全和保密。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获</a:t>
            </a:r>
            <a:r>
              <a:rPr sz="3000">
                <a:solidFill>
                  <a:srgbClr val="AF79DE"/>
                </a:solidFill>
                <a:latin typeface="EWJAAL+MS-UIGothic"/>
                <a:cs typeface="EWJAAL+MS-UIGothic"/>
              </a:rPr>
              <a:t>得医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疗赔偿</a:t>
            </a:r>
            <a:r>
              <a:rPr sz="3000">
                <a:solidFill>
                  <a:srgbClr val="AF79DE"/>
                </a:solidFill>
                <a:latin typeface="EWJAAL+MS-UIGothic"/>
                <a:cs typeface="EWJAAL+MS-UIGothic"/>
              </a:rPr>
              <a:t>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权</a:t>
            </a:r>
            <a:r>
              <a:rPr sz="3000">
                <a:solidFill>
                  <a:srgbClr val="AF79DE"/>
                </a:solidFill>
                <a:latin typeface="EWJAAL+MS-UIGothic"/>
                <a:cs typeface="EWJAAL+MS-UIGothic"/>
              </a:rPr>
              <a:t>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62059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WJAAL+MS-UIGothic"/>
                <a:cs typeface="EWJAAL+MS-UIGothic"/>
              </a:rPr>
              <a:t>病人因医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疗过错</a:t>
            </a:r>
            <a:r>
              <a:rPr sz="1500">
                <a:solidFill>
                  <a:srgbClr val="FFFFFF"/>
                </a:solidFill>
                <a:latin typeface="EWJAAL+MS-UIGothic"/>
                <a:cs typeface="EWJAAL+MS-UIGothic"/>
              </a:rPr>
              <a:t>或疏忽造成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FFF"/>
                </a:solidFill>
                <a:latin typeface="EWJAAL+MS-UIGothic"/>
                <a:cs typeface="EWJAAL+MS-UIGothic"/>
              </a:rPr>
              <a:t>害的，有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FFF"/>
                </a:solidFill>
                <a:latin typeface="EWJAAL+MS-UIGothic"/>
                <a:cs typeface="EWJAAL+MS-UIGothic"/>
              </a:rPr>
              <a:t>要求医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EWJAAL+MS-UIGothic"/>
                <a:cs typeface="EWJAAL+MS-UIGothic"/>
              </a:rPr>
              <a:t>机构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EWJAAL+MS-UIGothic"/>
                <a:cs typeface="EWJAAL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赔偿</a:t>
            </a:r>
            <a:r>
              <a:rPr sz="1500">
                <a:solidFill>
                  <a:srgbClr val="FFFFFF"/>
                </a:solidFill>
                <a:latin typeface="EWJAAL+MS-UIGothic"/>
                <a:cs typeface="EWJAA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AF79D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AF79DE"/>
                </a:solidFill>
                <a:latin typeface="EWJAAL+MS-UIGothic"/>
                <a:cs typeface="EWJAA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9228A"/>
                </a:solidFill>
                <a:latin typeface="EWJAAL+MS-UIGothic"/>
                <a:cs typeface="EWJAAL+MS-UIGothic"/>
              </a:rPr>
              <a:t>病人如果因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59228A"/>
                </a:solidFill>
                <a:latin typeface="EWJAAL+MS-UIGothic"/>
                <a:cs typeface="EWJAAL+MS-UIGothic"/>
              </a:rPr>
              <a:t>医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疗过错</a:t>
            </a:r>
            <a:r>
              <a:rPr sz="1500">
                <a:solidFill>
                  <a:srgbClr val="59228A"/>
                </a:solidFill>
                <a:latin typeface="EWJAAL+MS-UIGothic"/>
                <a:cs typeface="EWJAAL+MS-UIGothic"/>
              </a:rPr>
              <a:t>或疏忽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59228A"/>
                </a:solidFill>
                <a:latin typeface="EWJAAL+MS-UIGothic"/>
                <a:cs typeface="EWJAAL+MS-UIGothic"/>
              </a:rPr>
              <a:t>致身体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59228A"/>
                </a:solidFill>
                <a:latin typeface="EWJAAL+MS-UIGothic"/>
                <a:cs typeface="EWJAAL+MS-UIGothic"/>
              </a:rPr>
              <a:t>害或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经济损</a:t>
            </a:r>
            <a:r>
              <a:rPr sz="1500">
                <a:solidFill>
                  <a:srgbClr val="59228A"/>
                </a:solidFill>
                <a:latin typeface="EWJAAL+MS-UIGothic"/>
                <a:cs typeface="EWJAAL+MS-UIGothic"/>
              </a:rPr>
              <a:t>失，有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59228A"/>
                </a:solidFill>
                <a:latin typeface="EWJAAL+MS-UIGothic"/>
                <a:cs typeface="EWJAAL+MS-UIGothic"/>
              </a:rPr>
              <a:t>要求医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59228A"/>
                </a:solidFill>
                <a:latin typeface="EWJAAL+MS-UIGothic"/>
                <a:cs typeface="EWJAAL+MS-UIGothic"/>
              </a:rPr>
              <a:t>机构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59228A"/>
                </a:solidFill>
                <a:latin typeface="EWJAAL+MS-UIGothic"/>
                <a:cs typeface="EWJAAL+MS-UIGothic"/>
              </a:rPr>
              <a:t>行相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59228A"/>
                </a:solidFill>
                <a:latin typeface="EWJAAL+MS-UIGothic"/>
                <a:cs typeface="EWJAAL+MS-UIGothic"/>
              </a:rPr>
              <a:t>的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赔偿</a:t>
            </a:r>
            <a:r>
              <a:rPr sz="1500">
                <a:solidFill>
                  <a:srgbClr val="59228A"/>
                </a:solidFill>
                <a:latin typeface="EWJAAL+MS-UIGothic"/>
                <a:cs typeface="EWJAAL+MS-UIGothic"/>
              </a:rPr>
              <a:t>。同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59228A"/>
                </a:solidFill>
                <a:latin typeface="EWJAAL+MS-UIGothic"/>
                <a:cs typeface="EWJAAL+MS-UIGothic"/>
              </a:rPr>
              <a:t>，病人可以依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59228A"/>
                </a:solidFill>
                <a:latin typeface="EWJAAL+MS-UIGothic"/>
                <a:cs typeface="EWJAAL+MS-UIGothic"/>
              </a:rPr>
              <a:t>据相关法律法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59228A"/>
                </a:solidFill>
                <a:latin typeface="EWJAAL+MS-UIGothic"/>
                <a:cs typeface="EWJAAL+MS-UIGothic"/>
              </a:rPr>
              <a:t>和程序，通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59228A"/>
                </a:solidFill>
                <a:latin typeface="EWJAAL+MS-UIGothic"/>
                <a:cs typeface="EWJAAL+MS-UIGothic"/>
              </a:rPr>
              <a:t>法律途径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59228A"/>
                </a:solidFill>
                <a:latin typeface="EWJAAL+MS-UIGothic"/>
                <a:cs typeface="EWJAAL+MS-UIGothic"/>
              </a:rPr>
              <a:t>自己的合法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59228A"/>
                </a:solidFill>
                <a:latin typeface="EWJAAL+MS-UIGothic"/>
                <a:cs typeface="EWJAAL+MS-UIGothic"/>
              </a:rPr>
              <a:t>益。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AHKIML+HMCOEJ+MicrosoftYaHei-Bold"/>
                <a:cs typeface="AHKIML+HMCOEJ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60395" y="3354784"/>
            <a:ext cx="6747509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EWJAAL+MS-UIGothic"/>
                <a:cs typeface="EWJAAL+MS-UIGothic"/>
              </a:rPr>
              <a:t>保障病人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4200">
                <a:solidFill>
                  <a:srgbClr val="000000"/>
                </a:solidFill>
                <a:latin typeface="EWJAAL+MS-UIGothic"/>
                <a:cs typeface="EWJAAL+MS-UIGothic"/>
              </a:rPr>
              <a:t>益的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4200">
                <a:solidFill>
                  <a:srgbClr val="000000"/>
                </a:solidFill>
                <a:latin typeface="EWJAAL+MS-UIGothic"/>
                <a:cs typeface="EWJAAL+MS-UIGothic"/>
              </a:rPr>
              <a:t>理措施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https://d.book118.com/655143000211011114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EWJAAL+MS-UIGothic</vt:lpstr>
      <vt:lpstr>SimSun</vt:lpstr>
      <vt:lpstr>DWISNL+SSIGTS+ArialMT</vt:lpstr>
      <vt:lpstr>Times New Roman</vt:lpstr>
      <vt:lpstr>AHKIML+HMCOEJ+MicrosoftYaHei-Bold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2024-09-21T16:33:01.554</cp:lastPrinted>
  <dcterms:created xsi:type="dcterms:W3CDTF">2024-09-21T08:33:01Z</dcterms:created>
  <dcterms:modified xsi:type="dcterms:W3CDTF">2024-09-21T08:33:02Z</dcterms:modified>
</cp:coreProperties>
</file>