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7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.xml" /><Relationship Id="rId3" Type="http://schemas.openxmlformats.org/officeDocument/2006/relationships/image" Target="../media/image2.png" /><Relationship Id="rId4" Type="http://schemas.openxmlformats.org/officeDocument/2006/relationships/tags" Target="../tags/tag6.xml" /><Relationship Id="rId5" Type="http://schemas.openxmlformats.org/officeDocument/2006/relationships/image" Target="../media/image4.png" /><Relationship Id="rId6" Type="http://schemas.openxmlformats.org/officeDocument/2006/relationships/tags" Target="../tags/tag7.xml" /><Relationship Id="rId7" Type="http://schemas.openxmlformats.org/officeDocument/2006/relationships/image" Target="../media/image3.png" /><Relationship Id="rId8" Type="http://schemas.openxmlformats.org/officeDocument/2006/relationships/tags" Target="../tags/tag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image" Target="../media/image2.png" /><Relationship Id="rId4" Type="http://schemas.openxmlformats.org/officeDocument/2006/relationships/tags" Target="../tags/tag10.xml" /><Relationship Id="rId5" Type="http://schemas.openxmlformats.org/officeDocument/2006/relationships/image" Target="../media/image3.png" /><Relationship Id="rId6" Type="http://schemas.openxmlformats.org/officeDocument/2006/relationships/tags" Target="../tags/tag11.xml" /><Relationship Id="rId7" Type="http://schemas.openxmlformats.org/officeDocument/2006/relationships/image" Target="../media/image4.png" /><Relationship Id="rId8" Type="http://schemas.openxmlformats.org/officeDocument/2006/relationships/tags" Target="../tags/tag1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image" Target="../media/image2.png" /><Relationship Id="rId6" Type="http://schemas.openxmlformats.org/officeDocument/2006/relationships/tags" Target="../tags/tag15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044BE-E1B3-445F-B87A-048CC2E9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E37F8-9E97-4B1F-B930-5852F635F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FCED8-76F3-416C-9C1C-956FB4F5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F7460-9E06-4C04-9FB8-F0C0E2DFC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67BCFF-35F7-47A7-998F-9BD5B133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A8370-1C30-4108-A044-2A2F8BFA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49087-0AD3-44FE-83AD-E227A910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6AD01-695C-441D-BFD3-DE6E95FBF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65744-A408-4C05-A617-AD3F3C04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072CA-770C-4AB1-83A0-52C367F3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A6063-97C1-4CF0-A588-708E9ADE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7" name="图片 6" descr="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34087"/>
          <a:stretch>
            <a:fillRect/>
          </a:stretch>
        </p:blipFill>
        <p:spPr>
          <a:xfrm>
            <a:off x="-635" y="0"/>
            <a:ext cx="12205970" cy="6858000"/>
          </a:xfrm>
          <a:prstGeom prst="rect">
            <a:avLst/>
          </a:prstGeom>
        </p:spPr>
      </p:pic>
      <p:pic>
        <p:nvPicPr>
          <p:cNvPr id="8" name="图片 7" descr="51miz-E769959-356767EA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l="5064"/>
          <a:stretch>
            <a:fillRect/>
          </a:stretch>
        </p:blipFill>
        <p:spPr>
          <a:xfrm>
            <a:off x="-36830" y="2487295"/>
            <a:ext cx="12242165" cy="4880610"/>
          </a:xfrm>
          <a:prstGeom prst="rect">
            <a:avLst/>
          </a:prstGeom>
        </p:spPr>
      </p:pic>
      <p:pic>
        <p:nvPicPr>
          <p:cNvPr id="9" name="图片 8" descr="51miz-E1132720-74F87947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76320" y="3429000"/>
            <a:ext cx="2918460" cy="2918460"/>
          </a:xfrm>
          <a:prstGeom prst="rect">
            <a:avLst/>
          </a:prstGeom>
        </p:spPr>
      </p:pic>
      <p:pic>
        <p:nvPicPr>
          <p:cNvPr id="13" name="图片 12" descr="51miz-E1073533-D67D5E0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67005" y="0"/>
            <a:ext cx="3049270" cy="267144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 descr="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34087"/>
          <a:stretch>
            <a:fillRect/>
          </a:stretch>
        </p:blipFill>
        <p:spPr>
          <a:xfrm>
            <a:off x="-635" y="0"/>
            <a:ext cx="12205970" cy="6858000"/>
          </a:xfrm>
          <a:prstGeom prst="rect">
            <a:avLst/>
          </a:prstGeom>
        </p:spPr>
      </p:pic>
      <p:pic>
        <p:nvPicPr>
          <p:cNvPr id="8" name="图片 7" descr="51miz-E769959-356767EA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l="5064" t="-1223" r="54635"/>
          <a:stretch>
            <a:fillRect/>
          </a:stretch>
        </p:blipFill>
        <p:spPr>
          <a:xfrm>
            <a:off x="-36830" y="2790825"/>
            <a:ext cx="5196840" cy="4940300"/>
          </a:xfrm>
          <a:prstGeom prst="rect">
            <a:avLst/>
          </a:prstGeom>
        </p:spPr>
      </p:pic>
      <p:pic>
        <p:nvPicPr>
          <p:cNvPr id="13" name="图片 12" descr="51miz-E1073533-D67D5E0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67005" y="0"/>
            <a:ext cx="3049270" cy="2671445"/>
          </a:xfrm>
          <a:prstGeom prst="rect">
            <a:avLst/>
          </a:prstGeom>
        </p:spPr>
      </p:pic>
      <p:pic>
        <p:nvPicPr>
          <p:cNvPr id="10" name="图片 9" descr="51miz-E1132720-74F8794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912110" y="3529965"/>
            <a:ext cx="2918460" cy="291846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 descr="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34087"/>
          <a:stretch>
            <a:fillRect/>
          </a:stretch>
        </p:blipFill>
        <p:spPr>
          <a:xfrm>
            <a:off x="-635" y="0"/>
            <a:ext cx="12205970" cy="6858000"/>
          </a:xfrm>
          <a:prstGeom prst="rect">
            <a:avLst/>
          </a:prstGeom>
        </p:spPr>
      </p:pic>
      <p:pic>
        <p:nvPicPr>
          <p:cNvPr id="8" name="图片 7" descr="51miz-E769959-356767EA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l="5064"/>
          <a:stretch>
            <a:fillRect/>
          </a:stretch>
        </p:blipFill>
        <p:spPr>
          <a:xfrm>
            <a:off x="-36830" y="2487295"/>
            <a:ext cx="12242165" cy="4880610"/>
          </a:xfrm>
          <a:prstGeom prst="rect">
            <a:avLst/>
          </a:prstGeom>
        </p:spPr>
      </p:pic>
      <p:pic>
        <p:nvPicPr>
          <p:cNvPr id="9" name="图片 8" descr="51miz-E1132720-74F87947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53880" y="2152650"/>
            <a:ext cx="2918460" cy="2918460"/>
          </a:xfrm>
          <a:prstGeom prst="rect">
            <a:avLst/>
          </a:prstGeom>
        </p:spPr>
      </p:pic>
      <p:pic>
        <p:nvPicPr>
          <p:cNvPr id="13" name="图片 12" descr="51miz-E1073533-D67D5E0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67005" y="0"/>
            <a:ext cx="3049270" cy="267144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34087"/>
          <a:stretch>
            <a:fillRect/>
          </a:stretch>
        </p:blipFill>
        <p:spPr>
          <a:xfrm>
            <a:off x="-635" y="0"/>
            <a:ext cx="12205970" cy="6858000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32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91082"/>
            <a:ext cx="3820277" cy="428322"/>
          </a:xfrm>
        </p:spPr>
        <p:txBody>
          <a:bodyPr wrap="none">
            <a:spAutoFit/>
          </a:bodyPr>
          <a:lstStyle>
            <a:lvl1pPr>
              <a:defRPr sz="2400" b="1">
                <a:solidFill>
                  <a:srgbClr val="C00000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3" name="图片 12" descr="51miz-E1073533-D67D5E0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l="11883" t="35137" r="59320" b="36495"/>
          <a:stretch>
            <a:fillRect/>
          </a:stretch>
        </p:blipFill>
        <p:spPr>
          <a:xfrm>
            <a:off x="27940" y="0"/>
            <a:ext cx="952500" cy="822325"/>
          </a:xfrm>
          <a:prstGeom prst="rect">
            <a:avLst/>
          </a:prstGeom>
        </p:spPr>
      </p:pic>
      <p:pic>
        <p:nvPicPr>
          <p:cNvPr id="10" name="图片 9" descr="51miz-E769959-356767EA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42306" t="42246" r="24878" b="18532"/>
          <a:stretch>
            <a:fillRect/>
          </a:stretch>
        </p:blipFill>
        <p:spPr>
          <a:xfrm>
            <a:off x="9451975" y="5727700"/>
            <a:ext cx="2753360" cy="11303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仿宋"/>
                <a:ea typeface="仿宋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仿宋"/>
                <a:ea typeface="仿宋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仿宋"/>
                <a:ea typeface="仿宋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仿宋"/>
          <a:ea typeface="仿宋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仿宋"/>
          <a:ea typeface="仿宋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仿宋"/>
          <a:ea typeface="仿宋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仿宋"/>
          <a:ea typeface="仿宋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仿宋"/>
          <a:ea typeface="仿宋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仿宋"/>
          <a:ea typeface="仿宋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8.png" /><Relationship Id="rId8" Type="http://schemas.openxmlformats.org/officeDocument/2006/relationships/tags" Target="../tags/tag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tags" Target="../tags/tag29.xml" /><Relationship Id="rId13" Type="http://schemas.openxmlformats.org/officeDocument/2006/relationships/tags" Target="../tags/tag30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tags" Target="../tags/tag51.xml" /><Relationship Id="rId19" Type="http://schemas.openxmlformats.org/officeDocument/2006/relationships/tags" Target="../tags/tag52.xml" /><Relationship Id="rId2" Type="http://schemas.openxmlformats.org/officeDocument/2006/relationships/tags" Target="../tags/tag35.xml" /><Relationship Id="rId20" Type="http://schemas.openxmlformats.org/officeDocument/2006/relationships/tags" Target="../tags/tag53.xml" /><Relationship Id="rId21" Type="http://schemas.openxmlformats.org/officeDocument/2006/relationships/tags" Target="../tags/tag54.xml" /><Relationship Id="rId22" Type="http://schemas.openxmlformats.org/officeDocument/2006/relationships/tags" Target="../tags/tag55.xml" /><Relationship Id="rId23" Type="http://schemas.openxmlformats.org/officeDocument/2006/relationships/tags" Target="../tags/tag56.xml" /><Relationship Id="rId24" Type="http://schemas.openxmlformats.org/officeDocument/2006/relationships/tags" Target="../tags/tag57.xml" /><Relationship Id="rId25" Type="http://schemas.openxmlformats.org/officeDocument/2006/relationships/tags" Target="../tags/tag58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64.xml" /><Relationship Id="rId3" Type="http://schemas.openxmlformats.org/officeDocument/2006/relationships/tags" Target="../tags/tag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4403101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" y="0"/>
            <a:ext cx="12205970" cy="6858000"/>
          </a:xfrm>
          <a:prstGeom prst="rect">
            <a:avLst/>
          </a:prstGeom>
        </p:spPr>
      </p:pic>
      <p:pic>
        <p:nvPicPr>
          <p:cNvPr id="5" name="图片 4" descr="51miz-E769959-356767E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830" y="2487295"/>
            <a:ext cx="12242165" cy="4880610"/>
          </a:xfrm>
          <a:prstGeom prst="rect">
            <a:avLst/>
          </a:prstGeom>
        </p:spPr>
      </p:pic>
      <p:pic>
        <p:nvPicPr>
          <p:cNvPr id="6" name="图片 5" descr="51miz-E1132720-74F8794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6320" y="3429000"/>
            <a:ext cx="2918460" cy="291846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5212715" y="3136265"/>
            <a:ext cx="6473825" cy="1038225"/>
            <a:chOff x="1192" y="5587"/>
            <a:chExt cx="10195" cy="1635"/>
          </a:xfrm>
        </p:grpSpPr>
        <p:sp>
          <p:nvSpPr>
            <p:cNvPr id="8" name="文本框 7"/>
            <p:cNvSpPr txBox="1"/>
            <p:nvPr>
              <p:custDataLst>
                <p:tags r:id="rId5"/>
              </p:custDataLst>
            </p:nvPr>
          </p:nvSpPr>
          <p:spPr>
            <a:xfrm>
              <a:off x="1192" y="5587"/>
              <a:ext cx="10195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>
                  <a:solidFill>
                    <a:schemeClr val="tx1"/>
                  </a:solidFill>
                  <a:latin typeface="仿宋"/>
                  <a:ea typeface="仿宋"/>
                  <a:sym typeface="+mn-ea"/>
                </a:rPr>
                <a:t>一位教育者的独白</a:t>
              </a:r>
              <a:r>
                <a:rPr lang="en-US" altLang="zh-CN" sz="2400">
                  <a:solidFill>
                    <a:schemeClr val="tx1"/>
                  </a:solidFill>
                  <a:latin typeface="仿宋"/>
                  <a:ea typeface="仿宋"/>
                  <a:sym typeface="+mn-ea"/>
                </a:rPr>
                <a:t>  ▏</a:t>
              </a:r>
              <a:r>
                <a:rPr lang="zh-CN" altLang="en-US" sz="2400">
                  <a:solidFill>
                    <a:schemeClr val="tx1"/>
                  </a:solidFill>
                  <a:latin typeface="仿宋"/>
                  <a:ea typeface="仿宋"/>
                  <a:sym typeface="+mn-ea"/>
                </a:rPr>
                <a:t>读书分享 </a:t>
              </a:r>
              <a:r>
                <a:rPr lang="en-US" altLang="zh-CN" sz="2400">
                  <a:solidFill>
                    <a:schemeClr val="tx1"/>
                  </a:solidFill>
                  <a:latin typeface="仿宋"/>
                  <a:ea typeface="仿宋"/>
                  <a:sym typeface="+mn-ea"/>
                </a:rPr>
                <a:t> ▏</a:t>
              </a:r>
              <a:r>
                <a:rPr lang="zh-CN" altLang="en-US" sz="2400">
                  <a:solidFill>
                    <a:schemeClr val="tx1"/>
                  </a:solidFill>
                  <a:latin typeface="仿宋"/>
                  <a:ea typeface="仿宋"/>
                  <a:sym typeface="+mn-ea"/>
                </a:rPr>
                <a:t>教师培训</a:t>
              </a:r>
              <a:endParaRPr lang="zh-CN" altLang="en-US" sz="2400">
                <a:solidFill>
                  <a:schemeClr val="tx1"/>
                </a:solidFill>
                <a:latin typeface="仿宋"/>
                <a:ea typeface="仿宋"/>
                <a:sym typeface="+mn-ea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6"/>
              </p:custDataLst>
            </p:nvPr>
          </p:nvSpPr>
          <p:spPr>
            <a:xfrm>
              <a:off x="2295" y="6382"/>
              <a:ext cx="9092" cy="84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r" fontAlgn="auto">
                <a:lnSpc>
                  <a:spcPct val="120000"/>
                </a:lnSpc>
              </a:pPr>
              <a:r>
                <a:rPr lang="zh-CN" altLang="en-US" sz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仿宋"/>
                  <a:ea typeface="仿宋"/>
                  <a:cs typeface="仿宋" panose="02010609060101010101" charset="-122"/>
                  <a:sym typeface="+mn-ea"/>
                </a:rPr>
                <a:t>雀鸟哺雏时，存在着一种有趣的现象:成鸟在喂养小鸟时，待哺的雏鸟谁叫得最响、嘴张得最大，所得到的食物或喂养的机会就可能最多。</a:t>
              </a:r>
              <a:endPara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仿宋"/>
                <a:ea typeface="仿宋"/>
                <a:cs typeface="仿宋" panose="02010609060101010101" charset="-122"/>
                <a:sym typeface="+mn-ea"/>
              </a:endParaRPr>
            </a:p>
          </p:txBody>
        </p:sp>
      </p:grpSp>
      <p:pic>
        <p:nvPicPr>
          <p:cNvPr id="10" name="图片 9" descr="51miz-E1073533-D67D5E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005" y="0"/>
            <a:ext cx="3049270" cy="267144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3536315" y="1582420"/>
            <a:ext cx="8544560" cy="1445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 spc="300">
                <a:solidFill>
                  <a:srgbClr val="AF744A"/>
                </a:solidFill>
                <a:effectLst/>
                <a:uFillTx/>
                <a:latin typeface="Segoe UI Black" panose="020b0a02040204020203" charset="0"/>
                <a:ea typeface="Segoe UI Black" panose="020b0a02040204020203" charset="0"/>
                <a:cs typeface="Segoe UI Black" panose="020b0a02040204020203" charset="0"/>
                <a:sym typeface="+mn-ea"/>
              </a:rPr>
              <a:t>《在乎每一只鸟》</a:t>
            </a:r>
            <a:endParaRPr lang="zh-CN" altLang="en-US" sz="8800" b="1" spc="300">
              <a:solidFill>
                <a:srgbClr val="AF744A"/>
              </a:solidFill>
              <a:effectLst/>
              <a:uFillTx/>
              <a:latin typeface="Segoe UI Black" panose="020b0a02040204020203" charset="0"/>
              <a:ea typeface="Segoe UI Black" panose="020b0a02040204020203" charset="0"/>
              <a:cs typeface="Segoe UI Black" panose="020b0a02040204020203" charset="0"/>
              <a:sym typeface="+mn-ea"/>
            </a:endParaRPr>
          </a:p>
        </p:txBody>
      </p:sp>
      <p:sp>
        <p:nvSpPr>
          <p:cNvPr id="15" name="矩形: 圆角 12"/>
          <p:cNvSpPr/>
          <p:nvPr>
            <p:custDataLst>
              <p:tags r:id="rId8"/>
            </p:custDataLst>
          </p:nvPr>
        </p:nvSpPr>
        <p:spPr>
          <a:xfrm>
            <a:off x="8793798" y="5370319"/>
            <a:ext cx="1456613" cy="355601"/>
          </a:xfrm>
          <a:prstGeom prst="roundRect">
            <a:avLst>
              <a:gd name="adj" fmla="val 6149"/>
            </a:avLst>
          </a:prstGeom>
          <a:solidFill>
            <a:srgbClr val="AF744A"/>
          </a:solidFill>
          <a:ln>
            <a:solidFill>
              <a:srgbClr val="FD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仿宋"/>
                <a:ea typeface="+mn-ea"/>
                <a:cs typeface="+mn-cs"/>
              </a:defRPr>
            </a:lvl9pPr>
          </a:lstStyle>
          <a:p>
            <a:pPr algn="ctr"/>
            <a:r>
              <a:rPr lang="zh-CN" sz="1600">
                <a:solidFill>
                  <a:schemeClr val="bg1"/>
                </a:solidFill>
                <a:latin typeface="仿宋"/>
                <a:ea typeface="仿宋"/>
                <a:sym typeface="+mn-ea"/>
              </a:rPr>
              <a:t>汇报：XXX</a:t>
            </a:r>
            <a:endParaRPr lang="zh-CN" altLang="en-US" sz="1600">
              <a:solidFill>
                <a:schemeClr val="bg1"/>
              </a:solidFill>
              <a:latin typeface="仿宋"/>
              <a:ea typeface="仿宋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102600" y="808355"/>
            <a:ext cx="345630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4800">
                <a:solidFill>
                  <a:schemeClr val="bg1">
                    <a:lumMod val="75000"/>
                  </a:schemeClr>
                </a:solidFill>
                <a:latin typeface="Segoe UI Black" panose="020b0a02040204020203" charset="0"/>
                <a:ea typeface="Segoe UI Black" panose="020b0a02040204020203" charset="0"/>
                <a:sym typeface="+mn-ea"/>
              </a:rPr>
              <a:t>Reading</a:t>
            </a:r>
            <a:endParaRPr lang="en-US" altLang="zh-CN" sz="4800">
              <a:solidFill>
                <a:schemeClr val="bg1">
                  <a:lumMod val="75000"/>
                </a:schemeClr>
              </a:solidFill>
              <a:latin typeface="Segoe UI Black" panose="020b0a02040204020203" charset="0"/>
              <a:ea typeface="Segoe UI Black" panose="020b0a02040204020203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3" grpId="0"/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558280" y="355283"/>
            <a:ext cx="3227070" cy="1309370"/>
          </a:xfrm>
        </p:spPr>
        <p:txBody>
          <a:bodyPr wrap="square">
            <a:spAutoFit/>
          </a:bodyPr>
          <a:lstStyle/>
          <a:p>
            <a:pPr algn="dist"/>
            <a:r>
              <a:rPr lang="zh-CN" altLang="en-US" sz="8800" b="1" spc="600">
                <a:solidFill>
                  <a:srgbClr val="AF744A"/>
                </a:solidFill>
                <a:effectLst/>
                <a:latin typeface="Segoe UI Black" panose="020b0a02040204020203" charset="0"/>
                <a:ea typeface="Segoe UI Black" panose="020b0a02040204020203" charset="0"/>
                <a:cs typeface="Segoe UI Black" panose="020b0a02040204020203" charset="0"/>
              </a:rPr>
              <a:t>目录</a:t>
            </a:r>
            <a:endParaRPr lang="zh-CN" altLang="en-US" sz="8800" b="1" spc="600">
              <a:solidFill>
                <a:srgbClr val="AF744A"/>
              </a:solidFill>
              <a:effectLst/>
              <a:latin typeface="Segoe UI Black" panose="020b0a02040204020203" charset="0"/>
              <a:ea typeface="Segoe UI Black" panose="020b0a02040204020203" charset="0"/>
              <a:cs typeface="Segoe UI Black" panose="020b0a02040204020203" charset="0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5761355" y="1844675"/>
            <a:ext cx="5104765" cy="568960"/>
            <a:chOff x="9381" y="2285"/>
            <a:chExt cx="8039" cy="896"/>
          </a:xfrm>
        </p:grpSpPr>
        <p:sp>
          <p:nvSpPr>
            <p:cNvPr id="12" name="矩形: 圆角 11"/>
            <p:cNvSpPr/>
            <p:nvPr>
              <p:custDataLst>
                <p:tags r:id="rId2"/>
              </p:custDataLst>
            </p:nvPr>
          </p:nvSpPr>
          <p:spPr>
            <a:xfrm>
              <a:off x="9414" y="2285"/>
              <a:ext cx="8007" cy="896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AF744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rgbClr val="A02424"/>
                </a:solidFill>
                <a:latin typeface="微软雅黑 Light" panose="020b0502040204020203" charset="-122"/>
                <a:ea typeface="微软雅黑 Light" panose="020b0502040204020203" charset="-122"/>
              </a:endParaRPr>
            </a:p>
          </p:txBody>
        </p:sp>
        <p:sp>
          <p:nvSpPr>
            <p:cNvPr id="13" name="矩形: 圆角 12"/>
            <p:cNvSpPr/>
            <p:nvPr>
              <p:custDataLst>
                <p:tags r:id="rId3"/>
              </p:custDataLst>
            </p:nvPr>
          </p:nvSpPr>
          <p:spPr>
            <a:xfrm>
              <a:off x="9381" y="2285"/>
              <a:ext cx="1405" cy="893"/>
            </a:xfrm>
            <a:prstGeom prst="roundRect">
              <a:avLst>
                <a:gd name="adj" fmla="val 50000"/>
              </a:avLst>
            </a:prstGeom>
            <a:solidFill>
              <a:srgbClr val="AF744A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FFFFF"/>
                  </a:solidFill>
                  <a:latin typeface="MV Boli" panose="02000500030200090000" charset="0"/>
                  <a:ea typeface="MV Boli" panose="02000500030200090000" charset="0"/>
                </a:rPr>
                <a:t>01</a:t>
              </a:r>
              <a:endParaRPr lang="zh-CN" altLang="en-US" sz="2800">
                <a:solidFill>
                  <a:srgbClr val="FFFFFF"/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14" name="文本框 13"/>
            <p:cNvSpPr txBox="1"/>
            <p:nvPr>
              <p:custDataLst>
                <p:tags r:id="rId4"/>
              </p:custDataLst>
            </p:nvPr>
          </p:nvSpPr>
          <p:spPr>
            <a:xfrm>
              <a:off x="11644" y="2353"/>
              <a:ext cx="428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>
                  <a:solidFill>
                    <a:schemeClr val="tx1">
                      <a:lumMod val="75000"/>
                      <a:lumOff val="25000"/>
                    </a:schemeClr>
                  </a:solidFill>
                  <a:latin typeface="MV Boli" panose="02000500030200090000" charset="0"/>
                  <a:ea typeface="MV Boli" panose="02000500030200090000" charset="0"/>
                </a:rPr>
                <a:t>关于作品</a:t>
              </a:r>
              <a:endPara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761355" y="2981960"/>
            <a:ext cx="5104765" cy="568960"/>
            <a:chOff x="9381" y="4150"/>
            <a:chExt cx="8039" cy="896"/>
          </a:xfrm>
        </p:grpSpPr>
        <p:sp>
          <p:nvSpPr>
            <p:cNvPr id="15" name="矩形: 圆角 14"/>
            <p:cNvSpPr/>
            <p:nvPr>
              <p:custDataLst>
                <p:tags r:id="rId5"/>
              </p:custDataLst>
            </p:nvPr>
          </p:nvSpPr>
          <p:spPr>
            <a:xfrm>
              <a:off x="9414" y="4150"/>
              <a:ext cx="8007" cy="896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AF744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rgbClr val="A02424"/>
                </a:solidFill>
                <a:latin typeface="微软雅黑 Light" panose="020b0502040204020203" charset="-122"/>
                <a:ea typeface="微软雅黑 Light" panose="020b0502040204020203" charset="-122"/>
              </a:endParaRPr>
            </a:p>
          </p:txBody>
        </p:sp>
        <p:sp>
          <p:nvSpPr>
            <p:cNvPr id="16" name="矩形: 圆角 15"/>
            <p:cNvSpPr/>
            <p:nvPr>
              <p:custDataLst>
                <p:tags r:id="rId6"/>
              </p:custDataLst>
            </p:nvPr>
          </p:nvSpPr>
          <p:spPr>
            <a:xfrm>
              <a:off x="9381" y="4150"/>
              <a:ext cx="1405" cy="896"/>
            </a:xfrm>
            <a:prstGeom prst="roundRect">
              <a:avLst>
                <a:gd name="adj" fmla="val 50000"/>
              </a:avLst>
            </a:prstGeom>
            <a:solidFill>
              <a:srgbClr val="AF744A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FFFFF"/>
                  </a:solidFill>
                  <a:latin typeface="MV Boli" panose="02000500030200090000" charset="0"/>
                  <a:ea typeface="MV Boli" panose="02000500030200090000" charset="0"/>
                </a:rPr>
                <a:t>02</a:t>
              </a:r>
              <a:endParaRPr lang="zh-CN" altLang="en-US" sz="2800">
                <a:solidFill>
                  <a:srgbClr val="FFFFFF"/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7"/>
              </p:custDataLst>
            </p:nvPr>
          </p:nvSpPr>
          <p:spPr>
            <a:xfrm>
              <a:off x="11644" y="4218"/>
              <a:ext cx="4289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800" kern="1200">
                  <a:solidFill>
                    <a:srgbClr val="074B8E"/>
                  </a:solidFill>
                  <a:latin typeface="思源黑体 CN Bold" panose="020b0800000000000000" charset="-122"/>
                  <a:ea typeface="思源黑体 CN Bold" panose="020b0800000000000000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MV Boli" panose="02000500030200090000" charset="0"/>
                  <a:ea typeface="MV Boli" panose="02000500030200090000" charset="0"/>
                </a:rPr>
                <a:t>阅读分享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761355" y="4119245"/>
            <a:ext cx="5104765" cy="568960"/>
            <a:chOff x="9381" y="5926"/>
            <a:chExt cx="8039" cy="896"/>
          </a:xfrm>
        </p:grpSpPr>
        <p:sp>
          <p:nvSpPr>
            <p:cNvPr id="18" name="矩形: 圆角 17"/>
            <p:cNvSpPr/>
            <p:nvPr>
              <p:custDataLst>
                <p:tags r:id="rId8"/>
              </p:custDataLst>
            </p:nvPr>
          </p:nvSpPr>
          <p:spPr>
            <a:xfrm>
              <a:off x="9414" y="5926"/>
              <a:ext cx="8007" cy="896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AF744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rgbClr val="A02424"/>
                </a:solidFill>
                <a:latin typeface="微软雅黑 Light" panose="020b0502040204020203" charset="-122"/>
                <a:ea typeface="微软雅黑 Light" panose="020b0502040204020203" charset="-122"/>
              </a:endParaRPr>
            </a:p>
          </p:txBody>
        </p:sp>
        <p:sp>
          <p:nvSpPr>
            <p:cNvPr id="19" name="矩形: 圆角 18"/>
            <p:cNvSpPr/>
            <p:nvPr>
              <p:custDataLst>
                <p:tags r:id="rId9"/>
              </p:custDataLst>
            </p:nvPr>
          </p:nvSpPr>
          <p:spPr>
            <a:xfrm>
              <a:off x="9381" y="5926"/>
              <a:ext cx="1405" cy="896"/>
            </a:xfrm>
            <a:prstGeom prst="roundRect">
              <a:avLst>
                <a:gd name="adj" fmla="val 50000"/>
              </a:avLst>
            </a:prstGeom>
            <a:solidFill>
              <a:srgbClr val="AF744A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FFFFF"/>
                  </a:solidFill>
                  <a:latin typeface="MV Boli" panose="02000500030200090000" charset="0"/>
                  <a:ea typeface="MV Boli" panose="02000500030200090000" charset="0"/>
                </a:rPr>
                <a:t>03</a:t>
              </a:r>
              <a:endParaRPr lang="zh-CN" altLang="en-US" sz="2800">
                <a:solidFill>
                  <a:srgbClr val="FFFFFF"/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20" name="文本框 19"/>
            <p:cNvSpPr txBox="1"/>
            <p:nvPr>
              <p:custDataLst>
                <p:tags r:id="rId10"/>
              </p:custDataLst>
            </p:nvPr>
          </p:nvSpPr>
          <p:spPr>
            <a:xfrm>
              <a:off x="10984" y="5973"/>
              <a:ext cx="582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800" kern="1200">
                  <a:solidFill>
                    <a:srgbClr val="074B8E"/>
                  </a:solidFill>
                  <a:latin typeface="思源黑体 CN Bold" panose="020b0800000000000000" charset="-122"/>
                  <a:ea typeface="思源黑体 CN Bold" panose="020b0800000000000000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MV Boli" panose="02000500030200090000" charset="0"/>
                  <a:ea typeface="MV Boli" panose="02000500030200090000" charset="0"/>
                </a:rPr>
                <a:t>雀鸟哺雏，物竞天择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5761355" y="5256530"/>
            <a:ext cx="5104765" cy="568960"/>
            <a:chOff x="9381" y="7659"/>
            <a:chExt cx="8039" cy="896"/>
          </a:xfrm>
        </p:grpSpPr>
        <p:sp>
          <p:nvSpPr>
            <p:cNvPr id="21" name="矩形: 圆角 20"/>
            <p:cNvSpPr/>
            <p:nvPr>
              <p:custDataLst>
                <p:tags r:id="rId11"/>
              </p:custDataLst>
            </p:nvPr>
          </p:nvSpPr>
          <p:spPr>
            <a:xfrm>
              <a:off x="9414" y="7659"/>
              <a:ext cx="8007" cy="896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AF744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solidFill>
                  <a:srgbClr val="A02424"/>
                </a:solidFill>
                <a:latin typeface="微软雅黑 Light" panose="020b0502040204020203" charset="-122"/>
                <a:ea typeface="微软雅黑 Light" panose="020b0502040204020203" charset="-122"/>
              </a:endParaRPr>
            </a:p>
          </p:txBody>
        </p:sp>
        <p:sp>
          <p:nvSpPr>
            <p:cNvPr id="22" name="矩形: 圆角 21"/>
            <p:cNvSpPr/>
            <p:nvPr>
              <p:custDataLst>
                <p:tags r:id="rId12"/>
              </p:custDataLst>
            </p:nvPr>
          </p:nvSpPr>
          <p:spPr>
            <a:xfrm>
              <a:off x="9381" y="7659"/>
              <a:ext cx="1405" cy="896"/>
            </a:xfrm>
            <a:prstGeom prst="roundRect">
              <a:avLst>
                <a:gd name="adj" fmla="val 50000"/>
              </a:avLst>
            </a:prstGeom>
            <a:solidFill>
              <a:srgbClr val="AF744A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FFFFF"/>
                  </a:solidFill>
                  <a:latin typeface="MV Boli" panose="02000500030200090000" charset="0"/>
                  <a:ea typeface="MV Boli" panose="02000500030200090000" charset="0"/>
                </a:rPr>
                <a:t>04</a:t>
              </a:r>
              <a:endParaRPr lang="zh-CN" altLang="en-US" sz="2800">
                <a:solidFill>
                  <a:srgbClr val="FFFFFF"/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23" name="文本框 22"/>
            <p:cNvSpPr txBox="1"/>
            <p:nvPr>
              <p:custDataLst>
                <p:tags r:id="rId13"/>
              </p:custDataLst>
            </p:nvPr>
          </p:nvSpPr>
          <p:spPr>
            <a:xfrm>
              <a:off x="10984" y="7706"/>
              <a:ext cx="582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800" kern="1200">
                  <a:solidFill>
                    <a:srgbClr val="074B8E"/>
                  </a:solidFill>
                  <a:latin typeface="思源黑体 CN Bold" panose="020b0800000000000000" charset="-122"/>
                  <a:ea typeface="思源黑体 CN Bold" panose="020b0800000000000000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MV Boli" panose="02000500030200090000" charset="0"/>
                  <a:ea typeface="MV Boli" panose="02000500030200090000" charset="0"/>
                </a:rPr>
                <a:t>保持热爱，守住初心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/>
        </p:nvSpPr>
        <p:spPr>
          <a:xfrm>
            <a:off x="4124334" y="1374044"/>
            <a:ext cx="2274570" cy="67691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ln w="9525"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Sitka Heading" charset="0"/>
                <a:ea typeface="Sitka Heading" charset="0"/>
              </a:rPr>
              <a:t>PART 01</a:t>
            </a:r>
            <a:endParaRPr lang="en-US" altLang="zh-CN" sz="4400" b="1">
              <a:ln w="9525"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latin typeface="Sitka Heading" charset="0"/>
              <a:ea typeface="Sitka Heading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064635" y="2270760"/>
            <a:ext cx="5412740" cy="14770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600" b="1" spc="600">
                <a:solidFill>
                  <a:srgbClr val="AF744A"/>
                </a:solidFill>
                <a:effectLst/>
                <a:latin typeface="Segoe UI Black" panose="020b0a02040204020203" charset="0"/>
                <a:ea typeface="Segoe UI Black" panose="020b0a02040204020203" charset="0"/>
                <a:cs typeface="Segoe UI Black" panose="020b0a02040204020203" charset="0"/>
              </a:rPr>
              <a:t>关于作品</a:t>
            </a:r>
            <a:endParaRPr lang="zh-CN" altLang="en-US" sz="9600" b="1" spc="600">
              <a:solidFill>
                <a:srgbClr val="AF744A"/>
              </a:solidFill>
              <a:effectLst/>
              <a:latin typeface="Segoe UI Black" panose="020b0a02040204020203" charset="0"/>
              <a:ea typeface="Segoe UI Black" panose="020b0a02040204020203" charset="0"/>
              <a:cs typeface="Segoe UI Black" panose="020b0a02040204020203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4148654" y="3775710"/>
            <a:ext cx="5773420" cy="5334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0000"/>
              </a:lnSpc>
            </a:pP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仿宋"/>
                <a:ea typeface="仿宋"/>
                <a:cs typeface="仿宋" panose="02010609060101010101" charset="-122"/>
                <a:sym typeface="+mn-ea"/>
              </a:rPr>
              <a:t>雀鸟哺雏时，存在着一种有趣的现象:成鸟在喂养小鸟时，待哺的雏鸟谁叫得最响、嘴张得最大，所得到的食物或喂养的机会就可能最多。</a:t>
            </a:r>
            <a:endParaRPr lang="zh-CN" altLang="en-US" sz="1200">
              <a:solidFill>
                <a:schemeClr val="tx1">
                  <a:lumMod val="50000"/>
                  <a:lumOff val="50000"/>
                </a:schemeClr>
              </a:solidFill>
              <a:latin typeface="仿宋"/>
              <a:ea typeface="仿宋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6" presetClass="entr" presetSubtype="2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04689" y="335966"/>
            <a:ext cx="1404620" cy="423545"/>
          </a:xfrm>
        </p:spPr>
        <p:txBody>
          <a:bodyPr/>
          <a:lstStyle/>
          <a:p>
            <a:pPr algn="l"/>
            <a:r>
              <a:rPr lang="zh-CN" altLang="en-US">
                <a:solidFill>
                  <a:srgbClr val="AF744A"/>
                </a:solidFill>
                <a:latin typeface="Segoe UI Black" panose="020b0a02040204020203" charset="0"/>
                <a:ea typeface="Segoe UI Black" panose="020b0a02040204020203" charset="0"/>
              </a:rPr>
              <a:t>作者简介</a:t>
            </a:r>
            <a:endParaRPr lang="zh-CN" altLang="en-US">
              <a:solidFill>
                <a:srgbClr val="AF744A"/>
              </a:solidFill>
              <a:latin typeface="Segoe UI Black" panose="020b0a02040204020203" charset="0"/>
              <a:ea typeface="Segoe UI Black" panose="020b0a02040204020203" charset="0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200785" y="2310765"/>
            <a:ext cx="6893560" cy="3338195"/>
            <a:chOff x="1891" y="3639"/>
            <a:chExt cx="10856" cy="5257"/>
          </a:xfrm>
        </p:grpSpPr>
        <p:sp>
          <p:nvSpPr>
            <p:cNvPr id="6" name="文本框"/>
            <p:cNvSpPr txBox="1"/>
            <p:nvPr>
              <p:custDataLst>
                <p:tags r:id="rId2"/>
              </p:custDataLst>
            </p:nvPr>
          </p:nvSpPr>
          <p:spPr>
            <a:xfrm flipH="1">
              <a:off x="1891" y="3639"/>
              <a:ext cx="10856" cy="2374"/>
            </a:xfrm>
            <a:prstGeom prst="roundRect">
              <a:avLst/>
            </a:prstGeom>
            <a:noFill/>
            <a:ln>
              <a:solidFill>
                <a:srgbClr val="AF744A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793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lang="en-US" altLang="zh-CN" sz="1200" b="0">
                <a:solidFill>
                  <a:schemeClr val="tx1"/>
                </a:solidFill>
                <a:latin typeface="微软雅黑 Light" panose="020b0502040204020203" charset="-122"/>
                <a:ea typeface="微软雅黑 Light" panose="020b0502040204020203" charset="-122"/>
                <a:sym typeface="Arial" pitchFamily="34" charset="0"/>
              </a:endParaRPr>
            </a:p>
          </p:txBody>
        </p:sp>
        <p:sp>
          <p:nvSpPr>
            <p:cNvPr id="7" name="文本框"/>
            <p:cNvSpPr txBox="1"/>
            <p:nvPr>
              <p:custDataLst>
                <p:tags r:id="rId3"/>
              </p:custDataLst>
            </p:nvPr>
          </p:nvSpPr>
          <p:spPr>
            <a:xfrm flipH="1">
              <a:off x="1891" y="6417"/>
              <a:ext cx="10856" cy="2374"/>
            </a:xfrm>
            <a:prstGeom prst="roundRect">
              <a:avLst/>
            </a:prstGeom>
            <a:noFill/>
            <a:ln>
              <a:solidFill>
                <a:srgbClr val="AF744A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793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lang="en-US" altLang="zh-CN" sz="1200" b="0">
                <a:solidFill>
                  <a:schemeClr val="tx1"/>
                </a:solidFill>
                <a:latin typeface="微软雅黑 Light" panose="020b0502040204020203" charset="-122"/>
                <a:ea typeface="微软雅黑 Light" panose="020b0502040204020203" charset="-122"/>
                <a:sym typeface="Arial" pitchFamily="34" charset="0"/>
              </a:endParaRPr>
            </a:p>
          </p:txBody>
        </p:sp>
        <p:sp>
          <p:nvSpPr>
            <p:cNvPr id="3" name="文本框 2"/>
            <p:cNvSpPr txBox="1"/>
            <p:nvPr>
              <p:custDataLst>
                <p:tags r:id="rId4"/>
              </p:custDataLst>
            </p:nvPr>
          </p:nvSpPr>
          <p:spPr>
            <a:xfrm>
              <a:off x="2563" y="3956"/>
              <a:ext cx="9600" cy="494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0" tIns="0" rIns="0" bIns="0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正高级教师，江苏省高中历史特级教师，江苏省“333高层次人才培养工程”培养对象，江苏省师德先进个人，《中学历史教学参考》特约编辑。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著有散文及报告文学集《榜样》、《泉水淙淙》、《又是一年春草绿》、《记冰心》、《那年冬天没有雪》、《山河水恋》等。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1491615" y="1498600"/>
            <a:ext cx="887095" cy="479425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400" b="1">
                <a:solidFill>
                  <a:srgbClr val="AF744A"/>
                </a:solidFill>
                <a:latin typeface="仿宋"/>
                <a:ea typeface="仿宋"/>
                <a:sym typeface="+mn-ea"/>
              </a:rPr>
              <a:t>周明</a:t>
            </a:r>
            <a:endParaRPr lang="zh-CN" altLang="en-US" sz="2400" b="1">
              <a:solidFill>
                <a:srgbClr val="AF744A"/>
              </a:solidFill>
              <a:latin typeface="仿宋"/>
              <a:ea typeface="仿宋"/>
              <a:sym typeface="+mn-ea"/>
            </a:endParaRPr>
          </a:p>
        </p:txBody>
      </p:sp>
      <p:pic>
        <p:nvPicPr>
          <p:cNvPr id="9" name="图片 8" descr="51miz-E1132720-74F87947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093710" y="2054225"/>
            <a:ext cx="3451860" cy="34518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8189" y="327076"/>
            <a:ext cx="1402080" cy="423545"/>
          </a:xfrm>
        </p:spPr>
        <p:txBody>
          <a:bodyPr vert="horz" wrap="none" lIns="91440" tIns="45720" rIns="91440" bIns="45720" rtlCol="0" anchor="ctr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solidFill>
                  <a:srgbClr val="AF744A"/>
                </a:solidFill>
                <a:latin typeface="Segoe UI Black" panose="020b0a02040204020203" charset="0"/>
                <a:ea typeface="Segoe UI Black" panose="020b0a02040204020203" charset="0"/>
                <a:sym typeface="+mn-ea"/>
              </a:rPr>
              <a:t>作品简介</a:t>
            </a:r>
            <a:endParaRPr lang="zh-CN" altLang="en-US">
              <a:solidFill>
                <a:srgbClr val="AF744A"/>
              </a:solidFill>
              <a:latin typeface="Segoe UI Black" panose="020b0a02040204020203" charset="0"/>
              <a:ea typeface="Segoe UI Black" panose="020b0a02040204020203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196975" y="950595"/>
            <a:ext cx="6096000" cy="400050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rPr>
              <a:t>六个板块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仿宋"/>
              <a:ea typeface="仿宋"/>
              <a:sym typeface="+mn-ea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1806575" y="1893570"/>
            <a:ext cx="8307705" cy="3736340"/>
            <a:chOff x="2845" y="2982"/>
            <a:chExt cx="13083" cy="5884"/>
          </a:xfrm>
        </p:grpSpPr>
        <p:sp>
          <p:nvSpPr>
            <p:cNvPr id="51" name="椭圆 50"/>
            <p:cNvSpPr/>
            <p:nvPr>
              <p:custDataLst>
                <p:tags r:id="rId2"/>
              </p:custDataLst>
            </p:nvPr>
          </p:nvSpPr>
          <p:spPr>
            <a:xfrm>
              <a:off x="6489" y="3550"/>
              <a:ext cx="5316" cy="5316"/>
            </a:xfrm>
            <a:prstGeom prst="ellipse">
              <a:avLst/>
            </a:prstGeom>
            <a:noFill/>
            <a:ln w="12700" cap="flat" cmpd="sng" algn="ctr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</a:endParaRPr>
            </a:p>
          </p:txBody>
        </p:sp>
        <p:sp>
          <p:nvSpPr>
            <p:cNvPr id="52" name="椭圆 51"/>
            <p:cNvSpPr/>
            <p:nvPr>
              <p:custDataLst>
                <p:tags r:id="rId3"/>
              </p:custDataLst>
            </p:nvPr>
          </p:nvSpPr>
          <p:spPr>
            <a:xfrm>
              <a:off x="6965" y="3853"/>
              <a:ext cx="821" cy="821"/>
            </a:xfrm>
            <a:prstGeom prst="ellipse">
              <a:avLst/>
            </a:prstGeom>
            <a:solidFill>
              <a:srgbClr val="AF744A"/>
            </a:solidFill>
            <a:ln w="254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latin typeface="MV Boli" panose="02000500030200090000" charset="0"/>
                  <a:ea typeface="MV Boli" panose="02000500030200090000" charset="0"/>
                </a:rPr>
                <a:t>1</a:t>
              </a:r>
              <a:endParaRPr lang="zh-CN" altLang="en-US" b="1"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53" name="椭圆 52"/>
            <p:cNvSpPr/>
            <p:nvPr>
              <p:custDataLst>
                <p:tags r:id="rId4"/>
              </p:custDataLst>
            </p:nvPr>
          </p:nvSpPr>
          <p:spPr>
            <a:xfrm>
              <a:off x="10535" y="3853"/>
              <a:ext cx="821" cy="821"/>
            </a:xfrm>
            <a:prstGeom prst="ellipse">
              <a:avLst/>
            </a:prstGeom>
            <a:solidFill>
              <a:srgbClr val="AF744A"/>
            </a:solidFill>
            <a:ln w="254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latin typeface="MV Boli" panose="02000500030200090000" charset="0"/>
                  <a:ea typeface="MV Boli" panose="02000500030200090000" charset="0"/>
                </a:rPr>
                <a:t>2</a:t>
              </a:r>
              <a:endParaRPr lang="zh-CN" altLang="en-US" b="1"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5"/>
              </p:custDataLst>
            </p:nvPr>
          </p:nvSpPr>
          <p:spPr>
            <a:xfrm>
              <a:off x="6144" y="5770"/>
              <a:ext cx="821" cy="821"/>
            </a:xfrm>
            <a:prstGeom prst="ellipse">
              <a:avLst/>
            </a:prstGeom>
            <a:solidFill>
              <a:srgbClr val="D09670"/>
            </a:solidFill>
            <a:ln w="254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latin typeface="MV Boli" panose="02000500030200090000" charset="0"/>
                  <a:ea typeface="MV Boli" panose="02000500030200090000" charset="0"/>
                </a:rPr>
                <a:t>3</a:t>
              </a:r>
              <a:endParaRPr lang="zh-CN" altLang="en-US" b="1"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55" name="椭圆 54"/>
            <p:cNvSpPr/>
            <p:nvPr>
              <p:custDataLst>
                <p:tags r:id="rId6"/>
              </p:custDataLst>
            </p:nvPr>
          </p:nvSpPr>
          <p:spPr>
            <a:xfrm>
              <a:off x="11378" y="5797"/>
              <a:ext cx="821" cy="821"/>
            </a:xfrm>
            <a:prstGeom prst="ellipse">
              <a:avLst/>
            </a:prstGeom>
            <a:solidFill>
              <a:srgbClr val="D09670"/>
            </a:solidFill>
            <a:ln w="254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latin typeface="MV Boli" panose="02000500030200090000" charset="0"/>
                  <a:ea typeface="MV Boli" panose="02000500030200090000" charset="0"/>
                </a:rPr>
                <a:t>4</a:t>
              </a:r>
              <a:endParaRPr lang="zh-CN" altLang="en-US" b="1"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56" name="椭圆 55"/>
            <p:cNvSpPr/>
            <p:nvPr>
              <p:custDataLst>
                <p:tags r:id="rId7"/>
              </p:custDataLst>
            </p:nvPr>
          </p:nvSpPr>
          <p:spPr>
            <a:xfrm>
              <a:off x="6965" y="7700"/>
              <a:ext cx="821" cy="821"/>
            </a:xfrm>
            <a:prstGeom prst="ellipse">
              <a:avLst/>
            </a:prstGeom>
            <a:solidFill>
              <a:srgbClr val="AF744A"/>
            </a:solidFill>
            <a:ln w="254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latin typeface="MV Boli" panose="02000500030200090000" charset="0"/>
                  <a:ea typeface="MV Boli" panose="02000500030200090000" charset="0"/>
                </a:rPr>
                <a:t>5</a:t>
              </a:r>
              <a:endParaRPr lang="zh-CN" altLang="en-US" b="1"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57" name="椭圆 56"/>
            <p:cNvSpPr/>
            <p:nvPr>
              <p:custDataLst>
                <p:tags r:id="rId8"/>
              </p:custDataLst>
            </p:nvPr>
          </p:nvSpPr>
          <p:spPr>
            <a:xfrm>
              <a:off x="10506" y="7709"/>
              <a:ext cx="821" cy="821"/>
            </a:xfrm>
            <a:prstGeom prst="ellipse">
              <a:avLst/>
            </a:prstGeom>
            <a:solidFill>
              <a:srgbClr val="AF744A"/>
            </a:solidFill>
            <a:ln w="254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latin typeface="MV Boli" panose="02000500030200090000" charset="0"/>
                  <a:ea typeface="MV Boli" panose="02000500030200090000" charset="0"/>
                </a:rPr>
                <a:t>6</a:t>
              </a:r>
              <a:endParaRPr lang="zh-CN" altLang="en-US" b="1">
                <a:latin typeface="MV Boli" panose="02000500030200090000" charset="0"/>
                <a:ea typeface="MV Boli" panose="02000500030200090000" charset="0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7974" y="4930"/>
              <a:ext cx="2338" cy="2494"/>
              <a:chOff x="5341059" y="2826435"/>
              <a:chExt cx="1484688" cy="1583987"/>
            </a:xfrm>
            <a:solidFill>
              <a:srgbClr val="AF744A"/>
            </a:solidFill>
          </p:grpSpPr>
          <p:sp>
            <p:nvSpPr>
              <p:cNvPr id="39" name="图形-1"/>
              <p:cNvSpPr/>
              <p:nvPr>
                <p:custDataLst>
                  <p:tags r:id="rId9"/>
                </p:custDataLst>
              </p:nvPr>
            </p:nvSpPr>
            <p:spPr>
              <a:xfrm>
                <a:off x="6059759" y="2826435"/>
                <a:ext cx="89841" cy="222233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1520" y="21600"/>
                    </a:moveTo>
                    <a:cubicBezTo>
                      <a:pt x="5760" y="21600"/>
                      <a:pt x="0" y="19326"/>
                      <a:pt x="0" y="17053"/>
                    </a:cubicBezTo>
                    <a:cubicBezTo>
                      <a:pt x="0" y="3979"/>
                      <a:pt x="0" y="3979"/>
                      <a:pt x="0" y="3979"/>
                    </a:cubicBezTo>
                    <a:cubicBezTo>
                      <a:pt x="0" y="1705"/>
                      <a:pt x="5760" y="0"/>
                      <a:pt x="11520" y="0"/>
                    </a:cubicBezTo>
                    <a:cubicBezTo>
                      <a:pt x="17280" y="0"/>
                      <a:pt x="21600" y="1705"/>
                      <a:pt x="21600" y="3979"/>
                    </a:cubicBezTo>
                    <a:cubicBezTo>
                      <a:pt x="21600" y="17053"/>
                      <a:pt x="21600" y="17053"/>
                      <a:pt x="21600" y="17053"/>
                    </a:cubicBezTo>
                    <a:cubicBezTo>
                      <a:pt x="21600" y="19326"/>
                      <a:pt x="17280" y="21600"/>
                      <a:pt x="11520" y="21600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  <p:sp>
            <p:nvSpPr>
              <p:cNvPr id="40" name="图形-2"/>
              <p:cNvSpPr/>
              <p:nvPr>
                <p:custDataLst>
                  <p:tags r:id="rId10"/>
                </p:custDataLst>
              </p:nvPr>
            </p:nvSpPr>
            <p:spPr>
              <a:xfrm>
                <a:off x="5710806" y="2908035"/>
                <a:ext cx="153913" cy="202105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0088" h="20983" extrusionOk="0">
                    <a:moveTo>
                      <a:pt x="14689" y="20983"/>
                    </a:moveTo>
                    <a:cubicBezTo>
                      <a:pt x="12374" y="20983"/>
                      <a:pt x="10831" y="20366"/>
                      <a:pt x="9289" y="19132"/>
                    </a:cubicBezTo>
                    <a:cubicBezTo>
                      <a:pt x="803" y="6789"/>
                      <a:pt x="803" y="6789"/>
                      <a:pt x="803" y="6789"/>
                    </a:cubicBezTo>
                    <a:cubicBezTo>
                      <a:pt x="-740" y="4320"/>
                      <a:pt x="31" y="1852"/>
                      <a:pt x="2346" y="617"/>
                    </a:cubicBezTo>
                    <a:cubicBezTo>
                      <a:pt x="5431" y="-617"/>
                      <a:pt x="8517" y="0"/>
                      <a:pt x="10060" y="2469"/>
                    </a:cubicBezTo>
                    <a:cubicBezTo>
                      <a:pt x="19317" y="14812"/>
                      <a:pt x="19317" y="14812"/>
                      <a:pt x="19317" y="14812"/>
                    </a:cubicBezTo>
                    <a:cubicBezTo>
                      <a:pt x="20860" y="16663"/>
                      <a:pt x="20089" y="19749"/>
                      <a:pt x="17003" y="20983"/>
                    </a:cubicBezTo>
                    <a:cubicBezTo>
                      <a:pt x="16231" y="20983"/>
                      <a:pt x="15460" y="20983"/>
                      <a:pt x="14689" y="20983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  <p:sp>
            <p:nvSpPr>
              <p:cNvPr id="41" name="图形-3"/>
              <p:cNvSpPr/>
              <p:nvPr>
                <p:custDataLst>
                  <p:tags r:id="rId11"/>
                </p:custDataLst>
              </p:nvPr>
            </p:nvSpPr>
            <p:spPr>
              <a:xfrm>
                <a:off x="5446229" y="3158645"/>
                <a:ext cx="204603" cy="154809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0319" h="20800" extrusionOk="0">
                    <a:moveTo>
                      <a:pt x="15762" y="20800"/>
                    </a:moveTo>
                    <a:cubicBezTo>
                      <a:pt x="15178" y="20800"/>
                      <a:pt x="14594" y="20800"/>
                      <a:pt x="14011" y="20000"/>
                    </a:cubicBezTo>
                    <a:cubicBezTo>
                      <a:pt x="2335" y="10400"/>
                      <a:pt x="2335" y="10400"/>
                      <a:pt x="2335" y="10400"/>
                    </a:cubicBezTo>
                    <a:cubicBezTo>
                      <a:pt x="0" y="8800"/>
                      <a:pt x="-584" y="5600"/>
                      <a:pt x="584" y="3200"/>
                    </a:cubicBezTo>
                    <a:cubicBezTo>
                      <a:pt x="1751" y="0"/>
                      <a:pt x="4670" y="-800"/>
                      <a:pt x="6421" y="800"/>
                    </a:cubicBezTo>
                    <a:cubicBezTo>
                      <a:pt x="18097" y="10400"/>
                      <a:pt x="18097" y="10400"/>
                      <a:pt x="18097" y="10400"/>
                    </a:cubicBezTo>
                    <a:cubicBezTo>
                      <a:pt x="19848" y="12000"/>
                      <a:pt x="21016" y="15200"/>
                      <a:pt x="19848" y="17600"/>
                    </a:cubicBezTo>
                    <a:cubicBezTo>
                      <a:pt x="18681" y="20000"/>
                      <a:pt x="17513" y="20800"/>
                      <a:pt x="15762" y="20800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MV Boli" panose="02000500030200090000" charset="0"/>
                  <a:ea typeface="MV Boli" panose="02000500030200090000" charset="0"/>
                </a:endParaRPr>
              </a:p>
            </p:txBody>
          </p:sp>
          <p:sp>
            <p:nvSpPr>
              <p:cNvPr id="42" name="图形-4"/>
              <p:cNvSpPr/>
              <p:nvPr>
                <p:custDataLst>
                  <p:tags r:id="rId12"/>
                </p:custDataLst>
              </p:nvPr>
            </p:nvSpPr>
            <p:spPr>
              <a:xfrm>
                <a:off x="5341059" y="3507312"/>
                <a:ext cx="222233" cy="80383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7621" y="21600"/>
                    </a:moveTo>
                    <a:cubicBezTo>
                      <a:pt x="4547" y="21600"/>
                      <a:pt x="4547" y="21600"/>
                      <a:pt x="4547" y="21600"/>
                    </a:cubicBezTo>
                    <a:cubicBezTo>
                      <a:pt x="2274" y="21600"/>
                      <a:pt x="0" y="16971"/>
                      <a:pt x="0" y="10800"/>
                    </a:cubicBezTo>
                    <a:cubicBezTo>
                      <a:pt x="0" y="4629"/>
                      <a:pt x="2274" y="0"/>
                      <a:pt x="4547" y="0"/>
                    </a:cubicBezTo>
                    <a:cubicBezTo>
                      <a:pt x="17621" y="0"/>
                      <a:pt x="17621" y="0"/>
                      <a:pt x="17621" y="0"/>
                    </a:cubicBezTo>
                    <a:cubicBezTo>
                      <a:pt x="19895" y="0"/>
                      <a:pt x="21600" y="4629"/>
                      <a:pt x="21600" y="10800"/>
                    </a:cubicBezTo>
                    <a:cubicBezTo>
                      <a:pt x="21600" y="16971"/>
                      <a:pt x="19895" y="21600"/>
                      <a:pt x="17621" y="21600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MV Boli" panose="02000500030200090000" charset="0"/>
                  <a:ea typeface="MV Boli" panose="02000500030200090000" charset="0"/>
                </a:endParaRPr>
              </a:p>
            </p:txBody>
          </p:sp>
          <p:sp>
            <p:nvSpPr>
              <p:cNvPr id="43" name="图形-5"/>
              <p:cNvSpPr/>
              <p:nvPr>
                <p:custDataLst>
                  <p:tags r:id="rId13"/>
                </p:custDataLst>
              </p:nvPr>
            </p:nvSpPr>
            <p:spPr>
              <a:xfrm>
                <a:off x="5423734" y="3791994"/>
                <a:ext cx="204603" cy="155050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0319" h="20832" extrusionOk="0">
                    <a:moveTo>
                      <a:pt x="4556" y="20832"/>
                    </a:moveTo>
                    <a:cubicBezTo>
                      <a:pt x="2805" y="20832"/>
                      <a:pt x="1637" y="19232"/>
                      <a:pt x="470" y="17632"/>
                    </a:cubicBezTo>
                    <a:cubicBezTo>
                      <a:pt x="-698" y="15232"/>
                      <a:pt x="470" y="11232"/>
                      <a:pt x="2221" y="9632"/>
                    </a:cubicBezTo>
                    <a:cubicBezTo>
                      <a:pt x="13897" y="832"/>
                      <a:pt x="13897" y="832"/>
                      <a:pt x="13897" y="832"/>
                    </a:cubicBezTo>
                    <a:cubicBezTo>
                      <a:pt x="16232" y="-768"/>
                      <a:pt x="18567" y="32"/>
                      <a:pt x="19734" y="2432"/>
                    </a:cubicBezTo>
                    <a:cubicBezTo>
                      <a:pt x="20902" y="5632"/>
                      <a:pt x="20318" y="8832"/>
                      <a:pt x="17983" y="10432"/>
                    </a:cubicBezTo>
                    <a:cubicBezTo>
                      <a:pt x="6307" y="20032"/>
                      <a:pt x="6307" y="20032"/>
                      <a:pt x="6307" y="20032"/>
                    </a:cubicBezTo>
                    <a:cubicBezTo>
                      <a:pt x="5724" y="20032"/>
                      <a:pt x="5140" y="20832"/>
                      <a:pt x="4556" y="20832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MV Boli" panose="02000500030200090000" charset="0"/>
                  <a:ea typeface="MV Boli" panose="02000500030200090000" charset="0"/>
                </a:endParaRPr>
              </a:p>
            </p:txBody>
          </p:sp>
          <p:sp>
            <p:nvSpPr>
              <p:cNvPr id="45" name="图形-6"/>
              <p:cNvSpPr/>
              <p:nvPr>
                <p:custDataLst>
                  <p:tags r:id="rId14"/>
                </p:custDataLst>
              </p:nvPr>
            </p:nvSpPr>
            <p:spPr>
              <a:xfrm>
                <a:off x="6519556" y="3825334"/>
                <a:ext cx="205749" cy="154809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0432" h="20800" extrusionOk="0">
                    <a:moveTo>
                      <a:pt x="16346" y="20800"/>
                    </a:moveTo>
                    <a:cubicBezTo>
                      <a:pt x="15178" y="20800"/>
                      <a:pt x="14594" y="20800"/>
                      <a:pt x="14011" y="20000"/>
                    </a:cubicBezTo>
                    <a:cubicBezTo>
                      <a:pt x="2335" y="11200"/>
                      <a:pt x="2335" y="11200"/>
                      <a:pt x="2335" y="11200"/>
                    </a:cubicBezTo>
                    <a:cubicBezTo>
                      <a:pt x="0" y="9600"/>
                      <a:pt x="-584" y="5600"/>
                      <a:pt x="584" y="3200"/>
                    </a:cubicBezTo>
                    <a:cubicBezTo>
                      <a:pt x="1751" y="0"/>
                      <a:pt x="4670" y="-800"/>
                      <a:pt x="6421" y="800"/>
                    </a:cubicBezTo>
                    <a:cubicBezTo>
                      <a:pt x="18097" y="10400"/>
                      <a:pt x="18097" y="10400"/>
                      <a:pt x="18097" y="10400"/>
                    </a:cubicBezTo>
                    <a:cubicBezTo>
                      <a:pt x="20432" y="12000"/>
                      <a:pt x="21016" y="15200"/>
                      <a:pt x="19848" y="17600"/>
                    </a:cubicBezTo>
                    <a:cubicBezTo>
                      <a:pt x="19265" y="20000"/>
                      <a:pt x="17513" y="20800"/>
                      <a:pt x="16346" y="20800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  <p:sp>
            <p:nvSpPr>
              <p:cNvPr id="46" name="图形-7"/>
              <p:cNvSpPr/>
              <p:nvPr>
                <p:custDataLst>
                  <p:tags r:id="rId15"/>
                </p:custDataLst>
              </p:nvPr>
            </p:nvSpPr>
            <p:spPr>
              <a:xfrm>
                <a:off x="6608242" y="3549869"/>
                <a:ext cx="217505" cy="80383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7514" y="21600"/>
                    </a:moveTo>
                    <a:cubicBezTo>
                      <a:pt x="4086" y="21600"/>
                      <a:pt x="4086" y="21600"/>
                      <a:pt x="4086" y="21600"/>
                    </a:cubicBezTo>
                    <a:cubicBezTo>
                      <a:pt x="1751" y="21600"/>
                      <a:pt x="0" y="16971"/>
                      <a:pt x="0" y="10800"/>
                    </a:cubicBezTo>
                    <a:cubicBezTo>
                      <a:pt x="0" y="4629"/>
                      <a:pt x="1751" y="0"/>
                      <a:pt x="4086" y="0"/>
                    </a:cubicBezTo>
                    <a:cubicBezTo>
                      <a:pt x="17514" y="0"/>
                      <a:pt x="17514" y="0"/>
                      <a:pt x="17514" y="0"/>
                    </a:cubicBezTo>
                    <a:cubicBezTo>
                      <a:pt x="19849" y="0"/>
                      <a:pt x="21600" y="4629"/>
                      <a:pt x="21600" y="10800"/>
                    </a:cubicBezTo>
                    <a:cubicBezTo>
                      <a:pt x="21600" y="16971"/>
                      <a:pt x="19849" y="21600"/>
                      <a:pt x="17514" y="21600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  <p:sp>
            <p:nvSpPr>
              <p:cNvPr id="47" name="图形-8"/>
              <p:cNvSpPr/>
              <p:nvPr>
                <p:custDataLst>
                  <p:tags r:id="rId16"/>
                </p:custDataLst>
              </p:nvPr>
            </p:nvSpPr>
            <p:spPr>
              <a:xfrm>
                <a:off x="6543197" y="3191741"/>
                <a:ext cx="204603" cy="154809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0319" h="20800" extrusionOk="0">
                    <a:moveTo>
                      <a:pt x="4086" y="20800"/>
                    </a:moveTo>
                    <a:cubicBezTo>
                      <a:pt x="2919" y="20800"/>
                      <a:pt x="1167" y="20000"/>
                      <a:pt x="584" y="18400"/>
                    </a:cubicBezTo>
                    <a:cubicBezTo>
                      <a:pt x="-584" y="15200"/>
                      <a:pt x="0" y="12000"/>
                      <a:pt x="2335" y="10400"/>
                    </a:cubicBezTo>
                    <a:cubicBezTo>
                      <a:pt x="14011" y="800"/>
                      <a:pt x="14011" y="800"/>
                      <a:pt x="14011" y="800"/>
                    </a:cubicBezTo>
                    <a:cubicBezTo>
                      <a:pt x="15762" y="-800"/>
                      <a:pt x="18681" y="0"/>
                      <a:pt x="19848" y="3200"/>
                    </a:cubicBezTo>
                    <a:cubicBezTo>
                      <a:pt x="21016" y="5600"/>
                      <a:pt x="19848" y="9600"/>
                      <a:pt x="18097" y="11200"/>
                    </a:cubicBezTo>
                    <a:cubicBezTo>
                      <a:pt x="6421" y="20000"/>
                      <a:pt x="6421" y="20000"/>
                      <a:pt x="6421" y="20000"/>
                    </a:cubicBezTo>
                    <a:cubicBezTo>
                      <a:pt x="5838" y="20800"/>
                      <a:pt x="4670" y="20800"/>
                      <a:pt x="4086" y="20800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  <p:sp>
            <p:nvSpPr>
              <p:cNvPr id="48" name="图形-9"/>
              <p:cNvSpPr/>
              <p:nvPr>
                <p:custDataLst>
                  <p:tags r:id="rId17"/>
                </p:custDataLst>
              </p:nvPr>
            </p:nvSpPr>
            <p:spPr>
              <a:xfrm>
                <a:off x="6344563" y="2931435"/>
                <a:ext cx="157122" cy="202343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9938" h="21008" extrusionOk="0">
                    <a:moveTo>
                      <a:pt x="5431" y="21008"/>
                    </a:moveTo>
                    <a:cubicBezTo>
                      <a:pt x="4660" y="21008"/>
                      <a:pt x="3117" y="21008"/>
                      <a:pt x="2346" y="20391"/>
                    </a:cubicBezTo>
                    <a:cubicBezTo>
                      <a:pt x="31" y="19157"/>
                      <a:pt x="-740" y="16688"/>
                      <a:pt x="803" y="14219"/>
                    </a:cubicBezTo>
                    <a:cubicBezTo>
                      <a:pt x="9289" y="1877"/>
                      <a:pt x="9289" y="1877"/>
                      <a:pt x="9289" y="1877"/>
                    </a:cubicBezTo>
                    <a:cubicBezTo>
                      <a:pt x="10831" y="25"/>
                      <a:pt x="13917" y="-592"/>
                      <a:pt x="17003" y="642"/>
                    </a:cubicBezTo>
                    <a:cubicBezTo>
                      <a:pt x="19317" y="1877"/>
                      <a:pt x="20860" y="4345"/>
                      <a:pt x="19317" y="6197"/>
                    </a:cubicBezTo>
                    <a:cubicBezTo>
                      <a:pt x="10060" y="19157"/>
                      <a:pt x="10060" y="19157"/>
                      <a:pt x="10060" y="19157"/>
                    </a:cubicBezTo>
                    <a:cubicBezTo>
                      <a:pt x="9289" y="20391"/>
                      <a:pt x="6974" y="21008"/>
                      <a:pt x="5431" y="21008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  <p:sp>
            <p:nvSpPr>
              <p:cNvPr id="49" name="图形-10"/>
              <p:cNvSpPr/>
              <p:nvPr>
                <p:custDataLst>
                  <p:tags r:id="rId18"/>
                </p:custDataLst>
              </p:nvPr>
            </p:nvSpPr>
            <p:spPr>
              <a:xfrm>
                <a:off x="5686225" y="3181062"/>
                <a:ext cx="799086" cy="959849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1600" y="8933"/>
                    </a:moveTo>
                    <a:cubicBezTo>
                      <a:pt x="21600" y="4000"/>
                      <a:pt x="16764" y="0"/>
                      <a:pt x="10800" y="0"/>
                    </a:cubicBezTo>
                    <a:cubicBezTo>
                      <a:pt x="4836" y="0"/>
                      <a:pt x="0" y="4000"/>
                      <a:pt x="0" y="8933"/>
                    </a:cubicBezTo>
                    <a:cubicBezTo>
                      <a:pt x="0" y="9200"/>
                      <a:pt x="0" y="9467"/>
                      <a:pt x="0" y="9733"/>
                    </a:cubicBezTo>
                    <a:cubicBezTo>
                      <a:pt x="0" y="9867"/>
                      <a:pt x="161" y="13333"/>
                      <a:pt x="4191" y="17600"/>
                    </a:cubicBezTo>
                    <a:cubicBezTo>
                      <a:pt x="5481" y="18933"/>
                      <a:pt x="4997" y="21600"/>
                      <a:pt x="4997" y="21600"/>
                    </a:cubicBezTo>
                    <a:cubicBezTo>
                      <a:pt x="6609" y="21600"/>
                      <a:pt x="8221" y="21600"/>
                      <a:pt x="9994" y="21600"/>
                    </a:cubicBezTo>
                    <a:cubicBezTo>
                      <a:pt x="10478" y="21600"/>
                      <a:pt x="10961" y="21600"/>
                      <a:pt x="11445" y="21600"/>
                    </a:cubicBezTo>
                    <a:cubicBezTo>
                      <a:pt x="13218" y="21600"/>
                      <a:pt x="14830" y="21600"/>
                      <a:pt x="16442" y="21600"/>
                    </a:cubicBezTo>
                    <a:cubicBezTo>
                      <a:pt x="16442" y="21600"/>
                      <a:pt x="15958" y="18933"/>
                      <a:pt x="17248" y="17600"/>
                    </a:cubicBezTo>
                    <a:cubicBezTo>
                      <a:pt x="21278" y="13333"/>
                      <a:pt x="21600" y="9867"/>
                      <a:pt x="21439" y="9733"/>
                    </a:cubicBezTo>
                    <a:cubicBezTo>
                      <a:pt x="21439" y="9467"/>
                      <a:pt x="21600" y="9200"/>
                      <a:pt x="21600" y="8933"/>
                    </a:cubicBezTo>
                    <a:close/>
                    <a:moveTo>
                      <a:pt x="9510" y="20000"/>
                    </a:moveTo>
                    <a:cubicBezTo>
                      <a:pt x="9510" y="15733"/>
                      <a:pt x="9510" y="15733"/>
                      <a:pt x="9510" y="15733"/>
                    </a:cubicBezTo>
                    <a:cubicBezTo>
                      <a:pt x="9510" y="15600"/>
                      <a:pt x="9510" y="15600"/>
                      <a:pt x="9349" y="15467"/>
                    </a:cubicBezTo>
                    <a:cubicBezTo>
                      <a:pt x="7254" y="12133"/>
                      <a:pt x="7254" y="12133"/>
                      <a:pt x="7254" y="12133"/>
                    </a:cubicBezTo>
                    <a:cubicBezTo>
                      <a:pt x="7415" y="12133"/>
                      <a:pt x="7576" y="12133"/>
                      <a:pt x="7737" y="12000"/>
                    </a:cubicBezTo>
                    <a:cubicBezTo>
                      <a:pt x="8060" y="12000"/>
                      <a:pt x="8382" y="11733"/>
                      <a:pt x="8704" y="11600"/>
                    </a:cubicBezTo>
                    <a:cubicBezTo>
                      <a:pt x="9027" y="11867"/>
                      <a:pt x="9510" y="12133"/>
                      <a:pt x="9833" y="12133"/>
                    </a:cubicBezTo>
                    <a:cubicBezTo>
                      <a:pt x="10478" y="12267"/>
                      <a:pt x="11122" y="12000"/>
                      <a:pt x="11767" y="11600"/>
                    </a:cubicBezTo>
                    <a:cubicBezTo>
                      <a:pt x="11767" y="11600"/>
                      <a:pt x="11767" y="11600"/>
                      <a:pt x="11767" y="11733"/>
                    </a:cubicBezTo>
                    <a:cubicBezTo>
                      <a:pt x="12090" y="12133"/>
                      <a:pt x="12573" y="12267"/>
                      <a:pt x="12896" y="12267"/>
                    </a:cubicBezTo>
                    <a:cubicBezTo>
                      <a:pt x="13057" y="12267"/>
                      <a:pt x="13057" y="12267"/>
                      <a:pt x="13057" y="12267"/>
                    </a:cubicBezTo>
                    <a:cubicBezTo>
                      <a:pt x="13218" y="12267"/>
                      <a:pt x="13379" y="12267"/>
                      <a:pt x="13540" y="12133"/>
                    </a:cubicBezTo>
                    <a:cubicBezTo>
                      <a:pt x="11445" y="15467"/>
                      <a:pt x="11445" y="15467"/>
                      <a:pt x="11445" y="15467"/>
                    </a:cubicBezTo>
                    <a:cubicBezTo>
                      <a:pt x="11445" y="15600"/>
                      <a:pt x="11445" y="15600"/>
                      <a:pt x="11445" y="15733"/>
                    </a:cubicBezTo>
                    <a:cubicBezTo>
                      <a:pt x="11445" y="20000"/>
                      <a:pt x="11445" y="20000"/>
                      <a:pt x="11445" y="20000"/>
                    </a:cubicBezTo>
                    <a:lnTo>
                      <a:pt x="9510" y="20000"/>
                    </a:lnTo>
                    <a:close/>
                    <a:moveTo>
                      <a:pt x="8866" y="9600"/>
                    </a:moveTo>
                    <a:cubicBezTo>
                      <a:pt x="8866" y="9600"/>
                      <a:pt x="8866" y="9600"/>
                      <a:pt x="8866" y="9600"/>
                    </a:cubicBezTo>
                    <a:cubicBezTo>
                      <a:pt x="8866" y="9600"/>
                      <a:pt x="8866" y="9600"/>
                      <a:pt x="9027" y="9600"/>
                    </a:cubicBezTo>
                    <a:cubicBezTo>
                      <a:pt x="9188" y="9600"/>
                      <a:pt x="9188" y="9600"/>
                      <a:pt x="9188" y="9867"/>
                    </a:cubicBezTo>
                    <a:cubicBezTo>
                      <a:pt x="9188" y="10000"/>
                      <a:pt x="9027" y="10267"/>
                      <a:pt x="8866" y="10667"/>
                    </a:cubicBezTo>
                    <a:cubicBezTo>
                      <a:pt x="8704" y="10133"/>
                      <a:pt x="8704" y="9733"/>
                      <a:pt x="8866" y="9600"/>
                    </a:cubicBezTo>
                    <a:close/>
                    <a:moveTo>
                      <a:pt x="11928" y="9467"/>
                    </a:moveTo>
                    <a:cubicBezTo>
                      <a:pt x="11928" y="9333"/>
                      <a:pt x="12090" y="9333"/>
                      <a:pt x="12090" y="9333"/>
                    </a:cubicBezTo>
                    <a:cubicBezTo>
                      <a:pt x="12090" y="9333"/>
                      <a:pt x="12090" y="9333"/>
                      <a:pt x="12090" y="9333"/>
                    </a:cubicBezTo>
                    <a:cubicBezTo>
                      <a:pt x="12251" y="9333"/>
                      <a:pt x="12251" y="9333"/>
                      <a:pt x="12251" y="9333"/>
                    </a:cubicBezTo>
                    <a:cubicBezTo>
                      <a:pt x="12251" y="9467"/>
                      <a:pt x="12251" y="9867"/>
                      <a:pt x="11928" y="10400"/>
                    </a:cubicBezTo>
                    <a:cubicBezTo>
                      <a:pt x="11767" y="10000"/>
                      <a:pt x="11767" y="9600"/>
                      <a:pt x="11928" y="9467"/>
                    </a:cubicBezTo>
                    <a:close/>
                    <a:moveTo>
                      <a:pt x="19666" y="9200"/>
                    </a:moveTo>
                    <a:cubicBezTo>
                      <a:pt x="19504" y="10267"/>
                      <a:pt x="19504" y="10267"/>
                      <a:pt x="19504" y="10267"/>
                    </a:cubicBezTo>
                    <a:cubicBezTo>
                      <a:pt x="19504" y="10267"/>
                      <a:pt x="19504" y="10267"/>
                      <a:pt x="19504" y="10267"/>
                    </a:cubicBezTo>
                    <a:cubicBezTo>
                      <a:pt x="19343" y="11200"/>
                      <a:pt x="18537" y="13733"/>
                      <a:pt x="15797" y="16667"/>
                    </a:cubicBezTo>
                    <a:cubicBezTo>
                      <a:pt x="14830" y="17600"/>
                      <a:pt x="14507" y="18933"/>
                      <a:pt x="14507" y="20000"/>
                    </a:cubicBezTo>
                    <a:cubicBezTo>
                      <a:pt x="12734" y="20000"/>
                      <a:pt x="12734" y="20000"/>
                      <a:pt x="12734" y="20000"/>
                    </a:cubicBezTo>
                    <a:cubicBezTo>
                      <a:pt x="12734" y="15867"/>
                      <a:pt x="12734" y="15867"/>
                      <a:pt x="12734" y="15867"/>
                    </a:cubicBezTo>
                    <a:cubicBezTo>
                      <a:pt x="15152" y="12000"/>
                      <a:pt x="15152" y="12000"/>
                      <a:pt x="15152" y="12000"/>
                    </a:cubicBezTo>
                    <a:cubicBezTo>
                      <a:pt x="15313" y="11733"/>
                      <a:pt x="15152" y="11333"/>
                      <a:pt x="14830" y="11200"/>
                    </a:cubicBezTo>
                    <a:cubicBezTo>
                      <a:pt x="14507" y="11067"/>
                      <a:pt x="14185" y="11200"/>
                      <a:pt x="14024" y="11467"/>
                    </a:cubicBezTo>
                    <a:cubicBezTo>
                      <a:pt x="13701" y="11600"/>
                      <a:pt x="13379" y="11733"/>
                      <a:pt x="13057" y="11733"/>
                    </a:cubicBezTo>
                    <a:cubicBezTo>
                      <a:pt x="12734" y="11733"/>
                      <a:pt x="12573" y="11600"/>
                      <a:pt x="12412" y="11333"/>
                    </a:cubicBezTo>
                    <a:cubicBezTo>
                      <a:pt x="12251" y="11333"/>
                      <a:pt x="12251" y="11200"/>
                      <a:pt x="12090" y="11067"/>
                    </a:cubicBezTo>
                    <a:cubicBezTo>
                      <a:pt x="12090" y="11067"/>
                      <a:pt x="12090" y="11067"/>
                      <a:pt x="12090" y="11067"/>
                    </a:cubicBezTo>
                    <a:cubicBezTo>
                      <a:pt x="12734" y="10400"/>
                      <a:pt x="13057" y="9600"/>
                      <a:pt x="12734" y="9067"/>
                    </a:cubicBezTo>
                    <a:cubicBezTo>
                      <a:pt x="12734" y="8800"/>
                      <a:pt x="12412" y="8667"/>
                      <a:pt x="12090" y="8800"/>
                    </a:cubicBezTo>
                    <a:cubicBezTo>
                      <a:pt x="11767" y="8800"/>
                      <a:pt x="11445" y="8933"/>
                      <a:pt x="11284" y="9200"/>
                    </a:cubicBezTo>
                    <a:cubicBezTo>
                      <a:pt x="11122" y="9600"/>
                      <a:pt x="11122" y="10400"/>
                      <a:pt x="11445" y="10933"/>
                    </a:cubicBezTo>
                    <a:cubicBezTo>
                      <a:pt x="10961" y="11333"/>
                      <a:pt x="10478" y="11733"/>
                      <a:pt x="9994" y="11600"/>
                    </a:cubicBezTo>
                    <a:cubicBezTo>
                      <a:pt x="9672" y="11600"/>
                      <a:pt x="9349" y="11467"/>
                      <a:pt x="9188" y="11200"/>
                    </a:cubicBezTo>
                    <a:cubicBezTo>
                      <a:pt x="9672" y="10667"/>
                      <a:pt x="9833" y="10267"/>
                      <a:pt x="9833" y="9733"/>
                    </a:cubicBezTo>
                    <a:cubicBezTo>
                      <a:pt x="9833" y="9467"/>
                      <a:pt x="9672" y="9067"/>
                      <a:pt x="9188" y="9067"/>
                    </a:cubicBezTo>
                    <a:cubicBezTo>
                      <a:pt x="8866" y="8933"/>
                      <a:pt x="8543" y="9067"/>
                      <a:pt x="8382" y="9200"/>
                    </a:cubicBezTo>
                    <a:cubicBezTo>
                      <a:pt x="7899" y="9600"/>
                      <a:pt x="8060" y="10267"/>
                      <a:pt x="8221" y="10800"/>
                    </a:cubicBezTo>
                    <a:cubicBezTo>
                      <a:pt x="8221" y="10933"/>
                      <a:pt x="8221" y="11067"/>
                      <a:pt x="8382" y="11067"/>
                    </a:cubicBezTo>
                    <a:cubicBezTo>
                      <a:pt x="8060" y="11333"/>
                      <a:pt x="7737" y="11467"/>
                      <a:pt x="7576" y="11600"/>
                    </a:cubicBezTo>
                    <a:cubicBezTo>
                      <a:pt x="7254" y="11600"/>
                      <a:pt x="7093" y="11600"/>
                      <a:pt x="6931" y="11600"/>
                    </a:cubicBezTo>
                    <a:cubicBezTo>
                      <a:pt x="6931" y="11467"/>
                      <a:pt x="6931" y="11467"/>
                      <a:pt x="6931" y="11467"/>
                    </a:cubicBezTo>
                    <a:cubicBezTo>
                      <a:pt x="6770" y="11200"/>
                      <a:pt x="6448" y="11067"/>
                      <a:pt x="6125" y="11200"/>
                    </a:cubicBezTo>
                    <a:cubicBezTo>
                      <a:pt x="6125" y="11200"/>
                      <a:pt x="6125" y="11200"/>
                      <a:pt x="5964" y="11200"/>
                    </a:cubicBezTo>
                    <a:cubicBezTo>
                      <a:pt x="5964" y="11200"/>
                      <a:pt x="5964" y="11200"/>
                      <a:pt x="5964" y="11200"/>
                    </a:cubicBezTo>
                    <a:cubicBezTo>
                      <a:pt x="5964" y="11200"/>
                      <a:pt x="5964" y="11200"/>
                      <a:pt x="5964" y="11200"/>
                    </a:cubicBezTo>
                    <a:cubicBezTo>
                      <a:pt x="5964" y="11200"/>
                      <a:pt x="5964" y="11200"/>
                      <a:pt x="5964" y="11200"/>
                    </a:cubicBezTo>
                    <a:cubicBezTo>
                      <a:pt x="5964" y="11200"/>
                      <a:pt x="5964" y="11200"/>
                      <a:pt x="5964" y="11200"/>
                    </a:cubicBezTo>
                    <a:cubicBezTo>
                      <a:pt x="5642" y="11333"/>
                      <a:pt x="5642" y="11733"/>
                      <a:pt x="5803" y="12000"/>
                    </a:cubicBezTo>
                    <a:cubicBezTo>
                      <a:pt x="8221" y="15867"/>
                      <a:pt x="8221" y="15867"/>
                      <a:pt x="8221" y="15867"/>
                    </a:cubicBezTo>
                    <a:cubicBezTo>
                      <a:pt x="8221" y="20000"/>
                      <a:pt x="8221" y="20000"/>
                      <a:pt x="8221" y="20000"/>
                    </a:cubicBezTo>
                    <a:cubicBezTo>
                      <a:pt x="6931" y="20000"/>
                      <a:pt x="6931" y="20000"/>
                      <a:pt x="6931" y="20000"/>
                    </a:cubicBezTo>
                    <a:cubicBezTo>
                      <a:pt x="6931" y="18933"/>
                      <a:pt x="6609" y="17600"/>
                      <a:pt x="5803" y="16667"/>
                    </a:cubicBezTo>
                    <a:cubicBezTo>
                      <a:pt x="2901" y="13733"/>
                      <a:pt x="2096" y="11200"/>
                      <a:pt x="1934" y="10267"/>
                    </a:cubicBezTo>
                    <a:cubicBezTo>
                      <a:pt x="1934" y="10267"/>
                      <a:pt x="1934" y="10267"/>
                      <a:pt x="1934" y="10267"/>
                    </a:cubicBezTo>
                    <a:cubicBezTo>
                      <a:pt x="1773" y="9200"/>
                      <a:pt x="1773" y="9200"/>
                      <a:pt x="1773" y="9200"/>
                    </a:cubicBezTo>
                    <a:cubicBezTo>
                      <a:pt x="1773" y="9067"/>
                      <a:pt x="1773" y="8933"/>
                      <a:pt x="1773" y="8933"/>
                    </a:cubicBezTo>
                    <a:cubicBezTo>
                      <a:pt x="1773" y="4800"/>
                      <a:pt x="5803" y="1467"/>
                      <a:pt x="10800" y="1467"/>
                    </a:cubicBezTo>
                    <a:cubicBezTo>
                      <a:pt x="15636" y="1467"/>
                      <a:pt x="19666" y="4800"/>
                      <a:pt x="19666" y="8933"/>
                    </a:cubicBezTo>
                    <a:cubicBezTo>
                      <a:pt x="19666" y="8933"/>
                      <a:pt x="19666" y="9067"/>
                      <a:pt x="19666" y="9200"/>
                    </a:cubicBez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  <p:sp>
            <p:nvSpPr>
              <p:cNvPr id="50" name="图形-11"/>
              <p:cNvSpPr/>
              <p:nvPr>
                <p:custDataLst>
                  <p:tags r:id="rId19"/>
                </p:custDataLst>
              </p:nvPr>
            </p:nvSpPr>
            <p:spPr>
              <a:xfrm>
                <a:off x="5870629" y="4169273"/>
                <a:ext cx="420824" cy="241149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3240"/>
                    </a:moveTo>
                    <a:cubicBezTo>
                      <a:pt x="913" y="3240"/>
                      <a:pt x="913" y="3240"/>
                      <a:pt x="913" y="3240"/>
                    </a:cubicBezTo>
                    <a:cubicBezTo>
                      <a:pt x="913" y="5940"/>
                      <a:pt x="913" y="5940"/>
                      <a:pt x="913" y="5940"/>
                    </a:cubicBezTo>
                    <a:cubicBezTo>
                      <a:pt x="0" y="5940"/>
                      <a:pt x="0" y="5940"/>
                      <a:pt x="0" y="5940"/>
                    </a:cubicBezTo>
                    <a:cubicBezTo>
                      <a:pt x="0" y="9180"/>
                      <a:pt x="0" y="9180"/>
                      <a:pt x="0" y="9180"/>
                    </a:cubicBezTo>
                    <a:cubicBezTo>
                      <a:pt x="913" y="9180"/>
                      <a:pt x="913" y="9180"/>
                      <a:pt x="913" y="9180"/>
                    </a:cubicBezTo>
                    <a:cubicBezTo>
                      <a:pt x="913" y="11880"/>
                      <a:pt x="913" y="11880"/>
                      <a:pt x="913" y="11880"/>
                    </a:cubicBezTo>
                    <a:cubicBezTo>
                      <a:pt x="0" y="11880"/>
                      <a:pt x="0" y="11880"/>
                      <a:pt x="0" y="11880"/>
                    </a:cubicBezTo>
                    <a:cubicBezTo>
                      <a:pt x="304" y="15120"/>
                      <a:pt x="2130" y="18360"/>
                      <a:pt x="4868" y="18360"/>
                    </a:cubicBezTo>
                    <a:cubicBezTo>
                      <a:pt x="5172" y="20520"/>
                      <a:pt x="6085" y="21600"/>
                      <a:pt x="7301" y="21600"/>
                    </a:cubicBezTo>
                    <a:cubicBezTo>
                      <a:pt x="14299" y="21600"/>
                      <a:pt x="14299" y="21600"/>
                      <a:pt x="14299" y="21600"/>
                    </a:cubicBezTo>
                    <a:cubicBezTo>
                      <a:pt x="15515" y="21600"/>
                      <a:pt x="16428" y="20520"/>
                      <a:pt x="17037" y="18360"/>
                    </a:cubicBezTo>
                    <a:cubicBezTo>
                      <a:pt x="19470" y="18360"/>
                      <a:pt x="21296" y="15120"/>
                      <a:pt x="21600" y="11880"/>
                    </a:cubicBezTo>
                    <a:cubicBezTo>
                      <a:pt x="20687" y="11880"/>
                      <a:pt x="20687" y="11880"/>
                      <a:pt x="20687" y="11880"/>
                    </a:cubicBezTo>
                    <a:cubicBezTo>
                      <a:pt x="20687" y="9180"/>
                      <a:pt x="20687" y="9180"/>
                      <a:pt x="20687" y="9180"/>
                    </a:cubicBezTo>
                    <a:cubicBezTo>
                      <a:pt x="21600" y="9180"/>
                      <a:pt x="21600" y="9180"/>
                      <a:pt x="21600" y="9180"/>
                    </a:cubicBezTo>
                    <a:cubicBezTo>
                      <a:pt x="21600" y="5940"/>
                      <a:pt x="21600" y="5940"/>
                      <a:pt x="21600" y="5940"/>
                    </a:cubicBezTo>
                    <a:cubicBezTo>
                      <a:pt x="20687" y="5940"/>
                      <a:pt x="20687" y="5940"/>
                      <a:pt x="20687" y="5940"/>
                    </a:cubicBezTo>
                    <a:cubicBezTo>
                      <a:pt x="20687" y="3240"/>
                      <a:pt x="20687" y="3240"/>
                      <a:pt x="20687" y="3240"/>
                    </a:cubicBezTo>
                    <a:cubicBezTo>
                      <a:pt x="21600" y="3240"/>
                      <a:pt x="21600" y="3240"/>
                      <a:pt x="21600" y="3240"/>
                    </a:cubicBezTo>
                    <a:cubicBezTo>
                      <a:pt x="21600" y="0"/>
                      <a:pt x="21600" y="0"/>
                      <a:pt x="21600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3240"/>
                    </a:lnTo>
                    <a:close/>
                  </a:path>
                </a:pathLst>
              </a:custGeom>
              <a:grpFill/>
              <a:ln w="12700" cap="flat">
                <a:solidFill>
                  <a:srgbClr val="AF744A"/>
                </a:solidFill>
                <a:miter lim="400000"/>
              </a:ln>
              <a:effectLst/>
            </p:spPr>
            <p:txBody>
              <a:bodyPr wrap="square" lIns="91439" tIns="91439" rIns="91439" bIns="9143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>
                  <a:latin typeface="微软雅黑 Light" panose="020b0502040204020203" charset="-122"/>
                  <a:ea typeface="微软雅黑 Light" panose="020b0502040204020203" charset="-122"/>
                </a:endParaRPr>
              </a:p>
            </p:txBody>
          </p:sp>
        </p:grpSp>
        <p:sp>
          <p:nvSpPr>
            <p:cNvPr id="38" name="文本框 37"/>
            <p:cNvSpPr txBox="1"/>
            <p:nvPr>
              <p:custDataLst>
                <p:tags r:id="rId20"/>
              </p:custDataLst>
            </p:nvPr>
          </p:nvSpPr>
          <p:spPr>
            <a:xfrm>
              <a:off x="11960" y="3310"/>
              <a:ext cx="1888" cy="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顺性而育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cs typeface="+mn-ea"/>
                <a:sym typeface="+mn-lt"/>
              </a:endParaRPr>
            </a:p>
          </p:txBody>
        </p:sp>
        <p:sp>
          <p:nvSpPr>
            <p:cNvPr id="36" name="文本框 35"/>
            <p:cNvSpPr txBox="1"/>
            <p:nvPr>
              <p:custDataLst>
                <p:tags r:id="rId21"/>
              </p:custDataLst>
            </p:nvPr>
          </p:nvSpPr>
          <p:spPr>
            <a:xfrm>
              <a:off x="11960" y="7653"/>
              <a:ext cx="2288" cy="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教育即心育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cs typeface="+mn-ea"/>
                <a:sym typeface="+mn-lt"/>
              </a:endParaRPr>
            </a:p>
          </p:txBody>
        </p:sp>
        <p:sp>
          <p:nvSpPr>
            <p:cNvPr id="34" name="文本框 33"/>
            <p:cNvSpPr txBox="1"/>
            <p:nvPr>
              <p:custDataLst>
                <p:tags r:id="rId22"/>
              </p:custDataLst>
            </p:nvPr>
          </p:nvSpPr>
          <p:spPr>
            <a:xfrm>
              <a:off x="12452" y="5481"/>
              <a:ext cx="3476" cy="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莫错过了“芳华”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cs typeface="+mn-ea"/>
                <a:sym typeface="+mn-lt"/>
              </a:endParaRPr>
            </a:p>
          </p:txBody>
        </p:sp>
        <p:sp>
          <p:nvSpPr>
            <p:cNvPr id="29" name="文本框 28"/>
            <p:cNvSpPr txBox="1"/>
            <p:nvPr>
              <p:custDataLst>
                <p:tags r:id="rId23"/>
              </p:custDataLst>
            </p:nvPr>
          </p:nvSpPr>
          <p:spPr>
            <a:xfrm flipH="1">
              <a:off x="4256" y="2982"/>
              <a:ext cx="2688" cy="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在乎每一只鸟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cs typeface="+mn-ea"/>
                <a:sym typeface="+mn-lt"/>
              </a:endParaRPr>
            </a:p>
          </p:txBody>
        </p:sp>
        <p:sp>
          <p:nvSpPr>
            <p:cNvPr id="27" name="文本框 26"/>
            <p:cNvSpPr txBox="1"/>
            <p:nvPr>
              <p:custDataLst>
                <p:tags r:id="rId24"/>
              </p:custDataLst>
            </p:nvPr>
          </p:nvSpPr>
          <p:spPr>
            <a:xfrm flipH="1">
              <a:off x="3104" y="7687"/>
              <a:ext cx="3862" cy="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孩子，你是我的脸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cs typeface="+mn-ea"/>
                <a:sym typeface="+mn-lt"/>
              </a:endParaRPr>
            </a:p>
          </p:txBody>
        </p:sp>
        <p:sp>
          <p:nvSpPr>
            <p:cNvPr id="25" name="文本框 24"/>
            <p:cNvSpPr txBox="1"/>
            <p:nvPr>
              <p:custDataLst>
                <p:tags r:id="rId25"/>
              </p:custDataLst>
            </p:nvPr>
          </p:nvSpPr>
          <p:spPr>
            <a:xfrm flipH="1">
              <a:off x="2845" y="5511"/>
              <a:ext cx="3156" cy="14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谨防家庭教育的“无证驾驶”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/>
        </p:nvSpPr>
        <p:spPr>
          <a:xfrm>
            <a:off x="4124334" y="1374044"/>
            <a:ext cx="2274570" cy="67691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ln w="9525"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Sitka Heading" charset="0"/>
                <a:ea typeface="Sitka Heading" charset="0"/>
              </a:rPr>
              <a:t>PART 02</a:t>
            </a:r>
            <a:endParaRPr lang="en-US" altLang="zh-CN" sz="4400" b="1">
              <a:ln w="9525"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latin typeface="Sitka Heading" charset="0"/>
              <a:ea typeface="Sitka Heading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064635" y="2270760"/>
            <a:ext cx="5412740" cy="14770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600" b="1" spc="600">
                <a:solidFill>
                  <a:srgbClr val="AF744A"/>
                </a:solidFill>
                <a:effectLst/>
                <a:latin typeface="Segoe UI Black" panose="020b0a02040204020203" charset="0"/>
                <a:ea typeface="Segoe UI Black" panose="020b0a02040204020203" charset="0"/>
                <a:cs typeface="Segoe UI Black" panose="020b0a02040204020203" charset="0"/>
              </a:rPr>
              <a:t>阅读分享</a:t>
            </a:r>
            <a:endParaRPr lang="zh-CN" altLang="en-US" sz="9600" b="1" spc="600">
              <a:solidFill>
                <a:srgbClr val="AF744A"/>
              </a:solidFill>
              <a:effectLst/>
              <a:latin typeface="Segoe UI Black" panose="020b0a02040204020203" charset="0"/>
              <a:ea typeface="Segoe UI Black" panose="020b0a02040204020203" charset="0"/>
              <a:cs typeface="Segoe UI Black" panose="020b0a02040204020203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4148654" y="3775710"/>
            <a:ext cx="5773420" cy="5334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0000"/>
              </a:lnSpc>
            </a:pP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仿宋"/>
                <a:ea typeface="仿宋"/>
                <a:cs typeface="仿宋" panose="02010609060101010101" charset="-122"/>
                <a:sym typeface="+mn-ea"/>
              </a:rPr>
              <a:t>雀鸟哺雏时，存在着一种有趣的现象:成鸟在喂养小鸟时，待哺的雏鸟谁叫得最响、嘴张得最大，所得到的食物或喂养的机会就可能最多。</a:t>
            </a:r>
            <a:endParaRPr lang="zh-CN" altLang="en-US" sz="1200">
              <a:solidFill>
                <a:schemeClr val="tx1">
                  <a:lumMod val="50000"/>
                  <a:lumOff val="50000"/>
                </a:schemeClr>
              </a:solidFill>
              <a:latin typeface="仿宋"/>
              <a:ea typeface="仿宋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6" presetClass="entr" presetSubtype="2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64684" y="293421"/>
            <a:ext cx="1402080" cy="423545"/>
          </a:xfrm>
        </p:spPr>
        <p:txBody>
          <a:bodyPr vert="horz" wrap="none" lIns="91440" tIns="45720" rIns="91440" bIns="45720" rtlCol="0" anchor="ctr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solidFill>
                  <a:srgbClr val="AF744A"/>
                </a:solidFill>
                <a:latin typeface="Segoe UI Black" panose="020b0a02040204020203" charset="0"/>
                <a:ea typeface="Segoe UI Black" panose="020b0a02040204020203" charset="0"/>
                <a:sym typeface="+mn-ea"/>
              </a:rPr>
              <a:t>阅读分享</a:t>
            </a:r>
            <a:endParaRPr lang="zh-CN" altLang="en-US">
              <a:solidFill>
                <a:srgbClr val="AF744A"/>
              </a:solidFill>
              <a:latin typeface="Segoe UI Black" panose="020b0a02040204020203" charset="0"/>
              <a:ea typeface="Segoe UI Black" panose="020b0a02040204020203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61440" y="2449195"/>
            <a:ext cx="5215255" cy="2217420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rPr>
              <a:t>在本书中，给了我深深的触动的有这样一个情节: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仿宋"/>
              <a:ea typeface="仿宋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仿宋"/>
              <a:ea typeface="仿宋"/>
              <a:sym typeface="+mn-ea"/>
            </a:endParaRPr>
          </a:p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rPr>
              <a:t>雀鸟哺雏时，存在着一种有趣的现象:成鸟在喂养小鸟时，待哺的雏鸟谁叫得最响、嘴张得最大，所得到的食物或喂养的机会就可能最多。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仿宋"/>
              <a:ea typeface="仿宋"/>
              <a:sym typeface="+mn-ea"/>
            </a:endParaRPr>
          </a:p>
        </p:txBody>
      </p:sp>
      <p:pic>
        <p:nvPicPr>
          <p:cNvPr id="4" name="图片 3" descr="p-1653606-120437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1215" y="2449195"/>
            <a:ext cx="3619500" cy="2413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40884" y="331521"/>
            <a:ext cx="1402080" cy="423545"/>
          </a:xfrm>
        </p:spPr>
        <p:txBody>
          <a:bodyPr vert="horz" wrap="none" lIns="91440" tIns="45720" rIns="91440" bIns="45720" rtlCol="0" anchor="ctr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solidFill>
                  <a:srgbClr val="AF744A"/>
                </a:solidFill>
                <a:latin typeface="Segoe UI Black" panose="020b0a02040204020203" charset="0"/>
                <a:ea typeface="Segoe UI Black" panose="020b0a02040204020203" charset="0"/>
                <a:sym typeface="+mn-ea"/>
              </a:rPr>
              <a:t>阅读分享</a:t>
            </a:r>
            <a:endParaRPr lang="zh-CN" altLang="en-US">
              <a:solidFill>
                <a:srgbClr val="AF744A"/>
              </a:solidFill>
              <a:latin typeface="Segoe UI Black" panose="020b0a02040204020203" charset="0"/>
              <a:ea typeface="Segoe UI Black" panose="020b0a02040204020203" charset="0"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33475" y="1660525"/>
            <a:ext cx="2823210" cy="3779520"/>
            <a:chOff x="1785" y="2615"/>
            <a:chExt cx="4446" cy="5952"/>
          </a:xfrm>
        </p:grpSpPr>
        <p:sp>
          <p:nvSpPr>
            <p:cNvPr id="11" name="矩形: 圆角 10"/>
            <p:cNvSpPr/>
            <p:nvPr>
              <p:custDataLst>
                <p:tags r:id="rId2"/>
              </p:custDataLst>
            </p:nvPr>
          </p:nvSpPr>
          <p:spPr>
            <a:xfrm>
              <a:off x="1785" y="2615"/>
              <a:ext cx="4446" cy="5952"/>
            </a:xfrm>
            <a:prstGeom prst="roundRect">
              <a:avLst>
                <a:gd name="adj" fmla="val 9430"/>
              </a:avLst>
            </a:prstGeom>
            <a:solidFill>
              <a:srgbClr val="E0B48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14" name="文本框 13"/>
            <p:cNvSpPr txBox="1"/>
            <p:nvPr>
              <p:custDataLst>
                <p:tags r:id="rId3"/>
              </p:custDataLst>
            </p:nvPr>
          </p:nvSpPr>
          <p:spPr>
            <a:xfrm>
              <a:off x="2214" y="3933"/>
              <a:ext cx="3644" cy="21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 fontAlgn="auto">
                <a:lnSpc>
                  <a:spcPct val="13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 Light" panose="020b0502040204020203" charset="-122"/>
                  <a:ea typeface="微软雅黑 Light" panose="020b0502040204020203" charset="-122"/>
                </a:rPr>
                <a:t>久而久之,同巢雏鸟大小悬殊明显，强者愈强，弱者愈弱，有的甚至未及成长,便夭折巢中。</a:t>
              </a:r>
              <a:endParaRPr lang="zh-CN" altLang="en-US" sz="1600">
                <a:solidFill>
                  <a:schemeClr val="bg1"/>
                </a:solidFill>
                <a:latin typeface="微软雅黑 Light" panose="020b0502040204020203" charset="-122"/>
                <a:ea typeface="微软雅黑 Light" panose="020b0502040204020203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8350885" y="1660525"/>
            <a:ext cx="2823210" cy="3779520"/>
            <a:chOff x="13151" y="2615"/>
            <a:chExt cx="4446" cy="5952"/>
          </a:xfrm>
        </p:grpSpPr>
        <p:sp>
          <p:nvSpPr>
            <p:cNvPr id="12" name="矩形: 圆角 11"/>
            <p:cNvSpPr/>
            <p:nvPr>
              <p:custDataLst>
                <p:tags r:id="rId4"/>
              </p:custDataLst>
            </p:nvPr>
          </p:nvSpPr>
          <p:spPr>
            <a:xfrm>
              <a:off x="13151" y="2615"/>
              <a:ext cx="4446" cy="5952"/>
            </a:xfrm>
            <a:prstGeom prst="roundRect">
              <a:avLst>
                <a:gd name="adj" fmla="val 9430"/>
              </a:avLst>
            </a:prstGeom>
            <a:solidFill>
              <a:srgbClr val="E0B48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仿宋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MV Boli" panose="02000500030200090000" charset="0"/>
                <a:ea typeface="MV Boli" panose="02000500030200090000" charset="0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5"/>
              </p:custDataLst>
            </p:nvPr>
          </p:nvSpPr>
          <p:spPr>
            <a:xfrm>
              <a:off x="13615" y="3933"/>
              <a:ext cx="3644" cy="3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 fontAlgn="auto">
                <a:lnSpc>
                  <a:spcPct val="130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微软雅黑 Light" panose="020b0502040204020203" charset="-122"/>
                  <a:ea typeface="微软雅黑 Light" panose="020b0502040204020203" charset="-122"/>
                </a:rPr>
                <a:t>“雀鸟哺雏”现象，遵循的是“物竞天择”的自然法则,是物种生存进化的需要;奇怪的是，类似"雀鸟哺雏”的现象在现行教育中也时有发生。</a:t>
              </a:r>
              <a:endParaRPr lang="zh-CN" altLang="en-US" sz="1600">
                <a:solidFill>
                  <a:schemeClr val="bg1"/>
                </a:solidFill>
                <a:latin typeface="微软雅黑 Light" panose="020b0502040204020203" charset="-122"/>
                <a:ea typeface="微软雅黑 Light" panose="020b0502040204020203" charset="-122"/>
              </a:endParaRPr>
            </a:p>
          </p:txBody>
        </p:sp>
      </p:grpSp>
      <p:pic>
        <p:nvPicPr>
          <p:cNvPr id="4" name="图片 3" descr="P-10236080-1022055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9130" y="1993265"/>
            <a:ext cx="3340100" cy="3114675"/>
          </a:xfrm>
          <a:prstGeom prst="ellipse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02784" y="274371"/>
            <a:ext cx="1402080" cy="423545"/>
          </a:xfrm>
        </p:spPr>
        <p:txBody>
          <a:bodyPr vert="horz" wrap="none" lIns="91440" tIns="45720" rIns="91440" bIns="45720" rtlCol="0" anchor="ctr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solidFill>
                  <a:srgbClr val="AF744A"/>
                </a:solidFill>
                <a:latin typeface="Segoe UI Black" panose="020b0a02040204020203" charset="0"/>
                <a:ea typeface="Segoe UI Black" panose="020b0a02040204020203" charset="0"/>
                <a:sym typeface="+mn-ea"/>
              </a:rPr>
              <a:t>阅读分享</a:t>
            </a:r>
            <a:endParaRPr lang="zh-CN" altLang="en-US">
              <a:solidFill>
                <a:srgbClr val="AF744A"/>
              </a:solidFill>
              <a:latin typeface="Segoe UI Black" panose="020b0a02040204020203" charset="0"/>
              <a:ea typeface="Segoe UI Black" panose="020b0a02040204020203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3524885" y="3621405"/>
            <a:ext cx="7674610" cy="1583690"/>
            <a:chOff x="5551" y="5703"/>
            <a:chExt cx="12086" cy="2494"/>
          </a:xfrm>
        </p:grpSpPr>
        <p:sp>
          <p:nvSpPr>
            <p:cNvPr id="3" name="文本框 2"/>
            <p:cNvSpPr txBox="1"/>
            <p:nvPr/>
          </p:nvSpPr>
          <p:spPr>
            <a:xfrm>
              <a:off x="5984" y="5965"/>
              <a:ext cx="10973" cy="223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0" tIns="0" rIns="0" bIns="0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但是，正如书中所讲，"世上没有两只一模一样的鸟，每一只都很重要。"我们为什么要用一种评价方式来判定呢?早在2500年前，教育至圣孔子就提出“有教无类”的教育原则。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</p:txBody>
        </p:sp>
        <p:sp>
          <p:nvSpPr>
            <p:cNvPr id="4" name="文本框"/>
            <p:cNvSpPr txBox="1"/>
            <p:nvPr>
              <p:custDataLst>
                <p:tags r:id="rId2"/>
              </p:custDataLst>
            </p:nvPr>
          </p:nvSpPr>
          <p:spPr>
            <a:xfrm flipH="1">
              <a:off x="5551" y="5703"/>
              <a:ext cx="12086" cy="2374"/>
            </a:xfrm>
            <a:prstGeom prst="roundRect">
              <a:avLst/>
            </a:prstGeom>
            <a:noFill/>
            <a:ln>
              <a:solidFill>
                <a:srgbClr val="AF744A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793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lang="en-US" altLang="zh-CN" sz="1200" b="0">
                <a:solidFill>
                  <a:schemeClr val="tx1"/>
                </a:solidFill>
                <a:latin typeface="微软雅黑 Light" panose="020b0502040204020203" charset="-122"/>
                <a:ea typeface="微软雅黑 Light" panose="020b0502040204020203" charset="-122"/>
                <a:sym typeface="Arial" pitchFamily="34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941070" y="1472565"/>
            <a:ext cx="6893560" cy="1507490"/>
            <a:chOff x="1482" y="2319"/>
            <a:chExt cx="10856" cy="2374"/>
          </a:xfrm>
        </p:grpSpPr>
        <p:sp>
          <p:nvSpPr>
            <p:cNvPr id="6" name="文本框"/>
            <p:cNvSpPr txBox="1"/>
            <p:nvPr>
              <p:custDataLst>
                <p:tags r:id="rId3"/>
              </p:custDataLst>
            </p:nvPr>
          </p:nvSpPr>
          <p:spPr>
            <a:xfrm flipH="1">
              <a:off x="1482" y="2319"/>
              <a:ext cx="10856" cy="2374"/>
            </a:xfrm>
            <a:prstGeom prst="roundRect">
              <a:avLst/>
            </a:prstGeom>
            <a:noFill/>
            <a:ln>
              <a:solidFill>
                <a:srgbClr val="AF744A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4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793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lang="en-US" altLang="zh-CN" sz="1200" b="0">
                <a:solidFill>
                  <a:schemeClr val="tx1"/>
                </a:solidFill>
                <a:latin typeface="微软雅黑 Light" panose="020b0502040204020203" charset="-122"/>
                <a:ea typeface="微软雅黑 Light" panose="020b0502040204020203" charset="-122"/>
                <a:sym typeface="Arial" pitchFamily="34" charset="0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991" y="2804"/>
              <a:ext cx="10346" cy="127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回想自己教过的班级中，也或多或少遇到过这种“小小鸟"，我有时苦恼于他们不爱学习、行为习惯不好、做事拖沓云云。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02784" y="312471"/>
            <a:ext cx="1402080" cy="423545"/>
          </a:xfrm>
        </p:spPr>
        <p:txBody>
          <a:bodyPr vert="horz" wrap="none" lIns="91440" tIns="45720" rIns="91440" bIns="45720" rtlCol="0" anchor="ctr">
            <a:sp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solidFill>
                  <a:srgbClr val="AF744A"/>
                </a:solidFill>
                <a:latin typeface="Segoe UI Black" panose="020b0a02040204020203" charset="0"/>
                <a:ea typeface="Segoe UI Black" panose="020b0a02040204020203" charset="0"/>
                <a:sym typeface="+mn-ea"/>
              </a:rPr>
              <a:t>阅读分享</a:t>
            </a:r>
            <a:endParaRPr lang="zh-CN" altLang="en-US">
              <a:solidFill>
                <a:srgbClr val="AF744A"/>
              </a:solidFill>
              <a:latin typeface="Segoe UI Black" panose="020b0a02040204020203" charset="0"/>
              <a:ea typeface="Segoe UI Black" panose="020b0a02040204020203" charset="0"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34110" y="1191895"/>
            <a:ext cx="7336155" cy="4724400"/>
            <a:chOff x="8596" y="2303"/>
            <a:chExt cx="11553" cy="7440"/>
          </a:xfrm>
        </p:grpSpPr>
        <p:grpSp>
          <p:nvGrpSpPr>
            <p:cNvPr id="48" name="组合 47"/>
            <p:cNvGrpSpPr/>
            <p:nvPr/>
          </p:nvGrpSpPr>
          <p:grpSpPr>
            <a:xfrm>
              <a:off x="8596" y="2303"/>
              <a:ext cx="11553" cy="7440"/>
              <a:chOff x="1515323" y="1115720"/>
              <a:chExt cx="4397462" cy="2831144"/>
            </a:xfrm>
          </p:grpSpPr>
          <p:sp>
            <p:nvSpPr>
              <p:cNvPr id="44" name="矩形 43"/>
              <p:cNvSpPr/>
              <p:nvPr>
                <p:custDataLst>
                  <p:tags r:id="rId2"/>
                </p:custDataLst>
              </p:nvPr>
            </p:nvSpPr>
            <p:spPr>
              <a:xfrm flipH="1">
                <a:off x="1636745" y="1589099"/>
                <a:ext cx="4276040" cy="2357765"/>
              </a:xfrm>
              <a:prstGeom prst="rect">
                <a:avLst/>
              </a:prstGeom>
              <a:solidFill>
                <a:srgbClr val="E0B480"/>
              </a:solidFill>
              <a:ln w="28575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</a:endParaRPr>
              </a:p>
            </p:txBody>
          </p:sp>
          <p:sp>
            <p:nvSpPr>
              <p:cNvPr id="45" name="矩形 44"/>
              <p:cNvSpPr/>
              <p:nvPr>
                <p:custDataLst>
                  <p:tags r:id="rId3"/>
                </p:custDataLst>
              </p:nvPr>
            </p:nvSpPr>
            <p:spPr>
              <a:xfrm flipH="1">
                <a:off x="1515323" y="1441073"/>
                <a:ext cx="4276040" cy="2343685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rgbClr val="E0B48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仿宋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</a:endParaRPr>
              </a:p>
            </p:txBody>
          </p:sp>
          <p:grpSp>
            <p:nvGrpSpPr>
              <p:cNvPr id="47" name="组合 46"/>
              <p:cNvGrpSpPr/>
              <p:nvPr/>
            </p:nvGrpSpPr>
            <p:grpSpPr>
              <a:xfrm>
                <a:off x="5172833" y="1115720"/>
                <a:ext cx="495586" cy="495586"/>
                <a:chOff x="5172833" y="1072818"/>
                <a:chExt cx="495586" cy="495586"/>
              </a:xfrm>
            </p:grpSpPr>
            <p:sp>
              <p:nvSpPr>
                <p:cNvPr id="38" name="椭圆 37"/>
                <p:cNvSpPr/>
                <p:nvPr>
                  <p:custDataLst>
                    <p:tags r:id="rId4"/>
                  </p:custDataLst>
                </p:nvPr>
              </p:nvSpPr>
              <p:spPr>
                <a:xfrm>
                  <a:off x="5172833" y="1072818"/>
                  <a:ext cx="495586" cy="495586"/>
                </a:xfrm>
                <a:prstGeom prst="ellipse">
                  <a:avLst/>
                </a:prstGeom>
                <a:solidFill>
                  <a:srgbClr val="E0B480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vert="horz" lIns="0" rIns="0"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仿宋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3600" spc="200">
                    <a:solidFill>
                      <a:schemeClr val="tx1">
                        <a:lumMod val="75000"/>
                        <a:lumOff val="2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仿宋"/>
                    <a:ea typeface="仿宋"/>
                    <a:cs typeface="Nirmala UI" panose="020b0502040204020203" charset="0"/>
                  </a:endParaRPr>
                </a:p>
              </p:txBody>
            </p:sp>
            <p:sp>
              <p:nvSpPr>
                <p:cNvPr id="39" name="图形 35"/>
                <p:cNvSpPr/>
                <p:nvPr>
                  <p:custDataLst>
                    <p:tags r:id="rId5"/>
                  </p:custDataLst>
                </p:nvPr>
              </p:nvSpPr>
              <p:spPr>
                <a:xfrm>
                  <a:off x="5286511" y="1187127"/>
                  <a:ext cx="267772" cy="266968"/>
                </a:xfrm>
                <a:custGeom>
                  <a:gdLst>
                    <a:gd name="connsiteX0" fmla="*/ 10001 w 535066"/>
                    <a:gd name="connsiteY0" fmla="*/ 182285 h 533459"/>
                    <a:gd name="connsiteX1" fmla="*/ 214015 w 535066"/>
                    <a:gd name="connsiteY1" fmla="*/ 302657 h 533459"/>
                    <a:gd name="connsiteX2" fmla="*/ 267533 w 535066"/>
                    <a:gd name="connsiteY2" fmla="*/ 317718 h 533459"/>
                    <a:gd name="connsiteX3" fmla="*/ 321052 w 535066"/>
                    <a:gd name="connsiteY3" fmla="*/ 302657 h 533459"/>
                    <a:gd name="connsiteX4" fmla="*/ 525066 w 535066"/>
                    <a:gd name="connsiteY4" fmla="*/ 182285 h 533459"/>
                    <a:gd name="connsiteX5" fmla="*/ 525066 w 535066"/>
                    <a:gd name="connsiteY5" fmla="*/ 148828 h 533459"/>
                    <a:gd name="connsiteX6" fmla="*/ 315992 w 535066"/>
                    <a:gd name="connsiteY6" fmla="*/ 15061 h 533459"/>
                    <a:gd name="connsiteX7" fmla="*/ 267474 w 535066"/>
                    <a:gd name="connsiteY7" fmla="*/ 0 h 533459"/>
                    <a:gd name="connsiteX8" fmla="*/ 218956 w 535066"/>
                    <a:gd name="connsiteY8" fmla="*/ 15061 h 533459"/>
                    <a:gd name="connsiteX9" fmla="*/ 10001 w 535066"/>
                    <a:gd name="connsiteY9" fmla="*/ 148828 h 533459"/>
                    <a:gd name="connsiteX10" fmla="*/ 10001 w 535066"/>
                    <a:gd name="connsiteY10" fmla="*/ 182285 h 533459"/>
                    <a:gd name="connsiteX11" fmla="*/ 237411 w 535066"/>
                    <a:gd name="connsiteY11" fmla="*/ 41791 h 533459"/>
                    <a:gd name="connsiteX12" fmla="*/ 267533 w 535066"/>
                    <a:gd name="connsiteY12" fmla="*/ 33457 h 533459"/>
                    <a:gd name="connsiteX13" fmla="*/ 297656 w 535066"/>
                    <a:gd name="connsiteY13" fmla="*/ 41791 h 533459"/>
                    <a:gd name="connsiteX14" fmla="*/ 486608 w 535066"/>
                    <a:gd name="connsiteY14" fmla="*/ 163830 h 533459"/>
                    <a:gd name="connsiteX15" fmla="*/ 302657 w 535066"/>
                    <a:gd name="connsiteY15" fmla="*/ 272534 h 533459"/>
                    <a:gd name="connsiteX16" fmla="*/ 265867 w 535066"/>
                    <a:gd name="connsiteY16" fmla="*/ 282595 h 533459"/>
                    <a:gd name="connsiteX17" fmla="*/ 229076 w 535066"/>
                    <a:gd name="connsiteY17" fmla="*/ 272534 h 533459"/>
                    <a:gd name="connsiteX18" fmla="*/ 45125 w 535066"/>
                    <a:gd name="connsiteY18" fmla="*/ 163890 h 533459"/>
                    <a:gd name="connsiteX19" fmla="*/ 237411 w 535066"/>
                    <a:gd name="connsiteY19" fmla="*/ 41791 h 533459"/>
                    <a:gd name="connsiteX20" fmla="*/ 8334 w 535066"/>
                    <a:gd name="connsiteY20" fmla="*/ 284262 h 533459"/>
                    <a:gd name="connsiteX21" fmla="*/ 214015 w 535066"/>
                    <a:gd name="connsiteY21" fmla="*/ 413028 h 533459"/>
                    <a:gd name="connsiteX22" fmla="*/ 267533 w 535066"/>
                    <a:gd name="connsiteY22" fmla="*/ 428089 h 533459"/>
                    <a:gd name="connsiteX23" fmla="*/ 321052 w 535066"/>
                    <a:gd name="connsiteY23" fmla="*/ 413028 h 533459"/>
                    <a:gd name="connsiteX24" fmla="*/ 526733 w 535066"/>
                    <a:gd name="connsiteY24" fmla="*/ 284262 h 533459"/>
                    <a:gd name="connsiteX25" fmla="*/ 535067 w 535066"/>
                    <a:gd name="connsiteY25" fmla="*/ 270867 h 533459"/>
                    <a:gd name="connsiteX26" fmla="*/ 510004 w 535066"/>
                    <a:gd name="connsiteY26" fmla="*/ 257473 h 533459"/>
                    <a:gd name="connsiteX27" fmla="*/ 304324 w 535066"/>
                    <a:gd name="connsiteY27" fmla="*/ 386298 h 533459"/>
                    <a:gd name="connsiteX28" fmla="*/ 267533 w 535066"/>
                    <a:gd name="connsiteY28" fmla="*/ 396359 h 533459"/>
                    <a:gd name="connsiteX29" fmla="*/ 230743 w 535066"/>
                    <a:gd name="connsiteY29" fmla="*/ 386298 h 533459"/>
                    <a:gd name="connsiteX30" fmla="*/ 25063 w 535066"/>
                    <a:gd name="connsiteY30" fmla="*/ 255865 h 533459"/>
                    <a:gd name="connsiteX31" fmla="*/ 0 w 535066"/>
                    <a:gd name="connsiteY31" fmla="*/ 269260 h 533459"/>
                    <a:gd name="connsiteX32" fmla="*/ 8334 w 535066"/>
                    <a:gd name="connsiteY32" fmla="*/ 284262 h 533459"/>
                    <a:gd name="connsiteX33" fmla="*/ 510004 w 535066"/>
                    <a:gd name="connsiteY33" fmla="*/ 362843 h 533459"/>
                    <a:gd name="connsiteX34" fmla="*/ 304324 w 535066"/>
                    <a:gd name="connsiteY34" fmla="*/ 491609 h 533459"/>
                    <a:gd name="connsiteX35" fmla="*/ 267533 w 535066"/>
                    <a:gd name="connsiteY35" fmla="*/ 501670 h 533459"/>
                    <a:gd name="connsiteX36" fmla="*/ 230743 w 535066"/>
                    <a:gd name="connsiteY36" fmla="*/ 491609 h 533459"/>
                    <a:gd name="connsiteX37" fmla="*/ 25063 w 535066"/>
                    <a:gd name="connsiteY37" fmla="*/ 362843 h 533459"/>
                    <a:gd name="connsiteX38" fmla="*/ 0 w 535066"/>
                    <a:gd name="connsiteY38" fmla="*/ 376238 h 533459"/>
                    <a:gd name="connsiteX39" fmla="*/ 8334 w 535066"/>
                    <a:gd name="connsiteY39" fmla="*/ 389632 h 533459"/>
                    <a:gd name="connsiteX40" fmla="*/ 214015 w 535066"/>
                    <a:gd name="connsiteY40" fmla="*/ 518398 h 533459"/>
                    <a:gd name="connsiteX41" fmla="*/ 267533 w 535066"/>
                    <a:gd name="connsiteY41" fmla="*/ 533460 h 533459"/>
                    <a:gd name="connsiteX42" fmla="*/ 321052 w 535066"/>
                    <a:gd name="connsiteY42" fmla="*/ 518398 h 533459"/>
                    <a:gd name="connsiteX43" fmla="*/ 526733 w 535066"/>
                    <a:gd name="connsiteY43" fmla="*/ 389632 h 533459"/>
                    <a:gd name="connsiteX44" fmla="*/ 535067 w 535066"/>
                    <a:gd name="connsiteY44" fmla="*/ 376238 h 533459"/>
                    <a:gd name="connsiteX45" fmla="*/ 510004 w 535066"/>
                    <a:gd name="connsiteY45" fmla="*/ 362843 h 53345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</a:cxnLst>
                  <a:rect l="l" t="t" r="r" b="b"/>
                  <a:pathLst>
                    <a:path w="535066" h="533459">
                      <a:moveTo>
                        <a:pt x="10001" y="182285"/>
                      </a:moveTo>
                      <a:lnTo>
                        <a:pt x="214015" y="302657"/>
                      </a:lnTo>
                      <a:cubicBezTo>
                        <a:pt x="230743" y="312718"/>
                        <a:pt x="249138" y="317718"/>
                        <a:pt x="267533" y="317718"/>
                      </a:cubicBezTo>
                      <a:cubicBezTo>
                        <a:pt x="285929" y="317718"/>
                        <a:pt x="304324" y="312718"/>
                        <a:pt x="321052" y="302657"/>
                      </a:cubicBezTo>
                      <a:lnTo>
                        <a:pt x="525066" y="182285"/>
                      </a:lnTo>
                      <a:cubicBezTo>
                        <a:pt x="536793" y="175617"/>
                        <a:pt x="538460" y="157222"/>
                        <a:pt x="525066" y="148828"/>
                      </a:cubicBezTo>
                      <a:lnTo>
                        <a:pt x="315992" y="15061"/>
                      </a:lnTo>
                      <a:cubicBezTo>
                        <a:pt x="300930" y="5001"/>
                        <a:pt x="284202" y="0"/>
                        <a:pt x="267474" y="0"/>
                      </a:cubicBezTo>
                      <a:cubicBezTo>
                        <a:pt x="250746" y="0"/>
                        <a:pt x="234017" y="5001"/>
                        <a:pt x="218956" y="15061"/>
                      </a:cubicBezTo>
                      <a:lnTo>
                        <a:pt x="10001" y="148828"/>
                      </a:lnTo>
                      <a:cubicBezTo>
                        <a:pt x="-3393" y="157222"/>
                        <a:pt x="-1667" y="175617"/>
                        <a:pt x="10001" y="182285"/>
                      </a:cubicBezTo>
                      <a:close/>
                      <a:moveTo>
                        <a:pt x="237411" y="41791"/>
                      </a:moveTo>
                      <a:cubicBezTo>
                        <a:pt x="245745" y="36790"/>
                        <a:pt x="255806" y="33457"/>
                        <a:pt x="267533" y="33457"/>
                      </a:cubicBezTo>
                      <a:cubicBezTo>
                        <a:pt x="279261" y="33457"/>
                        <a:pt x="289262" y="36790"/>
                        <a:pt x="297656" y="41791"/>
                      </a:cubicBezTo>
                      <a:lnTo>
                        <a:pt x="486608" y="163830"/>
                      </a:lnTo>
                      <a:lnTo>
                        <a:pt x="302657" y="272534"/>
                      </a:lnTo>
                      <a:cubicBezTo>
                        <a:pt x="290929" y="279202"/>
                        <a:pt x="279261" y="282595"/>
                        <a:pt x="265867" y="282595"/>
                      </a:cubicBezTo>
                      <a:cubicBezTo>
                        <a:pt x="252472" y="282595"/>
                        <a:pt x="240804" y="279261"/>
                        <a:pt x="229076" y="272534"/>
                      </a:cubicBezTo>
                      <a:lnTo>
                        <a:pt x="45125" y="163890"/>
                      </a:lnTo>
                      <a:lnTo>
                        <a:pt x="237411" y="41791"/>
                      </a:lnTo>
                      <a:close/>
                      <a:moveTo>
                        <a:pt x="8334" y="284262"/>
                      </a:moveTo>
                      <a:lnTo>
                        <a:pt x="214015" y="413028"/>
                      </a:lnTo>
                      <a:cubicBezTo>
                        <a:pt x="230743" y="423089"/>
                        <a:pt x="249138" y="428089"/>
                        <a:pt x="267533" y="428089"/>
                      </a:cubicBezTo>
                      <a:cubicBezTo>
                        <a:pt x="285929" y="428089"/>
                        <a:pt x="304324" y="423089"/>
                        <a:pt x="321052" y="413028"/>
                      </a:cubicBezTo>
                      <a:lnTo>
                        <a:pt x="526733" y="284262"/>
                      </a:lnTo>
                      <a:cubicBezTo>
                        <a:pt x="531733" y="280928"/>
                        <a:pt x="535067" y="275927"/>
                        <a:pt x="535067" y="270867"/>
                      </a:cubicBezTo>
                      <a:cubicBezTo>
                        <a:pt x="535067" y="257473"/>
                        <a:pt x="520005" y="249138"/>
                        <a:pt x="510004" y="257473"/>
                      </a:cubicBezTo>
                      <a:lnTo>
                        <a:pt x="304324" y="386298"/>
                      </a:lnTo>
                      <a:cubicBezTo>
                        <a:pt x="292596" y="392966"/>
                        <a:pt x="280928" y="396359"/>
                        <a:pt x="267533" y="396359"/>
                      </a:cubicBezTo>
                      <a:cubicBezTo>
                        <a:pt x="254139" y="396359"/>
                        <a:pt x="242471" y="393025"/>
                        <a:pt x="230743" y="386298"/>
                      </a:cubicBezTo>
                      <a:lnTo>
                        <a:pt x="25063" y="255865"/>
                      </a:lnTo>
                      <a:cubicBezTo>
                        <a:pt x="15002" y="247531"/>
                        <a:pt x="0" y="255865"/>
                        <a:pt x="0" y="269260"/>
                      </a:cubicBezTo>
                      <a:cubicBezTo>
                        <a:pt x="0" y="275927"/>
                        <a:pt x="3334" y="280928"/>
                        <a:pt x="8334" y="284262"/>
                      </a:cubicBezTo>
                      <a:close/>
                      <a:moveTo>
                        <a:pt x="510004" y="362843"/>
                      </a:moveTo>
                      <a:lnTo>
                        <a:pt x="304324" y="491609"/>
                      </a:lnTo>
                      <a:cubicBezTo>
                        <a:pt x="292596" y="498277"/>
                        <a:pt x="280928" y="501670"/>
                        <a:pt x="267533" y="501670"/>
                      </a:cubicBezTo>
                      <a:cubicBezTo>
                        <a:pt x="254139" y="501670"/>
                        <a:pt x="242471" y="498336"/>
                        <a:pt x="230743" y="491609"/>
                      </a:cubicBezTo>
                      <a:lnTo>
                        <a:pt x="25063" y="362843"/>
                      </a:lnTo>
                      <a:cubicBezTo>
                        <a:pt x="15002" y="354509"/>
                        <a:pt x="0" y="362843"/>
                        <a:pt x="0" y="376238"/>
                      </a:cubicBezTo>
                      <a:cubicBezTo>
                        <a:pt x="0" y="381238"/>
                        <a:pt x="3334" y="387965"/>
                        <a:pt x="8334" y="389632"/>
                      </a:cubicBezTo>
                      <a:lnTo>
                        <a:pt x="214015" y="518398"/>
                      </a:lnTo>
                      <a:cubicBezTo>
                        <a:pt x="230743" y="528459"/>
                        <a:pt x="249138" y="533460"/>
                        <a:pt x="267533" y="533460"/>
                      </a:cubicBezTo>
                      <a:cubicBezTo>
                        <a:pt x="285929" y="533460"/>
                        <a:pt x="304324" y="528459"/>
                        <a:pt x="321052" y="518398"/>
                      </a:cubicBezTo>
                      <a:lnTo>
                        <a:pt x="526733" y="389632"/>
                      </a:lnTo>
                      <a:cubicBezTo>
                        <a:pt x="531733" y="386298"/>
                        <a:pt x="535067" y="381298"/>
                        <a:pt x="535067" y="376238"/>
                      </a:cubicBezTo>
                      <a:cubicBezTo>
                        <a:pt x="535067" y="362843"/>
                        <a:pt x="520005" y="354509"/>
                        <a:pt x="510004" y="362843"/>
                      </a:cubicBezTo>
                      <a:close/>
                    </a:path>
                  </a:pathLst>
                </a:custGeom>
                <a:gradFill>
                  <a:gsLst>
                    <a:gs pos="35000">
                      <a:srgbClr val="F8DFBC"/>
                    </a:gs>
                    <a:gs pos="100000">
                      <a:srgbClr val="B99C34"/>
                    </a:gs>
                    <a:gs pos="0">
                      <a:srgbClr val="F0E8D3"/>
                    </a:gs>
                  </a:gsLst>
                  <a:lin ang="2700000" scaled="1"/>
                </a:gradFill>
                <a:ln w="59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仿宋"/>
                    <a:ea typeface="仿宋"/>
                  </a:endParaRPr>
                </a:p>
              </p:txBody>
            </p:sp>
          </p:grpSp>
        </p:grpSp>
        <p:sp>
          <p:nvSpPr>
            <p:cNvPr id="4" name="文本框 3"/>
            <p:cNvSpPr txBox="1"/>
            <p:nvPr>
              <p:custDataLst>
                <p:tags r:id="rId6"/>
              </p:custDataLst>
            </p:nvPr>
          </p:nvSpPr>
          <p:spPr>
            <a:xfrm>
              <a:off x="9178" y="3833"/>
              <a:ext cx="10029" cy="467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“有教无类”的教育原则，其实就是教育要面向全体，就是表明教育的普适性，这要求我们教师要“在乎每一只鸟”。教育，需要"目中有人”。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  <a:p>
              <a:pPr lvl="0" algn="l">
                <a:lnSpc>
                  <a:spcPct val="130000"/>
                </a:lnSpc>
                <a:buClrTx/>
                <a:buSzTx/>
                <a:buFontTx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仿宋"/>
                  <a:ea typeface="仿宋"/>
                  <a:sym typeface="+mn-ea"/>
                </a:rPr>
                <a:t>你眼中的人。应该是“差异的人”，教育教学应该顺应这种差异;你眼中的人，应该是“平等的人”，在教育教学过程中应该平等地对待每个孩子，普施爱意:你眼中的人，应该是“发展的人”。教育应顺应这种发展，孩子们才会实现真正的成长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仿宋"/>
                <a:ea typeface="仿宋"/>
                <a:sym typeface="+mn-ea"/>
              </a:endParaRPr>
            </a:p>
          </p:txBody>
        </p:sp>
      </p:grpSp>
      <p:pic>
        <p:nvPicPr>
          <p:cNvPr id="6" name="图片 5" descr="P-10305505-10281356"/>
          <p:cNvPicPr>
            <a:picLocks noChangeAspect="1"/>
          </p:cNvPicPr>
          <p:nvPr/>
        </p:nvPicPr>
        <p:blipFill>
          <a:blip r:embed="rId7"/>
          <a:srcRect l="29378" r="6870"/>
          <a:stretch>
            <a:fillRect/>
          </a:stretch>
        </p:blipFill>
        <p:spPr>
          <a:xfrm>
            <a:off x="8727440" y="2654300"/>
            <a:ext cx="2979420" cy="1986280"/>
          </a:xfrm>
          <a:prstGeom prst="ellipse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https://d.book118.com/655144031010011043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17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5"/>
  <p:tag name="KSO_WM_UNIT_TEXT_FILL_TYPE" val="1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UNIT_TEXT_FILL_FORE_SCHEMECOLOR_INDEX" val="13"/>
  <p:tag name="KSO_WM_UNIT_TEXT_FILL_FORE_SCHEMECOLOR_INDEX_BRIGHTNESS" val="0.5"/>
  <p:tag name="KSO_WM_UNIT_TEXT_FILL_TYPE" val="1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UNIT_TEXT_FILL_FORE_SCHEMECOLOR_INDEX" val="13"/>
  <p:tag name="KSO_WM_UNIT_TEXT_FILL_FORE_SCHEMECOLOR_INDEX_BRIGHTNESS" val="0.5"/>
  <p:tag name="KSO_WM_UNIT_TEXT_FILL_TYPE" val="1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阿里巴巴普惠">
      <a:majorFont>
        <a:latin typeface="仿宋"/>
        <a:ea typeface="仿宋"/>
        <a:cs typeface="Arial"/>
      </a:majorFont>
      <a:minorFont>
        <a:latin typeface="仿宋"/>
        <a:ea typeface="仿宋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仿宋</vt:lpstr>
      <vt:lpstr>Segoe UI Black</vt:lpstr>
      <vt:lpstr>微软雅黑 Light</vt:lpstr>
      <vt:lpstr>MV Boli</vt:lpstr>
      <vt:lpstr>思源黑体 CN Bold</vt:lpstr>
      <vt:lpstr>Sitka Heading</vt:lpstr>
      <vt:lpstr>微软雅黑</vt:lpstr>
      <vt:lpstr>Nirmala UI</vt:lpstr>
      <vt:lpstr>Office Theme</vt:lpstr>
      <vt:lpstr>PowerPoint Presentation</vt:lpstr>
      <vt:lpstr>目录</vt:lpstr>
      <vt:lpstr>PowerPoint Presentation</vt:lpstr>
      <vt:lpstr>作者简介</vt:lpstr>
      <vt:lpstr>作品简介</vt:lpstr>
      <vt:lpstr>PowerPoint Presentation</vt:lpstr>
      <vt:lpstr>阅读分享</vt:lpstr>
      <vt:lpstr>阅读分享</vt:lpstr>
      <vt:lpstr>阅读分享</vt:lpstr>
      <vt:lpstr>阅读分享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2024-09-04T13:18:28.991</cp:lastPrinted>
  <dcterms:created xsi:type="dcterms:W3CDTF">2024-09-04T05:18:29Z</dcterms:created>
  <dcterms:modified xsi:type="dcterms:W3CDTF">2024-09-04T05:18:30Z</dcterms:modified>
</cp:coreProperties>
</file>