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4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B91BE-0EC3-4385-ACC7-75C43E48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74250-390B-4F8E-956B-E77054A3C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B4DE0-2085-4845-AFD8-52ED677A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9AACC-0EC0-4223-956A-4F606C0D5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C8F867-2255-43B6-98DB-06E1AEEBE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1041B-F5CE-410B-9B29-D21EA2EB3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5CB1E-914E-4683-BFF4-B399FC646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9F49A-6B74-43EF-8F8C-2063499CA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A6748-DD2D-4EFF-84F8-A1437EC2C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BE7F5-F022-49CA-8A83-309D3A90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C1E47-A032-4753-9313-7CE0C1EFE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636" r:id="rId2"/>
    <p:sldLayoutId id="2147485637" r:id="rId3"/>
    <p:sldLayoutId id="2147485638" r:id="rId4"/>
    <p:sldLayoutId id="2147485639" r:id="rId5"/>
    <p:sldLayoutId id="2147485640" r:id="rId6"/>
    <p:sldLayoutId id="2147485641" r:id="rId7"/>
    <p:sldLayoutId id="2147485642" r:id="rId8"/>
    <p:sldLayoutId id="2147485643" r:id="rId9"/>
    <p:sldLayoutId id="2147485644" r:id="rId10"/>
    <p:sldLayoutId id="21474856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24124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工程建设法规工程报建及相关法规课件大纲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工程建设法规概述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工程报建流程及要求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相关法规及规定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案例分析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实践操作和注意事项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工程建设法规概述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工程建设法规的概念和作用</a:t>
            </a:r>
            <a:endParaRPr lang="zh-CN" altLang="en-US"/>
          </a:p>
        </p:txBody>
      </p:sp>
      <p:sp>
        <p:nvSpPr>
          <p:cNvPr id="1049014" name="对角圆角矩形 52"/>
          <p:cNvSpPr/>
          <p:nvPr>
            <p:custDataLst>
              <p:tags r:id="rId2"/>
            </p:custDataLst>
          </p:nvPr>
        </p:nvSpPr>
        <p:spPr>
          <a:xfrm>
            <a:off x="694800" y="2554202"/>
            <a:ext cx="10801874" cy="9093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53"/>
          <p:cNvSpPr/>
          <p:nvPr>
            <p:custDataLst>
              <p:tags r:id="rId3"/>
            </p:custDataLst>
          </p:nvPr>
        </p:nvSpPr>
        <p:spPr>
          <a:xfrm>
            <a:off x="694800" y="2388376"/>
            <a:ext cx="669035" cy="6266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54"/>
          <p:cNvSpPr/>
          <p:nvPr>
            <p:custDataLst>
              <p:tags r:id="rId4"/>
            </p:custDataLst>
          </p:nvPr>
        </p:nvSpPr>
        <p:spPr>
          <a:xfrm>
            <a:off x="1363738" y="2389001"/>
            <a:ext cx="98937" cy="16489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56"/>
          <p:cNvSpPr txBox="1"/>
          <p:nvPr>
            <p:custDataLst>
              <p:tags r:id="rId5"/>
            </p:custDataLst>
          </p:nvPr>
        </p:nvSpPr>
        <p:spPr>
          <a:xfrm>
            <a:off x="1406915" y="2598631"/>
            <a:ext cx="9748631" cy="8124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概念：工程建设法规是指国家制定和颁布的，用于规范工程建设活动的法律、行政法规、部门规章和地方性法规等。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对角圆角矩形 5"/>
          <p:cNvSpPr/>
          <p:nvPr>
            <p:custDataLst>
              <p:tags r:id="rId6"/>
            </p:custDataLst>
          </p:nvPr>
        </p:nvSpPr>
        <p:spPr>
          <a:xfrm>
            <a:off x="694800" y="4143633"/>
            <a:ext cx="10801874" cy="9093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对角圆角矩形 6"/>
          <p:cNvSpPr/>
          <p:nvPr>
            <p:custDataLst>
              <p:tags r:id="rId7"/>
            </p:custDataLst>
          </p:nvPr>
        </p:nvSpPr>
        <p:spPr>
          <a:xfrm>
            <a:off x="694800" y="3977807"/>
            <a:ext cx="669035" cy="6266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直角三角形 7"/>
          <p:cNvSpPr/>
          <p:nvPr>
            <p:custDataLst>
              <p:tags r:id="rId8"/>
            </p:custDataLst>
          </p:nvPr>
        </p:nvSpPr>
        <p:spPr>
          <a:xfrm>
            <a:off x="1363738" y="3979058"/>
            <a:ext cx="98937" cy="16489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文本框 8"/>
          <p:cNvSpPr txBox="1"/>
          <p:nvPr>
            <p:custDataLst>
              <p:tags r:id="rId9"/>
            </p:custDataLst>
          </p:nvPr>
        </p:nvSpPr>
        <p:spPr>
          <a:xfrm>
            <a:off x="1406915" y="4196823"/>
            <a:ext cx="9748631" cy="8124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作用：保障工程建设活动的合法性和公正性，规范工程建设市场秩序，保护当事人的合法权益，促进工程建设行业的健康发展。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工程建设法规的体系和分类</a:t>
            </a:r>
            <a:endParaRPr lang="zh-CN" altLang="en-US"/>
          </a:p>
        </p:txBody>
      </p:sp>
      <p:sp>
        <p:nvSpPr>
          <p:cNvPr id="1049064" name="矩形 3"/>
          <p:cNvSpPr/>
          <p:nvPr>
            <p:custDataLst>
              <p:tags r:id="rId2"/>
            </p:custDataLst>
          </p:nvPr>
        </p:nvSpPr>
        <p:spPr>
          <a:xfrm rot="204112">
            <a:off x="694800" y="2425449"/>
            <a:ext cx="4960458" cy="258845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701129" y="2426714"/>
            <a:ext cx="4960458" cy="258845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987820" y="2627968"/>
            <a:ext cx="4406061" cy="213721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25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工程建设法规体系：由国家法律、行政法规、地方性法规、行业规章等组成，用于规范工程建设行为，保障工程质量安全。</a:t>
            </a:r>
            <a:endParaRPr lang="zh-CN" altLang="en-US" sz="5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 rot="204112">
            <a:off x="6529888" y="2425449"/>
            <a:ext cx="4960458" cy="2588450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7"/>
          <p:cNvSpPr/>
          <p:nvPr>
            <p:custDataLst>
              <p:tags r:id="rId6"/>
            </p:custDataLst>
          </p:nvPr>
        </p:nvSpPr>
        <p:spPr>
          <a:xfrm>
            <a:off x="6536217" y="2426714"/>
            <a:ext cx="4960458" cy="25884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6824174" y="2627968"/>
            <a:ext cx="4406061" cy="213721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4925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5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工程建设法规分类：按适用范围可分为综合性法规和专项法规；按法律效力可分为法律、行政法规、部门规章、地方法规等。</a:t>
            </a:r>
            <a:endParaRPr lang="zh-CN" altLang="en-US" sz="5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工程建设法规的基本原则</a:t>
            </a:r>
            <a:endParaRPr lang="zh-CN" altLang="en-US"/>
          </a:p>
        </p:txBody>
      </p:sp>
      <p:sp>
        <p:nvSpPr>
          <p:cNvPr id="1049110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遵守法律法规：工程建设必须严格遵守国家法律法规，确保合法合规。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6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保障公共利益：工程建设必须以保障公共利益为前提，不得损害国家、社会和人民的利益。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2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保护生态环境：工程建设必须注重环境保护，合理利用资源，减少对环境的负面影响。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8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促进公平竞争：工程建设市场必须公平竞争，防止垄断和不正当竞争行为。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6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工程报建流程及要求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工程报建的定义和意义</a:t>
            </a:r>
            <a:endParaRPr lang="zh-CN" altLang="en-US"/>
          </a:p>
        </p:txBody>
      </p:sp>
      <p:sp>
        <p:nvSpPr>
          <p:cNvPr id="1049224" name="对角圆角矩形 52"/>
          <p:cNvSpPr/>
          <p:nvPr>
            <p:custDataLst>
              <p:tags r:id="rId2"/>
            </p:custDataLst>
          </p:nvPr>
        </p:nvSpPr>
        <p:spPr>
          <a:xfrm>
            <a:off x="694800" y="2554202"/>
            <a:ext cx="10801874" cy="9093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对角圆角矩形 53"/>
          <p:cNvSpPr/>
          <p:nvPr>
            <p:custDataLst>
              <p:tags r:id="rId3"/>
            </p:custDataLst>
          </p:nvPr>
        </p:nvSpPr>
        <p:spPr>
          <a:xfrm>
            <a:off x="694800" y="2388376"/>
            <a:ext cx="669035" cy="6266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直角三角形 54"/>
          <p:cNvSpPr/>
          <p:nvPr>
            <p:custDataLst>
              <p:tags r:id="rId4"/>
            </p:custDataLst>
          </p:nvPr>
        </p:nvSpPr>
        <p:spPr>
          <a:xfrm>
            <a:off x="1363738" y="2389001"/>
            <a:ext cx="98937" cy="16489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文本框 56"/>
          <p:cNvSpPr txBox="1"/>
          <p:nvPr>
            <p:custDataLst>
              <p:tags r:id="rId5"/>
            </p:custDataLst>
          </p:nvPr>
        </p:nvSpPr>
        <p:spPr>
          <a:xfrm>
            <a:off x="1406915" y="2598631"/>
            <a:ext cx="9748631" cy="8124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工程报建的定义：指工程建设项目在开工前，依照相关规定向政府有关部门进行申报登记、审核批准、领取施工许可证等一系列法定程序。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对角圆角矩形 5"/>
          <p:cNvSpPr/>
          <p:nvPr>
            <p:custDataLst>
              <p:tags r:id="rId6"/>
            </p:custDataLst>
          </p:nvPr>
        </p:nvSpPr>
        <p:spPr>
          <a:xfrm>
            <a:off x="694800" y="4143633"/>
            <a:ext cx="10801874" cy="90939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对角圆角矩形 6"/>
          <p:cNvSpPr/>
          <p:nvPr>
            <p:custDataLst>
              <p:tags r:id="rId7"/>
            </p:custDataLst>
          </p:nvPr>
        </p:nvSpPr>
        <p:spPr>
          <a:xfrm>
            <a:off x="694800" y="3977807"/>
            <a:ext cx="669035" cy="6266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直角三角形 7"/>
          <p:cNvSpPr/>
          <p:nvPr>
            <p:custDataLst>
              <p:tags r:id="rId8"/>
            </p:custDataLst>
          </p:nvPr>
        </p:nvSpPr>
        <p:spPr>
          <a:xfrm>
            <a:off x="1363738" y="3979058"/>
            <a:ext cx="98937" cy="16489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9"/>
            </p:custDataLst>
          </p:nvPr>
        </p:nvSpPr>
        <p:spPr>
          <a:xfrm>
            <a:off x="1406915" y="4196823"/>
            <a:ext cx="9748631" cy="8124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工程报建的意义：确保工程建设符合国家法律法规和政策要求，保障工程质量安全；促进工程建设的规范化、标准化和专业化；提高工程建设的管理水平和效率；加强政府对工程建设的监管和调控。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工程报建的流程和步骤</a:t>
            </a:r>
            <a:endParaRPr lang="zh-CN" altLang="en-US"/>
          </a:p>
        </p:txBody>
      </p:sp>
      <p:sp>
        <p:nvSpPr>
          <p:cNvPr id="1049274" name="任意多边形 35"/>
          <p:cNvSpPr/>
          <p:nvPr>
            <p:custDataLst>
              <p:tags r:id="rId2"/>
            </p:custDataLst>
          </p:nvPr>
        </p:nvSpPr>
        <p:spPr>
          <a:xfrm>
            <a:off x="694800" y="1378274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6" name="任意多边形 39"/>
          <p:cNvSpPr/>
          <p:nvPr>
            <p:custDataLst>
              <p:tags r:id="rId3"/>
            </p:custDataLst>
          </p:nvPr>
        </p:nvSpPr>
        <p:spPr>
          <a:xfrm>
            <a:off x="776746" y="1467101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2237" y="1687292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8" name="正文"/>
          <p:cNvSpPr txBox="1"/>
          <p:nvPr>
            <p:custDataLst>
              <p:tags r:id="rId5"/>
            </p:custDataLst>
          </p:nvPr>
        </p:nvSpPr>
        <p:spPr>
          <a:xfrm>
            <a:off x="2321837" y="1452714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提交报建申请书及相关资料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67" y="1448960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2" name="任意多边形 45"/>
          <p:cNvSpPr/>
          <p:nvPr>
            <p:custDataLst>
              <p:tags r:id="rId7"/>
            </p:custDataLst>
          </p:nvPr>
        </p:nvSpPr>
        <p:spPr>
          <a:xfrm>
            <a:off x="694800" y="2596831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4" name="任意多边形 46"/>
          <p:cNvSpPr/>
          <p:nvPr>
            <p:custDataLst>
              <p:tags r:id="rId8"/>
            </p:custDataLst>
          </p:nvPr>
        </p:nvSpPr>
        <p:spPr>
          <a:xfrm>
            <a:off x="776746" y="2685659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2237" y="2905850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6" name="正文"/>
          <p:cNvSpPr txBox="1"/>
          <p:nvPr>
            <p:custDataLst>
              <p:tags r:id="rId10"/>
            </p:custDataLst>
          </p:nvPr>
        </p:nvSpPr>
        <p:spPr>
          <a:xfrm>
            <a:off x="2321837" y="2671271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审核申请材料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67" y="2667518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0" name="任意多边形 51"/>
          <p:cNvSpPr/>
          <p:nvPr>
            <p:custDataLst>
              <p:tags r:id="rId12"/>
            </p:custDataLst>
          </p:nvPr>
        </p:nvSpPr>
        <p:spPr>
          <a:xfrm>
            <a:off x="694800" y="3815389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92" name="任意多边形 52"/>
          <p:cNvSpPr/>
          <p:nvPr>
            <p:custDataLst>
              <p:tags r:id="rId13"/>
            </p:custDataLst>
          </p:nvPr>
        </p:nvSpPr>
        <p:spPr>
          <a:xfrm>
            <a:off x="776746" y="3904216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2237" y="4124407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4" name="正文"/>
          <p:cNvSpPr txBox="1"/>
          <p:nvPr>
            <p:custDataLst>
              <p:tags r:id="rId15"/>
            </p:custDataLst>
          </p:nvPr>
        </p:nvSpPr>
        <p:spPr>
          <a:xfrm>
            <a:off x="2321837" y="3889829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核发建设规划许可证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67" y="3886075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98" name="任意多边形 57"/>
          <p:cNvSpPr/>
          <p:nvPr>
            <p:custDataLst>
              <p:tags r:id="rId17"/>
            </p:custDataLst>
          </p:nvPr>
        </p:nvSpPr>
        <p:spPr>
          <a:xfrm>
            <a:off x="694800" y="5033947"/>
            <a:ext cx="10802500" cy="102839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0" name="任意多边形 58"/>
          <p:cNvSpPr/>
          <p:nvPr>
            <p:custDataLst>
              <p:tags r:id="rId18"/>
            </p:custDataLst>
          </p:nvPr>
        </p:nvSpPr>
        <p:spPr>
          <a:xfrm>
            <a:off x="776746" y="5122774"/>
            <a:ext cx="10639234" cy="85136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2237" y="5342965"/>
            <a:ext cx="0" cy="425369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2" name="正文"/>
          <p:cNvSpPr txBox="1"/>
          <p:nvPr>
            <p:custDataLst>
              <p:tags r:id="rId20"/>
            </p:custDataLst>
          </p:nvPr>
        </p:nvSpPr>
        <p:spPr>
          <a:xfrm>
            <a:off x="2321837" y="5108386"/>
            <a:ext cx="8872700" cy="86575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办理开工前各项手续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67" y="5104633"/>
            <a:ext cx="886394" cy="88702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工程报建所需资料和文件</a:t>
            </a:r>
            <a:endParaRPr lang="zh-CN" altLang="en-US"/>
          </a:p>
        </p:txBody>
      </p:sp>
      <p:sp>
        <p:nvSpPr>
          <p:cNvPr id="1049340" name="对角圆角矩形 52"/>
          <p:cNvSpPr/>
          <p:nvPr>
            <p:custDataLst>
              <p:tags r:id="rId2"/>
            </p:custDataLst>
          </p:nvPr>
        </p:nvSpPr>
        <p:spPr>
          <a:xfrm>
            <a:off x="694800" y="1443371"/>
            <a:ext cx="5173274" cy="1259995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53"/>
          <p:cNvSpPr/>
          <p:nvPr>
            <p:custDataLst>
              <p:tags r:id="rId3"/>
            </p:custDataLst>
          </p:nvPr>
        </p:nvSpPr>
        <p:spPr>
          <a:xfrm>
            <a:off x="694800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54"/>
          <p:cNvSpPr/>
          <p:nvPr>
            <p:custDataLst>
              <p:tags r:id="rId4"/>
            </p:custDataLst>
          </p:nvPr>
        </p:nvSpPr>
        <p:spPr>
          <a:xfrm>
            <a:off x="1212921" y="1313353"/>
            <a:ext cx="78011" cy="13001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56"/>
          <p:cNvSpPr txBox="1"/>
          <p:nvPr>
            <p:custDataLst>
              <p:tags r:id="rId5"/>
            </p:custDataLst>
          </p:nvPr>
        </p:nvSpPr>
        <p:spPr>
          <a:xfrm>
            <a:off x="1246725" y="1496028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土地使用证及附图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9"/>
          <p:cNvSpPr/>
          <p:nvPr>
            <p:custDataLst>
              <p:tags r:id="rId6"/>
            </p:custDataLst>
          </p:nvPr>
        </p:nvSpPr>
        <p:spPr>
          <a:xfrm>
            <a:off x="6323268" y="1443371"/>
            <a:ext cx="5173274" cy="1259995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10"/>
          <p:cNvSpPr/>
          <p:nvPr>
            <p:custDataLst>
              <p:tags r:id="rId7"/>
            </p:custDataLst>
          </p:nvPr>
        </p:nvSpPr>
        <p:spPr>
          <a:xfrm>
            <a:off x="6323268" y="1312703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11"/>
          <p:cNvSpPr/>
          <p:nvPr>
            <p:custDataLst>
              <p:tags r:id="rId8"/>
            </p:custDataLst>
          </p:nvPr>
        </p:nvSpPr>
        <p:spPr>
          <a:xfrm>
            <a:off x="6840739" y="1313353"/>
            <a:ext cx="78011" cy="13001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12"/>
          <p:cNvSpPr txBox="1"/>
          <p:nvPr>
            <p:custDataLst>
              <p:tags r:id="rId9"/>
            </p:custDataLst>
          </p:nvPr>
        </p:nvSpPr>
        <p:spPr>
          <a:xfrm>
            <a:off x="6874544" y="1502529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建设工程施工许可证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5"/>
          <p:cNvSpPr/>
          <p:nvPr>
            <p:custDataLst>
              <p:tags r:id="rId10"/>
            </p:custDataLst>
          </p:nvPr>
        </p:nvSpPr>
        <p:spPr>
          <a:xfrm>
            <a:off x="694800" y="3155704"/>
            <a:ext cx="5173274" cy="1259995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6"/>
          <p:cNvSpPr/>
          <p:nvPr>
            <p:custDataLst>
              <p:tags r:id="rId11"/>
            </p:custDataLst>
          </p:nvPr>
        </p:nvSpPr>
        <p:spPr>
          <a:xfrm>
            <a:off x="694800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7"/>
          <p:cNvSpPr/>
          <p:nvPr>
            <p:custDataLst>
              <p:tags r:id="rId12"/>
            </p:custDataLst>
          </p:nvPr>
        </p:nvSpPr>
        <p:spPr>
          <a:xfrm>
            <a:off x="1212921" y="3025687"/>
            <a:ext cx="78011" cy="13001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3"/>
            </p:custDataLst>
          </p:nvPr>
        </p:nvSpPr>
        <p:spPr>
          <a:xfrm>
            <a:off x="1246725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建设工程规划许可证及附件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对角圆角矩形 14"/>
          <p:cNvSpPr/>
          <p:nvPr>
            <p:custDataLst>
              <p:tags r:id="rId14"/>
            </p:custDataLst>
          </p:nvPr>
        </p:nvSpPr>
        <p:spPr>
          <a:xfrm>
            <a:off x="6323268" y="3155704"/>
            <a:ext cx="5173274" cy="1259995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对角圆角矩形 18"/>
          <p:cNvSpPr/>
          <p:nvPr>
            <p:custDataLst>
              <p:tags r:id="rId15"/>
            </p:custDataLst>
          </p:nvPr>
        </p:nvSpPr>
        <p:spPr>
          <a:xfrm>
            <a:off x="6323268" y="3025037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直角三角形 19"/>
          <p:cNvSpPr/>
          <p:nvPr>
            <p:custDataLst>
              <p:tags r:id="rId16"/>
            </p:custDataLst>
          </p:nvPr>
        </p:nvSpPr>
        <p:spPr>
          <a:xfrm>
            <a:off x="6840739" y="3025687"/>
            <a:ext cx="78011" cy="13001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文本框 20"/>
          <p:cNvSpPr txBox="1"/>
          <p:nvPr>
            <p:custDataLst>
              <p:tags r:id="rId17"/>
            </p:custDataLst>
          </p:nvPr>
        </p:nvSpPr>
        <p:spPr>
          <a:xfrm>
            <a:off x="6874544" y="3214863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规划部门签发的建筑红线图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对角圆角矩形 15"/>
          <p:cNvSpPr/>
          <p:nvPr>
            <p:custDataLst>
              <p:tags r:id="rId18"/>
            </p:custDataLst>
          </p:nvPr>
        </p:nvSpPr>
        <p:spPr>
          <a:xfrm>
            <a:off x="694800" y="4868038"/>
            <a:ext cx="5173274" cy="1259995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对角圆角矩形 16"/>
          <p:cNvSpPr/>
          <p:nvPr>
            <p:custDataLst>
              <p:tags r:id="rId19"/>
            </p:custDataLst>
          </p:nvPr>
        </p:nvSpPr>
        <p:spPr>
          <a:xfrm>
            <a:off x="694800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直角三角形 17"/>
          <p:cNvSpPr/>
          <p:nvPr>
            <p:custDataLst>
              <p:tags r:id="rId20"/>
            </p:custDataLst>
          </p:nvPr>
        </p:nvSpPr>
        <p:spPr>
          <a:xfrm>
            <a:off x="1212921" y="4732820"/>
            <a:ext cx="78011" cy="13001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21"/>
            </p:custDataLst>
          </p:nvPr>
        </p:nvSpPr>
        <p:spPr>
          <a:xfrm>
            <a:off x="1246725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建设工程开工审查表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对角圆角矩形 22"/>
          <p:cNvSpPr/>
          <p:nvPr>
            <p:custDataLst>
              <p:tags r:id="rId22"/>
            </p:custDataLst>
          </p:nvPr>
        </p:nvSpPr>
        <p:spPr>
          <a:xfrm>
            <a:off x="6323268" y="4868038"/>
            <a:ext cx="5173274" cy="1259995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2" name="对角圆角矩形 23"/>
          <p:cNvSpPr/>
          <p:nvPr>
            <p:custDataLst>
              <p:tags r:id="rId23"/>
            </p:custDataLst>
          </p:nvPr>
        </p:nvSpPr>
        <p:spPr>
          <a:xfrm>
            <a:off x="6323268" y="4736720"/>
            <a:ext cx="517773" cy="49406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直角三角形 24"/>
          <p:cNvSpPr/>
          <p:nvPr>
            <p:custDataLst>
              <p:tags r:id="rId24"/>
            </p:custDataLst>
          </p:nvPr>
        </p:nvSpPr>
        <p:spPr>
          <a:xfrm>
            <a:off x="6840739" y="4732820"/>
            <a:ext cx="78011" cy="13001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文本框 25"/>
          <p:cNvSpPr txBox="1"/>
          <p:nvPr>
            <p:custDataLst>
              <p:tags r:id="rId25"/>
            </p:custDataLst>
          </p:nvPr>
        </p:nvSpPr>
        <p:spPr>
          <a:xfrm>
            <a:off x="6874544" y="4927196"/>
            <a:ext cx="4419453" cy="114266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建筑工程消防设计审核意见书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工程报建的注意事项和要求</a:t>
            </a:r>
            <a:endParaRPr lang="zh-CN" altLang="en-US"/>
          </a:p>
        </p:txBody>
      </p:sp>
      <p:sp>
        <p:nvSpPr>
          <p:cNvPr id="10494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报建前需了解相关法律法规和政策要求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报建资料需齐全、准确、规范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严格按照报建流程进行申报，确保流程的合法性和规范性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8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重视报建过程中的沟通与协调，确保报建工作的顺利进行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8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相关法规及规定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土地管理法规及规定</a:t>
            </a:r>
            <a:endParaRPr lang="zh-CN" altLang="en-US"/>
          </a:p>
        </p:txBody>
      </p:sp>
      <p:sp>
        <p:nvSpPr>
          <p:cNvPr id="10495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土地管理法规概述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土地征收和征用的规定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土地开发利用和保护的规定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土地使用权和所有权的规定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https://d.book118.com/655224124033011111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1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1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1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1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工程建设法规工程报建及相关法规课件大纲</vt:lpstr>
      <vt:lpstr>目录</vt:lpstr>
      <vt:lpstr>添加章节标题</vt:lpstr>
      <vt:lpstr>工程建设法规概述</vt:lpstr>
      <vt:lpstr>工程建设法规的概念和作用</vt:lpstr>
      <vt:lpstr>工程建设法规的体系和分类</vt:lpstr>
      <vt:lpstr>工程建设法规的基本原则</vt:lpstr>
      <vt:lpstr>工程报建流程及要求</vt:lpstr>
      <vt:lpstr>工程报建的定义和意义</vt:lpstr>
      <vt:lpstr>工程报建的流程和步骤</vt:lpstr>
      <vt:lpstr>工程报建所需资料和文件</vt:lpstr>
      <vt:lpstr>工程报建的注意事项和要求</vt:lpstr>
      <vt:lpstr>相关法规及规定</vt:lpstr>
      <vt:lpstr>土地管理法规及规定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2024-09-16T20:45:50.188</cp:lastPrinted>
  <dcterms:created xsi:type="dcterms:W3CDTF">2024-09-16T12:45:50Z</dcterms:created>
  <dcterms:modified xsi:type="dcterms:W3CDTF">2024-09-16T12:45:52Z</dcterms:modified>
</cp:coreProperties>
</file>