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F5592-F117-4F50-8EE0-9F725D2E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24494-BD0C-4400-A0C6-5656C338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2B5B5-6713-4FCE-82DA-FAA60231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0F50B-767F-4FC8-9F5D-FD014084B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89C9D-2DF4-477F-B3E3-285E5290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FDA88-791E-4D12-BC70-9E5B6733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AFC330-3292-4F42-A08E-C8AB3E841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E54E4-4C3A-40B2-AAD2-AA62D78E9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75C84-DD30-4ED5-AB2E-F34741D4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CD732-4732-4B94-93C2-ABC386228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55926-C884-4153-B59F-D0579DF39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2332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规划审批流程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规划审批流程概述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规划审批的前期准备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规划审批的申报和受理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规划审批的审查和评估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规划审批的决策和公示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规划审批流程概述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规划审批的定义和重要性</a:t>
            </a:r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定义：规划审批是指政府对建设项目进行审查、批准的过程，以确保建设项目符合城市规划、土地利用规划等法律法规的要求。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重要性：规划审批是保障城市规划实施的重要手段，可以防止建设项目对城市环境和社会造成不良影响，提高城市规划的科学性和合理性。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审批流程：规划审批流程包括申请、受理、审查、决定、送达等环节，需要申请人提交相关材料，政府部门进行审查，最终做出批准或不批准的决定。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法律责任：违反规划审批规定的行为将受到法律的制裁，包括罚款、没收违法所得、责令改正等。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规划审批的基本原则和要求</a:t>
            </a:r>
            <a:endParaRPr lang="zh-CN" altLang="en-US"/>
          </a:p>
        </p:txBody>
      </p:sp>
      <p:sp>
        <p:nvSpPr>
          <p:cNvPr id="10491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依法审批：严格按照法律法规进行审批，确保合法合规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高效便捷：审批流程高效便捷，缩短审批时间，提高审批效率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公平公正：审批结果公平公正，不偏袒任何一方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公开透明：审批过程公开透明，接受社会监督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规划审批的流程概述</a:t>
            </a:r>
            <a:endParaRPr lang="zh-CN" altLang="en-US"/>
          </a:p>
        </p:txBody>
      </p:sp>
      <p:cxnSp>
        <p:nvCxnSpPr>
          <p:cNvPr id="3145813" name="直接连接符 29"/>
          <p:cNvCxnSpPr/>
          <p:nvPr>
            <p:custDataLst>
              <p:tags r:id="rId2"/>
            </p:custDataLst>
          </p:nvPr>
        </p:nvCxnSpPr>
        <p:spPr>
          <a:xfrm flipV="1">
            <a:off x="2504767" y="210264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20" name="标题"/>
          <p:cNvSpPr txBox="1"/>
          <p:nvPr>
            <p:custDataLst>
              <p:tags r:id="rId3"/>
            </p:custDataLst>
          </p:nvPr>
        </p:nvSpPr>
        <p:spPr>
          <a:xfrm>
            <a:off x="2737214" y="136440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4"/>
            </p:custDataLst>
          </p:nvPr>
        </p:nvSpPr>
        <p:spPr>
          <a:xfrm>
            <a:off x="2737863" y="1742937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申请阶段：提交规划申请，包括项目概况、规划方案等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15" name="直接连接符 19"/>
          <p:cNvCxnSpPr/>
          <p:nvPr>
            <p:custDataLst>
              <p:tags r:id="rId5"/>
            </p:custDataLst>
          </p:nvPr>
        </p:nvCxnSpPr>
        <p:spPr>
          <a:xfrm flipV="1">
            <a:off x="2504767" y="2906468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24" name="标题"/>
          <p:cNvSpPr txBox="1"/>
          <p:nvPr>
            <p:custDataLst>
              <p:tags r:id="rId6"/>
            </p:custDataLst>
          </p:nvPr>
        </p:nvSpPr>
        <p:spPr>
          <a:xfrm>
            <a:off x="2737214" y="2168223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7"/>
            </p:custDataLst>
          </p:nvPr>
        </p:nvSpPr>
        <p:spPr>
          <a:xfrm>
            <a:off x="2737863" y="2546760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审查阶段：相关部门对规划申请进行审查，包括是否符合法律法规、是否符合城市规划等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17" name="直接连接符 23"/>
          <p:cNvCxnSpPr/>
          <p:nvPr>
            <p:custDataLst>
              <p:tags r:id="rId8"/>
            </p:custDataLst>
          </p:nvPr>
        </p:nvCxnSpPr>
        <p:spPr>
          <a:xfrm flipV="1">
            <a:off x="2504767" y="373431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28" name="标题"/>
          <p:cNvSpPr txBox="1"/>
          <p:nvPr>
            <p:custDataLst>
              <p:tags r:id="rId9"/>
            </p:custDataLst>
          </p:nvPr>
        </p:nvSpPr>
        <p:spPr>
          <a:xfrm>
            <a:off x="2737214" y="299607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10"/>
            </p:custDataLst>
          </p:nvPr>
        </p:nvSpPr>
        <p:spPr>
          <a:xfrm>
            <a:off x="2737863" y="3374607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公示阶段：对规划申请进行公示，征求公众意见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19" name="直接连接符 26"/>
          <p:cNvCxnSpPr/>
          <p:nvPr>
            <p:custDataLst>
              <p:tags r:id="rId11"/>
            </p:custDataLst>
          </p:nvPr>
        </p:nvCxnSpPr>
        <p:spPr>
          <a:xfrm flipV="1">
            <a:off x="2504767" y="4562162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32" name="标题"/>
          <p:cNvSpPr txBox="1"/>
          <p:nvPr>
            <p:custDataLst>
              <p:tags r:id="rId12"/>
            </p:custDataLst>
          </p:nvPr>
        </p:nvSpPr>
        <p:spPr>
          <a:xfrm>
            <a:off x="2737214" y="3823917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13"/>
            </p:custDataLst>
          </p:nvPr>
        </p:nvSpPr>
        <p:spPr>
          <a:xfrm>
            <a:off x="2737863" y="4202454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审批阶段：相关部门对规划申请进行审批，包括是否批准、是否修改等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21" name="直接连接符 37"/>
          <p:cNvCxnSpPr/>
          <p:nvPr>
            <p:custDataLst>
              <p:tags r:id="rId14"/>
            </p:custDataLst>
          </p:nvPr>
        </p:nvCxnSpPr>
        <p:spPr>
          <a:xfrm flipV="1">
            <a:off x="2504767" y="536598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36" name="标题"/>
          <p:cNvSpPr txBox="1"/>
          <p:nvPr>
            <p:custDataLst>
              <p:tags r:id="rId15"/>
            </p:custDataLst>
          </p:nvPr>
        </p:nvSpPr>
        <p:spPr>
          <a:xfrm>
            <a:off x="2737214" y="462774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16"/>
            </p:custDataLst>
          </p:nvPr>
        </p:nvSpPr>
        <p:spPr>
          <a:xfrm>
            <a:off x="2737863" y="5006278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实施阶段：按照审批结果进行规划实施，包括建设、管理等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17"/>
            </p:custDataLst>
          </p:nvPr>
        </p:nvSpPr>
        <p:spPr>
          <a:xfrm>
            <a:off x="2737214" y="5431564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18"/>
            </p:custDataLst>
          </p:nvPr>
        </p:nvSpPr>
        <p:spPr>
          <a:xfrm>
            <a:off x="2737863" y="5810101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监督阶段：相关部门对规划实施进行监督，包括是否符合审批要求、是否符合法律法规等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8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规划审批的前期准备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确定规划审批的目标和范围</a:t>
            </a:r>
            <a:endParaRPr lang="zh-CN" altLang="en-US"/>
          </a:p>
        </p:txBody>
      </p:sp>
      <p:sp>
        <p:nvSpPr>
          <p:cNvPr id="10493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收集相关资料：包括规划文本、图纸、评估报告等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明确规划审批的目标：确保规划符合法律法规、政策要求，满足社会需求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确定规划审批的范围：包括规划类型、区域、规模等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确定审批流程：包括审批部门、审批环节、审批时限等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收集相关资料和数据</a:t>
            </a:r>
            <a:endParaRPr lang="zh-CN" altLang="en-US"/>
          </a:p>
        </p:txBody>
      </p:sp>
      <p:sp>
        <p:nvSpPr>
          <p:cNvPr id="10494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收集项目相关资料，如项目申请书、可行性研究报告等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收集项目所在地区的相关规划、政策、法规等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收集项目所在地区的土地、环境、交通等基础数据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收集项目所在地区的社会、经济、文化等背景资料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编制规划方案和规划说明书</a:t>
            </a:r>
            <a:endParaRPr lang="zh-CN" altLang="en-US"/>
          </a:p>
        </p:txBody>
      </p:sp>
      <p:sp>
        <p:nvSpPr>
          <p:cNvPr id="10495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规划方案：包括项目背景、目标、内容、实施步骤等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规划方案和规划说明书的格式要求：符合相关法律法规和行业标准</a:t>
            </a:r>
            <a:endParaRPr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规划方案和规划说明书的审核：由相关部门进行审核，确保其符合相关法律法规和行业标准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规划说明书：详细描述规划方案的具体内容、实施方法、预期效果等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规划审批的申报和受理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申报材料的准备和提交</a:t>
            </a:r>
            <a:endParaRPr lang="zh-CN" altLang="en-US"/>
          </a:p>
        </p:txBody>
      </p:sp>
      <p:sp>
        <p:nvSpPr>
          <p:cNvPr id="10496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申报材料的准备：根据审批要求，准备齐全、规范、准确的申报材料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申报材料包括：项目申请书、项目可行性研究报告、项目环境影响评价报告等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申报材料的提交：将申报材料提交至规划审批部门，并按照规定时间进行申报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申报材料的审核：规划审批部门对申报材料进行审核，确保材料的真实性和准确性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申报材料的审核和受理</a:t>
            </a:r>
            <a:endParaRPr lang="zh-CN" altLang="en-US"/>
          </a:p>
        </p:txBody>
      </p:sp>
      <p:sp>
        <p:nvSpPr>
          <p:cNvPr id="10497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申报材料包括：规划方案、设计图纸、环境影响评价报告等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受理结果：通过审核的，发放受理通知书；未通过审核的，退回材料并说明原因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受理流程：提交申报材料、审核材料、受理申请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审核标准：是否符合法律法规、技术规范、行业标准等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https://d.book118.com/655232332024011034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规划审批流程</vt:lpstr>
      <vt:lpstr>目录</vt:lpstr>
      <vt:lpstr>单击此处添加章节标题</vt:lpstr>
      <vt:lpstr>规划审批流程概述</vt:lpstr>
      <vt:lpstr>规划审批的定义和重要性</vt:lpstr>
      <vt:lpstr>规划审批的基本原则和要求</vt:lpstr>
      <vt:lpstr>规划审批的流程概述</vt:lpstr>
      <vt:lpstr>规划审批的前期准备</vt:lpstr>
      <vt:lpstr>确定规划审批的目标和范围</vt:lpstr>
      <vt:lpstr>收集相关资料和数据</vt:lpstr>
      <vt:lpstr>编制规划方案和规划说明书</vt:lpstr>
      <vt:lpstr>规划审批的申报和受理</vt:lpstr>
      <vt:lpstr>申报材料的准备和提交</vt:lpstr>
      <vt:lpstr>申报材料的审核和受理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2024-08-29T12:21:57.354</cp:lastPrinted>
  <dcterms:created xsi:type="dcterms:W3CDTF">2024-08-29T04:21:57Z</dcterms:created>
  <dcterms:modified xsi:type="dcterms:W3CDTF">2024-08-29T04:21:59Z</dcterms:modified>
</cp:coreProperties>
</file>