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4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9B2B5-FF20-4D2A-8F5B-E880A6FA0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53065-68C7-4164-AA37-0523A3F1B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A6667-0C75-45AE-8927-0A4058A55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98316-F02E-432E-B17E-AC994996E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09AA90-840C-4A5A-A273-F6377A9B0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E7ED1F-9E7B-4B94-8A3F-ABF443EF5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D81680-6761-4367-A3E9-82CCB3A4A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83A75-6506-483A-9FC9-8CB879CA2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09F1E-8DE6-459B-BA9E-AA17A036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A22D6-4754-4778-ACB3-42B667AA6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9292B-3B5A-444E-BB14-CD8E99ACD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636" r:id="rId2"/>
    <p:sldLayoutId id="2147485637" r:id="rId3"/>
    <p:sldLayoutId id="2147485638" r:id="rId4"/>
    <p:sldLayoutId id="2147485639" r:id="rId5"/>
    <p:sldLayoutId id="2147485640" r:id="rId6"/>
    <p:sldLayoutId id="2147485641" r:id="rId7"/>
    <p:sldLayoutId id="2147485642" r:id="rId8"/>
    <p:sldLayoutId id="2147485643" r:id="rId9"/>
    <p:sldLayoutId id="2147485644" r:id="rId10"/>
    <p:sldLayoutId id="214748564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313140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2024年智慧城市的全球融合之年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智慧城市的发展历程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2024年智慧城市的全球融合趋势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智慧城市的主要技术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智慧城市的建设模式和案例分析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智慧城市的未来展望和挑战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智慧城市的发展历程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智慧城市的起源</a:t>
            </a:r>
            <a:endParaRPr lang="zh-CN" altLang="en-US"/>
          </a:p>
        </p:txBody>
      </p:sp>
      <p:sp>
        <p:nvSpPr>
          <p:cNvPr id="1049024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8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6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0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关键技术：物联网、大数据、人工智能等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2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应用领域：交通、医疗、教育、环保等各个领域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4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概念提出：20世纪80年代，美国学者提出"智慧城市"概念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6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发展历程：从最初的自动化、信息化，到智能化、智慧化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智慧城市的发展阶段</a:t>
            </a:r>
            <a:endParaRPr lang="zh-CN" altLang="en-US"/>
          </a:p>
        </p:txBody>
      </p:sp>
      <p:sp>
        <p:nvSpPr>
          <p:cNvPr id="1049086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0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8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快速发展阶段：2010年代，智慧城市在全球范围内迅速发展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全球融合阶段：2024年，智慧城市在全球范围内实现融合，共同推动城市发展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6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概念提出阶段：20世纪90年代，智慧城市的概念首次被提出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8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探索实践阶段：21世纪初，一些城市开始尝试建设智慧城市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智慧城市的技术支持</a:t>
            </a:r>
            <a:endParaRPr lang="zh-CN" altLang="en-US"/>
          </a:p>
        </p:txBody>
      </p:sp>
      <p:sp>
        <p:nvSpPr>
          <p:cNvPr id="104914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人工智能技术：提高城市管理和服务的智能化水平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物联网技术：实现城市基础设施的互联互通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大数据技术：处理和分析城市产生的海量数据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云计算技术：提供强大的计算和存储能力，支持城市应用和服务的运行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智慧城市的应用场景</a:t>
            </a:r>
            <a:endParaRPr lang="zh-CN" altLang="en-US"/>
          </a:p>
        </p:txBody>
      </p:sp>
      <p:sp>
        <p:nvSpPr>
          <p:cNvPr id="1049218" name="圆角矩形 3"/>
          <p:cNvSpPr/>
          <p:nvPr>
            <p:custDataLst>
              <p:tags r:id="rId2"/>
            </p:custDataLst>
          </p:nvPr>
        </p:nvSpPr>
        <p:spPr>
          <a:xfrm rot="16200000">
            <a:off x="2676650" y="1083018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4"/>
          <p:cNvSpPr/>
          <p:nvPr>
            <p:custDataLst>
              <p:tags r:id="rId3"/>
            </p:custDataLst>
          </p:nvPr>
        </p:nvSpPr>
        <p:spPr>
          <a:xfrm rot="16200000">
            <a:off x="2676650" y="-336716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11"/>
          <p:cNvSpPr/>
          <p:nvPr>
            <p:custDataLst>
              <p:tags r:id="rId4"/>
            </p:custDataLst>
          </p:nvPr>
        </p:nvSpPr>
        <p:spPr>
          <a:xfrm rot="16200000">
            <a:off x="8380997" y="-339974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10"/>
          <p:cNvSpPr/>
          <p:nvPr>
            <p:custDataLst>
              <p:tags r:id="rId5"/>
            </p:custDataLst>
          </p:nvPr>
        </p:nvSpPr>
        <p:spPr>
          <a:xfrm rot="16200000">
            <a:off x="2676650" y="2498843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31"/>
          <p:cNvSpPr/>
          <p:nvPr>
            <p:custDataLst>
              <p:tags r:id="rId6"/>
            </p:custDataLst>
          </p:nvPr>
        </p:nvSpPr>
        <p:spPr>
          <a:xfrm rot="16200000">
            <a:off x="8380997" y="1078457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34"/>
          <p:cNvSpPr/>
          <p:nvPr>
            <p:custDataLst>
              <p:tags r:id="rId7"/>
            </p:custDataLst>
          </p:nvPr>
        </p:nvSpPr>
        <p:spPr>
          <a:xfrm rot="16200000">
            <a:off x="8380997" y="2496888"/>
            <a:ext cx="1134733" cy="538310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文本框 5"/>
          <p:cNvSpPr txBox="1"/>
          <p:nvPr>
            <p:custDataLst>
              <p:tags r:id="rId8"/>
            </p:custDataLst>
          </p:nvPr>
        </p:nvSpPr>
        <p:spPr>
          <a:xfrm>
            <a:off x="6453051" y="462225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智能环保：环境监测、污染治理，保护生态环境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2" name="文本框 6"/>
          <p:cNvSpPr txBox="1"/>
          <p:nvPr>
            <p:custDataLst>
              <p:tags r:id="rId9"/>
            </p:custDataLst>
          </p:nvPr>
        </p:nvSpPr>
        <p:spPr>
          <a:xfrm>
            <a:off x="6453051" y="3203823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智能安防：视频监控、人脸识别，提高城市安全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4" name="文本框 13"/>
          <p:cNvSpPr txBox="1"/>
          <p:nvPr>
            <p:custDataLst>
              <p:tags r:id="rId10"/>
            </p:custDataLst>
          </p:nvPr>
        </p:nvSpPr>
        <p:spPr>
          <a:xfrm>
            <a:off x="748704" y="4622906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智能教育：在线教育、个性化学习，提高教育质量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6" name="文本框 14"/>
          <p:cNvSpPr txBox="1"/>
          <p:nvPr>
            <p:custDataLst>
              <p:tags r:id="rId11"/>
            </p:custDataLst>
          </p:nvPr>
        </p:nvSpPr>
        <p:spPr>
          <a:xfrm>
            <a:off x="6453051" y="1785392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智能能源：智能电网、节能建筑，降低能源消耗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8" name="文本框 15"/>
          <p:cNvSpPr txBox="1"/>
          <p:nvPr>
            <p:custDataLst>
              <p:tags r:id="rId12"/>
            </p:custDataLst>
          </p:nvPr>
        </p:nvSpPr>
        <p:spPr>
          <a:xfrm>
            <a:off x="748704" y="1787347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智能交通：实时监控交通流量，优化交通信号灯，减少拥堵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0" name="文本框 16"/>
          <p:cNvSpPr txBox="1"/>
          <p:nvPr>
            <p:custDataLst>
              <p:tags r:id="rId13"/>
            </p:custDataLst>
          </p:nvPr>
        </p:nvSpPr>
        <p:spPr>
          <a:xfrm>
            <a:off x="748704" y="320838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智能医疗：远程医疗、电子病历、智能诊断，提高医疗效率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2" name="圆角矩形 7"/>
          <p:cNvSpPr/>
          <p:nvPr>
            <p:custDataLst>
              <p:tags r:id="rId14"/>
            </p:custDataLst>
          </p:nvPr>
        </p:nvSpPr>
        <p:spPr>
          <a:xfrm rot="16200000">
            <a:off x="45027" y="371464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4" name="圆角矩形 8"/>
          <p:cNvSpPr/>
          <p:nvPr>
            <p:custDataLst>
              <p:tags r:id="rId15"/>
            </p:custDataLst>
          </p:nvPr>
        </p:nvSpPr>
        <p:spPr>
          <a:xfrm rot="16200000">
            <a:off x="45027" y="2294906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6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374" y="2292300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圆角矩形 27"/>
          <p:cNvSpPr/>
          <p:nvPr>
            <p:custDataLst>
              <p:tags r:id="rId17"/>
            </p:custDataLst>
          </p:nvPr>
        </p:nvSpPr>
        <p:spPr>
          <a:xfrm rot="16200000">
            <a:off x="45027" y="5129814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0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374" y="371073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374" y="5129162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2024年智慧城市的全球融合趋势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全球智慧城市的市场规模</a:t>
            </a:r>
            <a:endParaRPr lang="zh-CN" altLang="en-US"/>
          </a:p>
        </p:txBody>
      </p:sp>
      <p:sp>
        <p:nvSpPr>
          <p:cNvPr id="10493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2024年全球智慧城市市场规模预计将达到26万亿美元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北美、欧洲和亚太地区是智慧城市建设的主要市场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智慧城市市场规模的增长主要得益于物联网、大数据和人工智能等技术的发展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智慧城市市场规模的增长还将带动相关产业链的发展，如智能交通、智能医疗、智能教育等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各国智慧城市的建设情况</a:t>
            </a:r>
            <a:endParaRPr lang="zh-CN" altLang="en-US"/>
          </a:p>
        </p:txBody>
      </p:sp>
      <p:sp>
        <p:nvSpPr>
          <p:cNvPr id="1049398" name="圆角矩形 3"/>
          <p:cNvSpPr/>
          <p:nvPr>
            <p:custDataLst>
              <p:tags r:id="rId2"/>
            </p:custDataLst>
          </p:nvPr>
        </p:nvSpPr>
        <p:spPr>
          <a:xfrm rot="16200000">
            <a:off x="5701129" y="-2509560"/>
            <a:ext cx="789742" cy="1054973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4"/>
          <p:cNvSpPr/>
          <p:nvPr>
            <p:custDataLst>
              <p:tags r:id="rId3"/>
            </p:custDataLst>
          </p:nvPr>
        </p:nvSpPr>
        <p:spPr>
          <a:xfrm rot="16200000">
            <a:off x="496633" y="2695586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2" name="圆角矩形 5"/>
          <p:cNvSpPr/>
          <p:nvPr>
            <p:custDataLst>
              <p:tags r:id="rId4"/>
            </p:custDataLst>
          </p:nvPr>
        </p:nvSpPr>
        <p:spPr>
          <a:xfrm rot="16200000">
            <a:off x="5701129" y="-3515099"/>
            <a:ext cx="789742" cy="105489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6"/>
          <p:cNvSpPr/>
          <p:nvPr>
            <p:custDataLst>
              <p:tags r:id="rId5"/>
            </p:custDataLst>
          </p:nvPr>
        </p:nvSpPr>
        <p:spPr>
          <a:xfrm rot="16200000">
            <a:off x="496633" y="1689397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6" name="圆角矩形 11"/>
          <p:cNvSpPr/>
          <p:nvPr>
            <p:custDataLst>
              <p:tags r:id="rId6"/>
            </p:custDataLst>
          </p:nvPr>
        </p:nvSpPr>
        <p:spPr>
          <a:xfrm rot="16200000">
            <a:off x="5701129" y="-497831"/>
            <a:ext cx="789742" cy="1054973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12"/>
          <p:cNvSpPr/>
          <p:nvPr>
            <p:custDataLst>
              <p:tags r:id="rId7"/>
            </p:custDataLst>
          </p:nvPr>
        </p:nvSpPr>
        <p:spPr>
          <a:xfrm rot="16200000">
            <a:off x="496633" y="4707315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0" name="圆角矩形 9"/>
          <p:cNvSpPr/>
          <p:nvPr>
            <p:custDataLst>
              <p:tags r:id="rId8"/>
            </p:custDataLst>
          </p:nvPr>
        </p:nvSpPr>
        <p:spPr>
          <a:xfrm rot="16200000">
            <a:off x="5701129" y="-1503370"/>
            <a:ext cx="789742" cy="105489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10"/>
          <p:cNvSpPr/>
          <p:nvPr>
            <p:custDataLst>
              <p:tags r:id="rId9"/>
            </p:custDataLst>
          </p:nvPr>
        </p:nvSpPr>
        <p:spPr>
          <a:xfrm rot="16200000">
            <a:off x="496633" y="3701126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4" name="圆角矩形 7"/>
          <p:cNvSpPr/>
          <p:nvPr>
            <p:custDataLst>
              <p:tags r:id="rId10"/>
            </p:custDataLst>
          </p:nvPr>
        </p:nvSpPr>
        <p:spPr>
          <a:xfrm rot="16200000">
            <a:off x="5701129" y="507059"/>
            <a:ext cx="789742" cy="1054973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8"/>
          <p:cNvSpPr/>
          <p:nvPr>
            <p:custDataLst>
              <p:tags r:id="rId11"/>
            </p:custDataLst>
          </p:nvPr>
        </p:nvSpPr>
        <p:spPr>
          <a:xfrm rot="16200000">
            <a:off x="496633" y="5712205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8" name="文本框 14"/>
          <p:cNvSpPr txBox="1"/>
          <p:nvPr>
            <p:custDataLst>
              <p:tags r:id="rId12"/>
            </p:custDataLst>
          </p:nvPr>
        </p:nvSpPr>
        <p:spPr>
          <a:xfrm>
            <a:off x="1264275" y="5388508"/>
            <a:ext cx="10106018" cy="78909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韩国：注重智慧城市建设的创新性，如首尔、釜山等城市在智慧交通、智慧教育等方面具有较高水平。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20" name="文本框 15"/>
          <p:cNvSpPr txBox="1"/>
          <p:nvPr>
            <p:custDataLst>
              <p:tags r:id="rId13"/>
            </p:custDataLst>
          </p:nvPr>
        </p:nvSpPr>
        <p:spPr>
          <a:xfrm>
            <a:off x="1264925" y="3376129"/>
            <a:ext cx="10106018" cy="78974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欧洲：注重智慧城市建设的可持续性，如伦敦、巴黎等城市在智慧交通、智慧建筑等方面具有较高水平。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22" name="文本框 16"/>
          <p:cNvSpPr txBox="1"/>
          <p:nvPr>
            <p:custDataLst>
              <p:tags r:id="rId14"/>
            </p:custDataLst>
          </p:nvPr>
        </p:nvSpPr>
        <p:spPr>
          <a:xfrm>
            <a:off x="1264275" y="4382969"/>
            <a:ext cx="10106018" cy="78909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日本：注重智慧城市建设的精细化管理，如东京、大阪等城市在智慧交通、智慧医疗等方面具有较高水平。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24" name="文本框 17"/>
          <p:cNvSpPr txBox="1"/>
          <p:nvPr>
            <p:custDataLst>
              <p:tags r:id="rId15"/>
            </p:custDataLst>
          </p:nvPr>
        </p:nvSpPr>
        <p:spPr>
          <a:xfrm>
            <a:off x="1264925" y="1364400"/>
            <a:ext cx="10106018" cy="78974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中国：积极推进智慧城市建设，如深圳、杭州等城市在智慧交通、智慧医疗等方面取得了显著成果。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26" name="文本框 18"/>
          <p:cNvSpPr txBox="1"/>
          <p:nvPr>
            <p:custDataLst>
              <p:tags r:id="rId16"/>
            </p:custDataLst>
          </p:nvPr>
        </p:nvSpPr>
        <p:spPr>
          <a:xfrm>
            <a:off x="1264275" y="2371239"/>
            <a:ext cx="10106018" cy="78909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美国：注重智慧城市建设的科技创新，如纽约、洛杉矶等城市在智慧能源、智慧环保等方面具有领先地位。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智慧城市的技术融合</a:t>
            </a:r>
            <a:endParaRPr lang="zh-CN" altLang="en-US"/>
          </a:p>
        </p:txBody>
      </p:sp>
      <p:sp>
        <p:nvSpPr>
          <p:cNvPr id="104946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物联网技术：实现城市基础设施的互联互通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人工智能技术：提高城市管理效率，优化资源配置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大数据技术：分析城市运行数据，为决策提供支持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云计算技术：提供强大的计算能力和存储能力，支持智慧城市建设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智慧城市的经济和社会效益</a:t>
            </a:r>
            <a:endParaRPr lang="zh-CN" altLang="en-US"/>
          </a:p>
        </p:txBody>
      </p:sp>
      <p:sp>
        <p:nvSpPr>
          <p:cNvPr id="104951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提高生产效率：通过智能化技术提高生产效率，降低成本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创造就业机会：智慧城市建设将带动相关产业的发展，创造更多的就业机会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改善生活质量：智慧城市可以提高居民的生活质量，例如智能交通、智能医疗等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促进经济增长：智慧城市建设可以促进经济增长，提高城市的竞争力和吸引力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智慧城市的主要技术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https://d.book118.com/655331314020011100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4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Wingdings</vt:lpstr>
      <vt:lpstr>Office Theme</vt:lpstr>
      <vt:lpstr>2024年智慧城市的全球融合之年</vt:lpstr>
      <vt:lpstr>目录</vt:lpstr>
      <vt:lpstr>添加章节标题</vt:lpstr>
      <vt:lpstr>智慧城市的发展历程</vt:lpstr>
      <vt:lpstr>智慧城市的起源</vt:lpstr>
      <vt:lpstr>智慧城市的发展阶段</vt:lpstr>
      <vt:lpstr>智慧城市的技术支持</vt:lpstr>
      <vt:lpstr>智慧城市的应用场景</vt:lpstr>
      <vt:lpstr>2024年智慧城市的全球融合趋势</vt:lpstr>
      <vt:lpstr>全球智慧城市的市场规模</vt:lpstr>
      <vt:lpstr>各国智慧城市的建设情况</vt:lpstr>
      <vt:lpstr>智慧城市的技术融合</vt:lpstr>
      <vt:lpstr>智慧城市的经济和社会效益</vt:lpstr>
      <vt:lpstr>智慧城市的主要技术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2024-09-07T19:32:30.245</cp:lastPrinted>
  <dcterms:created xsi:type="dcterms:W3CDTF">2024-09-07T11:32:30Z</dcterms:created>
  <dcterms:modified xsi:type="dcterms:W3CDTF">2024-09-07T11:32:32Z</dcterms:modified>
</cp:coreProperties>
</file>