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24CA9E6-533E-4F16-92BA-224206B9B9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667A69-1D87-4647-8A42-9038DCCDB6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B8CF71C-4D75-4DD8-89B1-2797F3D29B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C50F4F6-7B55-4916-887E-BE3B51D5AD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B59E8B0-3B5D-429F-98EF-9D9DBDCB35D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AD56FDA-D01B-4B69-BF5A-F0ACA3D859D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4CBF7B2-52F9-4A72-8250-099A039E35F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E81DDB0-017B-4929-9296-1B444CE1AC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26C1EFB-5340-4F2C-A7DF-B52C45D56A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1C9C1C-00A3-4903-9522-8F229C6F91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02DC6A-DA80-4441-B02E-9F65CC5039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17.jpeg" /><Relationship Id="rId6"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5340011143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0000">
                    <a:alpha val="100000"/>
                  </a:srgbClr>
                </a:solidFill>
                <a:latin typeface="Microsoft Yahei"/>
                <a:ea typeface="Microsoft Yahei"/>
                <a:cs typeface="Microsoft Yahei"/>
              </a:rPr>
              <a:t>学前教育科学研究教育实验法</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学前教育科学研究概述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教育实验法基本原理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学前教育领域中应用实例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实验法在课程改革中应用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实验法在师资培训中应用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实验法在家庭教育指导中应用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实验法评价、挑战与未来展望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01</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学前教育科学研究概述</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通过科学研究，揭示学前教育的内在规律和发展趋势，为教育实践提供理论支撑。</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探索学前教育规律</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提升教育质量</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促进儿童发展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7042" r="1704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科学研究有助于优化教育方法和手段，提高学前教育的质量和效果。</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科学研究关注儿童的发展需求和特点，为儿童提供更加适宜的教育环境和条件。</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学前教育科学研究意义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98" b="269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l="5990" r="5990"/>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学前教育科学研究现状</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研究领域广泛</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学前教育科学研究涉及儿童发展、教育方法、课程设置、家园合作等多个领域。</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研究方法多样</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学前教育科学研究采用量化研究、质性研究、行动研究等多种方法，以全面深入地了解教育现象和问题。</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研究成果丰硕</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近年来，学前教育科学研究取得了丰硕的成果，为学前教育实践提供了有力的支持和指导。</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25690" r="25690"/>
          <a:stretch>
            <a:fillRect/>
          </a:stretch>
        </p:blipFill>
        <p:spPr>
          <a:xfrm>
            <a:off x="8437172"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未来学前教育科学研究将更加注重与其他学科的融合，如心理学、社会学、医学等，以形成更全面的研究视角。</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跨学科融合</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随着全球化的推进，学前教育科学研究将更加注重国际合作与交流，借鉴和吸收国际先进的教育理念和方法。</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国际化发展</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未来学前教育科学研究将更加注重实践应用导向，将研究成果转化为教育实践中的具体行动和策略。</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实践应用导向</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学前教育科学研究将更加关注弱势群体的教育问题，如贫困地区儿童、残疾儿童等，以促进教育公平和包容性发展。</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关注弱势群体</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学前教育科学研究趋势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02</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教育实验法基本原理</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056" r="2305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教育实验法是指在控制和改变某些条件的前提下，考察教育措施或教育现象同教育效果之间因果关系的一种研究方法。</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以假设为先导，严格控制实验条件，探求教育现象之间的因果关系。</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教育实验法定义及特点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78" r="18778"/>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23880" r="23880"/>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724" r="18724"/>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861" r="18861"/>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教育实验法设计原则</a:t>
              </a:r>
            </a:p>
          </p:txBody>
        </p:sp>
      </p:grpSp>
      <p:sp>
        <p:nvSpPr>
          <p:cNvPr id="37" name="TextBox 3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设置对照组和实验组，以比较不同条件下的教育效果。</a:t>
            </a:r>
          </a:p>
        </p:txBody>
      </p:sp>
      <p:sp>
        <p:nvSpPr>
          <p:cNvPr id="38" name="TextBox 38"/>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随机分配实验对象到不同的实验组和对照组，以减少实验误差。</a:t>
            </a:r>
          </a:p>
        </p:txBody>
      </p:sp>
      <p:sp>
        <p:nvSpPr>
          <p:cNvPr id="39" name="TextBox 39"/>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对同一实验进行多次重复，以提高实验的可靠性和稳定性。</a:t>
            </a:r>
          </a:p>
        </p:txBody>
      </p:sp>
      <p:sp>
        <p:nvSpPr>
          <p:cNvPr id="40" name="TextBox 4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在实验设计中保持各种因素的平衡，以消除非实验因素对实验结果的影响。</a:t>
            </a:r>
          </a:p>
        </p:txBody>
      </p:sp>
      <p:sp>
        <p:nvSpPr>
          <p:cNvPr id="41" name="TextBox 41"/>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对照原则</a:t>
            </a:r>
          </a:p>
        </p:txBody>
      </p:sp>
      <p:sp>
        <p:nvSpPr>
          <p:cNvPr id="42" name="TextBox 42"/>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随机原则</a:t>
            </a:r>
          </a:p>
        </p:txBody>
      </p:sp>
      <p:sp>
        <p:nvSpPr>
          <p:cNvPr id="43" name="TextBox 43"/>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重复原则</a:t>
            </a:r>
          </a:p>
        </p:txBody>
      </p:sp>
      <p:sp>
        <p:nvSpPr>
          <p:cNvPr id="44" name="TextBox 44"/>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平衡原则</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24190" y="1957190"/>
            <a:ext cx="2943620" cy="2943620"/>
          </a:xfrm>
          <a:prstGeom prst="ellipse">
            <a:avLst/>
          </a:prstGeom>
          <a:solidFill>
            <a:schemeClr val="accent2">
              <a:lumMod val="75000"/>
              <a:alpha val="3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70783" y="2103783"/>
            <a:ext cx="2650435" cy="26504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236173" y="1438242"/>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317177" y="151924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193" y="3207976"/>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85197" y="3288980"/>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231308" y="5000473"/>
            <a:ext cx="405020" cy="405020"/>
          </a:xfrm>
          <a:prstGeom prst="ellipse">
            <a:avLst/>
          </a:prstGeom>
          <a:solidFill>
            <a:schemeClr val="accent1">
              <a:lumMod val="75000"/>
              <a:alpha val="2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12312" y="508147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0560538" y="1438242"/>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641542" y="151924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886868" y="3207976"/>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965557" y="3288980"/>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555672" y="5000473"/>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636676" y="508147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1906762" y="1198792"/>
            <a:ext cx="3735664"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确定实验目的和假设</a:t>
            </a:r>
          </a:p>
        </p:txBody>
      </p:sp>
      <p:sp>
        <p:nvSpPr>
          <p:cNvPr id="17" name="TextBox 17"/>
          <p:cNvSpPr txBox="1"/>
          <p:nvPr/>
        </p:nvSpPr>
        <p:spPr>
          <a:xfrm>
            <a:off x="1236173" y="1829995"/>
            <a:ext cx="3600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明确实验要解决的教育问题和预期的教育效果。</a:t>
            </a:r>
          </a:p>
        </p:txBody>
      </p:sp>
      <p:sp>
        <p:nvSpPr>
          <p:cNvPr id="18" name="TextBox 18"/>
          <p:cNvSpPr txBox="1"/>
          <p:nvPr/>
        </p:nvSpPr>
        <p:spPr>
          <a:xfrm>
            <a:off x="1429812" y="2968526"/>
            <a:ext cx="3060488"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选择实验对象和分组</a:t>
            </a:r>
          </a:p>
        </p:txBody>
      </p:sp>
      <p:sp>
        <p:nvSpPr>
          <p:cNvPr id="19" name="TextBox 19"/>
          <p:cNvSpPr txBox="1"/>
          <p:nvPr/>
        </p:nvSpPr>
        <p:spPr>
          <a:xfrm>
            <a:off x="1096214" y="3649597"/>
            <a:ext cx="36766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根据实验目的和假设，选择合适的实验对象并进行随机分组。</a:t>
            </a:r>
          </a:p>
        </p:txBody>
      </p:sp>
      <p:sp>
        <p:nvSpPr>
          <p:cNvPr id="20" name="TextBox 20"/>
          <p:cNvSpPr txBox="1"/>
          <p:nvPr/>
        </p:nvSpPr>
        <p:spPr>
          <a:xfrm>
            <a:off x="1834126" y="4761023"/>
            <a:ext cx="3614889"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制定实验方案</a:t>
            </a:r>
          </a:p>
        </p:txBody>
      </p:sp>
      <p:sp>
        <p:nvSpPr>
          <p:cNvPr id="21" name="TextBox 21"/>
          <p:cNvSpPr txBox="1"/>
          <p:nvPr/>
        </p:nvSpPr>
        <p:spPr>
          <a:xfrm>
            <a:off x="1317177" y="5385748"/>
            <a:ext cx="38671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根据实验对象和分组情况，制定具体的实验方案和实施计划。</a:t>
            </a:r>
          </a:p>
        </p:txBody>
      </p:sp>
      <p:sp>
        <p:nvSpPr>
          <p:cNvPr id="22" name="TextBox 22"/>
          <p:cNvSpPr txBox="1"/>
          <p:nvPr/>
        </p:nvSpPr>
        <p:spPr>
          <a:xfrm>
            <a:off x="6640304" y="1198792"/>
            <a:ext cx="3545103"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实施实验处理</a:t>
            </a:r>
          </a:p>
        </p:txBody>
      </p:sp>
      <p:sp>
        <p:nvSpPr>
          <p:cNvPr id="23" name="TextBox 23"/>
          <p:cNvSpPr txBox="1"/>
          <p:nvPr/>
        </p:nvSpPr>
        <p:spPr>
          <a:xfrm>
            <a:off x="7567810" y="1829995"/>
            <a:ext cx="4105275" cy="8477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按照实验方案对实验组和对照组进行不同的教育处理。</a:t>
            </a:r>
          </a:p>
        </p:txBody>
      </p:sp>
      <p:sp>
        <p:nvSpPr>
          <p:cNvPr id="24" name="TextBox 24"/>
          <p:cNvSpPr txBox="1"/>
          <p:nvPr/>
        </p:nvSpPr>
        <p:spPr>
          <a:xfrm>
            <a:off x="7567810" y="2968526"/>
            <a:ext cx="3073732"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收集和分析数据</a:t>
            </a:r>
          </a:p>
        </p:txBody>
      </p:sp>
      <p:sp>
        <p:nvSpPr>
          <p:cNvPr id="25" name="TextBox 25"/>
          <p:cNvSpPr txBox="1"/>
          <p:nvPr/>
        </p:nvSpPr>
        <p:spPr>
          <a:xfrm>
            <a:off x="7834968" y="3649597"/>
            <a:ext cx="39433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收集实验数据并进行统计分析，以检验实验假设是否成立。</a:t>
            </a:r>
          </a:p>
        </p:txBody>
      </p:sp>
      <p:sp>
        <p:nvSpPr>
          <p:cNvPr id="26" name="TextBox 26"/>
          <p:cNvSpPr txBox="1"/>
          <p:nvPr/>
        </p:nvSpPr>
        <p:spPr>
          <a:xfrm>
            <a:off x="6733255" y="4761023"/>
            <a:ext cx="344728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得出实验结论</a:t>
            </a:r>
          </a:p>
        </p:txBody>
      </p:sp>
      <p:sp>
        <p:nvSpPr>
          <p:cNvPr id="27" name="TextBox 27"/>
          <p:cNvSpPr txBox="1"/>
          <p:nvPr/>
        </p:nvSpPr>
        <p:spPr>
          <a:xfrm>
            <a:off x="7421217" y="5385748"/>
            <a:ext cx="4362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根据数据分析结果得出实验结论，并探讨其教育意义和应用价值。</a:t>
            </a:r>
          </a:p>
        </p:txBody>
      </p:sp>
      <p:sp>
        <p:nvSpPr>
          <p:cNvPr id="28" name="Freeform 28"/>
          <p:cNvSpPr/>
          <p:nvPr/>
        </p:nvSpPr>
        <p:spPr>
          <a:xfrm>
            <a:off x="5453880" y="2786880"/>
            <a:ext cx="1284241" cy="128424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教育实验法实施步骤</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03</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学前教育领域中应用实例</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某幼儿园开展“游戏化教学”实验，通过游戏化的教学方式激发幼儿的学习兴趣，提高教学效果。</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某国外研究机构开展“多元智能开发”学前教育实验，通过多元化的教学手段和评估方式，全面开发幼儿的多元智能。</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国内外典型案例介绍</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国外案例</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国内案例</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成功案例分析</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成功案例中，实验设计科学、合理，实验过程严谨、规范，实验结果显著、可靠。这些案例的成功得益于对学前教育规律的深刻理解和科学方法的正确运用。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启示</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从成功案例中，我们可以得到以下启示：一是要遵循学前教育规律，注重幼儿身心发展特点；二是要运用科学方法，确保实验的严谨性和可靠性；三是要关注实验结果的实际应用和推广价值。</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成功案例分析与启示</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失败案例中，往往存在实验设计不合理、实验过程不严谨、实验结果不显著等问题。这些问题可能是由于对学前教育规律认识不足、科学方法运用不当等原因导致的。</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失败案例反思</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从失败案例中，我们应该吸取以下教训：一是要加强对学前教育规律的学习和研究，提高实验设计的科学性和合理性；二是要注重实验过程的严谨性和规范性，确保实验结果的准确性和可靠性；三是要勇于面对失败，认真总结经验教训，不断完善和改进实验方法和手段。</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教训</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失败案例反思与教训</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04</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实验法在课程改革中应用</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https://d.book118.com/655340011143011110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2024-09-15T18:06:46.320</cp:lastPrinted>
  <dcterms:created xsi:type="dcterms:W3CDTF">2024-09-15T10:06:46Z</dcterms:created>
  <dcterms:modified xsi:type="dcterms:W3CDTF">2024-09-15T10:06:48Z</dcterms:modified>
</cp:coreProperties>
</file>