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69E624-6D7A-4B35-BBF1-671AF7F54F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1CC78E-DBAB-447B-A70C-3B940B16C7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40E4D5-E173-4517-AE04-67990433E7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564009-9F44-4214-900B-9CFDBE39E7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4F120FA-8922-4941-9062-6419F0DB73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8A6A864-45D6-4B7F-8442-EBAC906DCE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C1C3786-6054-468D-80C0-6A86E2EF4F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D0894E-E9E4-43DF-8B01-3353145A2D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E1BC47-A460-4B20-A8D4-D306014819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CB99E7-2FB1-4216-B8C8-B429F883A8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9718B3-2387-4591-B95B-903D5F06C2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6001154130010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38290" y="1712976"/>
            <a:ext cx="7512711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《期缴销售技巧》ppt课件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03951" y="2187854"/>
            <a:ext cx="1038225" cy="24384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533570" y="3333902"/>
            <a:ext cx="238125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782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期缴销售概述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期缴销售的技巧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期缴销售的案例分析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期缴销售的挑战与对策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期缴销售的未来展望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期缴销售概述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期缴销售是一种销售方式，客户可以按照约定的期限分期支付款项，通常用于购买高价值商品或服务。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期缴销售是指客户在购买高价值商品或服务时，可以选择按照约定的期限分期支付款项的一种销售方式。这种方式为客户提供了灵活的支付选择，减轻了客户的经济压力，同时也为商家带来了稳定的现金流和长期合作关系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期缴销售的定义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期缴销售具有减轻客户经济压力、提高客户购买意愿、增加商家销售额等特点。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期缴销售能够减轻客户在购买高价值商品或服务时的经济压力，使客户更容易接受和购买。同时，这种分期支付的方式可以提高客户的购买意愿，因为客户可以按照自己的经济能力分期付款，不必一次性承担高额费用。此外，期缴销售还能够为商家带来更多的销售额和稳定的现金流，因为客户更愿意选择这种分期支付的方式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期缴销售的特点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期缴销售适用于高价值商品或服务，如汽车、家电、家具、保险等。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期缴销售适用于购买高价值商品或服务的场景，如汽车、家电、家具等耐用品的销售。在这些场景中，客户可以选择分期支付的方式购买商品或服务，减轻经济压力。此外，一些高价值的保险产品也采用期缴方式销售，客户可以按照自己的需求选择分期支付保险费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期缴销售的适用场景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期缴销售的技巧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76773" y="2562728"/>
            <a:ext cx="2438400" cy="24384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76903" y="1099688"/>
            <a:ext cx="4348638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334724" y="1099688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34724" y="2964493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334724" y="4921535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76903" y="4921535"/>
            <a:ext cx="4414526" cy="624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6903" y="2964493"/>
            <a:ext cx="4348638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76903" y="1462400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了解客户的需求和痛点是期缴销售成功的关键。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76903" y="3348767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在期缴销售过程中，首先要深入了解客户的实际需求和痛点，包括客户的业务规模、经营状况、产品需求等，以便为客户提供更符合其需求的解决方案。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76903" y="5308631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通过沟通建立信任关系是客户需求分析的重要环节。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334724" y="1462400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在与客户交流过程中，要注重建立信任关系，通过真诚、专业的沟通，让客户感受到销售人员的诚意和能力，从而更好地了解客户的需求。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334724" y="3348767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分析市场和竞争对手，为满足客户需求提供有力支持。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334724" y="5308631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在了解客户需求的同时，还要对市场和竞争对手进行分析，以便为客户提供更具有竞争力和优势的产品和服务，满足其需求。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96912" y="3182867"/>
            <a:ext cx="1198122" cy="1198122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客户需求分析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0308" y="489630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12500" y="3227524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12500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11716" y="4884110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11716" y="321533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11716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596603" y="1405020"/>
            <a:ext cx="460057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596603" y="1890788"/>
            <a:ext cx="43148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通过专业、生动的产品展示与演示，吸引客户的注意力。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246698" y="1405020"/>
            <a:ext cx="473392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246698" y="1866404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在产品展示与演示过程中，要结合客户的实际需求和情况，提供个性化的产品方案，以满足客户的具体需求和提高其业务效益。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596603" y="3037215"/>
            <a:ext cx="4495800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596603" y="3547367"/>
            <a:ext cx="44196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在产品展示与演示环节中，要注重突出产品的特点和优势，采用专业、生动的表述和演示方式，吸引客户的注意力，提高客户对产品的兴趣和认知度。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246698" y="3037215"/>
            <a:ext cx="473392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46698" y="3547367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强调产品的品质和可靠性，提升客户对产品的信任度。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96603" y="4632977"/>
            <a:ext cx="4495800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96603" y="5155321"/>
            <a:ext cx="43148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结合客户实际需求，提供个性化的产品方案。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46698" y="4632977"/>
            <a:ext cx="473392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46698" y="5155321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在产品展示与演示过程中，要注重强调产品的品质和可靠性，通过专业的测试和验证，提高客户对产品的信任度，从而促进销售的达成。</a:t>
            </a:r>
          </a:p>
        </p:txBody>
      </p:sp>
      <p:sp>
        <p:nvSpPr>
          <p:cNvPr id="20" name="Freeform 20"/>
          <p:cNvSpPr/>
          <p:nvPr/>
        </p:nvSpPr>
        <p:spPr>
          <a:xfrm>
            <a:off x="793456" y="1834061"/>
            <a:ext cx="621407" cy="621407"/>
          </a:xfrm>
          <a:custGeom>
            <a:rect l="l" t="t" r="r" b="b"/>
            <a:pathLst>
              <a:path w="304800" h="304800">
                <a:moveTo>
                  <a:pt x="247650" y="219075"/>
                </a:moveTo>
                <a:lnTo>
                  <a:pt x="228600" y="219075"/>
                </a:lnTo>
                <a:lnTo>
                  <a:pt x="228600" y="200025"/>
                </a:lnTo>
                <a:lnTo>
                  <a:pt x="238125" y="200025"/>
                </a:lnTo>
                <a:lnTo>
                  <a:pt x="238125" y="180975"/>
                </a:lnTo>
                <a:lnTo>
                  <a:pt x="57150" y="180975"/>
                </a:lnTo>
                <a:lnTo>
                  <a:pt x="57150" y="200025"/>
                </a:lnTo>
                <a:lnTo>
                  <a:pt x="66675" y="200025"/>
                </a:lnTo>
                <a:lnTo>
                  <a:pt x="66675" y="219075"/>
                </a:lnTo>
                <a:lnTo>
                  <a:pt x="47625" y="219075"/>
                </a:lnTo>
                <a:cubicBezTo>
                  <a:pt x="42367" y="219075"/>
                  <a:pt x="38100" y="214808"/>
                  <a:pt x="38100" y="209550"/>
                </a:cubicBezTo>
                <a:lnTo>
                  <a:pt x="38100" y="114300"/>
                </a:lnTo>
                <a:cubicBezTo>
                  <a:pt x="38100" y="105089"/>
                  <a:pt x="76200" y="95250"/>
                  <a:pt x="142875" y="95250"/>
                </a:cubicBezTo>
                <a:cubicBezTo>
                  <a:pt x="146409" y="95250"/>
                  <a:pt x="149533" y="95250"/>
                  <a:pt x="152400" y="95250"/>
                </a:cubicBezTo>
                <a:cubicBezTo>
                  <a:pt x="218484" y="95250"/>
                  <a:pt x="257175" y="104870"/>
                  <a:pt x="257175" y="114300"/>
                </a:cubicBezTo>
                <a:lnTo>
                  <a:pt x="257175" y="209550"/>
                </a:lnTo>
                <a:cubicBezTo>
                  <a:pt x="257175" y="214808"/>
                  <a:pt x="252917" y="219075"/>
                  <a:pt x="247650" y="219075"/>
                </a:cubicBezTo>
                <a:close/>
                <a:moveTo>
                  <a:pt x="223838" y="123825"/>
                </a:moveTo>
                <a:cubicBezTo>
                  <a:pt x="215951" y="123825"/>
                  <a:pt x="209550" y="130226"/>
                  <a:pt x="209550" y="138113"/>
                </a:cubicBezTo>
                <a:cubicBezTo>
                  <a:pt x="209550" y="145999"/>
                  <a:pt x="215951" y="152400"/>
                  <a:pt x="223838" y="152400"/>
                </a:cubicBezTo>
                <a:cubicBezTo>
                  <a:pt x="231724" y="152400"/>
                  <a:pt x="238125" y="145999"/>
                  <a:pt x="238125" y="138113"/>
                </a:cubicBezTo>
                <a:cubicBezTo>
                  <a:pt x="238125" y="130226"/>
                  <a:pt x="231724" y="123825"/>
                  <a:pt x="223838" y="123825"/>
                </a:cubicBezTo>
                <a:close/>
                <a:moveTo>
                  <a:pt x="76200" y="38100"/>
                </a:moveTo>
                <a:cubicBezTo>
                  <a:pt x="76200" y="32833"/>
                  <a:pt x="80467" y="28575"/>
                  <a:pt x="85725" y="28575"/>
                </a:cubicBezTo>
                <a:lnTo>
                  <a:pt x="209550" y="28575"/>
                </a:lnTo>
                <a:cubicBezTo>
                  <a:pt x="214817" y="28575"/>
                  <a:pt x="219075" y="32833"/>
                  <a:pt x="219075" y="38100"/>
                </a:cubicBezTo>
                <a:lnTo>
                  <a:pt x="219075" y="85725"/>
                </a:lnTo>
                <a:lnTo>
                  <a:pt x="76200" y="85725"/>
                </a:lnTo>
                <a:lnTo>
                  <a:pt x="76200" y="38100"/>
                </a:lnTo>
                <a:close/>
                <a:moveTo>
                  <a:pt x="219075" y="276225"/>
                </a:moveTo>
                <a:cubicBezTo>
                  <a:pt x="219075" y="281483"/>
                  <a:pt x="214817" y="285750"/>
                  <a:pt x="209550" y="285750"/>
                </a:cubicBezTo>
                <a:lnTo>
                  <a:pt x="85725" y="285750"/>
                </a:lnTo>
                <a:cubicBezTo>
                  <a:pt x="80467" y="285750"/>
                  <a:pt x="76200" y="281483"/>
                  <a:pt x="76200" y="276225"/>
                </a:cubicBezTo>
                <a:lnTo>
                  <a:pt x="76200" y="190500"/>
                </a:lnTo>
                <a:lnTo>
                  <a:pt x="219075" y="190500"/>
                </a:lnTo>
                <a:lnTo>
                  <a:pt x="219075" y="276225"/>
                </a:lnTo>
                <a:close/>
                <a:moveTo>
                  <a:pt x="200025" y="200025"/>
                </a:moveTo>
                <a:lnTo>
                  <a:pt x="95250" y="200025"/>
                </a:lnTo>
                <a:lnTo>
                  <a:pt x="95250" y="209550"/>
                </a:lnTo>
                <a:lnTo>
                  <a:pt x="200025" y="209550"/>
                </a:lnTo>
                <a:lnTo>
                  <a:pt x="200025" y="200025"/>
                </a:lnTo>
                <a:close/>
                <a:moveTo>
                  <a:pt x="200025" y="219075"/>
                </a:moveTo>
                <a:lnTo>
                  <a:pt x="95250" y="219075"/>
                </a:lnTo>
                <a:lnTo>
                  <a:pt x="95250" y="228600"/>
                </a:lnTo>
                <a:lnTo>
                  <a:pt x="200025" y="228600"/>
                </a:lnTo>
                <a:lnTo>
                  <a:pt x="200025" y="219075"/>
                </a:lnTo>
                <a:close/>
                <a:moveTo>
                  <a:pt x="200025" y="238125"/>
                </a:moveTo>
                <a:lnTo>
                  <a:pt x="95250" y="238125"/>
                </a:lnTo>
                <a:lnTo>
                  <a:pt x="95250" y="247650"/>
                </a:lnTo>
                <a:lnTo>
                  <a:pt x="200025" y="247650"/>
                </a:lnTo>
                <a:lnTo>
                  <a:pt x="200025" y="238125"/>
                </a:lnTo>
                <a:close/>
                <a:moveTo>
                  <a:pt x="200025" y="257175"/>
                </a:moveTo>
                <a:lnTo>
                  <a:pt x="95250" y="257175"/>
                </a:lnTo>
                <a:lnTo>
                  <a:pt x="95250" y="266700"/>
                </a:lnTo>
                <a:lnTo>
                  <a:pt x="200025" y="266700"/>
                </a:lnTo>
                <a:lnTo>
                  <a:pt x="200025" y="25717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64902" y="1916915"/>
            <a:ext cx="455698" cy="455698"/>
          </a:xfrm>
          <a:custGeom>
            <a:rect l="l" t="t" r="r" b="b"/>
            <a:pathLst>
              <a:path w="304800" h="304800">
                <a:moveTo>
                  <a:pt x="76200" y="57150"/>
                </a:moveTo>
                <a:lnTo>
                  <a:pt x="38100" y="19050"/>
                </a:lnTo>
                <a:lnTo>
                  <a:pt x="19050" y="19050"/>
                </a:lnTo>
                <a:lnTo>
                  <a:pt x="19050" y="38100"/>
                </a:lnTo>
                <a:lnTo>
                  <a:pt x="57150" y="76200"/>
                </a:lnTo>
                <a:close/>
                <a:moveTo>
                  <a:pt x="95250" y="0"/>
                </a:moveTo>
                <a:lnTo>
                  <a:pt x="114300" y="0"/>
                </a:lnTo>
                <a:lnTo>
                  <a:pt x="114300" y="38100"/>
                </a:lnTo>
                <a:lnTo>
                  <a:pt x="95250" y="38100"/>
                </a:lnTo>
                <a:close/>
                <a:moveTo>
                  <a:pt x="171450" y="95250"/>
                </a:moveTo>
                <a:lnTo>
                  <a:pt x="209550" y="95250"/>
                </a:lnTo>
                <a:lnTo>
                  <a:pt x="209550" y="114300"/>
                </a:lnTo>
                <a:lnTo>
                  <a:pt x="171450" y="114300"/>
                </a:lnTo>
                <a:close/>
                <a:moveTo>
                  <a:pt x="190500" y="38100"/>
                </a:moveTo>
                <a:lnTo>
                  <a:pt x="190500" y="19050"/>
                </a:lnTo>
                <a:lnTo>
                  <a:pt x="171450" y="19050"/>
                </a:lnTo>
                <a:lnTo>
                  <a:pt x="133350" y="57150"/>
                </a:lnTo>
                <a:lnTo>
                  <a:pt x="152400" y="76200"/>
                </a:lnTo>
                <a:close/>
                <a:moveTo>
                  <a:pt x="0" y="95250"/>
                </a:moveTo>
                <a:lnTo>
                  <a:pt x="38100" y="95250"/>
                </a:lnTo>
                <a:lnTo>
                  <a:pt x="38100" y="114300"/>
                </a:lnTo>
                <a:lnTo>
                  <a:pt x="0" y="114300"/>
                </a:lnTo>
                <a:close/>
                <a:moveTo>
                  <a:pt x="95250" y="171450"/>
                </a:moveTo>
                <a:lnTo>
                  <a:pt x="114300" y="171450"/>
                </a:lnTo>
                <a:lnTo>
                  <a:pt x="114300" y="209550"/>
                </a:lnTo>
                <a:lnTo>
                  <a:pt x="95250" y="209550"/>
                </a:lnTo>
                <a:close/>
                <a:moveTo>
                  <a:pt x="19050" y="171450"/>
                </a:moveTo>
                <a:lnTo>
                  <a:pt x="19050" y="190500"/>
                </a:lnTo>
                <a:lnTo>
                  <a:pt x="38100" y="190500"/>
                </a:lnTo>
                <a:lnTo>
                  <a:pt x="76200" y="152400"/>
                </a:lnTo>
                <a:lnTo>
                  <a:pt x="57150" y="133350"/>
                </a:lnTo>
                <a:close/>
                <a:moveTo>
                  <a:pt x="300638" y="262538"/>
                </a:moveTo>
                <a:lnTo>
                  <a:pt x="111290" y="73190"/>
                </a:lnTo>
                <a:cubicBezTo>
                  <a:pt x="105737" y="67637"/>
                  <a:pt x="96641" y="67637"/>
                  <a:pt x="91088" y="73190"/>
                </a:cubicBezTo>
                <a:lnTo>
                  <a:pt x="73190" y="91088"/>
                </a:lnTo>
                <a:cubicBezTo>
                  <a:pt x="67637" y="96641"/>
                  <a:pt x="67637" y="105737"/>
                  <a:pt x="73190" y="111290"/>
                </a:cubicBezTo>
                <a:lnTo>
                  <a:pt x="262538" y="300638"/>
                </a:lnTo>
                <a:cubicBezTo>
                  <a:pt x="268091" y="306191"/>
                  <a:pt x="277187" y="306191"/>
                  <a:pt x="282740" y="300638"/>
                </a:cubicBezTo>
                <a:lnTo>
                  <a:pt x="300638" y="282740"/>
                </a:lnTo>
                <a:cubicBezTo>
                  <a:pt x="306191" y="277187"/>
                  <a:pt x="306191" y="268091"/>
                  <a:pt x="300638" y="262538"/>
                </a:cubicBezTo>
                <a:close/>
                <a:moveTo>
                  <a:pt x="142875" y="161925"/>
                </a:moveTo>
                <a:lnTo>
                  <a:pt x="85725" y="104775"/>
                </a:lnTo>
                <a:lnTo>
                  <a:pt x="104775" y="85725"/>
                </a:lnTo>
                <a:lnTo>
                  <a:pt x="161925" y="142875"/>
                </a:lnTo>
                <a:lnTo>
                  <a:pt x="142875" y="16192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551100" y="3478315"/>
            <a:ext cx="483304" cy="483304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6530380" y="5087413"/>
            <a:ext cx="524743" cy="5538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829809" y="3450697"/>
            <a:ext cx="548701" cy="538540"/>
          </a:xfrm>
          <a:custGeom>
            <a:rect l="l" t="t" r="r" b="b"/>
            <a:pathLst>
              <a:path w="304800" h="304800">
                <a:moveTo>
                  <a:pt x="274320" y="167640"/>
                </a:moveTo>
                <a:lnTo>
                  <a:pt x="274320" y="274320"/>
                </a:lnTo>
                <a:cubicBezTo>
                  <a:pt x="274320" y="291151"/>
                  <a:pt x="260671" y="304800"/>
                  <a:pt x="243840" y="304800"/>
                </a:cubicBezTo>
                <a:cubicBezTo>
                  <a:pt x="227009" y="304800"/>
                  <a:pt x="213360" y="291151"/>
                  <a:pt x="213360" y="274320"/>
                </a:cubicBezTo>
                <a:lnTo>
                  <a:pt x="213360" y="274320"/>
                </a:lnTo>
                <a:lnTo>
                  <a:pt x="213360" y="198120"/>
                </a:lnTo>
                <a:lnTo>
                  <a:pt x="182880" y="198120"/>
                </a:lnTo>
                <a:lnTo>
                  <a:pt x="182880" y="45720"/>
                </a:lnTo>
                <a:cubicBezTo>
                  <a:pt x="182880" y="20469"/>
                  <a:pt x="203349" y="0"/>
                  <a:pt x="228600" y="0"/>
                </a:cubicBezTo>
                <a:lnTo>
                  <a:pt x="228600" y="0"/>
                </a:lnTo>
                <a:lnTo>
                  <a:pt x="274320" y="0"/>
                </a:lnTo>
                <a:lnTo>
                  <a:pt x="274320" y="167640"/>
                </a:lnTo>
                <a:close/>
                <a:moveTo>
                  <a:pt x="60960" y="152400"/>
                </a:moveTo>
                <a:cubicBezTo>
                  <a:pt x="44129" y="152400"/>
                  <a:pt x="30480" y="138751"/>
                  <a:pt x="30480" y="121920"/>
                </a:cubicBezTo>
                <a:lnTo>
                  <a:pt x="30480" y="121920"/>
                </a:lnTo>
                <a:lnTo>
                  <a:pt x="30480" y="15240"/>
                </a:lnTo>
                <a:cubicBezTo>
                  <a:pt x="30480" y="6820"/>
                  <a:pt x="37300" y="0"/>
                  <a:pt x="45720" y="0"/>
                </a:cubicBezTo>
                <a:cubicBezTo>
                  <a:pt x="54140" y="0"/>
                  <a:pt x="60960" y="6820"/>
                  <a:pt x="60960" y="15240"/>
                </a:cubicBezTo>
                <a:lnTo>
                  <a:pt x="60960" y="15240"/>
                </a:lnTo>
                <a:lnTo>
                  <a:pt x="60960" y="76200"/>
                </a:lnTo>
                <a:lnTo>
                  <a:pt x="76200" y="76200"/>
                </a:lnTo>
                <a:lnTo>
                  <a:pt x="76200" y="15240"/>
                </a:lnTo>
                <a:cubicBezTo>
                  <a:pt x="76200" y="6820"/>
                  <a:pt x="83020" y="0"/>
                  <a:pt x="91440" y="0"/>
                </a:cubicBezTo>
                <a:cubicBezTo>
                  <a:pt x="99860" y="0"/>
                  <a:pt x="106680" y="6820"/>
                  <a:pt x="106680" y="15240"/>
                </a:cubicBezTo>
                <a:lnTo>
                  <a:pt x="106680" y="15240"/>
                </a:lnTo>
                <a:lnTo>
                  <a:pt x="106680" y="76200"/>
                </a:lnTo>
                <a:lnTo>
                  <a:pt x="121920" y="76200"/>
                </a:lnTo>
                <a:lnTo>
                  <a:pt x="121920" y="15240"/>
                </a:lnTo>
                <a:cubicBezTo>
                  <a:pt x="121920" y="6820"/>
                  <a:pt x="128740" y="0"/>
                  <a:pt x="137160" y="0"/>
                </a:cubicBezTo>
                <a:cubicBezTo>
                  <a:pt x="145580" y="0"/>
                  <a:pt x="152400" y="6820"/>
                  <a:pt x="152400" y="15240"/>
                </a:cubicBezTo>
                <a:lnTo>
                  <a:pt x="152400" y="15240"/>
                </a:lnTo>
                <a:lnTo>
                  <a:pt x="152400" y="121920"/>
                </a:lnTo>
                <a:cubicBezTo>
                  <a:pt x="152400" y="138751"/>
                  <a:pt x="138751" y="152400"/>
                  <a:pt x="121920" y="152400"/>
                </a:cubicBezTo>
                <a:lnTo>
                  <a:pt x="121920" y="152400"/>
                </a:lnTo>
                <a:lnTo>
                  <a:pt x="121920" y="274320"/>
                </a:lnTo>
                <a:cubicBezTo>
                  <a:pt x="121920" y="291151"/>
                  <a:pt x="108271" y="304800"/>
                  <a:pt x="91440" y="304800"/>
                </a:cubicBezTo>
                <a:cubicBezTo>
                  <a:pt x="74609" y="304800"/>
                  <a:pt x="60960" y="291151"/>
                  <a:pt x="60960" y="274320"/>
                </a:cubicBezTo>
                <a:lnTo>
                  <a:pt x="60960" y="274320"/>
                </a:lnTo>
                <a:lnTo>
                  <a:pt x="6096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660484" y="4984613"/>
            <a:ext cx="883778" cy="759497"/>
          </a:xfrm>
          <a:custGeom>
            <a:rect l="l" t="t" r="r" b="b"/>
            <a:pathLst>
              <a:path w="304800" h="304800">
                <a:moveTo>
                  <a:pt x="147838" y="37243"/>
                </a:moveTo>
                <a:cubicBezTo>
                  <a:pt x="155724" y="37243"/>
                  <a:pt x="162125" y="43644"/>
                  <a:pt x="162125" y="51530"/>
                </a:cubicBezTo>
                <a:lnTo>
                  <a:pt x="162125" y="125349"/>
                </a:lnTo>
                <a:lnTo>
                  <a:pt x="257375" y="184880"/>
                </a:lnTo>
                <a:lnTo>
                  <a:pt x="257375" y="210483"/>
                </a:lnTo>
                <a:lnTo>
                  <a:pt x="162125" y="178337"/>
                </a:lnTo>
                <a:lnTo>
                  <a:pt x="162125" y="228343"/>
                </a:lnTo>
                <a:lnTo>
                  <a:pt x="181547" y="247669"/>
                </a:lnTo>
                <a:lnTo>
                  <a:pt x="181537" y="267519"/>
                </a:lnTo>
                <a:lnTo>
                  <a:pt x="147838" y="256318"/>
                </a:lnTo>
                <a:lnTo>
                  <a:pt x="114624" y="267557"/>
                </a:lnTo>
                <a:lnTo>
                  <a:pt x="114767" y="246707"/>
                </a:lnTo>
                <a:lnTo>
                  <a:pt x="132959" y="228943"/>
                </a:lnTo>
                <a:lnTo>
                  <a:pt x="133121" y="178346"/>
                </a:lnTo>
                <a:lnTo>
                  <a:pt x="37900" y="211074"/>
                </a:lnTo>
                <a:lnTo>
                  <a:pt x="38100" y="184880"/>
                </a:lnTo>
                <a:lnTo>
                  <a:pt x="133417" y="124749"/>
                </a:lnTo>
                <a:lnTo>
                  <a:pt x="133569" y="51521"/>
                </a:lnTo>
                <a:cubicBezTo>
                  <a:pt x="133550" y="43644"/>
                  <a:pt x="139951" y="37243"/>
                  <a:pt x="147838" y="3724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产品展示与演示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76773" y="2562728"/>
            <a:ext cx="2438400" cy="24384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76903" y="1099688"/>
            <a:ext cx="4348638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334724" y="1099688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34724" y="2964493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334724" y="4921535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76903" y="4921535"/>
            <a:ext cx="4414526" cy="624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6903" y="2964493"/>
            <a:ext cx="4348638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76903" y="1462400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运用合适的谈判技巧，达成双方共赢的合同条款。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76903" y="3348767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在谈判与签约过程中，要运用合适的谈判技巧和策略，与客户进行有效的沟通和协商，达成双方共赢的合同条款，实现销售目标。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76903" y="5308631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准确把握客户心理，促成合同签订。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334724" y="1462400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在谈判与签约过程中，要准确把握客户的心理和需求，通过专业的服务和承诺，让客户感受到销售人员的专业性和诚信度，从而促成合同的签订。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334724" y="3348767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遵守法律法规，确保合同的有效性和合法性。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334724" y="5308631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在谈判与签约过程中，要遵守相关法律法规和规定，确保合同的有效性和合法性，避免产生法律纠纷和风险。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96912" y="3182867"/>
            <a:ext cx="1198122" cy="1198122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谈判与签约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0308" y="489630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12500" y="3227524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12500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11716" y="4884110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11716" y="321533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11716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596603" y="1405020"/>
            <a:ext cx="460057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596603" y="1890788"/>
            <a:ext cx="43148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提供优质的售后服务，提高客户满意度和忠诚度。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246698" y="1405020"/>
            <a:ext cx="473392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246698" y="1866404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定期回访客户，与客户保持密切联系，了解客户需求变化和反馈意见，以便及时调整服务内容和质量，提高客户满意度。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596603" y="3037215"/>
            <a:ext cx="4495800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596603" y="3547367"/>
            <a:ext cx="44196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在售后服务与续费环节中，要提供专业、及时、周到的售后服务和支持，解决客户的后顾之忧，提高客户满意度和忠诚度，促进客户长期合作和发展。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246698" y="3037215"/>
            <a:ext cx="473392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46698" y="3547367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推出优惠政策，鼓励客户续费和长期合作。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96603" y="4632977"/>
            <a:ext cx="4495800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96603" y="5155321"/>
            <a:ext cx="43148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定期回访客户，了解客户需求变化和反馈意见。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46698" y="4632977"/>
            <a:ext cx="473392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46698" y="5155321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针对长期合作的客户，可以推出相应的优惠政策和服务计划，鼓励客户续费和长期合作，实现双方互利共赢的目标。</a:t>
            </a:r>
          </a:p>
        </p:txBody>
      </p:sp>
      <p:sp>
        <p:nvSpPr>
          <p:cNvPr id="20" name="Freeform 20"/>
          <p:cNvSpPr/>
          <p:nvPr/>
        </p:nvSpPr>
        <p:spPr>
          <a:xfrm>
            <a:off x="793456" y="1834061"/>
            <a:ext cx="621407" cy="621407"/>
          </a:xfrm>
          <a:custGeom>
            <a:rect l="l" t="t" r="r" b="b"/>
            <a:pathLst>
              <a:path w="304800" h="304800">
                <a:moveTo>
                  <a:pt x="247650" y="219075"/>
                </a:moveTo>
                <a:lnTo>
                  <a:pt x="228600" y="219075"/>
                </a:lnTo>
                <a:lnTo>
                  <a:pt x="228600" y="200025"/>
                </a:lnTo>
                <a:lnTo>
                  <a:pt x="238125" y="200025"/>
                </a:lnTo>
                <a:lnTo>
                  <a:pt x="238125" y="180975"/>
                </a:lnTo>
                <a:lnTo>
                  <a:pt x="57150" y="180975"/>
                </a:lnTo>
                <a:lnTo>
                  <a:pt x="57150" y="200025"/>
                </a:lnTo>
                <a:lnTo>
                  <a:pt x="66675" y="200025"/>
                </a:lnTo>
                <a:lnTo>
                  <a:pt x="66675" y="219075"/>
                </a:lnTo>
                <a:lnTo>
                  <a:pt x="47625" y="219075"/>
                </a:lnTo>
                <a:cubicBezTo>
                  <a:pt x="42367" y="219075"/>
                  <a:pt x="38100" y="214808"/>
                  <a:pt x="38100" y="209550"/>
                </a:cubicBezTo>
                <a:lnTo>
                  <a:pt x="38100" y="114300"/>
                </a:lnTo>
                <a:cubicBezTo>
                  <a:pt x="38100" y="105089"/>
                  <a:pt x="76200" y="95250"/>
                  <a:pt x="142875" y="95250"/>
                </a:cubicBezTo>
                <a:cubicBezTo>
                  <a:pt x="146409" y="95250"/>
                  <a:pt x="149533" y="95250"/>
                  <a:pt x="152400" y="95250"/>
                </a:cubicBezTo>
                <a:cubicBezTo>
                  <a:pt x="218484" y="95250"/>
                  <a:pt x="257175" y="104870"/>
                  <a:pt x="257175" y="114300"/>
                </a:cubicBezTo>
                <a:lnTo>
                  <a:pt x="257175" y="209550"/>
                </a:lnTo>
                <a:cubicBezTo>
                  <a:pt x="257175" y="214808"/>
                  <a:pt x="252917" y="219075"/>
                  <a:pt x="247650" y="219075"/>
                </a:cubicBezTo>
                <a:close/>
                <a:moveTo>
                  <a:pt x="223838" y="123825"/>
                </a:moveTo>
                <a:cubicBezTo>
                  <a:pt x="215951" y="123825"/>
                  <a:pt x="209550" y="130226"/>
                  <a:pt x="209550" y="138113"/>
                </a:cubicBezTo>
                <a:cubicBezTo>
                  <a:pt x="209550" y="145999"/>
                  <a:pt x="215951" y="152400"/>
                  <a:pt x="223838" y="152400"/>
                </a:cubicBezTo>
                <a:cubicBezTo>
                  <a:pt x="231724" y="152400"/>
                  <a:pt x="238125" y="145999"/>
                  <a:pt x="238125" y="138113"/>
                </a:cubicBezTo>
                <a:cubicBezTo>
                  <a:pt x="238125" y="130226"/>
                  <a:pt x="231724" y="123825"/>
                  <a:pt x="223838" y="123825"/>
                </a:cubicBezTo>
                <a:close/>
                <a:moveTo>
                  <a:pt x="76200" y="38100"/>
                </a:moveTo>
                <a:cubicBezTo>
                  <a:pt x="76200" y="32833"/>
                  <a:pt x="80467" y="28575"/>
                  <a:pt x="85725" y="28575"/>
                </a:cubicBezTo>
                <a:lnTo>
                  <a:pt x="209550" y="28575"/>
                </a:lnTo>
                <a:cubicBezTo>
                  <a:pt x="214817" y="28575"/>
                  <a:pt x="219075" y="32833"/>
                  <a:pt x="219075" y="38100"/>
                </a:cubicBezTo>
                <a:lnTo>
                  <a:pt x="219075" y="85725"/>
                </a:lnTo>
                <a:lnTo>
                  <a:pt x="76200" y="85725"/>
                </a:lnTo>
                <a:lnTo>
                  <a:pt x="76200" y="38100"/>
                </a:lnTo>
                <a:close/>
                <a:moveTo>
                  <a:pt x="219075" y="276225"/>
                </a:moveTo>
                <a:cubicBezTo>
                  <a:pt x="219075" y="281483"/>
                  <a:pt x="214817" y="285750"/>
                  <a:pt x="209550" y="285750"/>
                </a:cubicBezTo>
                <a:lnTo>
                  <a:pt x="85725" y="285750"/>
                </a:lnTo>
                <a:cubicBezTo>
                  <a:pt x="80467" y="285750"/>
                  <a:pt x="76200" y="281483"/>
                  <a:pt x="76200" y="276225"/>
                </a:cubicBezTo>
                <a:lnTo>
                  <a:pt x="76200" y="190500"/>
                </a:lnTo>
                <a:lnTo>
                  <a:pt x="219075" y="190500"/>
                </a:lnTo>
                <a:lnTo>
                  <a:pt x="219075" y="276225"/>
                </a:lnTo>
                <a:close/>
                <a:moveTo>
                  <a:pt x="200025" y="200025"/>
                </a:moveTo>
                <a:lnTo>
                  <a:pt x="95250" y="200025"/>
                </a:lnTo>
                <a:lnTo>
                  <a:pt x="95250" y="209550"/>
                </a:lnTo>
                <a:lnTo>
                  <a:pt x="200025" y="209550"/>
                </a:lnTo>
                <a:lnTo>
                  <a:pt x="200025" y="200025"/>
                </a:lnTo>
                <a:close/>
                <a:moveTo>
                  <a:pt x="200025" y="219075"/>
                </a:moveTo>
                <a:lnTo>
                  <a:pt x="95250" y="219075"/>
                </a:lnTo>
                <a:lnTo>
                  <a:pt x="95250" y="228600"/>
                </a:lnTo>
                <a:lnTo>
                  <a:pt x="200025" y="228600"/>
                </a:lnTo>
                <a:lnTo>
                  <a:pt x="200025" y="219075"/>
                </a:lnTo>
                <a:close/>
                <a:moveTo>
                  <a:pt x="200025" y="238125"/>
                </a:moveTo>
                <a:lnTo>
                  <a:pt x="95250" y="238125"/>
                </a:lnTo>
                <a:lnTo>
                  <a:pt x="95250" y="247650"/>
                </a:lnTo>
                <a:lnTo>
                  <a:pt x="200025" y="247650"/>
                </a:lnTo>
                <a:lnTo>
                  <a:pt x="200025" y="238125"/>
                </a:lnTo>
                <a:close/>
                <a:moveTo>
                  <a:pt x="200025" y="257175"/>
                </a:moveTo>
                <a:lnTo>
                  <a:pt x="95250" y="257175"/>
                </a:lnTo>
                <a:lnTo>
                  <a:pt x="95250" y="266700"/>
                </a:lnTo>
                <a:lnTo>
                  <a:pt x="200025" y="266700"/>
                </a:lnTo>
                <a:lnTo>
                  <a:pt x="200025" y="25717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64902" y="1916915"/>
            <a:ext cx="455698" cy="455698"/>
          </a:xfrm>
          <a:custGeom>
            <a:rect l="l" t="t" r="r" b="b"/>
            <a:pathLst>
              <a:path w="304800" h="304800">
                <a:moveTo>
                  <a:pt x="76200" y="57150"/>
                </a:moveTo>
                <a:lnTo>
                  <a:pt x="38100" y="19050"/>
                </a:lnTo>
                <a:lnTo>
                  <a:pt x="19050" y="19050"/>
                </a:lnTo>
                <a:lnTo>
                  <a:pt x="19050" y="38100"/>
                </a:lnTo>
                <a:lnTo>
                  <a:pt x="57150" y="76200"/>
                </a:lnTo>
                <a:close/>
                <a:moveTo>
                  <a:pt x="95250" y="0"/>
                </a:moveTo>
                <a:lnTo>
                  <a:pt x="114300" y="0"/>
                </a:lnTo>
                <a:lnTo>
                  <a:pt x="114300" y="38100"/>
                </a:lnTo>
                <a:lnTo>
                  <a:pt x="95250" y="38100"/>
                </a:lnTo>
                <a:close/>
                <a:moveTo>
                  <a:pt x="171450" y="95250"/>
                </a:moveTo>
                <a:lnTo>
                  <a:pt x="209550" y="95250"/>
                </a:lnTo>
                <a:lnTo>
                  <a:pt x="209550" y="114300"/>
                </a:lnTo>
                <a:lnTo>
                  <a:pt x="171450" y="114300"/>
                </a:lnTo>
                <a:close/>
                <a:moveTo>
                  <a:pt x="190500" y="38100"/>
                </a:moveTo>
                <a:lnTo>
                  <a:pt x="190500" y="19050"/>
                </a:lnTo>
                <a:lnTo>
                  <a:pt x="171450" y="19050"/>
                </a:lnTo>
                <a:lnTo>
                  <a:pt x="133350" y="57150"/>
                </a:lnTo>
                <a:lnTo>
                  <a:pt x="152400" y="76200"/>
                </a:lnTo>
                <a:close/>
                <a:moveTo>
                  <a:pt x="0" y="95250"/>
                </a:moveTo>
                <a:lnTo>
                  <a:pt x="38100" y="95250"/>
                </a:lnTo>
                <a:lnTo>
                  <a:pt x="38100" y="114300"/>
                </a:lnTo>
                <a:lnTo>
                  <a:pt x="0" y="114300"/>
                </a:lnTo>
                <a:close/>
                <a:moveTo>
                  <a:pt x="95250" y="171450"/>
                </a:moveTo>
                <a:lnTo>
                  <a:pt x="114300" y="171450"/>
                </a:lnTo>
                <a:lnTo>
                  <a:pt x="114300" y="209550"/>
                </a:lnTo>
                <a:lnTo>
                  <a:pt x="95250" y="209550"/>
                </a:lnTo>
                <a:close/>
                <a:moveTo>
                  <a:pt x="19050" y="171450"/>
                </a:moveTo>
                <a:lnTo>
                  <a:pt x="19050" y="190500"/>
                </a:lnTo>
                <a:lnTo>
                  <a:pt x="38100" y="190500"/>
                </a:lnTo>
                <a:lnTo>
                  <a:pt x="76200" y="152400"/>
                </a:lnTo>
                <a:lnTo>
                  <a:pt x="57150" y="133350"/>
                </a:lnTo>
                <a:close/>
                <a:moveTo>
                  <a:pt x="300638" y="262538"/>
                </a:moveTo>
                <a:lnTo>
                  <a:pt x="111290" y="73190"/>
                </a:lnTo>
                <a:cubicBezTo>
                  <a:pt x="105737" y="67637"/>
                  <a:pt x="96641" y="67637"/>
                  <a:pt x="91088" y="73190"/>
                </a:cubicBezTo>
                <a:lnTo>
                  <a:pt x="73190" y="91088"/>
                </a:lnTo>
                <a:cubicBezTo>
                  <a:pt x="67637" y="96641"/>
                  <a:pt x="67637" y="105737"/>
                  <a:pt x="73190" y="111290"/>
                </a:cubicBezTo>
                <a:lnTo>
                  <a:pt x="262538" y="300638"/>
                </a:lnTo>
                <a:cubicBezTo>
                  <a:pt x="268091" y="306191"/>
                  <a:pt x="277187" y="306191"/>
                  <a:pt x="282740" y="300638"/>
                </a:cubicBezTo>
                <a:lnTo>
                  <a:pt x="300638" y="282740"/>
                </a:lnTo>
                <a:cubicBezTo>
                  <a:pt x="306191" y="277187"/>
                  <a:pt x="306191" y="268091"/>
                  <a:pt x="300638" y="262538"/>
                </a:cubicBezTo>
                <a:close/>
                <a:moveTo>
                  <a:pt x="142875" y="161925"/>
                </a:moveTo>
                <a:lnTo>
                  <a:pt x="85725" y="104775"/>
                </a:lnTo>
                <a:lnTo>
                  <a:pt x="104775" y="85725"/>
                </a:lnTo>
                <a:lnTo>
                  <a:pt x="161925" y="142875"/>
                </a:lnTo>
                <a:lnTo>
                  <a:pt x="142875" y="16192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551100" y="3478315"/>
            <a:ext cx="483304" cy="483304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6530380" y="5087413"/>
            <a:ext cx="524743" cy="5538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829809" y="3450697"/>
            <a:ext cx="548701" cy="538540"/>
          </a:xfrm>
          <a:custGeom>
            <a:rect l="l" t="t" r="r" b="b"/>
            <a:pathLst>
              <a:path w="304800" h="304800">
                <a:moveTo>
                  <a:pt x="274320" y="167640"/>
                </a:moveTo>
                <a:lnTo>
                  <a:pt x="274320" y="274320"/>
                </a:lnTo>
                <a:cubicBezTo>
                  <a:pt x="274320" y="291151"/>
                  <a:pt x="260671" y="304800"/>
                  <a:pt x="243840" y="304800"/>
                </a:cubicBezTo>
                <a:cubicBezTo>
                  <a:pt x="227009" y="304800"/>
                  <a:pt x="213360" y="291151"/>
                  <a:pt x="213360" y="274320"/>
                </a:cubicBezTo>
                <a:lnTo>
                  <a:pt x="213360" y="274320"/>
                </a:lnTo>
                <a:lnTo>
                  <a:pt x="213360" y="198120"/>
                </a:lnTo>
                <a:lnTo>
                  <a:pt x="182880" y="198120"/>
                </a:lnTo>
                <a:lnTo>
                  <a:pt x="182880" y="45720"/>
                </a:lnTo>
                <a:cubicBezTo>
                  <a:pt x="182880" y="20469"/>
                  <a:pt x="203349" y="0"/>
                  <a:pt x="228600" y="0"/>
                </a:cubicBezTo>
                <a:lnTo>
                  <a:pt x="228600" y="0"/>
                </a:lnTo>
                <a:lnTo>
                  <a:pt x="274320" y="0"/>
                </a:lnTo>
                <a:lnTo>
                  <a:pt x="274320" y="167640"/>
                </a:lnTo>
                <a:close/>
                <a:moveTo>
                  <a:pt x="60960" y="152400"/>
                </a:moveTo>
                <a:cubicBezTo>
                  <a:pt x="44129" y="152400"/>
                  <a:pt x="30480" y="138751"/>
                  <a:pt x="30480" y="121920"/>
                </a:cubicBezTo>
                <a:lnTo>
                  <a:pt x="30480" y="121920"/>
                </a:lnTo>
                <a:lnTo>
                  <a:pt x="30480" y="15240"/>
                </a:lnTo>
                <a:cubicBezTo>
                  <a:pt x="30480" y="6820"/>
                  <a:pt x="37300" y="0"/>
                  <a:pt x="45720" y="0"/>
                </a:cubicBezTo>
                <a:cubicBezTo>
                  <a:pt x="54140" y="0"/>
                  <a:pt x="60960" y="6820"/>
                  <a:pt x="60960" y="15240"/>
                </a:cubicBezTo>
                <a:lnTo>
                  <a:pt x="60960" y="15240"/>
                </a:lnTo>
                <a:lnTo>
                  <a:pt x="60960" y="76200"/>
                </a:lnTo>
                <a:lnTo>
                  <a:pt x="76200" y="76200"/>
                </a:lnTo>
                <a:lnTo>
                  <a:pt x="76200" y="15240"/>
                </a:lnTo>
                <a:cubicBezTo>
                  <a:pt x="76200" y="6820"/>
                  <a:pt x="83020" y="0"/>
                  <a:pt x="91440" y="0"/>
                </a:cubicBezTo>
                <a:cubicBezTo>
                  <a:pt x="99860" y="0"/>
                  <a:pt x="106680" y="6820"/>
                  <a:pt x="106680" y="15240"/>
                </a:cubicBezTo>
                <a:lnTo>
                  <a:pt x="106680" y="15240"/>
                </a:lnTo>
                <a:lnTo>
                  <a:pt x="106680" y="76200"/>
                </a:lnTo>
                <a:lnTo>
                  <a:pt x="121920" y="76200"/>
                </a:lnTo>
                <a:lnTo>
                  <a:pt x="121920" y="15240"/>
                </a:lnTo>
                <a:cubicBezTo>
                  <a:pt x="121920" y="6820"/>
                  <a:pt x="128740" y="0"/>
                  <a:pt x="137160" y="0"/>
                </a:cubicBezTo>
                <a:cubicBezTo>
                  <a:pt x="145580" y="0"/>
                  <a:pt x="152400" y="6820"/>
                  <a:pt x="152400" y="15240"/>
                </a:cubicBezTo>
                <a:lnTo>
                  <a:pt x="152400" y="15240"/>
                </a:lnTo>
                <a:lnTo>
                  <a:pt x="152400" y="121920"/>
                </a:lnTo>
                <a:cubicBezTo>
                  <a:pt x="152400" y="138751"/>
                  <a:pt x="138751" y="152400"/>
                  <a:pt x="121920" y="152400"/>
                </a:cubicBezTo>
                <a:lnTo>
                  <a:pt x="121920" y="152400"/>
                </a:lnTo>
                <a:lnTo>
                  <a:pt x="121920" y="274320"/>
                </a:lnTo>
                <a:cubicBezTo>
                  <a:pt x="121920" y="291151"/>
                  <a:pt x="108271" y="304800"/>
                  <a:pt x="91440" y="304800"/>
                </a:cubicBezTo>
                <a:cubicBezTo>
                  <a:pt x="74609" y="304800"/>
                  <a:pt x="60960" y="291151"/>
                  <a:pt x="60960" y="274320"/>
                </a:cubicBezTo>
                <a:lnTo>
                  <a:pt x="60960" y="274320"/>
                </a:lnTo>
                <a:lnTo>
                  <a:pt x="6096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660484" y="4984613"/>
            <a:ext cx="883778" cy="759497"/>
          </a:xfrm>
          <a:custGeom>
            <a:rect l="l" t="t" r="r" b="b"/>
            <a:pathLst>
              <a:path w="304800" h="304800">
                <a:moveTo>
                  <a:pt x="147838" y="37243"/>
                </a:moveTo>
                <a:cubicBezTo>
                  <a:pt x="155724" y="37243"/>
                  <a:pt x="162125" y="43644"/>
                  <a:pt x="162125" y="51530"/>
                </a:cubicBezTo>
                <a:lnTo>
                  <a:pt x="162125" y="125349"/>
                </a:lnTo>
                <a:lnTo>
                  <a:pt x="257375" y="184880"/>
                </a:lnTo>
                <a:lnTo>
                  <a:pt x="257375" y="210483"/>
                </a:lnTo>
                <a:lnTo>
                  <a:pt x="162125" y="178337"/>
                </a:lnTo>
                <a:lnTo>
                  <a:pt x="162125" y="228343"/>
                </a:lnTo>
                <a:lnTo>
                  <a:pt x="181547" y="247669"/>
                </a:lnTo>
                <a:lnTo>
                  <a:pt x="181537" y="267519"/>
                </a:lnTo>
                <a:lnTo>
                  <a:pt x="147838" y="256318"/>
                </a:lnTo>
                <a:lnTo>
                  <a:pt x="114624" y="267557"/>
                </a:lnTo>
                <a:lnTo>
                  <a:pt x="114767" y="246707"/>
                </a:lnTo>
                <a:lnTo>
                  <a:pt x="132959" y="228943"/>
                </a:lnTo>
                <a:lnTo>
                  <a:pt x="133121" y="178346"/>
                </a:lnTo>
                <a:lnTo>
                  <a:pt x="37900" y="211074"/>
                </a:lnTo>
                <a:lnTo>
                  <a:pt x="38100" y="184880"/>
                </a:lnTo>
                <a:lnTo>
                  <a:pt x="133417" y="124749"/>
                </a:lnTo>
                <a:lnTo>
                  <a:pt x="133569" y="51521"/>
                </a:lnTo>
                <a:cubicBezTo>
                  <a:pt x="133550" y="43644"/>
                  <a:pt x="139951" y="37243"/>
                  <a:pt x="147838" y="3724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售后服务与续费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期缴销售的案例分析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https://d.book118.com/656001154130010035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2024-09-05T10:01:56.439</cp:lastPrinted>
  <dcterms:created xsi:type="dcterms:W3CDTF">2024-09-05T02:01:56Z</dcterms:created>
  <dcterms:modified xsi:type="dcterms:W3CDTF">2024-09-05T02:01:58Z</dcterms:modified>
</cp:coreProperties>
</file>