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2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E608B-1C4D-462D-8A16-CD634CE67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43EDE-47EC-4D9F-98D6-1202B46F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FF26E-2B49-4075-9454-EFAA3A99B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761F5-33E4-4497-A69E-49E6187F0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B8FB6-24C6-4594-947B-8240D09C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1ED22-B66A-4B34-80B0-211665BFD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3512B-2081-4886-81FE-AE3252A6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ED863-72DA-42B6-9F11-F1663EDF2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07772-E034-4ACF-97D3-56AF34BF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5952A-6C85-4D7A-91AB-BF623333A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FB6F8-88E4-488C-AF28-BA75CB9D5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/>
        </p:nvGrpSpPr>
        <p:grpSpPr>
          <a:xfrm>
            <a:off x="0" y="0"/>
            <a:ext cx="12192000" cy="6857365"/>
            <a:chExt cx="19200" cy="10799"/>
          </a:xfrm>
        </p:grpSpPr>
        <p:pic>
          <p:nvPicPr>
            <p:cNvPr id="6" name="图片 5"/>
            <p:cNvPicPr>
              <a:picLocks noChangeAspect="1"/>
            </p:cNvPicPr>
            <p:nvPr userDrawn="1"/>
          </p:nvPicPr>
          <p:blipFill>
            <a:blip r:embed="rId1"/>
            <a:stretch>
              <a:fillRect/>
            </a:stretch>
          </p:blipFill>
          <p:spPr>
            <a:xfrm>
              <a:off x="0" y="0"/>
              <a:ext cx="16233" cy="10795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1"/>
            <a:srcRect l="98971"/>
            <a:stretch>
              <a:fillRect/>
            </a:stretch>
          </p:blipFill>
          <p:spPr>
            <a:xfrm>
              <a:off x="16066" y="5"/>
              <a:ext cx="3135" cy="10795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 userDrawn="1"/>
          </p:nvPicPr>
          <p:blipFill>
            <a:blip r:embed="rId1"/>
            <a:srcRect l="66272" r="31941" b="59704"/>
            <a:stretch>
              <a:fillRect/>
            </a:stretch>
          </p:blipFill>
          <p:spPr>
            <a:xfrm>
              <a:off x="11028" y="5"/>
              <a:ext cx="5037" cy="4350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/>
          </p:nvPicPr>
          <p:blipFill>
            <a:blip r:embed="rId2">
              <a:alphaModFix amt="60000"/>
            </a:blip>
            <a:srcRect l="5520" t="10975" b="22476"/>
            <a:stretch>
              <a:fillRect/>
            </a:stretch>
          </p:blipFill>
          <p:spPr>
            <a:xfrm>
              <a:off x="9056" y="1456"/>
              <a:ext cx="8227" cy="5796"/>
            </a:xfrm>
            <a:prstGeom prst="rect">
              <a:avLst/>
            </a:prstGeom>
          </p:spPr>
        </p:pic>
      </p:grpSp>
      <p:sp>
        <p:nvSpPr>
          <p:cNvPr id="2" name="矩形 1"/>
          <p:cNvSpPr/>
          <p:nvPr userDrawn="1"/>
        </p:nvSpPr>
        <p:spPr>
          <a:xfrm>
            <a:off x="0" y="2007235"/>
            <a:ext cx="12213590" cy="3162300"/>
          </a:xfrm>
          <a:prstGeom prst="rect">
            <a:avLst/>
          </a:prstGeom>
          <a:solidFill>
            <a:schemeClr val="bg1"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 userDrawn="1"/>
        </p:nvSpPr>
        <p:spPr>
          <a:xfrm>
            <a:off x="260350" y="2416810"/>
            <a:ext cx="1169797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第</a:t>
            </a:r>
            <a:r>
              <a:rPr lang="en-US" altLang="zh-CN" sz="5400" b="1">
                <a:solidFill>
                  <a:schemeClr val="tx1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1</a:t>
            </a:r>
            <a:r>
              <a:rPr lang="zh-CN" altLang="en-US" sz="5400" b="1">
                <a:solidFill>
                  <a:schemeClr val="tx1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章 有机化合物的结构与性质</a:t>
            </a:r>
            <a:r>
              <a:rPr lang="en-US" altLang="zh-CN" sz="5400" b="1">
                <a:solidFill>
                  <a:schemeClr val="tx1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 </a:t>
            </a:r>
            <a:r>
              <a:rPr lang="zh-CN" altLang="en-US" sz="5400" b="1">
                <a:solidFill>
                  <a:schemeClr val="tx1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烃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等腰三角形 12"/>
          <p:cNvSpPr/>
          <p:nvPr userDrawn="1"/>
        </p:nvSpPr>
        <p:spPr>
          <a:xfrm rot="5400000">
            <a:off x="-19685" y="2413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E9DE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等腰三角形 13"/>
          <p:cNvSpPr/>
          <p:nvPr userDrawn="1"/>
        </p:nvSpPr>
        <p:spPr>
          <a:xfrm rot="16200000" flipH="1">
            <a:off x="597535" y="22352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FC6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任意多边形 14"/>
          <p:cNvSpPr/>
          <p:nvPr userDrawn="1"/>
        </p:nvSpPr>
        <p:spPr>
          <a:xfrm>
            <a:off x="9139147" y="6687180"/>
            <a:ext cx="3052853" cy="170537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535A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任意多边形 15"/>
          <p:cNvSpPr/>
          <p:nvPr userDrawn="1"/>
        </p:nvSpPr>
        <p:spPr>
          <a:xfrm>
            <a:off x="-1" y="668718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C5D0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Freeform 5"/>
          <p:cNvSpPr>
            <a:spLocks noEditPoints="1"/>
          </p:cNvSpPr>
          <p:nvPr userDrawn="1"/>
        </p:nvSpPr>
        <p:spPr bwMode="auto">
          <a:xfrm>
            <a:off x="1336808" y="5881"/>
            <a:ext cx="1875179" cy="714036"/>
          </a:xfrm>
          <a:custGeom>
            <a:gdLst>
              <a:gd name="T0" fmla="*/ 562 w 562"/>
              <a:gd name="T1" fmla="*/ 32 h 214"/>
              <a:gd name="T2" fmla="*/ 562 w 562"/>
              <a:gd name="T3" fmla="*/ 118 h 214"/>
              <a:gd name="T4" fmla="*/ 562 w 562"/>
              <a:gd name="T5" fmla="*/ 180 h 214"/>
              <a:gd name="T6" fmla="*/ 560 w 562"/>
              <a:gd name="T7" fmla="*/ 184 h 214"/>
              <a:gd name="T8" fmla="*/ 444 w 562"/>
              <a:gd name="T9" fmla="*/ 184 h 214"/>
              <a:gd name="T10" fmla="*/ 316 w 562"/>
              <a:gd name="T11" fmla="*/ 184 h 214"/>
              <a:gd name="T12" fmla="*/ 282 w 562"/>
              <a:gd name="T13" fmla="*/ 212 h 214"/>
              <a:gd name="T14" fmla="*/ 280 w 562"/>
              <a:gd name="T15" fmla="*/ 212 h 214"/>
              <a:gd name="T16" fmla="*/ 246 w 562"/>
              <a:gd name="T17" fmla="*/ 184 h 214"/>
              <a:gd name="T18" fmla="*/ 142 w 562"/>
              <a:gd name="T19" fmla="*/ 184 h 214"/>
              <a:gd name="T20" fmla="*/ 56 w 562"/>
              <a:gd name="T21" fmla="*/ 184 h 214"/>
              <a:gd name="T22" fmla="*/ 2 w 562"/>
              <a:gd name="T23" fmla="*/ 184 h 214"/>
              <a:gd name="T24" fmla="*/ 0 w 562"/>
              <a:gd name="T25" fmla="*/ 180 h 214"/>
              <a:gd name="T26" fmla="*/ 0 w 562"/>
              <a:gd name="T27" fmla="*/ 82 h 214"/>
              <a:gd name="T28" fmla="*/ 0 w 562"/>
              <a:gd name="T29" fmla="*/ 0 h 214"/>
              <a:gd name="T30" fmla="*/ 4 w 562"/>
              <a:gd name="T31" fmla="*/ 54 h 214"/>
              <a:gd name="T32" fmla="*/ 4 w 562"/>
              <a:gd name="T33" fmla="*/ 178 h 214"/>
              <a:gd name="T34" fmla="*/ 78 w 562"/>
              <a:gd name="T35" fmla="*/ 178 h 214"/>
              <a:gd name="T36" fmla="*/ 194 w 562"/>
              <a:gd name="T37" fmla="*/ 178 h 214"/>
              <a:gd name="T38" fmla="*/ 248 w 562"/>
              <a:gd name="T39" fmla="*/ 178 h 214"/>
              <a:gd name="T40" fmla="*/ 264 w 562"/>
              <a:gd name="T41" fmla="*/ 194 h 214"/>
              <a:gd name="T42" fmla="*/ 298 w 562"/>
              <a:gd name="T43" fmla="*/ 192 h 214"/>
              <a:gd name="T44" fmla="*/ 314 w 562"/>
              <a:gd name="T45" fmla="*/ 178 h 214"/>
              <a:gd name="T46" fmla="*/ 352 w 562"/>
              <a:gd name="T47" fmla="*/ 178 h 214"/>
              <a:gd name="T48" fmla="*/ 470 w 562"/>
              <a:gd name="T49" fmla="*/ 178 h 214"/>
              <a:gd name="T50" fmla="*/ 556 w 562"/>
              <a:gd name="T51" fmla="*/ 178 h 214"/>
              <a:gd name="T52" fmla="*/ 558 w 562"/>
              <a:gd name="T53" fmla="*/ 76 h 214"/>
              <a:gd name="T54" fmla="*/ 558 w 562"/>
              <a:gd name="T55" fmla="*/ 0 h 214"/>
              <a:gd name="T56" fmla="*/ 562 w 562"/>
              <a:gd name="T57" fmla="*/ 0 h 214"/>
              <a:gd name="T58" fmla="*/ 14 w 562"/>
              <a:gd name="T59" fmla="*/ 44 h 214"/>
              <a:gd name="T60" fmla="*/ 14 w 562"/>
              <a:gd name="T61" fmla="*/ 132 h 214"/>
              <a:gd name="T62" fmla="*/ 80 w 562"/>
              <a:gd name="T63" fmla="*/ 170 h 214"/>
              <a:gd name="T64" fmla="*/ 192 w 562"/>
              <a:gd name="T65" fmla="*/ 170 h 214"/>
              <a:gd name="T66" fmla="*/ 258 w 562"/>
              <a:gd name="T67" fmla="*/ 176 h 214"/>
              <a:gd name="T68" fmla="*/ 304 w 562"/>
              <a:gd name="T69" fmla="*/ 176 h 214"/>
              <a:gd name="T70" fmla="*/ 348 w 562"/>
              <a:gd name="T71" fmla="*/ 170 h 214"/>
              <a:gd name="T72" fmla="*/ 482 w 562"/>
              <a:gd name="T73" fmla="*/ 170 h 214"/>
              <a:gd name="T74" fmla="*/ 548 w 562"/>
              <a:gd name="T75" fmla="*/ 144 h 214"/>
              <a:gd name="T76" fmla="*/ 548 w 562"/>
              <a:gd name="T77" fmla="*/ 46 h 214"/>
              <a:gd name="T78" fmla="*/ 14 w 562"/>
              <a:gd name="T79" fmla="*/ 0 h 2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62" h="214">
                <a:moveTo>
                  <a:pt x="562" y="0"/>
                </a:moveTo>
                <a:lnTo>
                  <a:pt x="562" y="32"/>
                </a:lnTo>
                <a:lnTo>
                  <a:pt x="562" y="82"/>
                </a:lnTo>
                <a:lnTo>
                  <a:pt x="562" y="118"/>
                </a:lnTo>
                <a:lnTo>
                  <a:pt x="562" y="162"/>
                </a:lnTo>
                <a:lnTo>
                  <a:pt x="562" y="180"/>
                </a:lnTo>
                <a:lnTo>
                  <a:pt x="562" y="184"/>
                </a:lnTo>
                <a:lnTo>
                  <a:pt x="560" y="184"/>
                </a:lnTo>
                <a:lnTo>
                  <a:pt x="514" y="184"/>
                </a:lnTo>
                <a:lnTo>
                  <a:pt x="444" y="184"/>
                </a:lnTo>
                <a:lnTo>
                  <a:pt x="374" y="184"/>
                </a:lnTo>
                <a:lnTo>
                  <a:pt x="316" y="184"/>
                </a:lnTo>
                <a:lnTo>
                  <a:pt x="300" y="198"/>
                </a:lnTo>
                <a:lnTo>
                  <a:pt x="282" y="212"/>
                </a:lnTo>
                <a:lnTo>
                  <a:pt x="280" y="214"/>
                </a:lnTo>
                <a:lnTo>
                  <a:pt x="280" y="212"/>
                </a:lnTo>
                <a:lnTo>
                  <a:pt x="264" y="200"/>
                </a:lnTo>
                <a:lnTo>
                  <a:pt x="246" y="184"/>
                </a:lnTo>
                <a:lnTo>
                  <a:pt x="202" y="184"/>
                </a:lnTo>
                <a:lnTo>
                  <a:pt x="142" y="184"/>
                </a:lnTo>
                <a:lnTo>
                  <a:pt x="96" y="184"/>
                </a:lnTo>
                <a:lnTo>
                  <a:pt x="56" y="184"/>
                </a:lnTo>
                <a:lnTo>
                  <a:pt x="26" y="184"/>
                </a:lnTo>
                <a:lnTo>
                  <a:pt x="2" y="184"/>
                </a:lnTo>
                <a:lnTo>
                  <a:pt x="0" y="184"/>
                </a:lnTo>
                <a:lnTo>
                  <a:pt x="0" y="180"/>
                </a:lnTo>
                <a:lnTo>
                  <a:pt x="0" y="140"/>
                </a:lnTo>
                <a:lnTo>
                  <a:pt x="0" y="82"/>
                </a:lnTo>
                <a:lnTo>
                  <a:pt x="0" y="28"/>
                </a:lnTo>
                <a:lnTo>
                  <a:pt x="0" y="0"/>
                </a:lnTo>
                <a:lnTo>
                  <a:pt x="4" y="0"/>
                </a:lnTo>
                <a:lnTo>
                  <a:pt x="4" y="54"/>
                </a:lnTo>
                <a:lnTo>
                  <a:pt x="4" y="112"/>
                </a:lnTo>
                <a:lnTo>
                  <a:pt x="4" y="178"/>
                </a:lnTo>
                <a:lnTo>
                  <a:pt x="38" y="178"/>
                </a:lnTo>
                <a:lnTo>
                  <a:pt x="78" y="178"/>
                </a:lnTo>
                <a:lnTo>
                  <a:pt x="136" y="178"/>
                </a:lnTo>
                <a:lnTo>
                  <a:pt x="194" y="178"/>
                </a:lnTo>
                <a:lnTo>
                  <a:pt x="246" y="178"/>
                </a:lnTo>
                <a:lnTo>
                  <a:pt x="248" y="178"/>
                </a:lnTo>
                <a:lnTo>
                  <a:pt x="248" y="180"/>
                </a:lnTo>
                <a:lnTo>
                  <a:pt x="264" y="194"/>
                </a:lnTo>
                <a:lnTo>
                  <a:pt x="280" y="208"/>
                </a:lnTo>
                <a:lnTo>
                  <a:pt x="298" y="192"/>
                </a:lnTo>
                <a:lnTo>
                  <a:pt x="314" y="180"/>
                </a:lnTo>
                <a:lnTo>
                  <a:pt x="314" y="178"/>
                </a:lnTo>
                <a:lnTo>
                  <a:pt x="316" y="178"/>
                </a:lnTo>
                <a:lnTo>
                  <a:pt x="352" y="178"/>
                </a:lnTo>
                <a:lnTo>
                  <a:pt x="420" y="178"/>
                </a:lnTo>
                <a:lnTo>
                  <a:pt x="470" y="178"/>
                </a:lnTo>
                <a:lnTo>
                  <a:pt x="510" y="178"/>
                </a:lnTo>
                <a:lnTo>
                  <a:pt x="556" y="178"/>
                </a:lnTo>
                <a:lnTo>
                  <a:pt x="556" y="134"/>
                </a:lnTo>
                <a:lnTo>
                  <a:pt x="558" y="76"/>
                </a:lnTo>
                <a:lnTo>
                  <a:pt x="558" y="44"/>
                </a:lnTo>
                <a:lnTo>
                  <a:pt x="558" y="0"/>
                </a:lnTo>
                <a:lnTo>
                  <a:pt x="562" y="0"/>
                </a:lnTo>
                <a:lnTo>
                  <a:pt x="562" y="0"/>
                </a:lnTo>
                <a:close/>
                <a:moveTo>
                  <a:pt x="14" y="0"/>
                </a:moveTo>
                <a:lnTo>
                  <a:pt x="14" y="44"/>
                </a:lnTo>
                <a:lnTo>
                  <a:pt x="14" y="92"/>
                </a:lnTo>
                <a:lnTo>
                  <a:pt x="14" y="132"/>
                </a:lnTo>
                <a:lnTo>
                  <a:pt x="14" y="170"/>
                </a:lnTo>
                <a:lnTo>
                  <a:pt x="80" y="170"/>
                </a:lnTo>
                <a:lnTo>
                  <a:pt x="134" y="170"/>
                </a:lnTo>
                <a:lnTo>
                  <a:pt x="192" y="170"/>
                </a:lnTo>
                <a:lnTo>
                  <a:pt x="250" y="170"/>
                </a:lnTo>
                <a:lnTo>
                  <a:pt x="258" y="176"/>
                </a:lnTo>
                <a:lnTo>
                  <a:pt x="280" y="196"/>
                </a:lnTo>
                <a:lnTo>
                  <a:pt x="304" y="176"/>
                </a:lnTo>
                <a:lnTo>
                  <a:pt x="310" y="170"/>
                </a:lnTo>
                <a:lnTo>
                  <a:pt x="348" y="170"/>
                </a:lnTo>
                <a:lnTo>
                  <a:pt x="406" y="170"/>
                </a:lnTo>
                <a:lnTo>
                  <a:pt x="482" y="170"/>
                </a:lnTo>
                <a:lnTo>
                  <a:pt x="548" y="170"/>
                </a:lnTo>
                <a:lnTo>
                  <a:pt x="548" y="144"/>
                </a:lnTo>
                <a:lnTo>
                  <a:pt x="548" y="104"/>
                </a:lnTo>
                <a:lnTo>
                  <a:pt x="548" y="46"/>
                </a:lnTo>
                <a:lnTo>
                  <a:pt x="548" y="0"/>
                </a:lnTo>
                <a:lnTo>
                  <a:pt x="14" y="0"/>
                </a:lnTo>
                <a:close/>
              </a:path>
            </a:pathLst>
          </a:custGeom>
          <a:solidFill>
            <a:srgbClr val="B7B3B0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1218565">
              <a:buClrTx/>
              <a:buSzTx/>
              <a:buFontTx/>
            </a:pPr>
            <a:endParaRPr lang="zh-CN" altLang="en-US" sz="1600" kern="0">
              <a:solidFill>
                <a:sysClr val="windowText" lastClr="000000"/>
              </a:solidFill>
              <a:sym typeface="+mn-ea"/>
            </a:endParaRPr>
          </a:p>
        </p:txBody>
      </p:sp>
      <p:sp>
        <p:nvSpPr>
          <p:cNvPr id="10" name="眉头"/>
          <p:cNvSpPr txBox="1"/>
          <p:nvPr userDrawn="1"/>
        </p:nvSpPr>
        <p:spPr>
          <a:xfrm>
            <a:off x="1672341" y="116257"/>
            <a:ext cx="12039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r>
              <a:rPr lang="zh-CN" altLang="en-US" sz="2000" b="1" kern="0">
                <a:solidFill>
                  <a:schemeClr val="bg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rPr>
              <a:t>学习目标</a:t>
            </a:r>
          </a:p>
        </p:txBody>
      </p:sp>
      <p:sp>
        <p:nvSpPr>
          <p:cNvPr id="13" name="等腰三角形 12"/>
          <p:cNvSpPr/>
          <p:nvPr userDrawn="1"/>
        </p:nvSpPr>
        <p:spPr>
          <a:xfrm rot="5400000">
            <a:off x="-19685" y="2413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E9DE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等腰三角形 13"/>
          <p:cNvSpPr/>
          <p:nvPr userDrawn="1"/>
        </p:nvSpPr>
        <p:spPr>
          <a:xfrm rot="16200000" flipH="1">
            <a:off x="597535" y="22352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FC6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任意多边形 14"/>
          <p:cNvSpPr/>
          <p:nvPr userDrawn="1"/>
        </p:nvSpPr>
        <p:spPr>
          <a:xfrm>
            <a:off x="9139147" y="6687180"/>
            <a:ext cx="3052853" cy="170537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535A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任意多边形 15"/>
          <p:cNvSpPr/>
          <p:nvPr userDrawn="1"/>
        </p:nvSpPr>
        <p:spPr>
          <a:xfrm>
            <a:off x="-1" y="668718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C5D0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等腰三角形 12"/>
          <p:cNvSpPr/>
          <p:nvPr userDrawn="1"/>
        </p:nvSpPr>
        <p:spPr>
          <a:xfrm rot="5400000">
            <a:off x="-19685" y="2413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E9DE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等腰三角形 13"/>
          <p:cNvSpPr/>
          <p:nvPr userDrawn="1"/>
        </p:nvSpPr>
        <p:spPr>
          <a:xfrm rot="16200000" flipH="1">
            <a:off x="597535" y="22352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FC6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任意多边形 14"/>
          <p:cNvSpPr/>
          <p:nvPr userDrawn="1"/>
        </p:nvSpPr>
        <p:spPr>
          <a:xfrm>
            <a:off x="9139147" y="6687180"/>
            <a:ext cx="3052853" cy="170537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535A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任意多边形 15"/>
          <p:cNvSpPr/>
          <p:nvPr userDrawn="1"/>
        </p:nvSpPr>
        <p:spPr>
          <a:xfrm>
            <a:off x="-1" y="668718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C5D0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Freeform 5"/>
          <p:cNvSpPr>
            <a:spLocks noEditPoints="1"/>
          </p:cNvSpPr>
          <p:nvPr userDrawn="1"/>
        </p:nvSpPr>
        <p:spPr bwMode="auto">
          <a:xfrm>
            <a:off x="7470908" y="5881"/>
            <a:ext cx="1875179" cy="714036"/>
          </a:xfrm>
          <a:custGeom>
            <a:gdLst>
              <a:gd name="T0" fmla="*/ 562 w 562"/>
              <a:gd name="T1" fmla="*/ 32 h 214"/>
              <a:gd name="T2" fmla="*/ 562 w 562"/>
              <a:gd name="T3" fmla="*/ 118 h 214"/>
              <a:gd name="T4" fmla="*/ 562 w 562"/>
              <a:gd name="T5" fmla="*/ 180 h 214"/>
              <a:gd name="T6" fmla="*/ 560 w 562"/>
              <a:gd name="T7" fmla="*/ 184 h 214"/>
              <a:gd name="T8" fmla="*/ 444 w 562"/>
              <a:gd name="T9" fmla="*/ 184 h 214"/>
              <a:gd name="T10" fmla="*/ 316 w 562"/>
              <a:gd name="T11" fmla="*/ 184 h 214"/>
              <a:gd name="T12" fmla="*/ 282 w 562"/>
              <a:gd name="T13" fmla="*/ 212 h 214"/>
              <a:gd name="T14" fmla="*/ 280 w 562"/>
              <a:gd name="T15" fmla="*/ 212 h 214"/>
              <a:gd name="T16" fmla="*/ 246 w 562"/>
              <a:gd name="T17" fmla="*/ 184 h 214"/>
              <a:gd name="T18" fmla="*/ 142 w 562"/>
              <a:gd name="T19" fmla="*/ 184 h 214"/>
              <a:gd name="T20" fmla="*/ 56 w 562"/>
              <a:gd name="T21" fmla="*/ 184 h 214"/>
              <a:gd name="T22" fmla="*/ 2 w 562"/>
              <a:gd name="T23" fmla="*/ 184 h 214"/>
              <a:gd name="T24" fmla="*/ 0 w 562"/>
              <a:gd name="T25" fmla="*/ 180 h 214"/>
              <a:gd name="T26" fmla="*/ 0 w 562"/>
              <a:gd name="T27" fmla="*/ 82 h 214"/>
              <a:gd name="T28" fmla="*/ 0 w 562"/>
              <a:gd name="T29" fmla="*/ 0 h 214"/>
              <a:gd name="T30" fmla="*/ 4 w 562"/>
              <a:gd name="T31" fmla="*/ 54 h 214"/>
              <a:gd name="T32" fmla="*/ 4 w 562"/>
              <a:gd name="T33" fmla="*/ 178 h 214"/>
              <a:gd name="T34" fmla="*/ 78 w 562"/>
              <a:gd name="T35" fmla="*/ 178 h 214"/>
              <a:gd name="T36" fmla="*/ 194 w 562"/>
              <a:gd name="T37" fmla="*/ 178 h 214"/>
              <a:gd name="T38" fmla="*/ 248 w 562"/>
              <a:gd name="T39" fmla="*/ 178 h 214"/>
              <a:gd name="T40" fmla="*/ 264 w 562"/>
              <a:gd name="T41" fmla="*/ 194 h 214"/>
              <a:gd name="T42" fmla="*/ 298 w 562"/>
              <a:gd name="T43" fmla="*/ 192 h 214"/>
              <a:gd name="T44" fmla="*/ 314 w 562"/>
              <a:gd name="T45" fmla="*/ 178 h 214"/>
              <a:gd name="T46" fmla="*/ 352 w 562"/>
              <a:gd name="T47" fmla="*/ 178 h 214"/>
              <a:gd name="T48" fmla="*/ 470 w 562"/>
              <a:gd name="T49" fmla="*/ 178 h 214"/>
              <a:gd name="T50" fmla="*/ 556 w 562"/>
              <a:gd name="T51" fmla="*/ 178 h 214"/>
              <a:gd name="T52" fmla="*/ 558 w 562"/>
              <a:gd name="T53" fmla="*/ 76 h 214"/>
              <a:gd name="T54" fmla="*/ 558 w 562"/>
              <a:gd name="T55" fmla="*/ 0 h 214"/>
              <a:gd name="T56" fmla="*/ 562 w 562"/>
              <a:gd name="T57" fmla="*/ 0 h 214"/>
              <a:gd name="T58" fmla="*/ 14 w 562"/>
              <a:gd name="T59" fmla="*/ 44 h 214"/>
              <a:gd name="T60" fmla="*/ 14 w 562"/>
              <a:gd name="T61" fmla="*/ 132 h 214"/>
              <a:gd name="T62" fmla="*/ 80 w 562"/>
              <a:gd name="T63" fmla="*/ 170 h 214"/>
              <a:gd name="T64" fmla="*/ 192 w 562"/>
              <a:gd name="T65" fmla="*/ 170 h 214"/>
              <a:gd name="T66" fmla="*/ 258 w 562"/>
              <a:gd name="T67" fmla="*/ 176 h 214"/>
              <a:gd name="T68" fmla="*/ 304 w 562"/>
              <a:gd name="T69" fmla="*/ 176 h 214"/>
              <a:gd name="T70" fmla="*/ 348 w 562"/>
              <a:gd name="T71" fmla="*/ 170 h 214"/>
              <a:gd name="T72" fmla="*/ 482 w 562"/>
              <a:gd name="T73" fmla="*/ 170 h 214"/>
              <a:gd name="T74" fmla="*/ 548 w 562"/>
              <a:gd name="T75" fmla="*/ 144 h 214"/>
              <a:gd name="T76" fmla="*/ 548 w 562"/>
              <a:gd name="T77" fmla="*/ 46 h 214"/>
              <a:gd name="T78" fmla="*/ 14 w 562"/>
              <a:gd name="T79" fmla="*/ 0 h 2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62" h="214">
                <a:moveTo>
                  <a:pt x="562" y="0"/>
                </a:moveTo>
                <a:lnTo>
                  <a:pt x="562" y="32"/>
                </a:lnTo>
                <a:lnTo>
                  <a:pt x="562" y="82"/>
                </a:lnTo>
                <a:lnTo>
                  <a:pt x="562" y="118"/>
                </a:lnTo>
                <a:lnTo>
                  <a:pt x="562" y="162"/>
                </a:lnTo>
                <a:lnTo>
                  <a:pt x="562" y="180"/>
                </a:lnTo>
                <a:lnTo>
                  <a:pt x="562" y="184"/>
                </a:lnTo>
                <a:lnTo>
                  <a:pt x="560" y="184"/>
                </a:lnTo>
                <a:lnTo>
                  <a:pt x="514" y="184"/>
                </a:lnTo>
                <a:lnTo>
                  <a:pt x="444" y="184"/>
                </a:lnTo>
                <a:lnTo>
                  <a:pt x="374" y="184"/>
                </a:lnTo>
                <a:lnTo>
                  <a:pt x="316" y="184"/>
                </a:lnTo>
                <a:lnTo>
                  <a:pt x="300" y="198"/>
                </a:lnTo>
                <a:lnTo>
                  <a:pt x="282" y="212"/>
                </a:lnTo>
                <a:lnTo>
                  <a:pt x="280" y="214"/>
                </a:lnTo>
                <a:lnTo>
                  <a:pt x="280" y="212"/>
                </a:lnTo>
                <a:lnTo>
                  <a:pt x="264" y="200"/>
                </a:lnTo>
                <a:lnTo>
                  <a:pt x="246" y="184"/>
                </a:lnTo>
                <a:lnTo>
                  <a:pt x="202" y="184"/>
                </a:lnTo>
                <a:lnTo>
                  <a:pt x="142" y="184"/>
                </a:lnTo>
                <a:lnTo>
                  <a:pt x="96" y="184"/>
                </a:lnTo>
                <a:lnTo>
                  <a:pt x="56" y="184"/>
                </a:lnTo>
                <a:lnTo>
                  <a:pt x="26" y="184"/>
                </a:lnTo>
                <a:lnTo>
                  <a:pt x="2" y="184"/>
                </a:lnTo>
                <a:lnTo>
                  <a:pt x="0" y="184"/>
                </a:lnTo>
                <a:lnTo>
                  <a:pt x="0" y="180"/>
                </a:lnTo>
                <a:lnTo>
                  <a:pt x="0" y="140"/>
                </a:lnTo>
                <a:lnTo>
                  <a:pt x="0" y="82"/>
                </a:lnTo>
                <a:lnTo>
                  <a:pt x="0" y="28"/>
                </a:lnTo>
                <a:lnTo>
                  <a:pt x="0" y="0"/>
                </a:lnTo>
                <a:lnTo>
                  <a:pt x="4" y="0"/>
                </a:lnTo>
                <a:lnTo>
                  <a:pt x="4" y="54"/>
                </a:lnTo>
                <a:lnTo>
                  <a:pt x="4" y="112"/>
                </a:lnTo>
                <a:lnTo>
                  <a:pt x="4" y="178"/>
                </a:lnTo>
                <a:lnTo>
                  <a:pt x="38" y="178"/>
                </a:lnTo>
                <a:lnTo>
                  <a:pt x="78" y="178"/>
                </a:lnTo>
                <a:lnTo>
                  <a:pt x="136" y="178"/>
                </a:lnTo>
                <a:lnTo>
                  <a:pt x="194" y="178"/>
                </a:lnTo>
                <a:lnTo>
                  <a:pt x="246" y="178"/>
                </a:lnTo>
                <a:lnTo>
                  <a:pt x="248" y="178"/>
                </a:lnTo>
                <a:lnTo>
                  <a:pt x="248" y="180"/>
                </a:lnTo>
                <a:lnTo>
                  <a:pt x="264" y="194"/>
                </a:lnTo>
                <a:lnTo>
                  <a:pt x="280" y="208"/>
                </a:lnTo>
                <a:lnTo>
                  <a:pt x="298" y="192"/>
                </a:lnTo>
                <a:lnTo>
                  <a:pt x="314" y="180"/>
                </a:lnTo>
                <a:lnTo>
                  <a:pt x="314" y="178"/>
                </a:lnTo>
                <a:lnTo>
                  <a:pt x="316" y="178"/>
                </a:lnTo>
                <a:lnTo>
                  <a:pt x="352" y="178"/>
                </a:lnTo>
                <a:lnTo>
                  <a:pt x="420" y="178"/>
                </a:lnTo>
                <a:lnTo>
                  <a:pt x="470" y="178"/>
                </a:lnTo>
                <a:lnTo>
                  <a:pt x="510" y="178"/>
                </a:lnTo>
                <a:lnTo>
                  <a:pt x="556" y="178"/>
                </a:lnTo>
                <a:lnTo>
                  <a:pt x="556" y="134"/>
                </a:lnTo>
                <a:lnTo>
                  <a:pt x="558" y="76"/>
                </a:lnTo>
                <a:lnTo>
                  <a:pt x="558" y="44"/>
                </a:lnTo>
                <a:lnTo>
                  <a:pt x="558" y="0"/>
                </a:lnTo>
                <a:lnTo>
                  <a:pt x="562" y="0"/>
                </a:lnTo>
                <a:lnTo>
                  <a:pt x="562" y="0"/>
                </a:lnTo>
                <a:close/>
                <a:moveTo>
                  <a:pt x="14" y="0"/>
                </a:moveTo>
                <a:lnTo>
                  <a:pt x="14" y="44"/>
                </a:lnTo>
                <a:lnTo>
                  <a:pt x="14" y="92"/>
                </a:lnTo>
                <a:lnTo>
                  <a:pt x="14" y="132"/>
                </a:lnTo>
                <a:lnTo>
                  <a:pt x="14" y="170"/>
                </a:lnTo>
                <a:lnTo>
                  <a:pt x="80" y="170"/>
                </a:lnTo>
                <a:lnTo>
                  <a:pt x="134" y="170"/>
                </a:lnTo>
                <a:lnTo>
                  <a:pt x="192" y="170"/>
                </a:lnTo>
                <a:lnTo>
                  <a:pt x="250" y="170"/>
                </a:lnTo>
                <a:lnTo>
                  <a:pt x="258" y="176"/>
                </a:lnTo>
                <a:lnTo>
                  <a:pt x="280" y="196"/>
                </a:lnTo>
                <a:lnTo>
                  <a:pt x="304" y="176"/>
                </a:lnTo>
                <a:lnTo>
                  <a:pt x="310" y="170"/>
                </a:lnTo>
                <a:lnTo>
                  <a:pt x="348" y="170"/>
                </a:lnTo>
                <a:lnTo>
                  <a:pt x="406" y="170"/>
                </a:lnTo>
                <a:lnTo>
                  <a:pt x="482" y="170"/>
                </a:lnTo>
                <a:lnTo>
                  <a:pt x="548" y="170"/>
                </a:lnTo>
                <a:lnTo>
                  <a:pt x="548" y="144"/>
                </a:lnTo>
                <a:lnTo>
                  <a:pt x="548" y="104"/>
                </a:lnTo>
                <a:lnTo>
                  <a:pt x="548" y="46"/>
                </a:lnTo>
                <a:lnTo>
                  <a:pt x="548" y="0"/>
                </a:lnTo>
                <a:lnTo>
                  <a:pt x="14" y="0"/>
                </a:lnTo>
                <a:close/>
              </a:path>
            </a:pathLst>
          </a:custGeom>
          <a:solidFill>
            <a:srgbClr val="B7B3B0"/>
          </a:solidFill>
          <a:ln>
            <a:noFill/>
          </a:ln>
        </p:spPr>
        <p:txBody>
          <a:bodyPr vert="horz" wrap="square" lIns="121920" tIns="60960" rIns="121920" bIns="6096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1218565">
              <a:buClrTx/>
              <a:buSzTx/>
              <a:buFontTx/>
            </a:pPr>
            <a:endParaRPr lang="zh-CN" altLang="en-US" sz="1600" kern="0">
              <a:solidFill>
                <a:sysClr val="windowText" lastClr="000000"/>
              </a:solidFill>
              <a:sym typeface="+mn-ea"/>
            </a:endParaRPr>
          </a:p>
        </p:txBody>
      </p:sp>
      <p:sp>
        <p:nvSpPr>
          <p:cNvPr id="14" name="眉头"/>
          <p:cNvSpPr txBox="1"/>
          <p:nvPr userDrawn="1"/>
        </p:nvSpPr>
        <p:spPr>
          <a:xfrm>
            <a:off x="7782946" y="125147"/>
            <a:ext cx="12039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r>
              <a:rPr lang="zh-CN" altLang="en-US" sz="2000" b="1" kern="0">
                <a:solidFill>
                  <a:schemeClr val="bg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rPr>
              <a:t>课堂总结</a:t>
            </a:r>
          </a:p>
        </p:txBody>
      </p:sp>
      <p:sp>
        <p:nvSpPr>
          <p:cNvPr id="4" name="等腰三角形 3"/>
          <p:cNvSpPr/>
          <p:nvPr userDrawn="1"/>
        </p:nvSpPr>
        <p:spPr>
          <a:xfrm rot="5400000">
            <a:off x="-19685" y="2413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E9DE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6" name="等腰三角形 5"/>
          <p:cNvSpPr/>
          <p:nvPr userDrawn="1"/>
        </p:nvSpPr>
        <p:spPr>
          <a:xfrm rot="16200000" flipH="1">
            <a:off x="597535" y="22352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FC6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任意多边形 14"/>
          <p:cNvSpPr/>
          <p:nvPr userDrawn="1"/>
        </p:nvSpPr>
        <p:spPr>
          <a:xfrm>
            <a:off x="9139147" y="6687180"/>
            <a:ext cx="3052853" cy="170537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535A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任意多边形 15"/>
          <p:cNvSpPr/>
          <p:nvPr userDrawn="1"/>
        </p:nvSpPr>
        <p:spPr>
          <a:xfrm>
            <a:off x="-1" y="668718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C5D0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/>
        </p:nvGrpSpPr>
        <p:grpSpPr>
          <a:xfrm>
            <a:off x="0" y="0"/>
            <a:ext cx="12192000" cy="6857365"/>
            <a:chExt cx="19200" cy="10799"/>
          </a:xfrm>
        </p:grpSpPr>
        <p:pic>
          <p:nvPicPr>
            <p:cNvPr id="3" name="图片 2"/>
            <p:cNvPicPr>
              <a:picLocks noChangeAspect="1"/>
            </p:cNvPicPr>
            <p:nvPr userDrawn="1"/>
          </p:nvPicPr>
          <p:blipFill>
            <a:blip r:embed="rId1"/>
            <a:stretch>
              <a:fillRect/>
            </a:stretch>
          </p:blipFill>
          <p:spPr>
            <a:xfrm>
              <a:off x="0" y="0"/>
              <a:ext cx="16233" cy="10795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 userDrawn="1"/>
          </p:nvPicPr>
          <p:blipFill>
            <a:blip r:embed="rId1"/>
            <a:srcRect l="98971"/>
            <a:stretch>
              <a:fillRect/>
            </a:stretch>
          </p:blipFill>
          <p:spPr>
            <a:xfrm>
              <a:off x="16066" y="5"/>
              <a:ext cx="3135" cy="10795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 userDrawn="1"/>
          </p:nvPicPr>
          <p:blipFill>
            <a:blip r:embed="rId1"/>
            <a:srcRect l="66272" r="31941" b="59704"/>
            <a:stretch>
              <a:fillRect/>
            </a:stretch>
          </p:blipFill>
          <p:spPr>
            <a:xfrm>
              <a:off x="11028" y="5"/>
              <a:ext cx="5037" cy="4350"/>
            </a:xfrm>
            <a:prstGeom prst="rect">
              <a:avLst/>
            </a:prstGeom>
          </p:spPr>
        </p:pic>
        <p:pic>
          <p:nvPicPr>
            <p:cNvPr id="2" name="图片 1"/>
            <p:cNvPicPr>
              <a:picLocks noChangeAspect="1"/>
            </p:cNvPicPr>
            <p:nvPr userDrawn="1"/>
          </p:nvPicPr>
          <p:blipFill>
            <a:blip r:embed="rId2">
              <a:alphaModFix amt="60000"/>
            </a:blip>
            <a:srcRect l="5520" t="10975" b="22476"/>
            <a:stretch>
              <a:fillRect/>
            </a:stretch>
          </p:blipFill>
          <p:spPr>
            <a:xfrm>
              <a:off x="9056" y="1456"/>
              <a:ext cx="8227" cy="5796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file:///D:\qq&#25991;&#20214;\712321467\Image\C2C\Image2\%7b75232B38-A165-1FB7-499C-2E1C792CACB5%7d.png" TargetMode="External" /><Relationship Id="rId8" Type="http://schemas.openxmlformats.org/officeDocument/2006/relationships/image" Target="../media/image3.png" /><Relationship Id="rId9" Type="http://schemas.openxmlformats.org/officeDocument/2006/relationships/tags" Target="../tags/tag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8" r:link="rId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tags" Target="../tags/tag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Relationship Id="rId3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Relationship Id="rId3" Type="http://schemas.openxmlformats.org/officeDocument/2006/relationships/tags" Target="../tags/tag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tags" Target="../tags/tag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tags" Target="../tags/tag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tags" Target="../tags/tag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022140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 userDrawn="1"/>
        </p:nvSpPr>
        <p:spPr>
          <a:xfrm>
            <a:off x="694055" y="3305175"/>
            <a:ext cx="10758805" cy="157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sz="4400" b="1">
                <a:solidFill>
                  <a:schemeClr val="tx1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模拟和表征有机化合物分子结构</a:t>
            </a:r>
          </a:p>
          <a:p>
            <a:pPr algn="ctr">
              <a:lnSpc>
                <a:spcPct val="110000"/>
              </a:lnSpc>
            </a:pPr>
            <a:r>
              <a:rPr sz="4400" b="1">
                <a:solidFill>
                  <a:schemeClr val="tx1"/>
                </a:solidFill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——基于模型和图谱的探索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195070" y="1442085"/>
            <a:ext cx="980186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1.通过模型搭建、图谱表征活动深入体会有机化合物的分子结构特征。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2.知道红外光谱、核磁共振等现代仪器分析方法在有机化合物分子结构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测定中的应用，能结合简单图谱信息分析、判断有机化合物的分子结构。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3.形成多角度认识有机化合物分子结构的思路和方法，进一步体会“结构决定性质，性质反映结构”的学科思想。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lum contrast="6000"/>
          </a:blip>
          <a:srcRect t="4692"/>
          <a:stretch>
            <a:fillRect/>
          </a:stretch>
        </p:blipFill>
        <p:spPr>
          <a:xfrm>
            <a:off x="6099175" y="1705610"/>
            <a:ext cx="4813300" cy="3056890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alphaModFix amt="80000"/>
            <a:clrChange>
              <a:clrFrom>
                <a:srgbClr val="F9F9F9">
                  <a:alpha val="100000"/>
                </a:srgbClr>
              </a:clrFrom>
              <a:clrTo>
                <a:srgbClr val="F9F9F9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840000">
            <a:off x="6311900" y="1689100"/>
            <a:ext cx="4173220" cy="3130550"/>
          </a:xfrm>
          <a:prstGeom prst="rect">
            <a:avLst/>
          </a:prstGeom>
        </p:spPr>
      </p:pic>
      <p:sp>
        <p:nvSpPr>
          <p:cNvPr id="7" name="文本框 6" title=""/>
          <p:cNvSpPr txBox="1"/>
          <p:nvPr/>
        </p:nvSpPr>
        <p:spPr>
          <a:xfrm>
            <a:off x="1014095" y="1772285"/>
            <a:ext cx="4886960" cy="29686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  有机化合物分子的主体结构由碳骨架和官能团两个部分组成。准确认识有机化合物的分子结构，对进一步研究有机化合物的化学性质、探索结构改变与性质变化之间的关系都有着十分重要的意义。</a:t>
            </a:r>
          </a:p>
        </p:txBody>
      </p:sp>
      <p:sp>
        <p:nvSpPr>
          <p:cNvPr id="8" name="文本框 7" title=""/>
          <p:cNvSpPr txBox="1"/>
          <p:nvPr/>
        </p:nvSpPr>
        <p:spPr>
          <a:xfrm>
            <a:off x="9409430" y="3841115"/>
            <a:ext cx="1249680" cy="6508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D0471E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charset="0"/>
              </a:rPr>
              <a:t>叶黄素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130935" y="5064760"/>
            <a:ext cx="6278880" cy="5708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66615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</a:rPr>
              <a:t>那么，有机化合物的全部结构要素是什么呢？</a:t>
            </a:r>
          </a:p>
        </p:txBody>
      </p:sp>
      <p:grpSp>
        <p:nvGrpSpPr>
          <p:cNvPr id="24" name="组合 23" title=""/>
          <p:cNvGrpSpPr/>
          <p:nvPr/>
        </p:nvGrpSpPr>
        <p:grpSpPr>
          <a:xfrm>
            <a:off x="1038860" y="920115"/>
            <a:ext cx="1993265" cy="746760"/>
            <a:chOff x="13185" y="1216"/>
            <a:chExt cx="3139" cy="1176"/>
          </a:xfrm>
        </p:grpSpPr>
        <p:sp>
          <p:nvSpPr>
            <p:cNvPr id="5" name="TextBox 6"/>
            <p:cNvSpPr txBox="1"/>
            <p:nvPr/>
          </p:nvSpPr>
          <p:spPr>
            <a:xfrm>
              <a:off x="13330" y="1368"/>
              <a:ext cx="2995" cy="10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联想</a:t>
              </a:r>
              <a:r>
                <a:rPr lang="en-US" altLang="zh-CN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 · </a:t>
              </a:r>
              <a:r>
                <a:rPr lang="zh-CN" altLang="en-US" sz="2800">
                  <a:solidFill>
                    <a:srgbClr val="E1E0D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质疑</a:t>
              </a:r>
            </a:p>
          </p:txBody>
        </p:sp>
        <p:sp>
          <p:nvSpPr>
            <p:cNvPr id="6" name="TextBox 7"/>
            <p:cNvSpPr txBox="1"/>
            <p:nvPr/>
          </p:nvSpPr>
          <p:spPr>
            <a:xfrm>
              <a:off x="13277" y="1216"/>
              <a:ext cx="2995" cy="10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800">
                  <a:solidFill>
                    <a:srgbClr val="565B72"/>
                  </a:solidFill>
                  <a:latin typeface="+mn-ea"/>
                  <a:cs typeface="+mn-ea"/>
                  <a:sym typeface="+mn-lt"/>
                </a:rPr>
                <a:t>联想</a:t>
              </a:r>
              <a:r>
                <a:rPr lang="en-US" altLang="zh-CN" sz="2800">
                  <a:solidFill>
                    <a:srgbClr val="565B72"/>
                  </a:solidFill>
                  <a:latin typeface="+mn-ea"/>
                  <a:cs typeface="+mn-ea"/>
                  <a:sym typeface="+mn-lt"/>
                </a:rPr>
                <a:t> · </a:t>
              </a:r>
              <a:r>
                <a:rPr lang="zh-CN" altLang="en-US" sz="2800">
                  <a:solidFill>
                    <a:srgbClr val="565B72"/>
                  </a:solidFill>
                  <a:latin typeface="+mn-ea"/>
                  <a:cs typeface="+mn-ea"/>
                  <a:sym typeface="+mn-lt"/>
                </a:rPr>
                <a:t>质疑</a:t>
              </a:r>
            </a:p>
          </p:txBody>
        </p:sp>
        <p:sp>
          <p:nvSpPr>
            <p:cNvPr id="9" name="矩形 8"/>
            <p:cNvSpPr/>
            <p:nvPr/>
          </p:nvSpPr>
          <p:spPr>
            <a:xfrm>
              <a:off x="13185" y="1437"/>
              <a:ext cx="92" cy="567"/>
            </a:xfrm>
            <a:prstGeom prst="rect">
              <a:avLst/>
            </a:prstGeom>
            <a:solidFill>
              <a:srgbClr val="8489A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/>
            </a:p>
          </p:txBody>
        </p:sp>
      </p:grp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/>
          <p:cNvGrpSpPr/>
          <p:nvPr/>
        </p:nvGrpSpPr>
        <p:grpSpPr>
          <a:xfrm>
            <a:off x="1063625" y="895985"/>
            <a:ext cx="9157970" cy="717560"/>
            <a:chOff x="2824163" y="1886904"/>
            <a:chExt cx="17210911" cy="904202"/>
          </a:xfrm>
        </p:grpSpPr>
        <p:sp>
          <p:nvSpPr>
            <p:cNvPr id="30" name="平行四边形 61"/>
            <p:cNvSpPr/>
            <p:nvPr/>
          </p:nvSpPr>
          <p:spPr>
            <a:xfrm>
              <a:off x="2824163" y="2038422"/>
              <a:ext cx="4643437" cy="641278"/>
            </a:xfrm>
            <a:custGeom>
              <a:gdLst>
                <a:gd name="connsiteX0" fmla="*/ 609 w 2326028"/>
                <a:gd name="connsiteY0" fmla="*/ 427393 h 508653"/>
                <a:gd name="connsiteX1" fmla="*/ 47901 w 2326028"/>
                <a:gd name="connsiteY1" fmla="*/ 62740 h 508653"/>
                <a:gd name="connsiteX2" fmla="*/ 119303 w 2326028"/>
                <a:gd name="connsiteY2" fmla="*/ 0 h 508653"/>
                <a:gd name="connsiteX3" fmla="*/ 2254018 w 2326028"/>
                <a:gd name="connsiteY3" fmla="*/ 0 h 508653"/>
                <a:gd name="connsiteX4" fmla="*/ 2325420 w 2326028"/>
                <a:gd name="connsiteY4" fmla="*/ 81260 h 508653"/>
                <a:gd name="connsiteX5" fmla="*/ 2278129 w 2326028"/>
                <a:gd name="connsiteY5" fmla="*/ 445913 h 508653"/>
                <a:gd name="connsiteX6" fmla="*/ 2206727 w 2326028"/>
                <a:gd name="connsiteY6" fmla="*/ 508653 h 508653"/>
                <a:gd name="connsiteX7" fmla="*/ 72012 w 2326028"/>
                <a:gd name="connsiteY7" fmla="*/ 508653 h 508653"/>
                <a:gd name="connsiteX8" fmla="*/ 609 w 2326028"/>
                <a:gd name="connsiteY8" fmla="*/ 427393 h 50865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26028" h="508653">
                  <a:moveTo>
                    <a:pt x="609" y="427393"/>
                  </a:moveTo>
                  <a:lnTo>
                    <a:pt x="47901" y="62740"/>
                  </a:lnTo>
                  <a:cubicBezTo>
                    <a:pt x="52555" y="26853"/>
                    <a:pt x="83115" y="0"/>
                    <a:pt x="119303" y="0"/>
                  </a:cubicBezTo>
                  <a:lnTo>
                    <a:pt x="2254018" y="0"/>
                  </a:lnTo>
                  <a:cubicBezTo>
                    <a:pt x="2297447" y="0"/>
                    <a:pt x="2331006" y="38192"/>
                    <a:pt x="2325420" y="81260"/>
                  </a:cubicBezTo>
                  <a:lnTo>
                    <a:pt x="2278129" y="445913"/>
                  </a:lnTo>
                  <a:cubicBezTo>
                    <a:pt x="2273475" y="481801"/>
                    <a:pt x="2242914" y="508653"/>
                    <a:pt x="2206727" y="508653"/>
                  </a:cubicBezTo>
                  <a:lnTo>
                    <a:pt x="72012" y="508653"/>
                  </a:lnTo>
                  <a:cubicBezTo>
                    <a:pt x="28584" y="508653"/>
                    <a:pt x="-4975" y="470461"/>
                    <a:pt x="609" y="427393"/>
                  </a:cubicBezTo>
                </a:path>
              </a:pathLst>
            </a:custGeom>
            <a:gradFill>
              <a:gsLst>
                <a:gs pos="0">
                  <a:srgbClr val="9BB2B4">
                    <a:alpha val="72000"/>
                  </a:srgbClr>
                </a:gs>
                <a:gs pos="100000">
                  <a:srgbClr val="C6A478">
                    <a:alpha val="41000"/>
                  </a:srgbClr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>
              <a:outerShdw blurRad="317500" dist="317500" dir="2700000" algn="tl" rotWithShape="0">
                <a:srgbClr val="565B72">
                  <a:alpha val="40000"/>
                </a:srgb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500">
                  <a:solidFill>
                    <a:schemeClr val="bg1"/>
                  </a:solidFill>
                  <a:latin typeface="+mn-ea"/>
                </a:rPr>
                <a:t>  </a:t>
              </a:r>
              <a:r>
                <a:rPr lang="zh-CN" sz="2500">
                  <a:solidFill>
                    <a:schemeClr val="bg1"/>
                  </a:solidFill>
                  <a:latin typeface="+mn-ea"/>
                </a:rPr>
                <a:t>项目活动</a:t>
              </a:r>
              <a:r>
                <a:rPr lang="en-US" altLang="zh-CN" sz="2500">
                  <a:solidFill>
                    <a:schemeClr val="bg1"/>
                  </a:solidFill>
                  <a:latin typeface="+mn-ea"/>
                </a:rPr>
                <a:t> </a:t>
              </a:r>
              <a:r>
                <a:rPr lang="en-US" altLang="zh-CN" sz="2800" i="1">
                  <a:solidFill>
                    <a:schemeClr val="bg1"/>
                  </a:solidFill>
                  <a:latin typeface="Times New Roman" panose="02020603050405020304" charset="0"/>
                  <a:cs typeface="Times New Roman" panose="02020603050405020304" charset="0"/>
                </a:rPr>
                <a:t>1</a:t>
              </a:r>
            </a:p>
          </p:txBody>
        </p:sp>
        <p:sp>
          <p:nvSpPr>
            <p:cNvPr id="31" name="平行四边形 61"/>
            <p:cNvSpPr/>
            <p:nvPr/>
          </p:nvSpPr>
          <p:spPr>
            <a:xfrm>
              <a:off x="4396581" y="1886904"/>
              <a:ext cx="1699419" cy="22682"/>
            </a:xfrm>
            <a:custGeom>
              <a:gdLst>
                <a:gd name="connsiteX0" fmla="*/ 609 w 2326028"/>
                <a:gd name="connsiteY0" fmla="*/ 427393 h 508653"/>
                <a:gd name="connsiteX1" fmla="*/ 47901 w 2326028"/>
                <a:gd name="connsiteY1" fmla="*/ 62740 h 508653"/>
                <a:gd name="connsiteX2" fmla="*/ 119303 w 2326028"/>
                <a:gd name="connsiteY2" fmla="*/ 0 h 508653"/>
                <a:gd name="connsiteX3" fmla="*/ 2254018 w 2326028"/>
                <a:gd name="connsiteY3" fmla="*/ 0 h 508653"/>
                <a:gd name="connsiteX4" fmla="*/ 2325420 w 2326028"/>
                <a:gd name="connsiteY4" fmla="*/ 81260 h 508653"/>
                <a:gd name="connsiteX5" fmla="*/ 2278129 w 2326028"/>
                <a:gd name="connsiteY5" fmla="*/ 445913 h 508653"/>
                <a:gd name="connsiteX6" fmla="*/ 2206727 w 2326028"/>
                <a:gd name="connsiteY6" fmla="*/ 508653 h 508653"/>
                <a:gd name="connsiteX7" fmla="*/ 72012 w 2326028"/>
                <a:gd name="connsiteY7" fmla="*/ 508653 h 508653"/>
                <a:gd name="connsiteX8" fmla="*/ 609 w 2326028"/>
                <a:gd name="connsiteY8" fmla="*/ 427393 h 50865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26028" h="508653">
                  <a:moveTo>
                    <a:pt x="609" y="427393"/>
                  </a:moveTo>
                  <a:lnTo>
                    <a:pt x="47901" y="62740"/>
                  </a:lnTo>
                  <a:cubicBezTo>
                    <a:pt x="52555" y="26853"/>
                    <a:pt x="83115" y="0"/>
                    <a:pt x="119303" y="0"/>
                  </a:cubicBezTo>
                  <a:lnTo>
                    <a:pt x="2254018" y="0"/>
                  </a:lnTo>
                  <a:cubicBezTo>
                    <a:pt x="2297447" y="0"/>
                    <a:pt x="2331006" y="38192"/>
                    <a:pt x="2325420" y="81260"/>
                  </a:cubicBezTo>
                  <a:lnTo>
                    <a:pt x="2278129" y="445913"/>
                  </a:lnTo>
                  <a:cubicBezTo>
                    <a:pt x="2273475" y="481801"/>
                    <a:pt x="2242914" y="508653"/>
                    <a:pt x="2206727" y="508653"/>
                  </a:cubicBezTo>
                  <a:lnTo>
                    <a:pt x="72012" y="508653"/>
                  </a:lnTo>
                  <a:cubicBezTo>
                    <a:pt x="28584" y="508653"/>
                    <a:pt x="-4975" y="470461"/>
                    <a:pt x="609" y="427393"/>
                  </a:cubicBezTo>
                </a:path>
              </a:pathLst>
            </a:custGeom>
            <a:gradFill>
              <a:gsLst>
                <a:gs pos="0">
                  <a:srgbClr val="EDD5A0"/>
                </a:gs>
                <a:gs pos="97000">
                  <a:srgbClr val="EDD5A0">
                    <a:alpha val="27000"/>
                  </a:srgbClr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500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32" name="平行四边形 61"/>
            <p:cNvSpPr/>
            <p:nvPr/>
          </p:nvSpPr>
          <p:spPr>
            <a:xfrm>
              <a:off x="3050906" y="2763888"/>
              <a:ext cx="16984166" cy="27218"/>
            </a:xfrm>
            <a:custGeom>
              <a:gdLst>
                <a:gd name="connsiteX0" fmla="*/ 609 w 2326028"/>
                <a:gd name="connsiteY0" fmla="*/ 427393 h 508653"/>
                <a:gd name="connsiteX1" fmla="*/ 47901 w 2326028"/>
                <a:gd name="connsiteY1" fmla="*/ 62740 h 508653"/>
                <a:gd name="connsiteX2" fmla="*/ 119303 w 2326028"/>
                <a:gd name="connsiteY2" fmla="*/ 0 h 508653"/>
                <a:gd name="connsiteX3" fmla="*/ 2254018 w 2326028"/>
                <a:gd name="connsiteY3" fmla="*/ 0 h 508653"/>
                <a:gd name="connsiteX4" fmla="*/ 2325420 w 2326028"/>
                <a:gd name="connsiteY4" fmla="*/ 81260 h 508653"/>
                <a:gd name="connsiteX5" fmla="*/ 2278129 w 2326028"/>
                <a:gd name="connsiteY5" fmla="*/ 445913 h 508653"/>
                <a:gd name="connsiteX6" fmla="*/ 2206727 w 2326028"/>
                <a:gd name="connsiteY6" fmla="*/ 508653 h 508653"/>
                <a:gd name="connsiteX7" fmla="*/ 72012 w 2326028"/>
                <a:gd name="connsiteY7" fmla="*/ 508653 h 508653"/>
                <a:gd name="connsiteX8" fmla="*/ 609 w 2326028"/>
                <a:gd name="connsiteY8" fmla="*/ 427393 h 50865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26028" h="508653">
                  <a:moveTo>
                    <a:pt x="609" y="427393"/>
                  </a:moveTo>
                  <a:lnTo>
                    <a:pt x="47901" y="62740"/>
                  </a:lnTo>
                  <a:cubicBezTo>
                    <a:pt x="52555" y="26853"/>
                    <a:pt x="83115" y="0"/>
                    <a:pt x="119303" y="0"/>
                  </a:cubicBezTo>
                  <a:lnTo>
                    <a:pt x="2254018" y="0"/>
                  </a:lnTo>
                  <a:cubicBezTo>
                    <a:pt x="2297447" y="0"/>
                    <a:pt x="2331006" y="38192"/>
                    <a:pt x="2325420" y="81260"/>
                  </a:cubicBezTo>
                  <a:lnTo>
                    <a:pt x="2278129" y="445913"/>
                  </a:lnTo>
                  <a:cubicBezTo>
                    <a:pt x="2273475" y="481801"/>
                    <a:pt x="2242914" y="508653"/>
                    <a:pt x="2206727" y="508653"/>
                  </a:cubicBezTo>
                  <a:lnTo>
                    <a:pt x="72012" y="508653"/>
                  </a:lnTo>
                  <a:cubicBezTo>
                    <a:pt x="28584" y="508653"/>
                    <a:pt x="-4975" y="470461"/>
                    <a:pt x="609" y="427393"/>
                  </a:cubicBezTo>
                </a:path>
              </a:pathLst>
            </a:custGeom>
            <a:gradFill>
              <a:gsLst>
                <a:gs pos="0">
                  <a:srgbClr val="C6A478"/>
                </a:gs>
                <a:gs pos="100000">
                  <a:schemeClr val="bg1"/>
                </a:gs>
              </a:gsLst>
              <a:lin ang="0" scaled="0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500">
                <a:solidFill>
                  <a:schemeClr val="bg1"/>
                </a:solidFill>
                <a:latin typeface="+mn-ea"/>
              </a:endParaRPr>
            </a:p>
          </p:txBody>
        </p:sp>
      </p:grpSp>
      <p:sp>
        <p:nvSpPr>
          <p:cNvPr id="3" name="文本框 2" title=""/>
          <p:cNvSpPr txBox="1"/>
          <p:nvPr/>
        </p:nvSpPr>
        <p:spPr>
          <a:xfrm>
            <a:off x="3645535" y="963295"/>
            <a:ext cx="577342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gradFill>
                  <a:gsLst>
                    <a:gs pos="51000">
                      <a:srgbClr val="C6A478"/>
                    </a:gs>
                    <a:gs pos="100000">
                      <a:srgbClr val="9BB2B4"/>
                    </a:gs>
                  </a:gsLst>
                  <a:lin ang="804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</a:rPr>
              <a:t>利用模型模拟有机化合物的分子结构</a:t>
            </a:r>
          </a:p>
        </p:txBody>
      </p:sp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3970" y="3015615"/>
            <a:ext cx="6297930" cy="3441700"/>
          </a:xfrm>
          <a:prstGeom prst="rect">
            <a:avLst/>
          </a:prstGeom>
        </p:spPr>
      </p:pic>
      <p:grpSp>
        <p:nvGrpSpPr>
          <p:cNvPr id="15" name="组合 14" title=""/>
          <p:cNvGrpSpPr/>
          <p:nvPr/>
        </p:nvGrpSpPr>
        <p:grpSpPr>
          <a:xfrm>
            <a:off x="1059218" y="1825216"/>
            <a:ext cx="1237677" cy="705610"/>
            <a:chOff x="481368" y="440281"/>
            <a:chExt cx="1237677" cy="705610"/>
          </a:xfrm>
        </p:grpSpPr>
        <p:sp>
          <p:nvSpPr>
            <p:cNvPr id="20" name="TextBox 6"/>
            <p:cNvSpPr txBox="1"/>
            <p:nvPr/>
          </p:nvSpPr>
          <p:spPr>
            <a:xfrm>
              <a:off x="670025" y="520416"/>
              <a:ext cx="1049020" cy="6254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665">
                  <a:solidFill>
                    <a:srgbClr val="E1E0D8"/>
                  </a:solidFill>
                  <a:latin typeface="方正黑体简体" panose="02010601030101010101" pitchFamily="2" charset="-122"/>
                  <a:ea typeface="方正黑体简体" panose="02010601030101010101" pitchFamily="2" charset="-122"/>
                  <a:cs typeface="+mn-ea"/>
                  <a:sym typeface="+mn-lt"/>
                </a:rPr>
                <a:t>任务</a:t>
              </a:r>
              <a:r>
                <a:rPr lang="en-US" altLang="zh-CN" sz="2665">
                  <a:solidFill>
                    <a:srgbClr val="E1E0D8"/>
                  </a:solidFill>
                  <a:latin typeface="方正黑体简体" panose="02010601030101010101" pitchFamily="2" charset="-122"/>
                  <a:ea typeface="方正黑体简体" panose="02010601030101010101" pitchFamily="2" charset="-122"/>
                  <a:cs typeface="+mn-ea"/>
                  <a:sym typeface="+mn-lt"/>
                </a:rPr>
                <a:t>1</a:t>
              </a:r>
            </a:p>
          </p:txBody>
        </p:sp>
        <p:sp>
          <p:nvSpPr>
            <p:cNvPr id="21" name="TextBox 7"/>
            <p:cNvSpPr txBox="1"/>
            <p:nvPr/>
          </p:nvSpPr>
          <p:spPr>
            <a:xfrm>
              <a:off x="539983" y="440281"/>
              <a:ext cx="1026160" cy="6108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600">
                  <a:solidFill>
                    <a:srgbClr val="4F4D50"/>
                  </a:solidFill>
                  <a:latin typeface="方正黑体简体" panose="02010601030101010101" pitchFamily="2" charset="-122"/>
                  <a:ea typeface="方正黑体简体" panose="02010601030101010101" pitchFamily="2" charset="-122"/>
                  <a:cs typeface="+mn-ea"/>
                  <a:sym typeface="+mn-lt"/>
                </a:rPr>
                <a:t>任务</a:t>
              </a:r>
              <a:r>
                <a:rPr lang="en-US" altLang="zh-CN" sz="2600">
                  <a:solidFill>
                    <a:srgbClr val="4F4D50"/>
                  </a:solidFill>
                  <a:latin typeface="方正黑体简体" panose="02010601030101010101" pitchFamily="2" charset="-122"/>
                  <a:ea typeface="方正黑体简体" panose="02010601030101010101" pitchFamily="2" charset="-122"/>
                  <a:cs typeface="+mn-ea"/>
                  <a:sym typeface="+mn-lt"/>
                </a:rPr>
                <a:t>1</a:t>
              </a:r>
            </a:p>
          </p:txBody>
        </p:sp>
        <p:sp>
          <p:nvSpPr>
            <p:cNvPr id="23" name="矩形 22"/>
            <p:cNvSpPr/>
            <p:nvPr/>
          </p:nvSpPr>
          <p:spPr>
            <a:xfrm>
              <a:off x="481368" y="599791"/>
              <a:ext cx="58615" cy="331217"/>
            </a:xfrm>
            <a:prstGeom prst="rect">
              <a:avLst/>
            </a:prstGeom>
            <a:solidFill>
              <a:srgbClr val="9FB8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" name="文本框 4" title=""/>
          <p:cNvSpPr txBox="1"/>
          <p:nvPr/>
        </p:nvSpPr>
        <p:spPr>
          <a:xfrm>
            <a:off x="1059180" y="1853565"/>
            <a:ext cx="9827260" cy="10502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          观察实验室里部分有机化合物的分子结构模型，写出这些模型对应的结构简式和分子式，并指出其属于哪类有机化合物。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0750" y="982345"/>
            <a:ext cx="8056245" cy="2205990"/>
          </a:xfrm>
          <a:prstGeom prst="rect">
            <a:avLst/>
          </a:prstGeom>
        </p:spPr>
      </p:pic>
      <p:sp>
        <p:nvSpPr>
          <p:cNvPr id="82" name="TextBox 6" title=""/>
          <p:cNvSpPr txBox="1"/>
          <p:nvPr/>
        </p:nvSpPr>
        <p:spPr>
          <a:xfrm>
            <a:off x="887730" y="3679190"/>
            <a:ext cx="1575435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chemeClr val="tx1">
                    <a:lumMod val="95000"/>
                    <a:lumOff val="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结构简式：</a:t>
            </a:r>
          </a:p>
        </p:txBody>
      </p:sp>
      <p:sp>
        <p:nvSpPr>
          <p:cNvPr id="83" name="TextBox 6" title=""/>
          <p:cNvSpPr txBox="1"/>
          <p:nvPr/>
        </p:nvSpPr>
        <p:spPr>
          <a:xfrm>
            <a:off x="887730" y="4289425"/>
            <a:ext cx="1576070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chemeClr val="tx1">
                    <a:lumMod val="95000"/>
                    <a:lumOff val="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分子式：</a:t>
            </a:r>
          </a:p>
        </p:txBody>
      </p:sp>
      <p:sp>
        <p:nvSpPr>
          <p:cNvPr id="84" name="TextBox 6" title=""/>
          <p:cNvSpPr txBox="1"/>
          <p:nvPr/>
        </p:nvSpPr>
        <p:spPr>
          <a:xfrm>
            <a:off x="887730" y="5440580"/>
            <a:ext cx="1576070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chemeClr val="tx1">
                    <a:lumMod val="95000"/>
                    <a:lumOff val="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类别：</a:t>
            </a:r>
          </a:p>
        </p:txBody>
      </p:sp>
      <p:sp>
        <p:nvSpPr>
          <p:cNvPr id="31" name="TextBox 6" title=""/>
          <p:cNvSpPr txBox="1"/>
          <p:nvPr/>
        </p:nvSpPr>
        <p:spPr>
          <a:xfrm>
            <a:off x="887730" y="4872176"/>
            <a:ext cx="1576070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chemeClr val="tx1">
                    <a:lumMod val="95000"/>
                    <a:lumOff val="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名称：</a:t>
            </a:r>
          </a:p>
        </p:txBody>
      </p:sp>
      <p:sp>
        <p:nvSpPr>
          <p:cNvPr id="3" name="矩形 4" title=""/>
          <p:cNvSpPr>
            <a:spLocks noChangeArrowheads="1"/>
          </p:cNvSpPr>
          <p:nvPr/>
        </p:nvSpPr>
        <p:spPr bwMode="auto">
          <a:xfrm>
            <a:off x="2450254" y="4307523"/>
            <a:ext cx="9300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1pPr>
            <a:lvl2pPr marL="742950" indent="-28575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2pPr>
            <a:lvl3pPr marL="11430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3pPr>
            <a:lvl4pPr marL="16002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4pPr>
            <a:lvl5pPr marL="20574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5pPr>
            <a:lvl6pPr marL="25146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6pPr>
            <a:lvl7pPr marL="29718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7pPr>
            <a:lvl8pPr marL="34290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8pPr>
            <a:lvl9pPr marL="38862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algn="ctr"/>
            <a:r>
              <a:rPr lang="en-US" altLang="zh-CN" sz="2400" i="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CH</a:t>
            </a:r>
            <a:r>
              <a:rPr lang="en-US" altLang="zh-CN" sz="2400" i="0" baseline="-2500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</a:p>
        </p:txBody>
      </p:sp>
      <p:sp>
        <p:nvSpPr>
          <p:cNvPr id="4" name="矩形 4" title=""/>
          <p:cNvSpPr>
            <a:spLocks noChangeArrowheads="1"/>
          </p:cNvSpPr>
          <p:nvPr/>
        </p:nvSpPr>
        <p:spPr bwMode="auto">
          <a:xfrm>
            <a:off x="2463589" y="3684002"/>
            <a:ext cx="9300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1pPr>
            <a:lvl2pPr marL="742950" indent="-28575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2pPr>
            <a:lvl3pPr marL="11430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3pPr>
            <a:lvl4pPr marL="16002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4pPr>
            <a:lvl5pPr marL="20574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5pPr>
            <a:lvl6pPr marL="25146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6pPr>
            <a:lvl7pPr marL="29718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7pPr>
            <a:lvl8pPr marL="34290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8pPr>
            <a:lvl9pPr marL="38862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algn="ctr"/>
            <a:r>
              <a:rPr lang="en-US" altLang="zh-CN" sz="2400" i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CH</a:t>
            </a:r>
            <a:r>
              <a:rPr lang="en-US" altLang="zh-CN" sz="2400" i="0" baseline="-250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</a:p>
        </p:txBody>
      </p:sp>
      <p:sp>
        <p:nvSpPr>
          <p:cNvPr id="5" name="TextBox 6" title=""/>
          <p:cNvSpPr txBox="1"/>
          <p:nvPr/>
        </p:nvSpPr>
        <p:spPr>
          <a:xfrm>
            <a:off x="2463800" y="5440580"/>
            <a:ext cx="916940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</a:rPr>
              <a:t>烷烃</a:t>
            </a:r>
          </a:p>
        </p:txBody>
      </p:sp>
      <p:sp>
        <p:nvSpPr>
          <p:cNvPr id="6" name="TextBox 6" title=""/>
          <p:cNvSpPr txBox="1"/>
          <p:nvPr/>
        </p:nvSpPr>
        <p:spPr>
          <a:xfrm>
            <a:off x="2463800" y="4872176"/>
            <a:ext cx="916940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</a:rPr>
              <a:t>甲烷</a:t>
            </a:r>
          </a:p>
        </p:txBody>
      </p:sp>
      <p:grpSp>
        <p:nvGrpSpPr>
          <p:cNvPr id="9" name="组合 8" title=""/>
          <p:cNvGrpSpPr/>
          <p:nvPr/>
        </p:nvGrpSpPr>
        <p:grpSpPr>
          <a:xfrm>
            <a:off x="4800600" y="3199765"/>
            <a:ext cx="2171700" cy="949325"/>
            <a:chOff x="12526" y="3052"/>
            <a:chExt cx="3420" cy="1495"/>
          </a:xfrm>
        </p:grpSpPr>
        <p:sp>
          <p:nvSpPr>
            <p:cNvPr id="104" name="矩形 103"/>
            <p:cNvSpPr/>
            <p:nvPr/>
          </p:nvSpPr>
          <p:spPr>
            <a:xfrm>
              <a:off x="12526" y="3823"/>
              <a:ext cx="3421" cy="72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</a:rPr>
                <a:t>CH</a:t>
              </a:r>
              <a:r>
                <a:rPr lang="en-US" altLang="zh-CN" sz="2400" baseline="-250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</a:rPr>
                <a:t>3</a:t>
              </a:r>
              <a:r>
                <a:rPr lang="en-US" altLang="zh-CN" sz="20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charset="0"/>
                </a:rPr>
                <a:t>—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</a:rPr>
                <a:t>C</a:t>
              </a:r>
              <a:r>
                <a:rPr lang="en-US" altLang="zh-CN" sz="20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charset="0"/>
                </a:rPr>
                <a:t>—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</a:rPr>
                <a:t>O</a:t>
              </a:r>
              <a:r>
                <a:rPr lang="en-US" altLang="zh-CN" sz="20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charset="0"/>
                </a:rPr>
                <a:t>—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</a:rPr>
                <a:t>H</a:t>
              </a:r>
            </a:p>
          </p:txBody>
        </p:sp>
        <p:grpSp>
          <p:nvGrpSpPr>
            <p:cNvPr id="105" name="组合 104"/>
            <p:cNvGrpSpPr/>
            <p:nvPr/>
          </p:nvGrpSpPr>
          <p:grpSpPr>
            <a:xfrm>
              <a:off x="13780" y="3052"/>
              <a:ext cx="635" cy="932"/>
              <a:chOff x="11243" y="4675"/>
              <a:chExt cx="635" cy="932"/>
            </a:xfrm>
          </p:grpSpPr>
          <p:sp>
            <p:nvSpPr>
              <p:cNvPr id="106" name="文本框 105"/>
              <p:cNvSpPr txBox="1"/>
              <p:nvPr/>
            </p:nvSpPr>
            <p:spPr>
              <a:xfrm>
                <a:off x="11243" y="4675"/>
                <a:ext cx="635" cy="7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>
                    <a:solidFill>
                      <a:srgbClr val="C00000"/>
                    </a:solidFill>
                    <a:effectLst/>
                    <a:latin typeface="Times New Roman" panose="02020603050405020304" charset="0"/>
                    <a:ea typeface="微软雅黑" panose="020b0503020204020204" pitchFamily="34" charset="-122"/>
                    <a:cs typeface="Times New Roman" panose="02020603050405020304" charset="0"/>
                    <a:sym typeface="+mn-ea"/>
                  </a:rPr>
                  <a:t>O</a:t>
                </a:r>
              </a:p>
            </p:txBody>
          </p:sp>
          <p:cxnSp>
            <p:nvCxnSpPr>
              <p:cNvPr id="107" name="直接连接符 106"/>
              <p:cNvCxnSpPr/>
              <p:nvPr/>
            </p:nvCxnSpPr>
            <p:spPr>
              <a:xfrm flipH="1">
                <a:off x="11475" y="5210"/>
                <a:ext cx="0" cy="397"/>
              </a:xfrm>
              <a:prstGeom prst="line">
                <a:avLst/>
              </a:prstGeom>
              <a:ln w="19050" cmpd="sng">
                <a:solidFill>
                  <a:srgbClr val="C00000"/>
                </a:solidFill>
                <a:prstDash val="solid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直接连接符 107"/>
              <p:cNvCxnSpPr/>
              <p:nvPr/>
            </p:nvCxnSpPr>
            <p:spPr>
              <a:xfrm flipH="1">
                <a:off x="11572" y="5210"/>
                <a:ext cx="0" cy="397"/>
              </a:xfrm>
              <a:prstGeom prst="line">
                <a:avLst/>
              </a:prstGeom>
              <a:ln w="19050" cmpd="sng">
                <a:solidFill>
                  <a:srgbClr val="C00000"/>
                </a:solidFill>
                <a:prstDash val="solid"/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矩形 9" title=""/>
          <p:cNvSpPr/>
          <p:nvPr/>
        </p:nvSpPr>
        <p:spPr bwMode="auto">
          <a:xfrm>
            <a:off x="5210175" y="4289425"/>
            <a:ext cx="119189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1pPr>
            <a:lvl2pPr marL="742950" indent="-28575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2pPr>
            <a:lvl3pPr marL="11430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3pPr>
            <a:lvl4pPr marL="16002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4pPr>
            <a:lvl5pPr marL="2057400" indent="-228600" algn="l" defTabSz="914400" rtl="0" eaLnBrk="1" latinLnBrk="0" hangingPunct="1"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5pPr>
            <a:lvl6pPr marL="25146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6pPr>
            <a:lvl7pPr marL="29718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7pPr>
            <a:lvl8pPr marL="34290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8pPr>
            <a:lvl9pPr marL="3886200" indent="-228600" algn="l" defTabSz="825500" rtl="0" eaLnBrk="0" fontAlgn="base" latinLnBrk="0" hangingPunct="0">
              <a:spcBef>
                <a:spcPct val="0"/>
              </a:spcBef>
              <a:spcAft>
                <a:spcPct val="0"/>
              </a:spcAft>
              <a:defRPr sz="5600" i="1" kern="1200">
                <a:solidFill>
                  <a:srgbClr val="86837F"/>
                </a:solidFill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 i="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 i="0" baseline="-2500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</a:t>
            </a:r>
            <a:r>
              <a:rPr lang="en-US" altLang="zh-CN" sz="2400" i="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H</a:t>
            </a:r>
            <a:r>
              <a:rPr lang="en-US" altLang="zh-CN" sz="2400" i="0" baseline="-2500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4</a:t>
            </a:r>
            <a:r>
              <a:rPr lang="en-US" altLang="zh-CN" sz="2400" i="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O</a:t>
            </a:r>
            <a:r>
              <a:rPr lang="en-US" altLang="zh-CN" sz="2400" i="0" baseline="-2500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</a:t>
            </a:r>
          </a:p>
        </p:txBody>
      </p:sp>
      <p:sp>
        <p:nvSpPr>
          <p:cNvPr id="86" name="TextBox 6" title=""/>
          <p:cNvSpPr txBox="1"/>
          <p:nvPr/>
        </p:nvSpPr>
        <p:spPr>
          <a:xfrm>
            <a:off x="5015301" y="5440580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羧酸</a:t>
            </a:r>
          </a:p>
        </p:txBody>
      </p:sp>
      <p:sp>
        <p:nvSpPr>
          <p:cNvPr id="87" name="TextBox 6" title=""/>
          <p:cNvSpPr txBox="1"/>
          <p:nvPr/>
        </p:nvSpPr>
        <p:spPr>
          <a:xfrm>
            <a:off x="8172894" y="5440580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烯烃</a:t>
            </a:r>
          </a:p>
        </p:txBody>
      </p:sp>
      <p:sp>
        <p:nvSpPr>
          <p:cNvPr id="33" name="TextBox 6" title=""/>
          <p:cNvSpPr txBox="1"/>
          <p:nvPr/>
        </p:nvSpPr>
        <p:spPr>
          <a:xfrm>
            <a:off x="5015301" y="4872176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乙酸</a:t>
            </a:r>
          </a:p>
        </p:txBody>
      </p:sp>
      <p:sp>
        <p:nvSpPr>
          <p:cNvPr id="34" name="TextBox 6" title=""/>
          <p:cNvSpPr txBox="1"/>
          <p:nvPr/>
        </p:nvSpPr>
        <p:spPr>
          <a:xfrm>
            <a:off x="8172894" y="4872176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丙烯</a:t>
            </a:r>
          </a:p>
        </p:txBody>
      </p:sp>
      <p:sp>
        <p:nvSpPr>
          <p:cNvPr id="12" name="文本框 11" title=""/>
          <p:cNvSpPr txBox="1"/>
          <p:nvPr/>
        </p:nvSpPr>
        <p:spPr>
          <a:xfrm>
            <a:off x="8575675" y="4244340"/>
            <a:ext cx="804545" cy="5708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 baseline="-2500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3</a:t>
            </a:r>
            <a:r>
              <a:rPr lang="en-US" altLang="zh-CN" sz="240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H</a:t>
            </a:r>
            <a:r>
              <a:rPr lang="en-US" altLang="zh-CN" sz="2400" baseline="-25000">
                <a:solidFill>
                  <a:srgbClr val="4D4947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6</a:t>
            </a:r>
            <a:endParaRPr lang="en-US" altLang="zh-CN" sz="240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7840345" y="3678555"/>
            <a:ext cx="2595880" cy="459740"/>
            <a:chOff x="514" y="5531"/>
            <a:chExt cx="4088" cy="724"/>
          </a:xfrm>
        </p:grpSpPr>
        <p:grpSp>
          <p:nvGrpSpPr>
            <p:cNvPr id="121" name="组合 120"/>
            <p:cNvGrpSpPr/>
            <p:nvPr/>
          </p:nvGrpSpPr>
          <p:grpSpPr>
            <a:xfrm>
              <a:off x="2805" y="5837"/>
              <a:ext cx="424" cy="101"/>
              <a:chOff x="14613" y="2506"/>
              <a:chExt cx="424" cy="101"/>
            </a:xfrm>
          </p:grpSpPr>
          <p:sp>
            <p:nvSpPr>
              <p:cNvPr id="122" name="Line 18"/>
              <p:cNvSpPr>
                <a:spLocks noChangeShapeType="1"/>
              </p:cNvSpPr>
              <p:nvPr/>
            </p:nvSpPr>
            <p:spPr bwMode="auto">
              <a:xfrm>
                <a:off x="14613" y="2506"/>
                <a:ext cx="425" cy="0"/>
              </a:xfrm>
              <a:prstGeom prst="line">
                <a:avLst/>
              </a:prstGeom>
              <a:noFill/>
              <a:ln w="19050">
                <a:solidFill>
                  <a:srgbClr val="C00000"/>
                </a:solidFill>
                <a:beve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黑体" panose="02010600030101010101" charset="-122"/>
                </a:endParaRPr>
              </a:p>
            </p:txBody>
          </p:sp>
          <p:sp>
            <p:nvSpPr>
              <p:cNvPr id="123" name="Line 18"/>
              <p:cNvSpPr>
                <a:spLocks noChangeShapeType="1"/>
              </p:cNvSpPr>
              <p:nvPr/>
            </p:nvSpPr>
            <p:spPr bwMode="auto">
              <a:xfrm>
                <a:off x="14613" y="2607"/>
                <a:ext cx="425" cy="0"/>
              </a:xfrm>
              <a:prstGeom prst="line">
                <a:avLst/>
              </a:prstGeom>
              <a:noFill/>
              <a:ln w="19050">
                <a:solidFill>
                  <a:srgbClr val="C00000"/>
                </a:solidFill>
                <a:beve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黑体" panose="02010600030101010101" charset="-122"/>
                </a:endParaRPr>
              </a:p>
            </p:txBody>
          </p:sp>
        </p:grpSp>
        <p:sp>
          <p:nvSpPr>
            <p:cNvPr id="124" name="文本框 123"/>
            <p:cNvSpPr txBox="1"/>
            <p:nvPr/>
          </p:nvSpPr>
          <p:spPr>
            <a:xfrm>
              <a:off x="514" y="5531"/>
              <a:ext cx="4088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  <a:sym typeface="+mn-ea"/>
                </a:rPr>
                <a:t>CH</a:t>
              </a:r>
              <a:r>
                <a:rPr lang="en-US" altLang="zh-CN" sz="2400" baseline="-250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  <a:sym typeface="+mn-ea"/>
                </a:rPr>
                <a:t>3</a:t>
              </a:r>
              <a:r>
                <a:rPr lang="en-US" altLang="zh-CN" sz="24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charset="0"/>
                  <a:sym typeface="+mn-ea"/>
                </a:rPr>
                <a:t>—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CH</a:t>
              </a:r>
              <a:r>
                <a:rPr lang="en-US" altLang="zh-CN" sz="2400" baseline="-250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2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    CH</a:t>
              </a:r>
              <a:r>
                <a:rPr lang="en-US" altLang="zh-CN" sz="2400" baseline="-25000">
                  <a:solidFill>
                    <a:srgbClr val="C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2</a:t>
              </a:r>
            </a:p>
          </p:txBody>
        </p:sp>
      </p:grp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0" grpId="0"/>
      <p:bldP spid="86" grpId="0"/>
      <p:bldP spid="87" grpId="0"/>
      <p:bldP spid="33" grpId="0"/>
      <p:bldP spid="34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rcRect l="74465" r="21332"/>
          <a:stretch>
            <a:fillRect/>
          </a:stretch>
        </p:blipFill>
        <p:spPr>
          <a:xfrm>
            <a:off x="9925685" y="983615"/>
            <a:ext cx="327025" cy="2164715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8210" y="983615"/>
            <a:ext cx="7781290" cy="2164715"/>
          </a:xfrm>
          <a:prstGeom prst="rect">
            <a:avLst/>
          </a:prstGeom>
        </p:spPr>
      </p:pic>
      <p:sp>
        <p:nvSpPr>
          <p:cNvPr id="82" name="TextBox 6" title=""/>
          <p:cNvSpPr txBox="1"/>
          <p:nvPr/>
        </p:nvSpPr>
        <p:spPr>
          <a:xfrm>
            <a:off x="887730" y="3679190"/>
            <a:ext cx="1575435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chemeClr val="tx1">
                    <a:lumMod val="95000"/>
                    <a:lumOff val="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结构简式：</a:t>
            </a:r>
          </a:p>
        </p:txBody>
      </p:sp>
      <p:sp>
        <p:nvSpPr>
          <p:cNvPr id="83" name="TextBox 6" title=""/>
          <p:cNvSpPr txBox="1"/>
          <p:nvPr/>
        </p:nvSpPr>
        <p:spPr>
          <a:xfrm>
            <a:off x="887730" y="4298484"/>
            <a:ext cx="1576070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chemeClr val="tx1">
                    <a:lumMod val="95000"/>
                    <a:lumOff val="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分子式：</a:t>
            </a:r>
          </a:p>
        </p:txBody>
      </p:sp>
      <p:sp>
        <p:nvSpPr>
          <p:cNvPr id="84" name="TextBox 6" title=""/>
          <p:cNvSpPr txBox="1"/>
          <p:nvPr/>
        </p:nvSpPr>
        <p:spPr>
          <a:xfrm>
            <a:off x="887730" y="5433102"/>
            <a:ext cx="1576070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chemeClr val="tx1">
                    <a:lumMod val="95000"/>
                    <a:lumOff val="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类别：</a:t>
            </a:r>
          </a:p>
        </p:txBody>
      </p:sp>
      <p:sp>
        <p:nvSpPr>
          <p:cNvPr id="31" name="TextBox 6" title=""/>
          <p:cNvSpPr txBox="1"/>
          <p:nvPr/>
        </p:nvSpPr>
        <p:spPr>
          <a:xfrm>
            <a:off x="887730" y="4869180"/>
            <a:ext cx="1576070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chemeClr val="tx1">
                    <a:lumMod val="95000"/>
                    <a:lumOff val="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名称：</a:t>
            </a:r>
          </a:p>
        </p:txBody>
      </p:sp>
      <p:sp>
        <p:nvSpPr>
          <p:cNvPr id="48" name="TextBox 6" title=""/>
          <p:cNvSpPr txBox="1"/>
          <p:nvPr/>
        </p:nvSpPr>
        <p:spPr>
          <a:xfrm>
            <a:off x="2984493" y="5433102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烷烃</a:t>
            </a:r>
          </a:p>
        </p:txBody>
      </p:sp>
      <p:sp>
        <p:nvSpPr>
          <p:cNvPr id="49" name="TextBox 6" title=""/>
          <p:cNvSpPr txBox="1"/>
          <p:nvPr/>
        </p:nvSpPr>
        <p:spPr>
          <a:xfrm>
            <a:off x="5843306" y="5433102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醇</a:t>
            </a:r>
          </a:p>
        </p:txBody>
      </p:sp>
      <p:sp>
        <p:nvSpPr>
          <p:cNvPr id="50" name="TextBox 6" title=""/>
          <p:cNvSpPr txBox="1"/>
          <p:nvPr/>
        </p:nvSpPr>
        <p:spPr>
          <a:xfrm>
            <a:off x="8551538" y="5433102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芳香烃</a:t>
            </a:r>
          </a:p>
        </p:txBody>
      </p:sp>
      <p:sp>
        <p:nvSpPr>
          <p:cNvPr id="24" name="Rectangle 11" title=""/>
          <p:cNvSpPr>
            <a:spLocks noChangeArrowheads="1"/>
          </p:cNvSpPr>
          <p:nvPr/>
        </p:nvSpPr>
        <p:spPr bwMode="auto">
          <a:xfrm>
            <a:off x="3149304" y="4298484"/>
            <a:ext cx="128075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400" i="0">
                <a:solidFill>
                  <a:srgbClr val="4D4947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C</a:t>
            </a:r>
            <a:r>
              <a:rPr kumimoji="1" lang="en-US" altLang="zh-CN" sz="2400" i="0" baseline="-25000">
                <a:solidFill>
                  <a:srgbClr val="4D4947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4</a:t>
            </a:r>
            <a:r>
              <a:rPr kumimoji="1" lang="en-US" altLang="zh-CN" sz="2400" i="0">
                <a:solidFill>
                  <a:srgbClr val="4D4947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H</a:t>
            </a:r>
            <a:r>
              <a:rPr kumimoji="1" lang="en-US" altLang="zh-CN" sz="2400" i="0" baseline="-25000">
                <a:solidFill>
                  <a:srgbClr val="4D4947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10</a:t>
            </a:r>
          </a:p>
        </p:txBody>
      </p:sp>
      <p:sp>
        <p:nvSpPr>
          <p:cNvPr id="25" name="Rectangle 11" title=""/>
          <p:cNvSpPr>
            <a:spLocks noChangeArrowheads="1"/>
          </p:cNvSpPr>
          <p:nvPr/>
        </p:nvSpPr>
        <p:spPr bwMode="auto">
          <a:xfrm>
            <a:off x="5695903" y="4298484"/>
            <a:ext cx="19051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400" i="0">
                <a:solidFill>
                  <a:srgbClr val="4D4947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C</a:t>
            </a:r>
            <a:r>
              <a:rPr kumimoji="1" lang="en-US" altLang="zh-CN" sz="2400" i="0" baseline="-25000">
                <a:solidFill>
                  <a:srgbClr val="4D4947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2</a:t>
            </a:r>
            <a:r>
              <a:rPr kumimoji="1" lang="en-US" altLang="zh-CN" sz="2400" i="0">
                <a:solidFill>
                  <a:srgbClr val="4D4947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H</a:t>
            </a:r>
            <a:r>
              <a:rPr kumimoji="1" lang="en-US" altLang="zh-CN" sz="2400" i="0" baseline="-25000">
                <a:solidFill>
                  <a:srgbClr val="4D4947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6</a:t>
            </a:r>
            <a:r>
              <a:rPr lang="en-US" altLang="zh-CN" sz="2400" i="0">
                <a:solidFill>
                  <a:srgbClr val="4D4947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O</a:t>
            </a:r>
          </a:p>
        </p:txBody>
      </p:sp>
      <p:sp>
        <p:nvSpPr>
          <p:cNvPr id="26" name="Rectangle 11" title=""/>
          <p:cNvSpPr>
            <a:spLocks noChangeArrowheads="1"/>
          </p:cNvSpPr>
          <p:nvPr/>
        </p:nvSpPr>
        <p:spPr bwMode="auto">
          <a:xfrm>
            <a:off x="8716349" y="4307374"/>
            <a:ext cx="128075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400" i="0">
                <a:solidFill>
                  <a:srgbClr val="4D4947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C</a:t>
            </a:r>
            <a:r>
              <a:rPr kumimoji="1" lang="en-US" altLang="zh-CN" sz="2400" i="0" baseline="-25000">
                <a:solidFill>
                  <a:srgbClr val="4D4947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6</a:t>
            </a:r>
            <a:r>
              <a:rPr kumimoji="1" lang="en-US" altLang="zh-CN" sz="2400" i="0">
                <a:solidFill>
                  <a:srgbClr val="4D4947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H</a:t>
            </a:r>
            <a:r>
              <a:rPr kumimoji="1" lang="en-US" altLang="zh-CN" sz="2400" i="0" baseline="-25000">
                <a:solidFill>
                  <a:srgbClr val="4D4947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6</a:t>
            </a:r>
            <a:endParaRPr kumimoji="1" lang="en-US" altLang="zh-CN" sz="2400" i="0" baseline="-25000">
              <a:solidFill>
                <a:srgbClr val="4D4947"/>
              </a:solidFill>
              <a:effectLst/>
              <a:latin typeface="Times New Roman" panose="02020603050405020304" charset="0"/>
              <a:ea typeface="黑体" panose="02010600030101010101" charset="-122"/>
              <a:cs typeface="Times New Roman" panose="02020603050405020304" charset="0"/>
            </a:endParaRPr>
          </a:p>
        </p:txBody>
      </p:sp>
      <p:sp>
        <p:nvSpPr>
          <p:cNvPr id="41" name="TextBox 6" title=""/>
          <p:cNvSpPr txBox="1"/>
          <p:nvPr/>
        </p:nvSpPr>
        <p:spPr>
          <a:xfrm>
            <a:off x="2984493" y="4879512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丁烷</a:t>
            </a:r>
          </a:p>
        </p:txBody>
      </p:sp>
      <p:sp>
        <p:nvSpPr>
          <p:cNvPr id="42" name="TextBox 6" title=""/>
          <p:cNvSpPr txBox="1"/>
          <p:nvPr/>
        </p:nvSpPr>
        <p:spPr>
          <a:xfrm>
            <a:off x="5843306" y="4873439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乙醇</a:t>
            </a:r>
          </a:p>
        </p:txBody>
      </p:sp>
      <p:sp>
        <p:nvSpPr>
          <p:cNvPr id="43" name="TextBox 6" title=""/>
          <p:cNvSpPr txBox="1"/>
          <p:nvPr/>
        </p:nvSpPr>
        <p:spPr>
          <a:xfrm>
            <a:off x="8551538" y="4892555"/>
            <a:ext cx="1610374" cy="4705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  苯</a:t>
            </a:r>
          </a:p>
        </p:txBody>
      </p:sp>
      <p:sp>
        <p:nvSpPr>
          <p:cNvPr id="7" name="Rectangle 11" title=""/>
          <p:cNvSpPr>
            <a:spLocks noChangeArrowheads="1"/>
          </p:cNvSpPr>
          <p:nvPr/>
        </p:nvSpPr>
        <p:spPr bwMode="auto">
          <a:xfrm>
            <a:off x="5696490" y="3675691"/>
            <a:ext cx="1904006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400" i="0">
                <a:solidFill>
                  <a:srgbClr val="C00000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CH</a:t>
            </a:r>
            <a:r>
              <a:rPr kumimoji="1" lang="en-US" altLang="zh-CN" sz="2400" i="0" baseline="-25000">
                <a:solidFill>
                  <a:srgbClr val="C00000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3</a:t>
            </a:r>
            <a:r>
              <a:rPr kumimoji="1" lang="en-US" altLang="zh-CN" sz="2400" i="0">
                <a:solidFill>
                  <a:srgbClr val="C00000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CH</a:t>
            </a:r>
            <a:r>
              <a:rPr kumimoji="1" lang="en-US" altLang="zh-CN" sz="2400" i="0" baseline="-25000">
                <a:solidFill>
                  <a:srgbClr val="C00000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2</a:t>
            </a:r>
            <a:r>
              <a:rPr kumimoji="1" lang="en-US" altLang="zh-CN" sz="2400" i="0">
                <a:solidFill>
                  <a:srgbClr val="C00000"/>
                </a:solidFill>
                <a:effectLst/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</a:rPr>
              <a:t>OH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2653030" y="3689985"/>
            <a:ext cx="227330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  <a:sym typeface="+mn-ea"/>
              </a:rPr>
              <a:t>CH</a:t>
            </a:r>
            <a:r>
              <a:rPr lang="en-US" altLang="zh-CN" sz="2400" baseline="-25000">
                <a:solidFill>
                  <a:srgbClr val="C00000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  <a:sym typeface="+mn-ea"/>
              </a:rPr>
              <a:t>3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  <a:sym typeface="+mn-ea"/>
              </a:rPr>
              <a:t>CH</a:t>
            </a:r>
            <a:r>
              <a:rPr lang="en-US" altLang="zh-CN" sz="2400" baseline="-25000">
                <a:solidFill>
                  <a:srgbClr val="C00000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  <a:sym typeface="+mn-ea"/>
              </a:rPr>
              <a:t>CH</a:t>
            </a:r>
            <a:r>
              <a:rPr lang="en-US" altLang="zh-CN" sz="2400" baseline="-25000">
                <a:solidFill>
                  <a:srgbClr val="C00000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  <a:sym typeface="+mn-ea"/>
              </a:rPr>
              <a:t>CH</a:t>
            </a:r>
            <a:r>
              <a:rPr lang="en-US" altLang="zh-CN" sz="2400" baseline="-25000">
                <a:solidFill>
                  <a:srgbClr val="C00000"/>
                </a:solidFill>
                <a:latin typeface="Times New Roman" panose="02020603050405020304" charset="0"/>
                <a:ea typeface="黑体" panose="02010600030101010101" charset="-122"/>
                <a:cs typeface="Times New Roman" panose="02020603050405020304" charset="0"/>
                <a:sym typeface="+mn-ea"/>
              </a:rPr>
              <a:t>3</a:t>
            </a: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11285" y="3512820"/>
            <a:ext cx="690880" cy="72517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24" grpId="0"/>
      <p:bldP spid="25" grpId="0"/>
      <p:bldP spid="26" grpId="0"/>
      <p:bldP spid="41" grpId="0"/>
      <p:bldP spid="42" grpId="0"/>
      <p:bldP spid="43" grpId="0"/>
      <p:bldP spid="7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1059180" y="991870"/>
            <a:ext cx="9827260" cy="2009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          选取甲烷分子的球棍模型，用表示氟原子、氯原子、溴原子的球逐一替换甲烷分子球棍模型上表示氢原子的球，每次替换完成后，同学之间对比观察各自的球棍模型在空间排布上是否完全相同，并讨论其原因。</a:t>
            </a:r>
          </a:p>
        </p:txBody>
      </p:sp>
      <p:grpSp>
        <p:nvGrpSpPr>
          <p:cNvPr id="2" name="组合 1" title=""/>
          <p:cNvGrpSpPr/>
          <p:nvPr/>
        </p:nvGrpSpPr>
        <p:grpSpPr>
          <a:xfrm>
            <a:off x="1059180" y="963295"/>
            <a:ext cx="1237615" cy="705485"/>
            <a:chOff x="1668" y="1517"/>
            <a:chExt cx="1949" cy="1111"/>
          </a:xfrm>
        </p:grpSpPr>
        <p:sp>
          <p:nvSpPr>
            <p:cNvPr id="20" name="TextBox 6"/>
            <p:cNvSpPr txBox="1"/>
            <p:nvPr/>
          </p:nvSpPr>
          <p:spPr>
            <a:xfrm>
              <a:off x="1965" y="1644"/>
              <a:ext cx="1652" cy="9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665">
                  <a:solidFill>
                    <a:srgbClr val="E1E0D8"/>
                  </a:solidFill>
                  <a:latin typeface="方正黑体简体" panose="02010601030101010101" pitchFamily="2" charset="-122"/>
                  <a:ea typeface="方正黑体简体" panose="02010601030101010101" pitchFamily="2" charset="-122"/>
                  <a:cs typeface="+mn-ea"/>
                  <a:sym typeface="+mn-lt"/>
                </a:rPr>
                <a:t>任务</a:t>
              </a:r>
              <a:r>
                <a:rPr lang="en-US" altLang="zh-CN" sz="2665">
                  <a:solidFill>
                    <a:srgbClr val="E1E0D8"/>
                  </a:solidFill>
                  <a:latin typeface="方正黑体简体" panose="02010601030101010101" pitchFamily="2" charset="-122"/>
                  <a:ea typeface="方正黑体简体" panose="02010601030101010101" pitchFamily="2" charset="-122"/>
                  <a:cs typeface="+mn-ea"/>
                  <a:sym typeface="+mn-lt"/>
                </a:rPr>
                <a:t>2</a:t>
              </a:r>
            </a:p>
          </p:txBody>
        </p:sp>
        <p:sp>
          <p:nvSpPr>
            <p:cNvPr id="21" name="TextBox 7"/>
            <p:cNvSpPr txBox="1"/>
            <p:nvPr/>
          </p:nvSpPr>
          <p:spPr>
            <a:xfrm>
              <a:off x="1760" y="1517"/>
              <a:ext cx="1616" cy="96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600">
                  <a:solidFill>
                    <a:srgbClr val="4F4D50"/>
                  </a:solidFill>
                  <a:latin typeface="方正黑体简体" panose="02010601030101010101" pitchFamily="2" charset="-122"/>
                  <a:ea typeface="方正黑体简体" panose="02010601030101010101" pitchFamily="2" charset="-122"/>
                  <a:cs typeface="+mn-ea"/>
                  <a:sym typeface="+mn-lt"/>
                </a:rPr>
                <a:t>任务</a:t>
              </a:r>
              <a:r>
                <a:rPr lang="en-US" altLang="zh-CN" sz="2600">
                  <a:solidFill>
                    <a:srgbClr val="4F4D50"/>
                  </a:solidFill>
                  <a:latin typeface="方正黑体简体" panose="02010601030101010101" pitchFamily="2" charset="-122"/>
                  <a:ea typeface="方正黑体简体" panose="02010601030101010101" pitchFamily="2" charset="-122"/>
                  <a:cs typeface="+mn-ea"/>
                  <a:sym typeface="+mn-lt"/>
                </a:rPr>
                <a:t>2</a:t>
              </a:r>
            </a:p>
          </p:txBody>
        </p:sp>
        <p:sp>
          <p:nvSpPr>
            <p:cNvPr id="23" name="矩形 22"/>
            <p:cNvSpPr/>
            <p:nvPr/>
          </p:nvSpPr>
          <p:spPr>
            <a:xfrm>
              <a:off x="1668" y="1769"/>
              <a:ext cx="92" cy="522"/>
            </a:xfrm>
            <a:prstGeom prst="rect">
              <a:avLst/>
            </a:prstGeom>
            <a:solidFill>
              <a:srgbClr val="9FB8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5" t="9575" r="6948" b="7559"/>
          <a:stretch>
            <a:fillRect/>
          </a:stretch>
        </p:blipFill>
        <p:spPr bwMode="auto">
          <a:xfrm>
            <a:off x="1142905" y="3232120"/>
            <a:ext cx="2969834" cy="2157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Box 6" title=""/>
          <p:cNvSpPr txBox="1"/>
          <p:nvPr/>
        </p:nvSpPr>
        <p:spPr>
          <a:xfrm>
            <a:off x="6837888" y="3541369"/>
            <a:ext cx="4038162" cy="153987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wrap="square" lIns="50800" tIns="50800" rIns="50800" bIns="5080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i="0">
                <a:solidFill>
                  <a:srgbClr val="D0471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en-US" altLang="zh-CN" sz="2400" i="0">
                <a:solidFill>
                  <a:srgbClr val="D0471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400" i="0">
                <a:solidFill>
                  <a:srgbClr val="D0471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甲烷分子中的一个氢原子被一个氟原子取代后，对应的空间结构只有一种。</a:t>
            </a:r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14" t="1934" r="14172" b="3023"/>
          <a:stretch>
            <a:fillRect/>
          </a:stretch>
        </p:blipFill>
        <p:spPr>
          <a:xfrm>
            <a:off x="4247450" y="3212614"/>
            <a:ext cx="2455523" cy="2171818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TextBox 6" title=""/>
          <p:cNvSpPr txBox="1"/>
          <p:nvPr/>
        </p:nvSpPr>
        <p:spPr>
          <a:xfrm>
            <a:off x="7119573" y="1265352"/>
            <a:ext cx="4191239" cy="201993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>
                <a:solidFill>
                  <a:srgbClr val="D0471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甲烷分子中的两个氢原子分别被一个氟原子和一个氯原子取代后，对应的空间结构只有一种。</a:t>
            </a:r>
          </a:p>
        </p:txBody>
      </p:sp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9" t="7065" r="10547" b="10108"/>
          <a:stretch>
            <a:fillRect/>
          </a:stretch>
        </p:blipFill>
        <p:spPr>
          <a:xfrm>
            <a:off x="1085850" y="1247775"/>
            <a:ext cx="2733040" cy="1993265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9" t="10038" r="6667" b="13558"/>
          <a:stretch>
            <a:fillRect/>
          </a:stretch>
        </p:blipFill>
        <p:spPr>
          <a:xfrm>
            <a:off x="3931626" y="1247655"/>
            <a:ext cx="3039616" cy="2005438"/>
          </a:xfrm>
          <a:prstGeom prst="rect">
            <a:avLst/>
          </a:prstGeom>
        </p:spPr>
      </p:pic>
      <p:sp>
        <p:nvSpPr>
          <p:cNvPr id="12" name="TextBox 6" title=""/>
          <p:cNvSpPr txBox="1"/>
          <p:nvPr/>
        </p:nvSpPr>
        <p:spPr>
          <a:xfrm>
            <a:off x="7119620" y="3609340"/>
            <a:ext cx="4312920" cy="222377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spcFirstLastPara="1" vertOverflow="overflow" horzOverflow="overflow" vert="horz" wrap="square" lIns="50800" tIns="50800" rIns="50800" bIns="50800" numCol="1" spcCol="3810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300">
                <a:solidFill>
                  <a:srgbClr val="D0471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甲烷分子中的三个氢原子分别被一个氟原子、一个氯原子和一个溴原子取代后，</a:t>
            </a:r>
            <a:r>
              <a:rPr lang="zh-CN" altLang="en-US" sz="23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做任意旋转都无法使两个分子完全重叠，存在两种空间结构。</a:t>
            </a:r>
          </a:p>
        </p:txBody>
      </p:sp>
      <p:pic>
        <p:nvPicPr>
          <p:cNvPr id="16" name="图片 15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2" t="4635" r="6956" b="15934"/>
          <a:stretch>
            <a:fillRect/>
          </a:stretch>
        </p:blipFill>
        <p:spPr>
          <a:xfrm>
            <a:off x="1085215" y="3737610"/>
            <a:ext cx="2997200" cy="1981835"/>
          </a:xfrm>
          <a:prstGeom prst="rect">
            <a:avLst/>
          </a:prstGeom>
        </p:spPr>
      </p:pic>
      <p:pic>
        <p:nvPicPr>
          <p:cNvPr id="17" name="图片 16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26" t="7390" r="3375" b="11527"/>
          <a:stretch>
            <a:fillRect/>
          </a:stretch>
        </p:blipFill>
        <p:spPr>
          <a:xfrm>
            <a:off x="4215130" y="3752215"/>
            <a:ext cx="2755900" cy="196723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26" t="7390" r="3375" b="11527"/>
          <a:stretch>
            <a:fillRect/>
          </a:stretch>
        </p:blipFill>
        <p:spPr>
          <a:xfrm>
            <a:off x="1152525" y="1202055"/>
            <a:ext cx="2755900" cy="196723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4636135" y="1130935"/>
            <a:ext cx="1749425" cy="1848485"/>
            <a:chOff x="7301" y="1758"/>
            <a:chExt cx="2755" cy="2911"/>
          </a:xfrm>
        </p:grpSpPr>
        <p:grpSp>
          <p:nvGrpSpPr>
            <p:cNvPr id="3" name="组合 2"/>
            <p:cNvGrpSpPr/>
            <p:nvPr/>
          </p:nvGrpSpPr>
          <p:grpSpPr>
            <a:xfrm>
              <a:off x="7702" y="2470"/>
              <a:ext cx="1693" cy="1590"/>
              <a:chOff x="7702" y="2470"/>
              <a:chExt cx="1693" cy="1590"/>
            </a:xfrm>
          </p:grpSpPr>
          <p:cxnSp>
            <p:nvCxnSpPr>
              <p:cNvPr id="109" name="直接连接符 108"/>
              <p:cNvCxnSpPr/>
              <p:nvPr/>
            </p:nvCxnSpPr>
            <p:spPr>
              <a:xfrm flipH="1" flipV="1">
                <a:off x="8554" y="2470"/>
                <a:ext cx="0" cy="51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直接连接符 109"/>
              <p:cNvCxnSpPr/>
              <p:nvPr/>
            </p:nvCxnSpPr>
            <p:spPr>
              <a:xfrm flipH="1" flipV="1">
                <a:off x="8554" y="3548"/>
                <a:ext cx="0" cy="51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直接连接符 110"/>
              <p:cNvCxnSpPr/>
              <p:nvPr/>
            </p:nvCxnSpPr>
            <p:spPr>
              <a:xfrm rot="16200000" flipH="1" flipV="1">
                <a:off x="7967" y="3012"/>
                <a:ext cx="0" cy="53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直接连接符 111"/>
              <p:cNvCxnSpPr/>
              <p:nvPr/>
            </p:nvCxnSpPr>
            <p:spPr>
              <a:xfrm rot="16200000" flipH="1" flipV="1">
                <a:off x="9130" y="3012"/>
                <a:ext cx="0" cy="53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" name="文本框 1"/>
              <p:cNvSpPr txBox="1"/>
              <p:nvPr/>
            </p:nvSpPr>
            <p:spPr>
              <a:xfrm>
                <a:off x="8268" y="2782"/>
                <a:ext cx="608" cy="899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en-US" altLang="zh-CN" sz="2400">
                    <a:latin typeface="Times New Roman" panose="02020603050405020304" charset="0"/>
                    <a:ea typeface="宋体" panose="02010600030101010101" pitchFamily="2" charset="-122"/>
                    <a:cs typeface="Times New Roman" panose="02020603050405020304" charset="0"/>
                  </a:rPr>
                  <a:t>C</a:t>
                </a:r>
              </a:p>
            </p:txBody>
          </p:sp>
        </p:grpSp>
        <p:sp>
          <p:nvSpPr>
            <p:cNvPr id="192" name="文本框 191"/>
            <p:cNvSpPr txBox="1"/>
            <p:nvPr/>
          </p:nvSpPr>
          <p:spPr>
            <a:xfrm>
              <a:off x="8233" y="3945"/>
              <a:ext cx="741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  <a:sym typeface="+mn-ea"/>
                </a:rPr>
                <a:t>Cl</a:t>
              </a:r>
              <a:endParaRPr lang="en-US" altLang="zh-CN" sz="2400" baseline="-25000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endParaRPr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7301" y="2915"/>
              <a:ext cx="555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altLang="zh-CN" sz="2400"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  <a:sym typeface="+mn-ea"/>
                </a:rPr>
                <a:t>F</a:t>
              </a:r>
              <a:endParaRPr lang="en-US" altLang="zh-CN" sz="2400" baseline="-25000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8268" y="1758"/>
              <a:ext cx="635" cy="899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2400">
                  <a:latin typeface="Times New Roman" panose="02020603050405020304" charset="0"/>
                  <a:ea typeface="宋体" panose="02010600030101010101" pitchFamily="2" charset="-122"/>
                  <a:cs typeface="Times New Roman" panose="02020603050405020304" charset="0"/>
                </a:rPr>
                <a:t>H</a:t>
              </a: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9288" y="2915"/>
              <a:ext cx="76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altLang="zh-CN" sz="2400">
                  <a:latin typeface="Times New Roman" panose="02020603050405020304" charset="0"/>
                  <a:ea typeface="宋体" panose="02010600030101010101" pitchFamily="2" charset="-122"/>
                  <a:cs typeface="Times New Roman" panose="02020603050405020304" charset="0"/>
                </a:rPr>
                <a:t>Br</a:t>
              </a:r>
            </a:p>
          </p:txBody>
        </p:sp>
      </p:grpSp>
      <p:grpSp>
        <p:nvGrpSpPr>
          <p:cNvPr id="14" name="组合 13" title=""/>
          <p:cNvGrpSpPr/>
          <p:nvPr/>
        </p:nvGrpSpPr>
        <p:grpSpPr>
          <a:xfrm>
            <a:off x="6103049" y="1130935"/>
            <a:ext cx="2292220" cy="798549"/>
            <a:chOff x="7853" y="2254"/>
            <a:chExt cx="3631" cy="1348"/>
          </a:xfrm>
        </p:grpSpPr>
        <p:sp>
          <p:nvSpPr>
            <p:cNvPr id="15" name="文本框 14"/>
            <p:cNvSpPr txBox="1"/>
            <p:nvPr/>
          </p:nvSpPr>
          <p:spPr>
            <a:xfrm>
              <a:off x="7853" y="2254"/>
              <a:ext cx="3631" cy="13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300">
                  <a:solidFill>
                    <a:srgbClr val="4F5239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与四个不同的原子形成共价键</a:t>
              </a:r>
            </a:p>
          </p:txBody>
        </p:sp>
        <p:sp>
          <p:nvSpPr>
            <p:cNvPr id="16" name="圆角矩形标注 15"/>
            <p:cNvSpPr/>
            <p:nvPr/>
          </p:nvSpPr>
          <p:spPr>
            <a:xfrm>
              <a:off x="7991" y="2304"/>
              <a:ext cx="3379" cy="1193"/>
            </a:xfrm>
            <a:prstGeom prst="wedgeRoundRectCallout">
              <a:avLst>
                <a:gd name="adj1" fmla="val -68524"/>
                <a:gd name="adj2" fmla="val 56594"/>
                <a:gd name="adj3" fmla="val 16667"/>
              </a:avLst>
            </a:prstGeom>
            <a:noFill/>
            <a:ln>
              <a:solidFill>
                <a:srgbClr val="878D62"/>
              </a:solidFill>
            </a:ln>
            <a:effectLst>
              <a:outerShdw blurRad="50800" dist="508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rgbClr val="446DA9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9" name="文本框 8" title=""/>
          <p:cNvSpPr txBox="1"/>
          <p:nvPr/>
        </p:nvSpPr>
        <p:spPr>
          <a:xfrm>
            <a:off x="1025525" y="3797935"/>
            <a:ext cx="10023475" cy="10502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      对映异构体中一般含有手性碳原子(与四个各不相同原子或基团相连的碳原子)，在结构式中用</a:t>
            </a: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*</a:t>
            </a: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加以标记。</a:t>
            </a:r>
          </a:p>
        </p:txBody>
      </p:sp>
      <p:sp>
        <p:nvSpPr>
          <p:cNvPr id="10" name="文本框 9" title=""/>
          <p:cNvSpPr txBox="1"/>
          <p:nvPr/>
        </p:nvSpPr>
        <p:spPr>
          <a:xfrm>
            <a:off x="6955155" y="2519680"/>
            <a:ext cx="17068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solidFill>
                  <a:srgbClr val="D0471E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charset="0"/>
                <a:sym typeface="+mn-ea"/>
              </a:rPr>
              <a:t>对映异构体</a:t>
            </a:r>
          </a:p>
        </p:txBody>
      </p:sp>
      <p:sp>
        <p:nvSpPr>
          <p:cNvPr id="11" name="文本框 10" title=""/>
          <p:cNvSpPr txBox="1"/>
          <p:nvPr/>
        </p:nvSpPr>
        <p:spPr>
          <a:xfrm>
            <a:off x="5445125" y="1656080"/>
            <a:ext cx="335280" cy="5708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*</a:t>
            </a:r>
            <a:endParaRPr lang="en-US" altLang="zh-CN" sz="240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grpSp>
        <p:nvGrpSpPr>
          <p:cNvPr id="12" name="组合 11" title=""/>
          <p:cNvGrpSpPr/>
          <p:nvPr/>
        </p:nvGrpSpPr>
        <p:grpSpPr>
          <a:xfrm>
            <a:off x="6194475" y="1334770"/>
            <a:ext cx="1754455" cy="450379"/>
            <a:chOff x="7743" y="2254"/>
            <a:chExt cx="2380" cy="760"/>
          </a:xfrm>
        </p:grpSpPr>
        <p:sp>
          <p:nvSpPr>
            <p:cNvPr id="13" name="文本框 12"/>
            <p:cNvSpPr txBox="1"/>
            <p:nvPr/>
          </p:nvSpPr>
          <p:spPr>
            <a:xfrm>
              <a:off x="7743" y="2254"/>
              <a:ext cx="2380" cy="7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300">
                  <a:solidFill>
                    <a:srgbClr val="4F5239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手性碳原子</a:t>
              </a:r>
            </a:p>
          </p:txBody>
        </p:sp>
        <p:sp>
          <p:nvSpPr>
            <p:cNvPr id="18" name="圆角矩形标注 17"/>
            <p:cNvSpPr/>
            <p:nvPr/>
          </p:nvSpPr>
          <p:spPr>
            <a:xfrm>
              <a:off x="7743" y="2254"/>
              <a:ext cx="2188" cy="760"/>
            </a:xfrm>
            <a:prstGeom prst="wedgeRoundRectCallout">
              <a:avLst>
                <a:gd name="adj1" fmla="val -71144"/>
                <a:gd name="adj2" fmla="val 65613"/>
                <a:gd name="adj3" fmla="val 16667"/>
              </a:avLst>
            </a:prstGeom>
            <a:noFill/>
            <a:ln>
              <a:solidFill>
                <a:srgbClr val="878D62"/>
              </a:solidFill>
            </a:ln>
            <a:effectLst>
              <a:outerShdw blurRad="50800" dist="508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rgbClr val="446DA9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文本框 25" title=""/>
          <p:cNvSpPr txBox="1"/>
          <p:nvPr/>
        </p:nvSpPr>
        <p:spPr>
          <a:xfrm>
            <a:off x="1020445" y="946150"/>
            <a:ext cx="8544560" cy="11245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altLang="zh-CN" sz="2400" kern="100">
                <a:solidFill>
                  <a:srgbClr val="00206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</a:t>
            </a:r>
            <a:r>
              <a:rPr lang="zh-CN" altLang="en-US" sz="2400" kern="100">
                <a:solidFill>
                  <a:srgbClr val="00206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思考</a:t>
            </a:r>
            <a:r>
              <a:rPr lang="en-US" altLang="zh-CN" sz="2400" kern="100">
                <a:solidFill>
                  <a:srgbClr val="00206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]</a:t>
            </a:r>
            <a:r>
              <a:rPr lang="zh-CN" altLang="zh-CN" sz="2400" kern="10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以下</a:t>
            </a:r>
            <a:r>
              <a:rPr lang="en-US" altLang="zh-CN" sz="2400" kern="10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7</a:t>
            </a:r>
            <a:r>
              <a:rPr lang="zh-CN" altLang="en-US" sz="2400" kern="10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种</a:t>
            </a:r>
            <a:r>
              <a:rPr lang="zh-CN" altLang="zh-CN" sz="2400" kern="10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分子式为</a:t>
            </a:r>
            <a:r>
              <a:rPr lang="en-US" altLang="zh-CN" sz="2400" kern="1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 kern="1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4</a:t>
            </a:r>
            <a:r>
              <a:rPr lang="en-US" altLang="zh-CN" sz="2400" kern="1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H</a:t>
            </a:r>
            <a:r>
              <a:rPr lang="en-US" altLang="zh-CN" sz="2400" kern="100" baseline="-25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10</a:t>
            </a:r>
            <a:r>
              <a:rPr lang="en-US" altLang="zh-CN" sz="2400" kern="1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O</a:t>
            </a:r>
            <a:r>
              <a:rPr lang="zh-CN" altLang="zh-CN" sz="2400" kern="10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的结构是否为所有可能的结构呢？</a:t>
            </a:r>
            <a:r>
              <a:rPr lang="en-US" altLang="zh-CN" sz="2400" kern="10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(</a:t>
            </a:r>
            <a:r>
              <a:rPr lang="zh-CN" altLang="zh-CN" sz="2400" kern="1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只写出骨架与官能团</a:t>
            </a:r>
            <a:r>
              <a:rPr lang="en-US" altLang="zh-CN" sz="2400" kern="100">
                <a:effectLst/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)</a:t>
            </a:r>
          </a:p>
        </p:txBody>
      </p:sp>
      <p:sp>
        <p:nvSpPr>
          <p:cNvPr id="9" name="文本框 8" title=""/>
          <p:cNvSpPr txBox="1"/>
          <p:nvPr/>
        </p:nvSpPr>
        <p:spPr>
          <a:xfrm>
            <a:off x="3723005" y="4159250"/>
            <a:ext cx="27400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Aft>
                <a:spcPct val="0"/>
              </a:spcAft>
              <a:tabLst>
                <a:tab pos="2340610"/>
              </a:tabLst>
            </a:pPr>
            <a:r>
              <a:rPr lang="en-US" altLang="zh-CN" sz="2400" kern="100">
                <a:solidFill>
                  <a:srgbClr val="C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Courier New" panose="02070309020205020404" pitchFamily="49" charset="0"/>
                <a:sym typeface="+mn-ea"/>
              </a:rPr>
              <a:t>  </a:t>
            </a:r>
            <a:r>
              <a:rPr lang="en-US" altLang="zh-CN" sz="2400" kern="100">
                <a:solidFill>
                  <a:srgbClr val="C00000"/>
                </a:solidFill>
                <a:latin typeface="Times New Roman" panose="02020603050405020304" charset="0"/>
                <a:ea typeface="微软雅黑" panose="020b0503020204020204" pitchFamily="34" charset="-122"/>
                <a:cs typeface="Courier New" panose="02070309020205020404" pitchFamily="49" charset="0"/>
                <a:sym typeface="+mn-ea"/>
              </a:rPr>
              <a:t>C—O—C—C—C</a:t>
            </a:r>
          </a:p>
        </p:txBody>
      </p:sp>
      <p:sp>
        <p:nvSpPr>
          <p:cNvPr id="11" name="文本框 10" title=""/>
          <p:cNvSpPr txBox="1"/>
          <p:nvPr/>
        </p:nvSpPr>
        <p:spPr>
          <a:xfrm>
            <a:off x="1306830" y="4303395"/>
            <a:ext cx="2435225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kern="100">
                <a:solidFill>
                  <a:srgbClr val="C00000"/>
                </a:solidFill>
                <a:latin typeface="Times New Roman" panose="02020603050405020304" charset="0"/>
                <a:ea typeface="微软雅黑" panose="020b0503020204020204" pitchFamily="34" charset="-122"/>
                <a:cs typeface="Courier New" panose="02070309020205020404" pitchFamily="49" charset="0"/>
                <a:sym typeface="+mn-ea"/>
              </a:rPr>
              <a:t>C—C—O—C—C</a:t>
            </a:r>
          </a:p>
        </p:txBody>
      </p:sp>
      <p:grpSp>
        <p:nvGrpSpPr>
          <p:cNvPr id="45" name="组合 44" title=""/>
          <p:cNvGrpSpPr/>
          <p:nvPr/>
        </p:nvGrpSpPr>
        <p:grpSpPr>
          <a:xfrm>
            <a:off x="4839335" y="2788920"/>
            <a:ext cx="4010025" cy="1026795"/>
            <a:chOff x="2653" y="4093"/>
            <a:chExt cx="6315" cy="1617"/>
          </a:xfrm>
        </p:grpSpPr>
        <p:sp>
          <p:nvSpPr>
            <p:cNvPr id="13" name="文本框 12"/>
            <p:cNvSpPr txBox="1"/>
            <p:nvPr/>
          </p:nvSpPr>
          <p:spPr>
            <a:xfrm>
              <a:off x="2653" y="4103"/>
              <a:ext cx="3008" cy="7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kern="1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Courier New" panose="02070309020205020404" pitchFamily="49" charset="0"/>
                  <a:sym typeface="+mn-ea"/>
                </a:rPr>
                <a:t>C—C—C—C</a:t>
              </a: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5960" y="4093"/>
              <a:ext cx="3008" cy="7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kern="1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Courier New" panose="02070309020205020404" pitchFamily="49" charset="0"/>
                  <a:sym typeface="+mn-ea"/>
                </a:rPr>
                <a:t>C—C—C—C</a:t>
              </a:r>
            </a:p>
          </p:txBody>
        </p:sp>
        <p:grpSp>
          <p:nvGrpSpPr>
            <p:cNvPr id="31" name="组合 30"/>
            <p:cNvGrpSpPr/>
            <p:nvPr/>
          </p:nvGrpSpPr>
          <p:grpSpPr>
            <a:xfrm>
              <a:off x="2653" y="4683"/>
              <a:ext cx="982" cy="1027"/>
              <a:chOff x="5386" y="5800"/>
              <a:chExt cx="982" cy="1027"/>
            </a:xfrm>
          </p:grpSpPr>
          <p:cxnSp>
            <p:nvCxnSpPr>
              <p:cNvPr id="30" name="直接连接符 29"/>
              <p:cNvCxnSpPr/>
              <p:nvPr/>
            </p:nvCxnSpPr>
            <p:spPr>
              <a:xfrm flipH="1" flipV="1">
                <a:off x="5715" y="5800"/>
                <a:ext cx="0" cy="454"/>
              </a:xfrm>
              <a:prstGeom prst="line">
                <a:avLst/>
              </a:prstGeom>
              <a:ln w="190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0" name="文本框 189"/>
              <p:cNvSpPr txBox="1"/>
              <p:nvPr/>
            </p:nvSpPr>
            <p:spPr>
              <a:xfrm>
                <a:off x="5386" y="6103"/>
                <a:ext cx="982" cy="725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>
                    <a:solidFill>
                      <a:srgbClr val="C00000"/>
                    </a:solidFill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OH</a:t>
                </a:r>
              </a:p>
            </p:txBody>
          </p:sp>
        </p:grpSp>
        <p:grpSp>
          <p:nvGrpSpPr>
            <p:cNvPr id="32" name="组合 31"/>
            <p:cNvGrpSpPr/>
            <p:nvPr/>
          </p:nvGrpSpPr>
          <p:grpSpPr>
            <a:xfrm>
              <a:off x="6747" y="4684"/>
              <a:ext cx="982" cy="1027"/>
              <a:chOff x="5386" y="5800"/>
              <a:chExt cx="982" cy="1027"/>
            </a:xfrm>
          </p:grpSpPr>
          <p:cxnSp>
            <p:nvCxnSpPr>
              <p:cNvPr id="33" name="直接连接符 32"/>
              <p:cNvCxnSpPr/>
              <p:nvPr/>
            </p:nvCxnSpPr>
            <p:spPr>
              <a:xfrm flipH="1" flipV="1">
                <a:off x="5715" y="5800"/>
                <a:ext cx="0" cy="454"/>
              </a:xfrm>
              <a:prstGeom prst="line">
                <a:avLst/>
              </a:prstGeom>
              <a:ln w="190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文本框 33"/>
              <p:cNvSpPr txBox="1"/>
              <p:nvPr/>
            </p:nvSpPr>
            <p:spPr>
              <a:xfrm>
                <a:off x="5386" y="6103"/>
                <a:ext cx="982" cy="725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>
                    <a:solidFill>
                      <a:srgbClr val="C00000"/>
                    </a:solidFill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OH</a:t>
                </a:r>
              </a:p>
            </p:txBody>
          </p:sp>
        </p:grpSp>
      </p:grpSp>
      <p:grpSp>
        <p:nvGrpSpPr>
          <p:cNvPr id="29" name="组合 28" title=""/>
          <p:cNvGrpSpPr/>
          <p:nvPr/>
        </p:nvGrpSpPr>
        <p:grpSpPr>
          <a:xfrm>
            <a:off x="1310640" y="2240280"/>
            <a:ext cx="3161030" cy="1604010"/>
            <a:chOff x="9608" y="3183"/>
            <a:chExt cx="4978" cy="2526"/>
          </a:xfrm>
        </p:grpSpPr>
        <p:grpSp>
          <p:nvGrpSpPr>
            <p:cNvPr id="15" name="组合 14"/>
            <p:cNvGrpSpPr/>
            <p:nvPr/>
          </p:nvGrpSpPr>
          <p:grpSpPr>
            <a:xfrm>
              <a:off x="12378" y="3183"/>
              <a:ext cx="2208" cy="1580"/>
              <a:chOff x="9445" y="2564"/>
              <a:chExt cx="2208" cy="1580"/>
            </a:xfrm>
          </p:grpSpPr>
          <p:sp>
            <p:nvSpPr>
              <p:cNvPr id="16" name="文本框 15"/>
              <p:cNvSpPr txBox="1"/>
              <p:nvPr/>
            </p:nvSpPr>
            <p:spPr>
              <a:xfrm>
                <a:off x="9445" y="3420"/>
                <a:ext cx="2208" cy="7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2400" kern="100">
                    <a:solidFill>
                      <a:srgbClr val="C00000"/>
                    </a:solidFill>
                    <a:latin typeface="Times New Roman" panose="02020603050405020304" charset="0"/>
                    <a:ea typeface="微软雅黑" panose="020b0503020204020204" pitchFamily="34" charset="-122"/>
                    <a:cs typeface="Courier New" panose="02070309020205020404" pitchFamily="49" charset="0"/>
                    <a:sym typeface="+mn-ea"/>
                  </a:rPr>
                  <a:t>C—C—C</a:t>
                </a:r>
              </a:p>
            </p:txBody>
          </p:sp>
          <p:grpSp>
            <p:nvGrpSpPr>
              <p:cNvPr id="17" name="组合 16"/>
              <p:cNvGrpSpPr/>
              <p:nvPr/>
            </p:nvGrpSpPr>
            <p:grpSpPr>
              <a:xfrm>
                <a:off x="10241" y="2564"/>
                <a:ext cx="608" cy="1027"/>
                <a:chOff x="9307" y="6182"/>
                <a:chExt cx="608" cy="1027"/>
              </a:xfrm>
            </p:grpSpPr>
            <p:cxnSp>
              <p:nvCxnSpPr>
                <p:cNvPr id="18" name="直接连接符 17"/>
                <p:cNvCxnSpPr/>
                <p:nvPr/>
              </p:nvCxnSpPr>
              <p:spPr>
                <a:xfrm flipH="1" flipV="1">
                  <a:off x="9600" y="6755"/>
                  <a:ext cx="0" cy="454"/>
                </a:xfrm>
                <a:prstGeom prst="line">
                  <a:avLst/>
                </a:prstGeom>
                <a:ln w="19050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2" name="文本框 21"/>
                <p:cNvSpPr txBox="1"/>
                <p:nvPr/>
              </p:nvSpPr>
              <p:spPr>
                <a:xfrm>
                  <a:off x="9307" y="6182"/>
                  <a:ext cx="608" cy="725"/>
                </a:xfrm>
                <a:prstGeom prst="rect">
                  <a:avLst/>
                </a:prstGeom>
                <a:noFill/>
              </p:spPr>
              <p:txBody>
                <a:bodyPr wrap="non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400">
                      <a:solidFill>
                        <a:srgbClr val="C00000"/>
                      </a:solidFill>
                      <a:latin typeface="Times New Roman" panose="02020603050405020304" charset="0"/>
                      <a:ea typeface="微软雅黑" panose="020b0503020204020204" pitchFamily="34" charset="-122"/>
                      <a:cs typeface="Times New Roman" panose="02020603050405020304" charset="0"/>
                      <a:sym typeface="+mn-ea"/>
                    </a:rPr>
                    <a:t>C</a:t>
                  </a:r>
                  <a:endParaRPr lang="en-US" altLang="zh-CN" sz="2400" baseline="-25000">
                    <a:solidFill>
                      <a:srgbClr val="C00000"/>
                    </a:solidFill>
                    <a:latin typeface="Times New Roman" panose="02020603050405020304" charset="0"/>
                    <a:ea typeface="微软雅黑" panose="020b0503020204020204" pitchFamily="34" charset="-122"/>
                    <a:cs typeface="Times New Roman" panose="02020603050405020304" charset="0"/>
                    <a:sym typeface="+mn-ea"/>
                  </a:endParaRPr>
                </a:p>
              </p:txBody>
            </p:sp>
          </p:grpSp>
        </p:grpSp>
        <p:grpSp>
          <p:nvGrpSpPr>
            <p:cNvPr id="19" name="组合 18"/>
            <p:cNvGrpSpPr/>
            <p:nvPr/>
          </p:nvGrpSpPr>
          <p:grpSpPr>
            <a:xfrm>
              <a:off x="9608" y="3199"/>
              <a:ext cx="2208" cy="1580"/>
              <a:chOff x="9445" y="2564"/>
              <a:chExt cx="2208" cy="1580"/>
            </a:xfrm>
          </p:grpSpPr>
          <p:sp>
            <p:nvSpPr>
              <p:cNvPr id="24" name="文本框 23"/>
              <p:cNvSpPr txBox="1"/>
              <p:nvPr/>
            </p:nvSpPr>
            <p:spPr>
              <a:xfrm>
                <a:off x="9445" y="3420"/>
                <a:ext cx="2208" cy="7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2400" kern="100">
                    <a:solidFill>
                      <a:srgbClr val="C00000"/>
                    </a:solidFill>
                    <a:latin typeface="Times New Roman" panose="02020603050405020304" charset="0"/>
                    <a:ea typeface="微软雅黑" panose="020b0503020204020204" pitchFamily="34" charset="-122"/>
                    <a:cs typeface="Courier New" panose="02070309020205020404" pitchFamily="49" charset="0"/>
                    <a:sym typeface="+mn-ea"/>
                  </a:rPr>
                  <a:t>C—C—C</a:t>
                </a:r>
              </a:p>
            </p:txBody>
          </p:sp>
          <p:grpSp>
            <p:nvGrpSpPr>
              <p:cNvPr id="25" name="组合 24"/>
              <p:cNvGrpSpPr/>
              <p:nvPr/>
            </p:nvGrpSpPr>
            <p:grpSpPr>
              <a:xfrm>
                <a:off x="10241" y="2564"/>
                <a:ext cx="608" cy="1027"/>
                <a:chOff x="9307" y="6182"/>
                <a:chExt cx="608" cy="1027"/>
              </a:xfrm>
            </p:grpSpPr>
            <p:cxnSp>
              <p:nvCxnSpPr>
                <p:cNvPr id="27" name="直接连接符 26"/>
                <p:cNvCxnSpPr/>
                <p:nvPr/>
              </p:nvCxnSpPr>
              <p:spPr>
                <a:xfrm flipH="1" flipV="1">
                  <a:off x="9600" y="6755"/>
                  <a:ext cx="0" cy="454"/>
                </a:xfrm>
                <a:prstGeom prst="line">
                  <a:avLst/>
                </a:prstGeom>
                <a:ln w="19050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文本框 27"/>
                <p:cNvSpPr txBox="1"/>
                <p:nvPr/>
              </p:nvSpPr>
              <p:spPr>
                <a:xfrm>
                  <a:off x="9307" y="6182"/>
                  <a:ext cx="608" cy="725"/>
                </a:xfrm>
                <a:prstGeom prst="rect">
                  <a:avLst/>
                </a:prstGeom>
                <a:noFill/>
              </p:spPr>
              <p:txBody>
                <a:bodyPr wrap="non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2400">
                      <a:solidFill>
                        <a:srgbClr val="C00000"/>
                      </a:solidFill>
                      <a:latin typeface="Times New Roman" panose="02020603050405020304" charset="0"/>
                      <a:ea typeface="微软雅黑" panose="020b0503020204020204" pitchFamily="34" charset="-122"/>
                      <a:cs typeface="Times New Roman" panose="02020603050405020304" charset="0"/>
                      <a:sym typeface="+mn-ea"/>
                    </a:rPr>
                    <a:t>C</a:t>
                  </a:r>
                  <a:endParaRPr lang="en-US" altLang="zh-CN" sz="2400" baseline="-25000">
                    <a:solidFill>
                      <a:srgbClr val="C00000"/>
                    </a:solidFill>
                    <a:latin typeface="Times New Roman" panose="02020603050405020304" charset="0"/>
                    <a:ea typeface="微软雅黑" panose="020b0503020204020204" pitchFamily="34" charset="-122"/>
                    <a:cs typeface="Times New Roman" panose="02020603050405020304" charset="0"/>
                    <a:sym typeface="+mn-ea"/>
                  </a:endParaRPr>
                </a:p>
              </p:txBody>
            </p:sp>
          </p:grpSp>
        </p:grpSp>
        <p:grpSp>
          <p:nvGrpSpPr>
            <p:cNvPr id="35" name="组合 34"/>
            <p:cNvGrpSpPr/>
            <p:nvPr/>
          </p:nvGrpSpPr>
          <p:grpSpPr>
            <a:xfrm>
              <a:off x="9611" y="4683"/>
              <a:ext cx="982" cy="1027"/>
              <a:chOff x="5386" y="5800"/>
              <a:chExt cx="982" cy="1027"/>
            </a:xfrm>
          </p:grpSpPr>
          <p:cxnSp>
            <p:nvCxnSpPr>
              <p:cNvPr id="36" name="直接连接符 35"/>
              <p:cNvCxnSpPr/>
              <p:nvPr/>
            </p:nvCxnSpPr>
            <p:spPr>
              <a:xfrm flipH="1" flipV="1">
                <a:off x="5715" y="5800"/>
                <a:ext cx="0" cy="454"/>
              </a:xfrm>
              <a:prstGeom prst="line">
                <a:avLst/>
              </a:prstGeom>
              <a:ln w="190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文本框 36"/>
              <p:cNvSpPr txBox="1"/>
              <p:nvPr/>
            </p:nvSpPr>
            <p:spPr>
              <a:xfrm>
                <a:off x="5386" y="6103"/>
                <a:ext cx="982" cy="725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>
                    <a:solidFill>
                      <a:srgbClr val="C00000"/>
                    </a:solidFill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OH</a:t>
                </a:r>
              </a:p>
            </p:txBody>
          </p:sp>
        </p:grpSp>
        <p:grpSp>
          <p:nvGrpSpPr>
            <p:cNvPr id="38" name="组合 37"/>
            <p:cNvGrpSpPr/>
            <p:nvPr/>
          </p:nvGrpSpPr>
          <p:grpSpPr>
            <a:xfrm>
              <a:off x="13152" y="4662"/>
              <a:ext cx="982" cy="1027"/>
              <a:chOff x="5386" y="5800"/>
              <a:chExt cx="982" cy="1027"/>
            </a:xfrm>
          </p:grpSpPr>
          <p:cxnSp>
            <p:nvCxnSpPr>
              <p:cNvPr id="39" name="直接连接符 38"/>
              <p:cNvCxnSpPr/>
              <p:nvPr/>
            </p:nvCxnSpPr>
            <p:spPr>
              <a:xfrm flipH="1" flipV="1">
                <a:off x="5715" y="5800"/>
                <a:ext cx="0" cy="454"/>
              </a:xfrm>
              <a:prstGeom prst="line">
                <a:avLst/>
              </a:prstGeom>
              <a:ln w="190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文本框 39"/>
              <p:cNvSpPr txBox="1"/>
              <p:nvPr/>
            </p:nvSpPr>
            <p:spPr>
              <a:xfrm>
                <a:off x="5386" y="6103"/>
                <a:ext cx="982" cy="725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>
                    <a:solidFill>
                      <a:srgbClr val="C00000"/>
                    </a:solidFill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OH</a:t>
                </a:r>
              </a:p>
            </p:txBody>
          </p:sp>
        </p:grpSp>
      </p:grpSp>
      <p:grpSp>
        <p:nvGrpSpPr>
          <p:cNvPr id="46" name="组合 45" title=""/>
          <p:cNvGrpSpPr/>
          <p:nvPr/>
        </p:nvGrpSpPr>
        <p:grpSpPr>
          <a:xfrm>
            <a:off x="6515735" y="4159250"/>
            <a:ext cx="2231390" cy="1147445"/>
            <a:chOff x="4581" y="7557"/>
            <a:chExt cx="3514" cy="1807"/>
          </a:xfrm>
        </p:grpSpPr>
        <p:sp>
          <p:nvSpPr>
            <p:cNvPr id="44" name="文本框 43"/>
            <p:cNvSpPr txBox="1"/>
            <p:nvPr/>
          </p:nvSpPr>
          <p:spPr>
            <a:xfrm>
              <a:off x="6700" y="8640"/>
              <a:ext cx="60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Times New Roman" panose="02020603050405020304" charset="0"/>
                  <a:sym typeface="+mn-ea"/>
                </a:rPr>
                <a:t>C</a:t>
              </a:r>
              <a:endParaRPr lang="en-US" altLang="zh-CN" sz="2400" baseline="-25000">
                <a:solidFill>
                  <a:srgbClr val="C00000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endParaRPr>
            </a:p>
          </p:txBody>
        </p:sp>
        <p:sp>
          <p:nvSpPr>
            <p:cNvPr id="42" name="文本框 41"/>
            <p:cNvSpPr txBox="1"/>
            <p:nvPr/>
          </p:nvSpPr>
          <p:spPr>
            <a:xfrm>
              <a:off x="4581" y="7557"/>
              <a:ext cx="3515" cy="10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Aft>
                  <a:spcPct val="0"/>
                </a:spcAft>
                <a:tabLst>
                  <a:tab pos="2340610"/>
                </a:tabLst>
              </a:pPr>
              <a:r>
                <a:rPr lang="en-US" altLang="zh-CN" sz="2400" kern="100">
                  <a:solidFill>
                    <a:srgbClr val="C00000"/>
                  </a:solidFill>
                  <a:latin typeface="宋体" panose="02010600030101010101" pitchFamily="2" charset="-122"/>
                  <a:ea typeface="微软雅黑" panose="020b0503020204020204" pitchFamily="34" charset="-122"/>
                  <a:cs typeface="Courier New" panose="02070309020205020404" pitchFamily="49" charset="0"/>
                  <a:sym typeface="+mn-ea"/>
                </a:rPr>
                <a:t>  </a:t>
              </a:r>
              <a:r>
                <a:rPr lang="en-US" altLang="zh-CN" sz="2400" kern="100">
                  <a:solidFill>
                    <a:srgbClr val="C00000"/>
                  </a:solidFill>
                  <a:latin typeface="Times New Roman" panose="02020603050405020304" charset="0"/>
                  <a:ea typeface="微软雅黑" panose="020b0503020204020204" pitchFamily="34" charset="-122"/>
                  <a:cs typeface="Courier New" panose="02070309020205020404" pitchFamily="49" charset="0"/>
                  <a:sym typeface="+mn-ea"/>
                </a:rPr>
                <a:t>C—O—C—C</a:t>
              </a:r>
            </a:p>
          </p:txBody>
        </p:sp>
        <p:cxnSp>
          <p:nvCxnSpPr>
            <p:cNvPr id="43" name="直接连接符 42"/>
            <p:cNvCxnSpPr/>
            <p:nvPr/>
          </p:nvCxnSpPr>
          <p:spPr>
            <a:xfrm flipH="1" flipV="1">
              <a:off x="7004" y="8337"/>
              <a:ext cx="0" cy="454"/>
            </a:xfrm>
            <a:prstGeom prst="line">
              <a:avLst/>
            </a:prstGeom>
            <a:ln w="190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组合 49" title=""/>
          <p:cNvGrpSpPr/>
          <p:nvPr/>
        </p:nvGrpSpPr>
        <p:grpSpPr>
          <a:xfrm>
            <a:off x="6939280" y="2388235"/>
            <a:ext cx="2724150" cy="2415540"/>
            <a:chOff x="10928" y="3761"/>
            <a:chExt cx="4290" cy="3804"/>
          </a:xfrm>
        </p:grpSpPr>
        <p:sp>
          <p:nvSpPr>
            <p:cNvPr id="47" name="圆角矩形 46"/>
            <p:cNvSpPr/>
            <p:nvPr/>
          </p:nvSpPr>
          <p:spPr>
            <a:xfrm>
              <a:off x="10928" y="4384"/>
              <a:ext cx="3007" cy="1626"/>
            </a:xfrm>
            <a:prstGeom prst="roundRect">
              <a:avLst>
                <a:gd name="adj" fmla="val 11368"/>
              </a:avLst>
            </a:prstGeom>
            <a:noFill/>
            <a:ln w="28575" cap="flat" cmpd="sng" algn="ctr">
              <a:solidFill>
                <a:srgbClr val="C00000">
                  <a:alpha val="77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黑体" panose="02010600030101010101" charset="-122"/>
                <a:ea typeface="黑体" panose="02010600030101010101" charset="-122"/>
                <a:cs typeface="+mn-cs"/>
              </a:endParaRPr>
            </a:p>
          </p:txBody>
        </p:sp>
        <p:cxnSp>
          <p:nvCxnSpPr>
            <p:cNvPr id="48" name="直接箭头连接符 47"/>
            <p:cNvCxnSpPr/>
            <p:nvPr/>
          </p:nvCxnSpPr>
          <p:spPr>
            <a:xfrm>
              <a:off x="13978" y="4765"/>
              <a:ext cx="454" cy="0"/>
            </a:xfrm>
            <a:prstGeom prst="straightConnector1">
              <a:avLst/>
            </a:prstGeom>
            <a:ln w="28575" cmpd="sng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63000">
                    <a:srgbClr val="C00000"/>
                  </a:gs>
                  <a:gs pos="83000">
                    <a:srgbClr val="C00000"/>
                  </a:gs>
                  <a:gs pos="100000">
                    <a:srgbClr val="C00000"/>
                  </a:gs>
                </a:gsLst>
                <a:lin ang="20100000" scaled="0"/>
              </a:gradFill>
              <a:prstDash val="solid"/>
              <a:tailEnd type="arrow"/>
            </a:ln>
            <a:effectLst>
              <a:outerShdw blurRad="114300" dist="50800" dir="5400000" algn="ctr" rotWithShape="0">
                <a:srgbClr val="000000">
                  <a:alpha val="43000"/>
                </a:srgb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文本框 48"/>
            <p:cNvSpPr txBox="1"/>
            <p:nvPr/>
          </p:nvSpPr>
          <p:spPr>
            <a:xfrm>
              <a:off x="14392" y="3761"/>
              <a:ext cx="827" cy="380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zh-CN" altLang="en-US" sz="2400">
                  <a:solidFill>
                    <a:srgbClr val="C00000"/>
                  </a:solidFill>
                  <a:latin typeface="楷体" panose="02010609060101010101" charset="-122"/>
                  <a:ea typeface="楷体" panose="02010609060101010101" charset="-122"/>
                  <a:sym typeface="+mn-ea"/>
                </a:rPr>
                <a:t>存在对映异构体</a:t>
              </a:r>
              <a:endParaRPr lang="zh-CN" altLang="en-US" sz="24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charset="0"/>
                <a:sym typeface="+mn-ea"/>
              </a:endParaRPr>
            </a:p>
          </p:txBody>
        </p:sp>
      </p:grp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https://d.book118.com/656002214030010044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5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8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9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1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11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 anchor="t">
        <a:spAutoFit/>
      </a:bodyPr>
      <a:lstStyle>
        <a:defPPr>
          <a:lnSpc>
            <a:spcPct val="130000"/>
          </a:lnSpc>
          <a:defRPr lang="en-US" altLang="zh-CN" sz="2400">
            <a:latin typeface="Times New Roman" panose="02020603050405020304" charset="0"/>
            <a:ea typeface="宋体" panose="02010600030101010101" pitchFamily="2" charset="-122"/>
            <a:cs typeface="Times New Roman" panose="02020603050405020304" charset="0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黑体</vt:lpstr>
      <vt:lpstr>方正正黑简体</vt:lpstr>
      <vt:lpstr>Times New Roman</vt:lpstr>
      <vt:lpstr>宋体</vt:lpstr>
      <vt:lpstr>楷体</vt:lpstr>
      <vt:lpstr>方正黑体简体</vt:lpstr>
      <vt:lpstr>Hoefler Text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2024-09-12T09:20:45.648</cp:lastPrinted>
  <dcterms:created xsi:type="dcterms:W3CDTF">2024-09-12T01:20:45Z</dcterms:created>
  <dcterms:modified xsi:type="dcterms:W3CDTF">2024-09-12T01:20:47Z</dcterms:modified>
</cp:coreProperties>
</file>