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198D0FE-98CB-424B-8907-4BE48EFDFD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B6EEC91-9E97-42B0-A9C5-A2792413F80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6FDC593-83F8-4D4C-A043-BDBD4CAB6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6641296-F87D-4F29-9906-57893A84CF9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5EC61EC-D6F1-4ECE-AFF0-48C58B03CC5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4795EC6-E9AB-4F3B-8158-05AC948BCA2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414823-3924-484C-AB8B-FCE72CC18DA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01EEC2-945C-42A4-B062-EE717513E81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F0078B0-6130-420E-A0BC-4C9023AB1C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0AFE9D-1AF4-4F0B-9B9B-7AC36712D8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76E922-EDE4-4163-A8DE-CB2F449C7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56005024105010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第8章福费廷业务</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福费廷业务概述</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福费廷业务流程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福费廷业务的风险与防范</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福费廷业务的优势与局限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福费廷业务的实践与案例</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福费廷业务的未来发展趋势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福费廷业务概述</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283" b="228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福费廷（Forfaiting）是一种无追索权的国际贸易融资方式，出口商将未来应收账款无追索权地卖给银行或专业福费廷公司，获得资金融通。</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无追索权、固定利率与费用、中长期融资、适用于大额交易。</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福费廷特点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福费廷定义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福费廷的起源与发展</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起源</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福费廷起源于20世纪40年代后期的瑞士，当时瑞士苏黎世银行协会首次运用福费廷业务为出口商提供融资服务。</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发展</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随着国际贸易的不断发展，福费廷业务逐渐在全球范围内得到推广和应用。目前，许多国际性和区域性银行以及专业福费廷公司都提供福费廷服务。</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6200000">
            <a:off x="2007200" y="2256367"/>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2243210" y="2494492"/>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1752143" y="2015067"/>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510528"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511480" y="3223760"/>
            <a:ext cx="478346" cy="399410"/>
            <a:chOff x="6511480" y="3223760"/>
            <a:chExt cx="478346" cy="399410"/>
          </a:xfrm>
        </p:grpSpPr>
        <p:sp>
          <p:nvSpPr>
            <p:cNvPr id="7" name="AutoShape 7"/>
            <p:cNvSpPr/>
            <p:nvPr/>
          </p:nvSpPr>
          <p:spPr>
            <a:xfrm>
              <a:off x="6511480"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511480" y="4805669"/>
            <a:ext cx="478346" cy="413650"/>
            <a:chOff x="6511480" y="4805669"/>
            <a:chExt cx="478346" cy="413650"/>
          </a:xfrm>
        </p:grpSpPr>
        <p:sp>
          <p:nvSpPr>
            <p:cNvPr id="9" name="AutoShape 9"/>
            <p:cNvSpPr/>
            <p:nvPr/>
          </p:nvSpPr>
          <p:spPr>
            <a:xfrm>
              <a:off x="6511480"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0" name="Freeform 10"/>
          <p:cNvSpPr/>
          <p:nvPr/>
        </p:nvSpPr>
        <p:spPr>
          <a:xfrm>
            <a:off x="2802998" y="2871591"/>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福费廷市场现状</a:t>
              </a:r>
            </a:p>
          </p:txBody>
        </p:sp>
      </p:grpSp>
      <p:grpSp>
        <p:nvGrpSpPr>
          <p:cNvPr id="33" name="Group 33"/>
          <p:cNvGrpSpPr/>
          <p:nvPr/>
        </p:nvGrpSpPr>
        <p:grpSpPr>
          <a:xfrm>
            <a:off x="6384512" y="2015068"/>
            <a:ext cx="5082159" cy="1071601"/>
            <a:chOff x="6384512" y="2015068"/>
            <a:chExt cx="5082159" cy="1071601"/>
          </a:xfrm>
        </p:grpSpPr>
        <p:sp>
          <p:nvSpPr>
            <p:cNvPr id="34" name="TextBox 34"/>
            <p:cNvSpPr txBox="1"/>
            <p:nvPr/>
          </p:nvSpPr>
          <p:spPr>
            <a:xfrm>
              <a:off x="6384512" y="2015068"/>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福费廷市场规模庞大，涉及全球范围内的众多银行和金融机构。根据国际福费廷协会（IFA）的数据，全球福费廷业务量逐年增长。</a:t>
              </a:r>
            </a:p>
          </p:txBody>
        </p:sp>
      </p:grpSp>
      <p:grpSp>
        <p:nvGrpSpPr>
          <p:cNvPr id="35" name="Group 35"/>
          <p:cNvGrpSpPr/>
          <p:nvPr/>
        </p:nvGrpSpPr>
        <p:grpSpPr>
          <a:xfrm>
            <a:off x="7116604" y="3155950"/>
            <a:ext cx="4476083" cy="490334"/>
            <a:chOff x="7116604" y="3155950"/>
            <a:chExt cx="4476083" cy="490334"/>
          </a:xfrm>
        </p:grpSpPr>
        <p:sp>
          <p:nvSpPr>
            <p:cNvPr id="36" name="TextBox 36"/>
            <p:cNvSpPr txBox="1"/>
            <p:nvPr/>
          </p:nvSpPr>
          <p:spPr>
            <a:xfrm>
              <a:off x="7116604" y="3155950"/>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参与者</a:t>
              </a:r>
            </a:p>
          </p:txBody>
        </p:sp>
      </p:grpSp>
      <p:grpSp>
        <p:nvGrpSpPr>
          <p:cNvPr id="37" name="Group 37"/>
          <p:cNvGrpSpPr/>
          <p:nvPr/>
        </p:nvGrpSpPr>
        <p:grpSpPr>
          <a:xfrm>
            <a:off x="6510528" y="3652633"/>
            <a:ext cx="5082159" cy="1071601"/>
            <a:chOff x="6510528" y="3652633"/>
            <a:chExt cx="5082159" cy="1071601"/>
          </a:xfrm>
        </p:grpSpPr>
        <p:sp>
          <p:nvSpPr>
            <p:cNvPr id="38" name="TextBox 38"/>
            <p:cNvSpPr txBox="1"/>
            <p:nvPr/>
          </p:nvSpPr>
          <p:spPr>
            <a:xfrm>
              <a:off x="6510528" y="3652633"/>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福费廷市场的参与者主要包括出口商、进口商、银行、保险公司和专业福费廷公司等。</a:t>
              </a:r>
            </a:p>
          </p:txBody>
        </p:sp>
      </p:grpSp>
      <p:grpSp>
        <p:nvGrpSpPr>
          <p:cNvPr id="39" name="Group 39"/>
          <p:cNvGrpSpPr/>
          <p:nvPr/>
        </p:nvGrpSpPr>
        <p:grpSpPr>
          <a:xfrm>
            <a:off x="7116604" y="4743284"/>
            <a:ext cx="4476083" cy="490334"/>
            <a:chOff x="7116604" y="4743284"/>
            <a:chExt cx="4476083" cy="490334"/>
          </a:xfrm>
        </p:grpSpPr>
        <p:sp>
          <p:nvSpPr>
            <p:cNvPr id="40" name="TextBox 40"/>
            <p:cNvSpPr txBox="1"/>
            <p:nvPr/>
          </p:nvSpPr>
          <p:spPr>
            <a:xfrm>
              <a:off x="7116604" y="4743284"/>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发展趋势</a:t>
              </a:r>
            </a:p>
          </p:txBody>
        </p:sp>
      </p:grpSp>
      <p:grpSp>
        <p:nvGrpSpPr>
          <p:cNvPr id="41" name="Group 41"/>
          <p:cNvGrpSpPr/>
          <p:nvPr/>
        </p:nvGrpSpPr>
        <p:grpSpPr>
          <a:xfrm>
            <a:off x="6510528" y="5239966"/>
            <a:ext cx="5082159" cy="1071601"/>
            <a:chOff x="6510528" y="5239966"/>
            <a:chExt cx="5082159" cy="1071601"/>
          </a:xfrm>
        </p:grpSpPr>
        <p:sp>
          <p:nvSpPr>
            <p:cNvPr id="42" name="TextBox 42"/>
            <p:cNvSpPr txBox="1"/>
            <p:nvPr/>
          </p:nvSpPr>
          <p:spPr>
            <a:xfrm>
              <a:off x="6510528" y="5239966"/>
              <a:ext cx="5082159" cy="1071601"/>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随着国际贸易的不断发展和金融市场的不断创新，福费廷业务将继续保持增长态势。同时，数字化和金融科技的发展也将为福费廷业务带来新的机遇和挑战。</a:t>
              </a:r>
            </a:p>
          </p:txBody>
        </p:sp>
      </p:grpSp>
      <p:grpSp>
        <p:nvGrpSpPr>
          <p:cNvPr id="43" name="Group 43"/>
          <p:cNvGrpSpPr/>
          <p:nvPr/>
        </p:nvGrpSpPr>
        <p:grpSpPr>
          <a:xfrm>
            <a:off x="7116604" y="1472796"/>
            <a:ext cx="4476083" cy="490334"/>
            <a:chOff x="7116604" y="1472796"/>
            <a:chExt cx="4476083" cy="490334"/>
          </a:xfrm>
        </p:grpSpPr>
        <p:sp>
          <p:nvSpPr>
            <p:cNvPr id="44" name="TextBox 44"/>
            <p:cNvSpPr txBox="1"/>
            <p:nvPr/>
          </p:nvSpPr>
          <p:spPr>
            <a:xfrm>
              <a:off x="7116604" y="1472796"/>
              <a:ext cx="447608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市场规模</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福费廷业务流程</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申请资格</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申请人需具备合法经营资格，拥有良好信用记录，并能提供符合要求的交易背景和资料。</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申请材料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申请人需提交包括基础交易合同、发票、运输单据等在内的相关材料，以便银行进行审核和评估。</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申请人提交申请</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67" r="16667"/>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风险评估</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银行会对福费廷业务涉及的风险进行评估，包括国家风险、汇率风险、利率风险等。</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交易背景真实性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银行会对申请人提交的交易背景材料进行严格审核，确保交易真实、合法、有效。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申请人资信状况</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银行会对申请人的资信状况进行评估，包括财务状况、经营情况、信用记录等方面。</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银行审核与评估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协议内容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福费廷协议是银行与申请人之间的法律文件，明确双方的权利和义务，包括融资金额、融资期限、利率、费用等条款。</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协议签订</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在审核和评估通过后，银行与申请人签订福费廷协议，双方需严格遵守协议规定。</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8594" r="18594"/>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签订福费廷协议</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资金划转</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银行根据福费廷协议规定，将融资金额划转至申请人指定的账户。</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结算方式</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福费廷业务的结算方式通常包括定期结算和到期一次性结算两种，具体方式由双方协商确定。</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后续管理</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在资金划转后，银行会对福费廷业务进行后续管理，包括跟踪监督、风险控制等方面。</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资金划转与结算</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福费廷业务的风险与防范</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0000" r="10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买方因自身经营问题或市场变化导致无法按期付款，给卖方带来损失。防范措施包括严格筛选买方，了解其信用记录和经营状况，以及采用信用保险等方式降低风险。</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买方信用风险</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卖方未能按照合同规定履行交货义务，导致买方无法收到货物并产生损失。防范措施包括签订详细的合同条款，明确双方权利和义务，以及采用第三方监管等方式确保合同履行。</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卖方信用风险</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信用风险及防范</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福费廷业务通常涉及长期融资，利率波动可能对业务收益产生不利影响。防范措施包括采用固定利率或利率上限等金融衍生工具来规避利率风险。</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利率风险</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涉及跨境交易的福费廷业务可能面临汇率波动的风险。防范措施包括采用货币互换、远期外汇交易等金融衍生工具来规避汇率风险。</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汇率风险</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市场风险及防范</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https://d.book118.com/656005024105010050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2024-09-15T16:01:47.459</cp:lastPrinted>
  <dcterms:created xsi:type="dcterms:W3CDTF">2024-09-15T08:01:47Z</dcterms:created>
  <dcterms:modified xsi:type="dcterms:W3CDTF">2024-09-15T08:01:49Z</dcterms:modified>
</cp:coreProperties>
</file>