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CNAGR+MS-UIGothic"/>
      <p:regular r:id="rId15"/>
    </p:embeddedFont>
    <p:embeddedFont>
      <p:font typeface="HCDHSD+FEECOW+MicrosoftYaHei"/>
      <p:regular r:id="rId16"/>
    </p:embeddedFont>
    <p:embeddedFont>
      <p:font typeface="PNEGMQ+REGVHI+ArialMT"/>
      <p:regular r:id="rId17"/>
    </p:embeddedFont>
    <p:embeddedFont>
      <p:font typeface="IJJEET+JJTUTW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F6F4F-4112-4CBE-B3ED-B451FAA49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03154-055C-41F2-ACD5-255773002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67EF6-7051-4EC8-A9C2-FBAD47399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522C5-5E10-4850-B81A-8683EAE27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B7B56E-37A3-4BFA-8337-15E9D9EF3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C91C8-F1F8-4415-8B55-378133EF0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9EE6C2-32AF-4A56-AA16-CDFC3B7D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F3839-6D36-4760-B0C4-83640E275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71EEE-9D6B-4EA7-A63A-165C75919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6CB68-2E3A-4DD5-AA89-A6B64A2B6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13118-51B5-4CBC-980A-C97305BE3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23242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24585" y="2210320"/>
            <a:ext cx="660082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GCNAGR+MS-UIGothic"/>
                <a:cs typeface="GCNAGR+MS-UIGothic"/>
              </a:rPr>
              <a:t>定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额</a:t>
            </a:r>
            <a:r>
              <a:rPr sz="4950">
                <a:solidFill>
                  <a:srgbClr val="754807"/>
                </a:solidFill>
                <a:latin typeface="GCNAGR+MS-UIGothic"/>
                <a:cs typeface="GCNAGR+MS-UIGothic"/>
              </a:rPr>
              <a:t>工程量的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计</a:t>
            </a:r>
            <a:r>
              <a:rPr sz="4950">
                <a:solidFill>
                  <a:srgbClr val="754807"/>
                </a:solidFill>
                <a:latin typeface="GCNAGR+MS-UIGothic"/>
                <a:cs typeface="GCNAGR+MS-UIGothic"/>
              </a:rPr>
              <a:t>算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则课</a:t>
            </a:r>
            <a:r>
              <a:rPr sz="4950">
                <a:solidFill>
                  <a:srgbClr val="754807"/>
                </a:solidFill>
                <a:latin typeface="GCNAGR+MS-UIGothic"/>
                <a:cs typeface="GCNAGR+MS-UIGothic"/>
              </a:rPr>
              <a:t> 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4070" y="4713366"/>
            <a:ext cx="172387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754807"/>
                </a:solidFill>
                <a:latin typeface="HCDHSD+FEECOW+MicrosoftYaHei"/>
                <a:cs typeface="HCDHSD+FEECOW+MicrosoftYaHei"/>
              </a:rPr>
              <a:t>xx</a:t>
            </a:r>
            <a:r>
              <a:rPr sz="1800">
                <a:solidFill>
                  <a:srgbClr val="754807"/>
                </a:solidFill>
                <a:latin typeface="GCNAGR+MS-UIGothic"/>
                <a:cs typeface="GCNAGR+MS-UIGothic"/>
              </a:rPr>
              <a:t>年</a:t>
            </a:r>
            <a:r>
              <a:rPr sz="1800">
                <a:solidFill>
                  <a:srgbClr val="754807"/>
                </a:solidFill>
                <a:latin typeface="HCDHSD+FEECOW+MicrosoftYaHei"/>
                <a:cs typeface="HCDHSD+FEECOW+MicrosoftYaHei"/>
              </a:rPr>
              <a:t>xx</a:t>
            </a:r>
            <a:r>
              <a:rPr sz="1800">
                <a:solidFill>
                  <a:srgbClr val="754807"/>
                </a:solidFill>
                <a:latin typeface="GCNAGR+MS-UIGothic"/>
                <a:cs typeface="GCNAGR+MS-UIGothic"/>
              </a:rPr>
              <a:t>月</a:t>
            </a:r>
            <a:r>
              <a:rPr sz="1800">
                <a:solidFill>
                  <a:srgbClr val="754807"/>
                </a:solidFill>
                <a:latin typeface="HCDHSD+FEECOW+MicrosoftYaHei"/>
                <a:cs typeface="HCDHSD+FEECOW+MicrosoftYaHei"/>
              </a:rPr>
              <a:t>xx</a:t>
            </a:r>
            <a:r>
              <a:rPr sz="1800">
                <a:solidFill>
                  <a:srgbClr val="754807"/>
                </a:solidFill>
                <a:latin typeface="GCNAGR+MS-UIGothic"/>
                <a:cs typeface="GCNAGR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GCNAGR+MS-UIGothic"/>
                <a:cs typeface="GCNAGR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1840" y="1586420"/>
            <a:ext cx="4439861" cy="23211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PNEGMQ+REGVHI+ArialMT"/>
                <a:cs typeface="PNEGMQ+REGVHI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GCNAGR+MS-UIGothic"/>
                <a:cs typeface="GCNAGR+MS-UIGothic"/>
              </a:rPr>
              <a:t>定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额</a:t>
            </a:r>
            <a:r>
              <a:rPr sz="2400">
                <a:solidFill>
                  <a:srgbClr val="754807"/>
                </a:solidFill>
                <a:latin typeface="GCNAGR+MS-UIGothic"/>
                <a:cs typeface="GCNAGR+MS-UIGothic"/>
              </a:rPr>
              <a:t>工程量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754807"/>
                </a:solidFill>
                <a:latin typeface="GCNAGR+MS-UIGothic"/>
                <a:cs typeface="GCNAGR+MS-UIGothic"/>
              </a:rPr>
              <a:t>算概述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PNEGMQ+REGVHI+ArialMT"/>
                <a:cs typeface="PNEGMQ+REGVHI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754807"/>
                </a:solidFill>
                <a:latin typeface="GCNAGR+MS-UIGothic"/>
                <a:cs typeface="GCNAGR+MS-UIGothic"/>
              </a:rPr>
              <a:t>算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规则</a:t>
            </a:r>
            <a:r>
              <a:rPr sz="2400">
                <a:solidFill>
                  <a:srgbClr val="754807"/>
                </a:solidFill>
                <a:latin typeface="GCNAGR+MS-UIGothic"/>
                <a:cs typeface="GCNAGR+MS-UIGothic"/>
              </a:rPr>
              <a:t>的主要内容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PNEGMQ+REGVHI+ArialMT"/>
                <a:cs typeface="PNEGMQ+REGVHI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754807"/>
                </a:solidFill>
                <a:latin typeface="GCNAGR+MS-UIGothic"/>
                <a:cs typeface="GCNAGR+MS-UIGothic"/>
              </a:rPr>
              <a:t>算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规则</a:t>
            </a:r>
            <a:r>
              <a:rPr sz="2400">
                <a:solidFill>
                  <a:srgbClr val="754807"/>
                </a:solidFill>
                <a:latin typeface="GCNAGR+MS-UIGothic"/>
                <a:cs typeface="GCNAGR+MS-UIGothic"/>
              </a:rPr>
              <a:t>的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754807"/>
                </a:solidFill>
                <a:latin typeface="GCNAGR+MS-UIGothic"/>
                <a:cs typeface="GCNAGR+MS-UIGothic"/>
              </a:rPr>
              <a:t>用与注意事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PNEGMQ+REGVHI+ArialMT"/>
                <a:cs typeface="PNEGMQ+REGVHI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GCNAGR+MS-UIGothic"/>
                <a:cs typeface="GCNAGR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IJJEET+JJTUTW+MicrosoftYaHei-Bold"/>
                <a:cs typeface="IJJEET+JJTUT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GCNAGR+MS-UIGothic"/>
                <a:cs typeface="GCNAGR+MS-UIGothic"/>
              </a:rPr>
              <a:t>定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额</a:t>
            </a:r>
            <a:r>
              <a:rPr sz="4500">
                <a:solidFill>
                  <a:srgbClr val="754807"/>
                </a:solidFill>
                <a:latin typeface="GCNAGR+MS-UIGothic"/>
                <a:cs typeface="GCNAGR+MS-UIGothic"/>
              </a:rPr>
              <a:t>工程量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计</a:t>
            </a:r>
            <a:r>
              <a:rPr sz="4500">
                <a:solidFill>
                  <a:srgbClr val="754807"/>
                </a:solidFill>
                <a:latin typeface="GCNAGR+MS-UIGothic"/>
                <a:cs typeface="GCNAGR+MS-UIGothic"/>
              </a:rPr>
              <a:t>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定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GCNAGR+MS-UIGothic"/>
                <a:cs typeface="GCNAGR+MS-UIGothic"/>
              </a:rPr>
              <a:t>定</a:t>
            </a:r>
            <a:r>
              <a:rPr sz="1550">
                <a:solidFill>
                  <a:srgbClr val="75480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工程量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算是指根据工程定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和工程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图纸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算出完成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程所需的各种人工、材料、机械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台班消耗的数量。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GCNAGR+MS-UIGothic"/>
                <a:cs typeface="GCNAGR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工程的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算、投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标报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价、成本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控制和施工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提供依据，同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也是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行工程量清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单计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价的基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算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规则</a:t>
            </a: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GCNAGR+MS-UIGothic"/>
                <a:cs typeface="GCNAGR+MS-UIGothic"/>
              </a:rPr>
              <a:t>提高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报</a:t>
            </a:r>
            <a:r>
              <a:rPr sz="2300" spc="23">
                <a:solidFill>
                  <a:srgbClr val="754807"/>
                </a:solidFill>
                <a:latin typeface="GCNAGR+MS-UIGothic"/>
                <a:cs typeface="GCNAGR+MS-UIGothic"/>
              </a:rPr>
              <a:t>价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竞</a:t>
            </a:r>
            <a:r>
              <a:rPr sz="2300" spc="25">
                <a:solidFill>
                  <a:srgbClr val="754807"/>
                </a:solidFill>
                <a:latin typeface="GCNAGR+MS-UIGothic"/>
                <a:cs typeface="GCNAGR+MS-UIGothic"/>
              </a:rPr>
              <a:t>争力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在投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标过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程中，准确的定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工程量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算有助于提高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价的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争力，帮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助企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业获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得更多的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目机会。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GCNAGR+MS-UIGothic"/>
                <a:cs typeface="GCNAGR+MS-UIGothic"/>
              </a:rPr>
              <a:t>准确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754807"/>
                </a:solidFill>
                <a:latin typeface="GCNAGR+MS-UIGothic"/>
                <a:cs typeface="GCNAGR+MS-UIGothic"/>
              </a:rPr>
              <a:t>估工程成本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工程量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算，可以准确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估完成工程所需的人工、材料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和机械台班消耗，从而得出工程</a:t>
            </a:r>
          </a:p>
          <a:p>
            <a:pPr marL="2095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的成本。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GCNAGR+MS-UIGothic"/>
                <a:cs typeface="GCNAGR+MS-UIGothic"/>
              </a:rPr>
              <a:t>有利于成本控制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工程量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算是成本控制的基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过计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算可以及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和解决成本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超支的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算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规则</a:t>
            </a: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的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展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GCNAGR+MS-UIGothic"/>
                <a:cs typeface="GCNAGR+MS-UIGothic"/>
              </a:rPr>
              <a:t>初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创阶</a:t>
            </a:r>
            <a:r>
              <a:rPr sz="2000">
                <a:solidFill>
                  <a:srgbClr val="FFFDFD"/>
                </a:solidFill>
                <a:latin typeface="GCNAGR+MS-UIGothic"/>
                <a:cs typeface="GCNAGR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CNAGR+MS-UIGothic"/>
                <a:cs typeface="GCNAGR+MS-UIGothic"/>
              </a:rPr>
              <a:t>智能化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DFD"/>
                </a:solidFill>
                <a:latin typeface="GCNAGR+MS-UIGothic"/>
                <a:cs typeface="GCNAGR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目前，基于人工智能和大数据技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智能化工程量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算正在逐步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展，能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够实现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更加快速、准确的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算和分析。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最初的手工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算方式效率低下，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FFFDFD"/>
                </a:solidFill>
                <a:latin typeface="GCNAGR+MS-UIGothic"/>
                <a:cs typeface="GCNAGR+MS-UIGothic"/>
              </a:rPr>
              <a:t>算机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2000" spc="25">
                <a:solidFill>
                  <a:srgbClr val="FFFDFD"/>
                </a:solidFill>
                <a:latin typeface="GCNAGR+MS-UIGothic"/>
                <a:cs typeface="GCNAGR+MS-UIGothic"/>
              </a:rPr>
              <a:t>助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DFD"/>
                </a:solidFill>
                <a:latin typeface="GCNAGR+MS-UIGothic"/>
                <a:cs typeface="GCNAGR+MS-UIGothic"/>
              </a:rPr>
              <a:t>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算机技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展，各种工程量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件逐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普及，提高了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算效率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NAGR+MS-UIGothic"/>
                <a:cs typeface="GCNAGR+MS-UIGothic"/>
              </a:rPr>
              <a:t>和准确性。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IJJEET+JJTUTW+MicrosoftYaHei-Bold"/>
                <a:cs typeface="IJJEET+JJTUT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计</a:t>
            </a:r>
            <a:r>
              <a:rPr sz="4500">
                <a:solidFill>
                  <a:srgbClr val="754807"/>
                </a:solidFill>
                <a:latin typeface="GCNAGR+MS-UIGothic"/>
                <a:cs typeface="GCNAGR+MS-UIGothic"/>
              </a:rPr>
              <a:t>算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规则</a:t>
            </a:r>
            <a:r>
              <a:rPr sz="4500">
                <a:solidFill>
                  <a:srgbClr val="754807"/>
                </a:solidFill>
                <a:latin typeface="GCNAGR+MS-UIGothic"/>
                <a:cs typeface="GCNAGR+MS-UIGothic"/>
              </a:rPr>
              <a:t>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建筑面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的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算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建筑面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是指房屋建筑各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水平投影面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之和，包括使用、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助、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构等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部分的面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积总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754807"/>
                </a:solidFill>
                <a:latin typeface="GCNAGR+MS-UIGothic"/>
                <a:cs typeface="GCNAG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建筑面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单层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建筑物的建筑面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、多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建筑物的建筑面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、高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跨建筑面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、突出屋面建筑面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、利用坡屋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的建筑面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CNAGR+MS-UIGothic"/>
                <a:cs typeface="GCNAGR+MS-UIGothic"/>
              </a:rPr>
              <a:t>算方法。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土石方工程的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算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75480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土石方工程包括土方工程和石方工程，涉及挖掘、运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、填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筑等作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75480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754807"/>
                </a:solidFill>
                <a:latin typeface="GCNAGR+MS-UIGothic"/>
                <a:cs typeface="GCNAG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土石方工程的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包括土方开挖、石方开挖、回填土、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余土外运等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算方法和注意事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，以及不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同土壤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类别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和挖掘深度的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整系数。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桩</a:t>
            </a: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基工程的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754807"/>
                </a:solidFill>
                <a:latin typeface="GCNAGR+MS-UIGothic"/>
                <a:cs typeface="GCNAGR+MS-UIGothic"/>
              </a:rPr>
              <a:t>算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桩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基工程是建筑物基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的一种形式，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过桩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基来承受建筑物荷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00000"/>
                </a:solidFill>
                <a:latin typeface="GCNAGR+MS-UIGothic"/>
                <a:cs typeface="GCNAG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GCNAGR+MS-UIGothic"/>
                <a:cs typeface="GCNAG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桩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基工程的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桩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、灌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桩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等不同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桩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型的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位、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算方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法和注意事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，以及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桩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基承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力、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度等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参数的考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GCNAGR+MS-UIGothic"/>
                <a:cs typeface="GCNAG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https://d.book118.com/656023242034010102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GCNAGR+MS-UIGothic</vt:lpstr>
      <vt:lpstr>SimSun</vt:lpstr>
      <vt:lpstr>HCDHSD+FEECOW+MicrosoftYaHei</vt:lpstr>
      <vt:lpstr>Times New Roman</vt:lpstr>
      <vt:lpstr>PNEGMQ+REGVHI+ArialMT</vt:lpstr>
      <vt:lpstr>IJJEET+JJTUTW+MicrosoftYaHei-Bold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2024-09-26T23:30:42.835</cp:lastPrinted>
  <dcterms:created xsi:type="dcterms:W3CDTF">2024-09-26T15:30:42Z</dcterms:created>
  <dcterms:modified xsi:type="dcterms:W3CDTF">2024-09-26T15:30:44Z</dcterms:modified>
</cp:coreProperties>
</file>