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9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FF4D7-4AFE-49AB-9E79-A4CD2665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F50A3-8223-4D29-854E-53AB12E38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EE969-FB04-4A91-BC49-D27D752F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5FBEF-BA79-42BF-8EDB-F183CBEB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DA0B50-F022-461A-BCBE-4F8AFEBB7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9B1F1-DB50-40CC-82AF-FADD9C274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BA782B-C0E0-41F5-987E-432A074A9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0610D-E1BA-4327-8A0B-B057A4093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86464-1ABC-485A-A21A-96EDC3EE8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BA440-CB30-463D-9DC1-6E51B2CD8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63423-9CCD-4146-BD53-047DBB954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5959" r:id="rId2"/>
    <p:sldLayoutId id="2147505960" r:id="rId3"/>
    <p:sldLayoutId id="2147505961" r:id="rId4"/>
    <p:sldLayoutId id="2147505962" r:id="rId5"/>
    <p:sldLayoutId id="2147505963" r:id="rId6"/>
    <p:sldLayoutId id="2147505964" r:id="rId7"/>
    <p:sldLayoutId id="2147505965" r:id="rId8"/>
    <p:sldLayoutId id="2147505966" r:id="rId9"/>
    <p:sldLayoutId id="2147505967" r:id="rId10"/>
    <p:sldLayoutId id="214750596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ags" Target="../tags/tag213.xml" /><Relationship Id="rId24" Type="http://schemas.openxmlformats.org/officeDocument/2006/relationships/tags" Target="../tags/tag214.xml" /><Relationship Id="rId25" Type="http://schemas.openxmlformats.org/officeDocument/2006/relationships/tags" Target="../tags/tag215.xml" /><Relationship Id="rId26" Type="http://schemas.openxmlformats.org/officeDocument/2006/relationships/tags" Target="../tags/tag216.xml" /><Relationship Id="rId27" Type="http://schemas.openxmlformats.org/officeDocument/2006/relationships/tags" Target="../tags/tag217.xml" /><Relationship Id="rId28" Type="http://schemas.openxmlformats.org/officeDocument/2006/relationships/tags" Target="../tags/tag218.xml" /><Relationship Id="rId29" Type="http://schemas.openxmlformats.org/officeDocument/2006/relationships/tags" Target="../tags/tag219.xml" /><Relationship Id="rId3" Type="http://schemas.openxmlformats.org/officeDocument/2006/relationships/tags" Target="../tags/tag193.xml" /><Relationship Id="rId30" Type="http://schemas.openxmlformats.org/officeDocument/2006/relationships/tags" Target="../tags/tag220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0240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短视频企业号运营中的用户留存策略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用户留存的重要性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影响用户留存的因素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提升用户留存的策略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实践建议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用户留存的重要性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用户留存对企业的价值</a:t>
            </a:r>
            <a:endParaRPr lang="zh-CN" altLang="en-US"/>
          </a:p>
        </p:txBody>
      </p:sp>
      <p:sp>
        <p:nvSpPr>
          <p:cNvPr id="10489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9117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4958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提高用户粘性：用户留存率高，说明用户对企业号的内容和服务认可度高，更容易形成长期的用户关系。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42"/>
          <p:cNvSpPr/>
          <p:nvPr>
            <p:custDataLst>
              <p:tags r:id="rId4"/>
            </p:custDataLst>
          </p:nvPr>
        </p:nvSpPr>
        <p:spPr>
          <a:xfrm>
            <a:off x="1243814" y="2654466"/>
            <a:ext cx="1818941" cy="12880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5750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30907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增加收入：用户留存率高，意味着企业号有更多的机会通过广告、付费会员、电商等方式获得收入。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3"/>
          <p:cNvSpPr/>
          <p:nvPr>
            <p:custDataLst>
              <p:tags r:id="rId7"/>
            </p:custDataLst>
          </p:nvPr>
        </p:nvSpPr>
        <p:spPr>
          <a:xfrm>
            <a:off x="3870447" y="2654466"/>
            <a:ext cx="1818941" cy="12880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1699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541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降低成本：用户留存率高，可以降低企业号的获客成本，因为新用户的获取成本通常高于老用户的留存成本。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4"/>
          <p:cNvSpPr/>
          <p:nvPr>
            <p:custDataLst>
              <p:tags r:id="rId10"/>
            </p:custDataLst>
          </p:nvPr>
        </p:nvSpPr>
        <p:spPr>
          <a:xfrm>
            <a:off x="6495712" y="2654466"/>
            <a:ext cx="1818941" cy="12880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57648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3490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提高企业竞争力：用户留存率高，说明企业号在行业内具有较高的竞争力，更容易吸引更多的用户和合作伙伴。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5"/>
          <p:cNvSpPr/>
          <p:nvPr>
            <p:custDataLst>
              <p:tags r:id="rId13"/>
            </p:custDataLst>
          </p:nvPr>
        </p:nvSpPr>
        <p:spPr>
          <a:xfrm>
            <a:off x="9122346" y="2654466"/>
            <a:ext cx="1818941" cy="12880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用户生命周期的价值</a:t>
            </a:r>
            <a:endParaRPr lang="zh-CN" altLang="en-US"/>
          </a:p>
        </p:txBody>
      </p:sp>
      <p:sp>
        <p:nvSpPr>
          <p:cNvPr id="1048998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用户留存策略：提供优质内容、优化用户体验、建立用户激励机制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用户生命周期：新用户、活跃用户、沉默用户、流失用户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用户留存的重要性：提高用户生命周期价值，增加企业收入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用户留存效果评估：通过数据分析，评估用户留存策略的效果，不断优化和改进。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用户留存率对平台的影响</a:t>
            </a:r>
            <a:endParaRPr lang="zh-CN" altLang="en-US"/>
          </a:p>
        </p:txBody>
      </p:sp>
      <p:sp>
        <p:nvSpPr>
          <p:cNvPr id="1049064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用户留存率是衡量平台竞争力的重要指标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0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高用户留存率意味着平台具有较高的用户粘性和忠诚度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6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用户留存率直接影响平台的收入和利润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2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用户留存率是平台持续发展的关键因素，关系到平台的长期生存和发展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影响用户留存的因素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内容质量</a:t>
            </a:r>
            <a:endParaRPr lang="zh-CN" altLang="en-US"/>
          </a:p>
        </p:txBody>
      </p:sp>
      <p:sp>
        <p:nvSpPr>
          <p:cNvPr id="1049188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视频内容：有趣、有价值、有创意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4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视频制作：清晰、流畅、音效好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0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63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更新频率：定期更新，保持活跃度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6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63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互动性：鼓励用户参与，提高用户粘性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用户体验</a:t>
            </a:r>
            <a:endParaRPr lang="zh-CN" altLang="en-US"/>
          </a:p>
        </p:txBody>
      </p:sp>
      <p:sp>
        <p:nvSpPr>
          <p:cNvPr id="1049246" name="圆角矩形 3"/>
          <p:cNvSpPr/>
          <p:nvPr>
            <p:custDataLst>
              <p:tags r:id="rId2"/>
            </p:custDataLst>
          </p:nvPr>
        </p:nvSpPr>
        <p:spPr>
          <a:xfrm rot="16200000">
            <a:off x="2763546" y="1120434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4"/>
          <p:cNvSpPr/>
          <p:nvPr>
            <p:custDataLst>
              <p:tags r:id="rId3"/>
            </p:custDataLst>
          </p:nvPr>
        </p:nvSpPr>
        <p:spPr>
          <a:xfrm rot="16200000">
            <a:off x="2763546" y="-261902"/>
            <a:ext cx="1104842" cy="52409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11"/>
          <p:cNvSpPr/>
          <p:nvPr>
            <p:custDataLst>
              <p:tags r:id="rId4"/>
            </p:custDataLst>
          </p:nvPr>
        </p:nvSpPr>
        <p:spPr>
          <a:xfrm rot="16200000">
            <a:off x="8317631" y="-265074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10"/>
          <p:cNvSpPr/>
          <p:nvPr>
            <p:custDataLst>
              <p:tags r:id="rId5"/>
            </p:custDataLst>
          </p:nvPr>
        </p:nvSpPr>
        <p:spPr>
          <a:xfrm rot="16200000">
            <a:off x="2763546" y="2498963"/>
            <a:ext cx="1104842" cy="52409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31"/>
          <p:cNvSpPr/>
          <p:nvPr>
            <p:custDataLst>
              <p:tags r:id="rId6"/>
            </p:custDataLst>
          </p:nvPr>
        </p:nvSpPr>
        <p:spPr>
          <a:xfrm rot="16200000">
            <a:off x="8317631" y="1115993"/>
            <a:ext cx="1104842" cy="52413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34"/>
          <p:cNvSpPr/>
          <p:nvPr>
            <p:custDataLst>
              <p:tags r:id="rId7"/>
            </p:custDataLst>
          </p:nvPr>
        </p:nvSpPr>
        <p:spPr>
          <a:xfrm rot="16200000">
            <a:off x="8317631" y="2497060"/>
            <a:ext cx="1104842" cy="52413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文本框 5"/>
          <p:cNvSpPr txBox="1"/>
          <p:nvPr>
            <p:custDataLst>
              <p:tags r:id="rId8"/>
            </p:custDataLst>
          </p:nvPr>
        </p:nvSpPr>
        <p:spPr>
          <a:xfrm>
            <a:off x="6440471" y="4566441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客户服务：及时回应用户反馈，解决问题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60" name="文本框 6"/>
          <p:cNvSpPr txBox="1"/>
          <p:nvPr>
            <p:custDataLst>
              <p:tags r:id="rId9"/>
            </p:custDataLst>
          </p:nvPr>
        </p:nvSpPr>
        <p:spPr>
          <a:xfrm>
            <a:off x="6440471" y="3185373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更新频率：定期更新，保持用户新鲜感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62" name="文本框 13"/>
          <p:cNvSpPr txBox="1"/>
          <p:nvPr>
            <p:custDataLst>
              <p:tags r:id="rId10"/>
            </p:custDataLst>
          </p:nvPr>
        </p:nvSpPr>
        <p:spPr>
          <a:xfrm>
            <a:off x="886386" y="4567075"/>
            <a:ext cx="5020854" cy="11048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互动性：评论、点赞、分享等社交功能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64" name="文本框 14"/>
          <p:cNvSpPr txBox="1"/>
          <p:nvPr>
            <p:custDataLst>
              <p:tags r:id="rId11"/>
            </p:custDataLst>
          </p:nvPr>
        </p:nvSpPr>
        <p:spPr>
          <a:xfrm>
            <a:off x="6440471" y="1804306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个性化推荐：根据用户喜好推荐相关内容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66" name="文本框 15"/>
          <p:cNvSpPr txBox="1"/>
          <p:nvPr>
            <p:custDataLst>
              <p:tags r:id="rId12"/>
            </p:custDataLst>
          </p:nvPr>
        </p:nvSpPr>
        <p:spPr>
          <a:xfrm>
            <a:off x="886386" y="1806209"/>
            <a:ext cx="5020854" cy="11048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视频质量：清晰度、流畅度、音效等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68" name="文本框 16"/>
          <p:cNvSpPr txBox="1"/>
          <p:nvPr>
            <p:custDataLst>
              <p:tags r:id="rId13"/>
            </p:custDataLst>
          </p:nvPr>
        </p:nvSpPr>
        <p:spPr>
          <a:xfrm>
            <a:off x="886386" y="3189814"/>
            <a:ext cx="5020854" cy="110393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内容吸引力：有趣、有用、有共鸣的内容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70" name="圆角矩形 7"/>
          <p:cNvSpPr/>
          <p:nvPr>
            <p:custDataLst>
              <p:tags r:id="rId14"/>
            </p:custDataLst>
          </p:nvPr>
        </p:nvSpPr>
        <p:spPr>
          <a:xfrm rot="16200000">
            <a:off x="201245" y="3682735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圆角矩形 8"/>
          <p:cNvSpPr/>
          <p:nvPr>
            <p:custDataLst>
              <p:tags r:id="rId15"/>
            </p:custDataLst>
          </p:nvPr>
        </p:nvSpPr>
        <p:spPr>
          <a:xfrm rot="16200000">
            <a:off x="201245" y="2300399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4" name="圆角矩形 12"/>
          <p:cNvSpPr/>
          <p:nvPr>
            <p:custDataLst>
              <p:tags r:id="rId16"/>
            </p:custDataLst>
          </p:nvPr>
        </p:nvSpPr>
        <p:spPr>
          <a:xfrm rot="16200000">
            <a:off x="5755330" y="2297862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圆角矩形 27"/>
          <p:cNvSpPr/>
          <p:nvPr>
            <p:custDataLst>
              <p:tags r:id="rId17"/>
            </p:custDataLst>
          </p:nvPr>
        </p:nvSpPr>
        <p:spPr>
          <a:xfrm rot="16200000">
            <a:off x="201245" y="5060631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8" name="圆角矩形 32"/>
          <p:cNvSpPr/>
          <p:nvPr>
            <p:custDataLst>
              <p:tags r:id="rId18"/>
            </p:custDataLst>
          </p:nvPr>
        </p:nvSpPr>
        <p:spPr>
          <a:xfrm rot="16200000">
            <a:off x="5755330" y="3678929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圆角矩形 35"/>
          <p:cNvSpPr/>
          <p:nvPr>
            <p:custDataLst>
              <p:tags r:id="rId19"/>
            </p:custDataLst>
          </p:nvPr>
        </p:nvSpPr>
        <p:spPr>
          <a:xfrm rot="16200000">
            <a:off x="5755330" y="5059996"/>
            <a:ext cx="1103024" cy="11545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社交互动</a:t>
            </a:r>
            <a:endParaRPr lang="zh-CN" altLang="en-US"/>
          </a:p>
        </p:txBody>
      </p:sp>
      <p:sp>
        <p:nvSpPr>
          <p:cNvPr id="10493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8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互动频率：用户与短视频企业号之间的互动频率越高，越容易提高用户留存率。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互动内容：有趣的、有价值的互动内容更容易吸引用户参与，从而提高用户留存率。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0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互动形式：多样化的互动形式，如评论、点赞、分享等，可以增加用户参与感，提高用户留存率。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2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互动反馈：及时、有效的互动反馈可以增强用户与短视频企业号之间的联系，提高用户留存率。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用户服务</a:t>
            </a:r>
            <a:endParaRPr lang="zh-CN" altLang="en-US"/>
          </a:p>
        </p:txBody>
      </p:sp>
      <p:sp>
        <p:nvSpPr>
          <p:cNvPr id="1049374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客服响应速度：快速响应用户需求，提高用户满意度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客服沟通技巧：运用合适的沟通技巧，让用户感到舒适和愉快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客服解决问题能力：能够快速有效地解决用户问题，提高用户信任度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客服态度：友好、耐心、专业的客服态度，让用户感到尊重和关怀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4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提升用户留存的策略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https://d.book118.com/656030240202010050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短视频企业号运营中的用户留存策略</vt:lpstr>
      <vt:lpstr>目录</vt:lpstr>
      <vt:lpstr>添加章节标题</vt:lpstr>
      <vt:lpstr>用户留存的重要性</vt:lpstr>
      <vt:lpstr>PowerPoint Presentation</vt:lpstr>
      <vt:lpstr>用户留存对企业的价值</vt:lpstr>
      <vt:lpstr>用户生命周期的价值</vt:lpstr>
      <vt:lpstr>用户留存率对平台的影响</vt:lpstr>
      <vt:lpstr>影响用户留存的因素</vt:lpstr>
      <vt:lpstr>PowerPoint Presentation</vt:lpstr>
      <vt:lpstr>内容质量</vt:lpstr>
      <vt:lpstr>用户体验</vt:lpstr>
      <vt:lpstr>社交互动</vt:lpstr>
      <vt:lpstr>用户服务</vt:lpstr>
      <vt:lpstr>提升用户留存的策略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2024-09-16T03:50:23.078</cp:lastPrinted>
  <dcterms:created xsi:type="dcterms:W3CDTF">2024-09-15T19:50:23Z</dcterms:created>
  <dcterms:modified xsi:type="dcterms:W3CDTF">2024-09-15T19:50:25Z</dcterms:modified>
</cp:coreProperties>
</file>