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commentAuthors.xml" ContentType="application/vnd.openxmlformats-officedocument.presentationml.commentAuthors+xml"/>
  <Override PartName="/ppt/comments/comment1.xml" ContentType="application/vnd.openxmlformats-officedocument.presentationml.comment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2"/>
    <p:sldMasterId id="2147483661" r:id="rId3"/>
    <p:sldMasterId id="2147483663" r:id="rId4"/>
    <p:sldMasterId id="2147483665" r:id="rId5"/>
    <p:sldMasterId id="2147483668" r:id="rId6"/>
    <p:sldMasterId id="2147483671" r:id="rId7"/>
  </p:sldMasterIdLst>
  <p:notesMasterIdLst>
    <p:notesMasterId r:id="rId8"/>
  </p:notesMasterIdLst>
  <p:sldIdLst>
    <p:sldId id="259" r:id="rId9"/>
    <p:sldId id="262" r:id="rId10"/>
    <p:sldId id="265" r:id="rId11"/>
    <p:sldId id="268" r:id="rId12"/>
    <p:sldId id="271" r:id="rId13"/>
    <p:sldId id="274" r:id="rId14"/>
    <p:sldId id="277" r:id="rId15"/>
    <p:sldId id="280" r:id="rId16"/>
    <p:sldId id="283" r:id="rId17"/>
    <p:sldId id="286" r:id="rId18"/>
    <p:sldId id="289" r:id="rId19"/>
    <p:sldId id="292" r:id="rId20"/>
    <p:sldId id="295" r:id="rId21"/>
    <p:sldId id="298" r:id="rId22"/>
    <p:sldId id="301" r:id="rId23"/>
    <p:sldId id="304" r:id="rId24"/>
    <p:sldId id="307" r:id="rId25"/>
    <p:sldId id="310" r:id="rId26"/>
    <p:sldId id="312" r:id="rId27"/>
  </p:sldIdLst>
  <p:sldSz cx="10080625" cy="567055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p="http://schemas.openxmlformats.org/presentationml/2006/main">
  <p:cmAuthor id="0" name="DELL" initials="D" lastIdx="1" clrIdx="1"/>
</p:cmAuthorLst>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commentAuthors" Target="commentAuthors.xml" /><Relationship Id="rId10" Type="http://schemas.openxmlformats.org/officeDocument/2006/relationships/slide" Target="slides/slide2.xml" /><Relationship Id="rId11" Type="http://schemas.openxmlformats.org/officeDocument/2006/relationships/slide" Target="slides/slide3.xml" /><Relationship Id="rId12" Type="http://schemas.openxmlformats.org/officeDocument/2006/relationships/slide" Target="slides/slide4.xml" /><Relationship Id="rId13" Type="http://schemas.openxmlformats.org/officeDocument/2006/relationships/slide" Target="slides/slide5.xml" /><Relationship Id="rId14" Type="http://schemas.openxmlformats.org/officeDocument/2006/relationships/slide" Target="slides/slide6.xml" /><Relationship Id="rId15" Type="http://schemas.openxmlformats.org/officeDocument/2006/relationships/slide" Target="slides/slide7.xml" /><Relationship Id="rId16" Type="http://schemas.openxmlformats.org/officeDocument/2006/relationships/slide" Target="slides/slide8.xml" /><Relationship Id="rId17" Type="http://schemas.openxmlformats.org/officeDocument/2006/relationships/slide" Target="slides/slide9.xml" /><Relationship Id="rId18" Type="http://schemas.openxmlformats.org/officeDocument/2006/relationships/slide" Target="slides/slide10.xml" /><Relationship Id="rId19" Type="http://schemas.openxmlformats.org/officeDocument/2006/relationships/slide" Target="slides/slide11.xml" /><Relationship Id="rId2" Type="http://schemas.openxmlformats.org/officeDocument/2006/relationships/slideMaster" Target="slideMasters/slideMaster1.xml" /><Relationship Id="rId20" Type="http://schemas.openxmlformats.org/officeDocument/2006/relationships/slide" Target="slides/slide12.xml" /><Relationship Id="rId21" Type="http://schemas.openxmlformats.org/officeDocument/2006/relationships/slide" Target="slides/slide13.xml" /><Relationship Id="rId22" Type="http://schemas.openxmlformats.org/officeDocument/2006/relationships/slide" Target="slides/slide14.xml" /><Relationship Id="rId23" Type="http://schemas.openxmlformats.org/officeDocument/2006/relationships/slide" Target="slides/slide15.xml" /><Relationship Id="rId24" Type="http://schemas.openxmlformats.org/officeDocument/2006/relationships/slide" Target="slides/slide16.xml" /><Relationship Id="rId25" Type="http://schemas.openxmlformats.org/officeDocument/2006/relationships/slide" Target="slides/slide17.xml" /><Relationship Id="rId26" Type="http://schemas.openxmlformats.org/officeDocument/2006/relationships/slide" Target="slides/slide18.xml" /><Relationship Id="rId27" Type="http://schemas.openxmlformats.org/officeDocument/2006/relationships/slide" Target="slides/slide19.xml" /><Relationship Id="rId28" Type="http://schemas.openxmlformats.org/officeDocument/2006/relationships/tags" Target="tags/tag5.xml" /><Relationship Id="rId29" Type="http://schemas.openxmlformats.org/officeDocument/2006/relationships/presProps" Target="presProps.xml" /><Relationship Id="rId3" Type="http://schemas.openxmlformats.org/officeDocument/2006/relationships/slideMaster" Target="slideMasters/slideMaster2.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Master" Target="slideMasters/slideMaster3.xml" /><Relationship Id="rId5" Type="http://schemas.openxmlformats.org/officeDocument/2006/relationships/slideMaster" Target="slideMasters/slideMaster4.xml" /><Relationship Id="rId6" Type="http://schemas.openxmlformats.org/officeDocument/2006/relationships/slideMaster" Target="slideMasters/slideMaster5.xml" /><Relationship Id="rId7" Type="http://schemas.openxmlformats.org/officeDocument/2006/relationships/slideMaster" Target="slideMasters/slideMaster6.xml" /><Relationship Id="rId8" Type="http://schemas.openxmlformats.org/officeDocument/2006/relationships/notesMaster" Target="notesMasters/notesMaster1.xml" /><Relationship Id="rId9" Type="http://schemas.openxmlformats.org/officeDocument/2006/relationships/slide" Target="slides/slide1.xml" /></Relationships>
</file>

<file path=ppt/comments/comment1.xml><?xml version="1.0" encoding="utf-8"?>
<p:cmLst xmlns:a="http://schemas.openxmlformats.org/drawingml/2006/main" xmlns:p="http://schemas.openxmlformats.org/presentationml/2006/main">
  <p:cm authorId="0" dt="2021-09-12T11:17:08.5490000" idx="1">
    <p:pos x="3472" y="151"/>
    <p:text>分成独立和混合两页ppt分别做图，除了账户设置，还要继续延伸相应的报表设置</p:text>
    <p:extLst>
      <p:ext xmlns:p15="http://schemas.microsoft.com/office/powerpoint/2012/main" uri="{C676402C-5697-4E1C-873F-D02D1690AC5C}">
        <p15:threadingInfo timeZoneBias="0"/>
      </p:ext>
    </p:extLst>
  </p:cm>
</p:cmLst>
</file>

<file path=ppt/notesMasters/_rels/notesMaster1.xml.rels>&#65279;<?xml version="1.0" encoding="utf-8" standalone="yes"?><Relationships xmlns="http://schemas.openxmlformats.org/package/2006/relationships"><Relationship Id="rId1" Type="http://schemas.openxmlformats.org/officeDocument/2006/relationships/theme" Target="../theme/theme7.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备注占位符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US" altLang="zh-CN"/>
          </a:p>
        </p:txBody>
      </p:sp>
      <p:sp>
        <p:nvSpPr>
          <p:cNvPr id="4" name="页眉占位符 3"/>
          <p:cNvSpPr txBox="1">
            <a:spLocks noGrp="1"/>
          </p:cNvSpPr>
          <p:nvPr>
            <p:ph type="hdr" sz="quarter"/>
          </p:nvPr>
        </p:nvSpPr>
        <p:spPr>
          <a:xfrm>
            <a:off x="0" y="0"/>
            <a:ext cx="3280680" cy="534240"/>
          </a:xfrm>
          <a:prstGeom prst="rect">
            <a:avLst/>
          </a:prstGeom>
          <a:noFill/>
          <a:ln>
            <a:noFill/>
          </a:ln>
        </p:spPr>
        <p:txBody>
          <a:bodyPr vert="horz" lIns="0" tIns="0" rIns="0" bIns="0" anchorCtr="0">
            <a:noAutofit/>
          </a:bodyPr>
          <a:lstStyle>
            <a:lvl1pPr lvl="0" rtl="0" hangingPunct="0">
              <a:buNone/>
              <a:defRPr lang="en-US" sz="14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stStyle>
          <a:p>
            <a:pPr lvl="0"/>
            <a:endParaRPr lang="en-US"/>
          </a:p>
        </p:txBody>
      </p:sp>
      <p:sp>
        <p:nvSpPr>
          <p:cNvPr id="5" name="日期占位符 4"/>
          <p:cNvSpPr txBox="1">
            <a:spLocks noGrp="1"/>
          </p:cNvSpPr>
          <p:nvPr>
            <p:ph type="dt" idx="1"/>
          </p:nvPr>
        </p:nvSpPr>
        <p:spPr>
          <a:xfrm>
            <a:off x="4278960" y="0"/>
            <a:ext cx="3280680" cy="534240"/>
          </a:xfrm>
          <a:prstGeom prst="rect">
            <a:avLst/>
          </a:prstGeom>
          <a:noFill/>
          <a:ln>
            <a:noFill/>
          </a:ln>
        </p:spPr>
        <p:txBody>
          <a:bodyPr vert="horz" lIns="0" tIns="0" rIns="0" bIns="0" anchorCtr="0">
            <a:noAutofit/>
          </a:bodyPr>
          <a:lstStyle>
            <a:lvl1pPr lvl="0" algn="r" rtl="0" hangingPunct="0">
              <a:buNone/>
              <a:defRPr lang="en-US" sz="14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stStyle>
          <a:p>
            <a:pPr lvl="0"/>
            <a:endParaRPr lang="en-US"/>
          </a:p>
        </p:txBody>
      </p:sp>
      <p:sp>
        <p:nvSpPr>
          <p:cNvPr id="6" name="页脚占位符 5"/>
          <p:cNvSpPr txBox="1">
            <a:spLocks noGrp="1"/>
          </p:cNvSpPr>
          <p:nvPr>
            <p:ph type="ftr" sz="quarter" idx="4"/>
          </p:nvPr>
        </p:nvSpPr>
        <p:spPr>
          <a:xfrm>
            <a:off x="0" y="10157400"/>
            <a:ext cx="3280680" cy="534240"/>
          </a:xfrm>
          <a:prstGeom prst="rect">
            <a:avLst/>
          </a:prstGeom>
          <a:noFill/>
          <a:ln>
            <a:noFill/>
          </a:ln>
        </p:spPr>
        <p:txBody>
          <a:bodyPr vert="horz" lIns="0" tIns="0" rIns="0" bIns="0" anchor="b" anchorCtr="0">
            <a:noAutofit/>
          </a:bodyPr>
          <a:lstStyle>
            <a:lvl1pPr lvl="0" rtl="0" hangingPunct="0">
              <a:buNone/>
              <a:defRPr lang="en-US" sz="14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stStyle>
          <a:p>
            <a:pPr lvl="0"/>
            <a:endParaRPr lang="en-US"/>
          </a:p>
        </p:txBody>
      </p:sp>
      <p:sp>
        <p:nvSpPr>
          <p:cNvPr id="7" name="灯片编号占位符 6"/>
          <p:cNvSpPr txBox="1">
            <a:spLocks noGrp="1"/>
          </p:cNvSpPr>
          <p:nvPr>
            <p:ph type="sldNum" sz="quarter" idx="5"/>
          </p:nvPr>
        </p:nvSpPr>
        <p:spPr>
          <a:xfrm>
            <a:off x="4278960" y="10157400"/>
            <a:ext cx="3280680" cy="534240"/>
          </a:xfrm>
          <a:prstGeom prst="rect">
            <a:avLst/>
          </a:prstGeom>
          <a:noFill/>
          <a:ln>
            <a:noFill/>
          </a:ln>
        </p:spPr>
        <p:txBody>
          <a:bodyPr vert="horz" lIns="0" tIns="0" rIns="0" bIns="0" anchor="b" anchorCtr="0">
            <a:noAutofit/>
          </a:bodyPr>
          <a:lstStyle>
            <a:lvl1pPr lvl="0" algn="r" rtl="0" hangingPunct="0">
              <a:buNone/>
              <a:defRPr lang="en-US" sz="14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stStyle>
          <a:p>
            <a:pPr lvl="0"/>
            <a:fld id="{9603C090-0A86-4EC0-A7BF-FD905DBE74C9}" type="slidenum">
              <a:rPr/>
              <a:t/>
            </a:fld>
            <a:endParaRPr lang="en-US"/>
          </a:p>
        </p:txBody>
      </p:sp>
    </p:spTree>
  </p:cSld>
  <p:clrMap bg1="lt1" tx1="dk1" bg2="lt2" tx2="dk2" accent1="accent1" accent2="accent2" accent3="accent3" accent4="accent4" accent5="accent5" accent6="accent6" hlink="hlink" folHlink="folHlink"/>
  <p:notesStyle>
    <a:lvl1pPr marL="215900" marR="0" indent="-215900" rtl="0" hangingPunct="0">
      <a:defRPr lang="en-US" altLang="zh-CN" sz="2000" b="0" i="0" u="none" strike="noStrike" kern="1200" cap="none">
        <a:ln>
          <a:noFill/>
        </a:ln>
        <a:latin typeface="Source Sans Pro" panose="020b0503030403020204" pitchFamily="34"/>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marL="0" marR="0" lvl="0" indent="0" algn="r" defTabSz="914400" rtl="0" eaLnBrk="1" fontAlgn="auto" latinLnBrk="0" hangingPunct="0">
              <a:lnSpc>
                <a:spcPct val="100000"/>
              </a:lnSpc>
              <a:spcBef>
                <a:spcPct val="0"/>
              </a:spcBef>
              <a:spcAft>
                <a:spcPct val="0"/>
              </a:spcAft>
              <a:buClrTx/>
              <a:buSzTx/>
              <a:buFontTx/>
              <a:buNone/>
              <a:defRPr/>
            </a:pPr>
            <a:fld id="{D2192DE4-4310-41DA-9981-20110A36ABBF}" type="slidenum">
              <a:rPr kumimoji="0" lang="en-US" sz="1400" b="1" i="0" u="none" strike="noStrike" kern="1200" cap="none" spc="0" normalizeH="0" baseline="0" noProof="0">
                <a:ln>
                  <a:noFill/>
                </a:ln>
                <a:solidFill>
                  <a:srgbClr val="FFFFFF"/>
                </a:solidFill>
                <a:effectLst/>
                <a:uLnTx/>
                <a:uFillTx/>
                <a:latin typeface="Source Sans Pro Black" panose="020b0803030403020204" pitchFamily="34"/>
                <a:ea typeface="新宋体" panose="02010609030101010101" pitchFamily="2" charset="-122"/>
                <a:cs typeface="Tahoma" panose="020b0604030504040204" pitchFamily="2"/>
              </a:rPr>
              <a:t>1</a:t>
            </a:fld>
            <a:endParaRPr kumimoji="0" lang="en-US" sz="1400" b="1" i="0" u="none" strike="noStrike" kern="1200" cap="none" spc="0" normalizeH="0" baseline="0" noProof="0">
              <a:ln>
                <a:noFill/>
              </a:ln>
              <a:solidFill>
                <a:srgbClr val="FFFFFF"/>
              </a:solidFill>
              <a:effectLst/>
              <a:uLnTx/>
              <a:uFillTx/>
              <a:latin typeface="Source Sans Pro Black" panose="020b0803030403020204" pitchFamily="34"/>
              <a:ea typeface="新宋体" panose="02010609030101010101" pitchFamily="2" charset="-122"/>
              <a:cs typeface="Tahoma" panose="020b0604030504040204" pitchFamily="2"/>
            </a:endParaRPr>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lvl="0"/>
            <a:fld id="{1AC6CBCC-A40E-43D9-8C92-80BBB60927C3}" type="slidenum">
              <a:rPr/>
              <a:t>4</a:t>
            </a:fld>
            <a:endParaRPr lang="en-US"/>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217488" y="812800"/>
            <a:ext cx="7123112" cy="4008438"/>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lvl="0"/>
            <a:fld id="{9603C090-0A86-4EC0-A7BF-FD905DBE74C9}" type="slidenum">
              <a:rPr lang="en-US" altLang="zh-CN" smtClean="0"/>
              <a:t>5</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lvl="0"/>
            <a:fld id="{1AC6CBCC-A40E-43D9-8C92-80BBB60927C3}" type="slidenum">
              <a:rPr/>
              <a:t>9</a:t>
            </a:fld>
            <a:endParaRPr lang="en-US"/>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lvl="0"/>
            <a:fld id="{1AC6CBCC-A40E-43D9-8C92-80BBB60927C3}" type="slidenum">
              <a:rPr/>
              <a:t>14</a:t>
            </a:fld>
            <a:endParaRPr lang="en-US"/>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1148B8-1BE9-4A29-AEC5-1BB0D4235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40C12-2B84-46A5-A4E8-A3F3CD46B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F702D6-44EC-407F-93C9-7D02B0D83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C955F5-D3D3-4EB4-BC7E-601F08A0D0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9CEAA9-9B45-459F-9337-9A3E7D9A82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710A3C-9A4C-4737-9167-DAE14F0D4F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8A5A37-0D6E-4F48-A26C-03ABAA6ADB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0D400A-9DAB-4331-8836-56E917BE4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A6A9AD-1B45-4CEC-8164-ABD21B4A5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56220-0360-44BB-AAD0-BBDDF7C80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4996AF-4729-41DD-96B2-C8AD439677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书标题">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lvl="0"/>
            <a:endParaRPr lang="en-US"/>
          </a:p>
        </p:txBody>
      </p:sp>
      <p:sp>
        <p:nvSpPr>
          <p:cNvPr id="5" name="页脚占位符 4"/>
          <p:cNvSpPr>
            <a:spLocks noGrp="1"/>
          </p:cNvSpPr>
          <p:nvPr>
            <p:ph type="ftr" sz="quarter" idx="11"/>
          </p:nvPr>
        </p:nvSpPr>
        <p:spPr/>
        <p:txBody>
          <a:bodyPr/>
          <a:lstStyle/>
          <a:p>
            <a:pPr lvl="0"/>
            <a:endParaRPr lang="en-US"/>
          </a:p>
        </p:txBody>
      </p:sp>
      <p:sp>
        <p:nvSpPr>
          <p:cNvPr id="6" name="灯片编号占位符 5"/>
          <p:cNvSpPr>
            <a:spLocks noGrp="1"/>
          </p:cNvSpPr>
          <p:nvPr>
            <p:ph type="sldNum" sz="quarter" idx="12"/>
          </p:nvPr>
        </p:nvSpPr>
        <p:spPr/>
        <p:txBody>
          <a:bodyPr/>
          <a:lstStyle/>
          <a:p>
            <a:pPr lvl="0"/>
            <a:fld id="{03178CB4-D063-42EA-AAC9-42EB8EC0BDEA}" type="slidenum">
              <a:rPr/>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章标题">
    <p:spTree>
      <p:nvGrpSpPr>
        <p:cNvPr id="1" name=""/>
        <p:cNvGrpSpPr/>
        <p:nvPr/>
      </p:nvGrpSpPr>
      <p:grpSpPr>
        <a:xfrm>
          <a:off x="0" y="0"/>
          <a:ext cx="0" cy="0"/>
        </a:xfrm>
      </p:grpSpPr>
      <p:sp>
        <p:nvSpPr>
          <p:cNvPr id="2" name="标题 1"/>
          <p:cNvSpPr>
            <a:spLocks noGrp="1"/>
          </p:cNvSpPr>
          <p:nvPr>
            <p:ph type="title"/>
          </p:nvPr>
        </p:nvSpPr>
        <p:spPr>
          <a:xfrm>
            <a:off x="693738" y="301625"/>
            <a:ext cx="8693150" cy="10969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1418400" y="2037600"/>
            <a:ext cx="7968488" cy="3069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09AC3AB-36B5-4F82-BB94-5BA8AFE3472E}"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页">
    <p:spTree>
      <p:nvGrpSpPr>
        <p:cNvPr id="1" name=""/>
        <p:cNvGrpSpPr/>
        <p:nvPr/>
      </p:nvGrpSpPr>
      <p:grpSpPr>
        <a:xfrm>
          <a:off x="0" y="0"/>
          <a:ext cx="0" cy="0"/>
        </a:xfrm>
      </p:grpSpPr>
      <p:sp>
        <p:nvSpPr>
          <p:cNvPr id="3" name="内容占位符 2"/>
          <p:cNvSpPr>
            <a:spLocks noGrp="1"/>
          </p:cNvSpPr>
          <p:nvPr>
            <p:ph idx="1"/>
          </p:nvPr>
        </p:nvSpPr>
        <p:spPr>
          <a:xfrm>
            <a:off x="482400" y="1058401"/>
            <a:ext cx="8904488" cy="4048588"/>
          </a:xfrm>
          <a:prstGeom prst="rect">
            <a:avLst/>
          </a:prstGeom>
        </p:spPr>
        <p:txBody>
          <a:body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33B4C4B-51BE-4C00-8A6B-5CB70D54E71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节与正文">
    <p:spTree>
      <p:nvGrpSpPr>
        <p:cNvPr id="1" name=""/>
        <p:cNvGrpSpPr/>
        <p:nvPr/>
      </p:nvGrpSpPr>
      <p:grpSpPr>
        <a:xfrm>
          <a:off x="0" y="0"/>
          <a:ext cx="0" cy="0"/>
        </a:xfrm>
      </p:grpSpPr>
      <p:sp>
        <p:nvSpPr>
          <p:cNvPr id="3" name="文本占位符 2"/>
          <p:cNvSpPr>
            <a:spLocks noGrp="1"/>
          </p:cNvSpPr>
          <p:nvPr>
            <p:ph type="body" idx="1"/>
          </p:nvPr>
        </p:nvSpPr>
        <p:spPr>
          <a:xfrm>
            <a:off x="172800" y="842401"/>
            <a:ext cx="9727200" cy="4193150"/>
          </a:xfrm>
        </p:spPr>
        <p:txBody>
          <a:bodyPr/>
          <a:lstStyle>
            <a:lvl1pPr marL="0" indent="0">
              <a:buNone/>
              <a:defRPr sz="2400" b="0">
                <a:solidFill>
                  <a:schemeClr val="tx1">
                    <a:tint val="75000"/>
                  </a:schemeClr>
                </a:solidFill>
                <a:latin typeface="宋体" panose="02010600030101010101" pitchFamily="2" charset="-122"/>
                <a:ea typeface="宋体" panose="02010600030101010101" pitchFamily="2"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灯片编号占位符 3"/>
          <p:cNvSpPr>
            <a:spLocks noGrp="1"/>
          </p:cNvSpPr>
          <p:nvPr>
            <p:ph type="sldNum" sz="quarter" idx="10"/>
          </p:nvPr>
        </p:nvSpPr>
        <p:spPr/>
        <p:txBody>
          <a:bodyPr/>
          <a:lstStyle/>
          <a:p>
            <a:pPr lvl="0"/>
            <a:fld id="{8C6F665C-4AB6-44D9-AD47-5FD7A5E6EF28}"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7"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节与正文">
    <p:spTree>
      <p:nvGrpSpPr>
        <p:cNvPr id="1" name=""/>
        <p:cNvGrpSpPr/>
        <p:nvPr/>
      </p:nvGrpSpPr>
      <p:grpSpPr>
        <a:xfrm>
          <a:off x="0" y="0"/>
          <a:ext cx="0" cy="0"/>
        </a:xfrm>
      </p:grpSpPr>
      <p:sp>
        <p:nvSpPr>
          <p:cNvPr id="3" name="文本占位符 2"/>
          <p:cNvSpPr>
            <a:spLocks noGrp="1"/>
          </p:cNvSpPr>
          <p:nvPr>
            <p:ph type="body" idx="1"/>
          </p:nvPr>
        </p:nvSpPr>
        <p:spPr>
          <a:xfrm>
            <a:off x="172800" y="842401"/>
            <a:ext cx="9727200" cy="4193150"/>
          </a:xfrm>
        </p:spPr>
        <p:txBody>
          <a:bodyPr/>
          <a:lstStyle>
            <a:lvl1pPr marL="0" indent="0">
              <a:buNone/>
              <a:defRPr sz="2400" b="0">
                <a:solidFill>
                  <a:schemeClr val="tx1">
                    <a:tint val="75000"/>
                  </a:schemeClr>
                </a:solidFill>
                <a:latin typeface="宋体" panose="02010600030101010101" pitchFamily="2" charset="-122"/>
                <a:ea typeface="宋体" panose="02010600030101010101" pitchFamily="2"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灯片编号占位符 3"/>
          <p:cNvSpPr>
            <a:spLocks noGrp="1"/>
          </p:cNvSpPr>
          <p:nvPr>
            <p:ph type="sldNum" sz="quarter" idx="10"/>
          </p:nvPr>
        </p:nvSpPr>
        <p:spPr/>
        <p:txBody>
          <a:bodyPr/>
          <a:lstStyle/>
          <a:p>
            <a:pPr lvl="0"/>
            <a:fld id="{8C6F665C-4AB6-44D9-AD47-5FD7A5E6EF28}"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7"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Layout" Target="../slideLayouts/slideLayout16.xml" /><Relationship Id="rId3" Type="http://schemas.openxmlformats.org/officeDocument/2006/relationships/theme" Target="../theme/theme5.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slideLayout" Target="../slideLayouts/slideLayout18.xml" /><Relationship Id="rId3" Type="http://schemas.openxmlformats.org/officeDocument/2006/relationships/theme" Target="../theme/theme6.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1510748"/>
            <a:ext cx="7329600" cy="2298052"/>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a:effectLst>
            <a:outerShdw blurRad="127000" dist="317500" dir="2700000" algn="tl" rotWithShape="0">
              <a:prstClr val="black">
                <a:alpha val="40000"/>
              </a:prstClr>
            </a:outerShdw>
          </a:effectLst>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5" name="日期占位符 4"/>
          <p:cNvSpPr txBox="1">
            <a:spLocks noGrp="1"/>
          </p:cNvSpPr>
          <p:nvPr>
            <p:ph type="dt" sz="half" idx="2"/>
          </p:nvPr>
        </p:nvSpPr>
        <p:spPr>
          <a:xfrm>
            <a:off x="7560000" y="5130000"/>
            <a:ext cx="2340000" cy="405000"/>
          </a:xfrm>
          <a:prstGeom prst="rect">
            <a:avLst/>
          </a:prstGeom>
          <a:noFill/>
          <a:ln>
            <a:noFill/>
          </a:ln>
        </p:spPr>
        <p:txBody>
          <a:bodyPr vert="horz" lIns="0" tIns="0" rIns="0" bIns="0" anchor="ctr" anchorCtr="0">
            <a:noAutofit/>
          </a:bodyPr>
          <a:lstStyle>
            <a:defPPr>
              <a:defRPr lang="zh-CN"/>
            </a:defPPr>
            <a:lvl1pPr marL="0" lvl="0" algn="l" defTabSz="914400" rtl="0" eaLnBrk="1" latinLnBrk="0" hangingPunct="0">
              <a:buNone/>
              <a:defRPr lang="en-US" sz="1800" b="1" kern="1200">
                <a:solidFill>
                  <a:srgbClr val="C9211E"/>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 name="页脚占位符 5"/>
          <p:cNvSpPr txBox="1">
            <a:spLocks noGrp="1"/>
          </p:cNvSpPr>
          <p:nvPr>
            <p:ph type="ftr" sz="quarter" idx="3"/>
          </p:nvPr>
        </p:nvSpPr>
        <p:spPr>
          <a:xfrm>
            <a:off x="1080000" y="5130000"/>
            <a:ext cx="324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C9211E"/>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7" name="灯片编号占位符 6"/>
          <p:cNvSpPr txBox="1">
            <a:spLocks noGrp="1"/>
          </p:cNvSpPr>
          <p:nvPr>
            <p:ph type="sldNum" sz="quarter" idx="4"/>
          </p:nvPr>
        </p:nvSpPr>
        <p:spPr>
          <a:xfrm>
            <a:off x="180000" y="5130000"/>
            <a:ext cx="540000" cy="405000"/>
          </a:xfrm>
          <a:prstGeom prst="rect">
            <a:avLst/>
          </a:prstGeom>
          <a:noFill/>
          <a:ln>
            <a:noFill/>
          </a:ln>
        </p:spPr>
        <p:txBody>
          <a:bodyPr vert="horz" lIns="0" tIns="0" rIns="0" bIns="0" anchorCtr="0">
            <a:noAutofit/>
          </a:bodyPr>
          <a:lstStyle>
            <a:defPPr>
              <a:defRPr lang="zh-CN"/>
            </a:defPPr>
            <a:lvl1pPr marL="0" lvl="0" algn="r" defTabSz="914400" rtl="0" eaLnBrk="1" latinLnBrk="0" hangingPunct="0">
              <a:buNone/>
              <a:defRPr lang="en-US" sz="1800" b="1" kern="1200">
                <a:solidFill>
                  <a:srgbClr val="C9211E"/>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E2899F06-5778-420E-832F-132DD078A318}" type="slidenum">
              <a:rPr/>
              <a:t/>
            </a:fld>
            <a:endParaRPr lang="en-US"/>
          </a:p>
        </p:txBody>
      </p:sp>
      <p:sp>
        <p:nvSpPr>
          <p:cNvPr id="17" name="文本框 16"/>
          <p:cNvSpPr txBox="1"/>
          <p:nvPr userDrawn="1"/>
        </p:nvSpPr>
        <p:spPr>
          <a:xfrm>
            <a:off x="0" y="1737706"/>
            <a:ext cx="732960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sz="5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rPr>
              <a:t>政府与非营利组织会计</a:t>
            </a: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Lst>
  <p:transition/>
  <p:timing/>
  <p:hf hdr="0" ftr="0" dt="0"/>
  <p:txStyles>
    <p:titleStyle>
      <a:lvl1pPr algn="ctr" rtl="0" hangingPunct="1">
        <a:defRPr lang="en-US" altLang="zh-CN" sz="6000" b="1" i="0" u="none" strike="noStrike" kern="1200" cap="none">
          <a:ln>
            <a:noFill/>
          </a:ln>
          <a:solidFill>
            <a:schemeClr val="tx1"/>
          </a:solidFill>
          <a:latin typeface="宋体" panose="02010600030101010101" pitchFamily="2" charset="-122"/>
          <a:ea typeface="宋体" panose="02010600030101010101" pitchFamily="2" charset="-122"/>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anose="020b0603030403020204" pitchFamily="34"/>
        </a:defRPr>
      </a:lvl1pPr>
      <a:lvl2pPr marL="457200" indent="0" algn="l" defTabSz="914400" rtl="0" eaLnBrk="1" latinLnBrk="0" hangingPunct="1">
        <a:lnSpc>
          <a:spcPct val="90000"/>
        </a:lnSpc>
        <a:spcBef>
          <a:spcPts val="500"/>
        </a:spcBef>
        <a:buFont typeface="Arial"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2" name="任意多边形: 形状 11"/>
          <p:cNvSpPr/>
          <p:nvPr userDrawn="1"/>
        </p:nvSpPr>
        <p:spPr>
          <a:xfrm>
            <a:off x="693737" y="301624"/>
            <a:ext cx="8693150" cy="1096963"/>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2" name="标题占位符 1"/>
          <p:cNvSpPr>
            <a:spLocks noGrp="1"/>
          </p:cNvSpPr>
          <p:nvPr>
            <p:ph type="title"/>
          </p:nvPr>
        </p:nvSpPr>
        <p:spPr>
          <a:xfrm>
            <a:off x="693738" y="301625"/>
            <a:ext cx="8693150" cy="10969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1886400" y="1900800"/>
            <a:ext cx="7500488" cy="3206188"/>
          </a:xfrm>
          <a:prstGeom prst="rect">
            <a:avLst/>
          </a:prstGeom>
        </p:spPr>
        <p:txBody>
          <a:bodyPr vert="horz" lIns="91440" tIns="45720" rIns="91440" bIns="45720" rtlCol="0">
            <a:normAutofit/>
          </a:bodyPr>
          <a:lstStyle/>
          <a:p>
            <a:pPr lvl="0"/>
            <a:r>
              <a:rPr lang="zh-CN" altLang="en-US"/>
              <a:t>单击此处编辑母版文本样式</a:t>
            </a:r>
            <a:endParaRPr lang="zh-CN" altLang="en-US"/>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09AC3AB-36B5-4F82-BB94-5BA8AFE3472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algn="ctr" defTabSz="914400" rtl="0" eaLnBrk="1" latinLnBrk="0" hangingPunct="1">
        <a:lnSpc>
          <a:spcPct val="90000"/>
        </a:lnSpc>
        <a:spcBef>
          <a:spcPct val="0"/>
        </a:spcBef>
        <a:buNone/>
        <a:defRPr sz="3600" b="0" kern="1200">
          <a:solidFill>
            <a:schemeClr val="tx1"/>
          </a:solidFill>
          <a:latin typeface="黑体" panose="02010609060101010101" pitchFamily="49" charset="-122"/>
          <a:ea typeface="黑体" panose="02010609060101010101" pitchFamily="49" charset="-122"/>
          <a:cs typeface="+mj-cs"/>
        </a:defRPr>
      </a:lvl1pPr>
    </p:titleStyle>
    <p:bodyStyle>
      <a:lvl1pPr marL="0" indent="0" algn="l" defTabSz="914400" rtl="0" eaLnBrk="1" latinLnBrk="0" hangingPunct="1">
        <a:lnSpc>
          <a:spcPct val="90000"/>
        </a:lnSpc>
        <a:spcBef>
          <a:spcPts val="1000"/>
        </a:spcBef>
        <a:buFont typeface="Arial" pitchFamily="34" charset="0"/>
        <a:buNone/>
        <a:defRPr sz="2400" b="0" i="0" kern="1200">
          <a:solidFill>
            <a:schemeClr val="tx1"/>
          </a:solidFill>
          <a:latin typeface="仿宋" panose="02010609060101010101" pitchFamily="49" charset="-122"/>
          <a:ea typeface="仿宋"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800" b="0" i="0" kern="1200">
          <a:solidFill>
            <a:schemeClr val="tx1"/>
          </a:solidFill>
          <a:latin typeface="仿宋" panose="02010609060101010101" pitchFamily="49" charset="-122"/>
          <a:ea typeface="仿宋" panose="02010609060101010101" pitchFamily="49" charset="-122"/>
          <a:cs typeface="+mn-cs"/>
        </a:defRPr>
      </a:lvl2pPr>
      <a:lvl3pPr marL="11430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仿宋" panose="02010609060101010101" pitchFamily="49" charset="-122"/>
          <a:ea typeface="仿宋" panose="02010609060101010101" pitchFamily="49" charset="-122"/>
          <a:cs typeface="+mn-cs"/>
        </a:defRPr>
      </a:lvl3pPr>
      <a:lvl4pPr marL="16002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4pPr>
      <a:lvl5pPr marL="20574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 name="任意多边形: 形状 9"/>
          <p:cNvSpPr/>
          <p:nvPr userDrawn="1"/>
        </p:nvSpPr>
        <p:spPr>
          <a:xfrm>
            <a:off x="4205586" y="142210"/>
            <a:ext cx="1669449" cy="840868"/>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3B4C4B-51BE-4C00-8A6B-5CB70D54E717}" type="slidenum">
              <a:rPr lang="zh-CN" altLang="en-US" smtClean="0"/>
              <a:t/>
            </a:fld>
            <a:endParaRPr lang="zh-CN" altLang="en-US"/>
          </a:p>
        </p:txBody>
      </p:sp>
      <p:sp>
        <p:nvSpPr>
          <p:cNvPr id="12" name="文本框 11"/>
          <p:cNvSpPr txBox="1"/>
          <p:nvPr userDrawn="1"/>
        </p:nvSpPr>
        <p:spPr>
          <a:xfrm>
            <a:off x="4453351" y="239478"/>
            <a:ext cx="1173918"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宋体" panose="02010600030101010101" pitchFamily="2" charset="-122"/>
                <a:ea typeface="宋体" panose="02010600030101010101" pitchFamily="2" charset="-122"/>
              </a:rPr>
              <a:t>目录</a:t>
            </a:r>
            <a:endParaRPr lang="zh-CN" altLang="en-US" sz="3600" b="1">
              <a:latin typeface="宋体" panose="02010600030101010101" pitchFamily="2" charset="-122"/>
              <a:ea typeface="宋体" panose="02010600030101010101" pitchFamily="2" charset="-122"/>
            </a:endParaRPr>
          </a:p>
        </p:txBody>
      </p:sp>
      <p:sp>
        <p:nvSpPr>
          <p:cNvPr id="14" name="文本占位符 13"/>
          <p:cNvSpPr>
            <a:spLocks noGrp="1"/>
          </p:cNvSpPr>
          <p:nvPr>
            <p:ph type="body" idx="1"/>
          </p:nvPr>
        </p:nvSpPr>
        <p:spPr>
          <a:xfrm>
            <a:off x="693738" y="1209601"/>
            <a:ext cx="8693150" cy="3758399"/>
          </a:xfrm>
          <a:prstGeom prst="rect">
            <a:avLst/>
          </a:prstGeom>
        </p:spPr>
        <p:txBody>
          <a:bodyPr vert="horz" lIns="91440" tIns="45720" rIns="91440" bIns="45720" rtlCol="0">
            <a:normAutofit/>
          </a:bodyPr>
          <a:lstStyle/>
          <a:p>
            <a:pPr lvl="0"/>
            <a:r>
              <a:rPr lang="zh-CN" altLang="en-US"/>
              <a:t>单击此处编辑母版文本样式</a:t>
            </a:r>
            <a:endParaRPr lang="en-US" altLang="zh-CN"/>
          </a:p>
          <a:p>
            <a:pPr lvl="0"/>
            <a:endParaRPr lang="en-US" altLang="zh-CN"/>
          </a:p>
          <a:p>
            <a:pPr lvl="0"/>
            <a:endParaRPr lang="en-US" altLang="zh-CN"/>
          </a:p>
          <a:p>
            <a:pPr lvl="0"/>
            <a:endParaRPr lang="en-US" altLang="zh-CN"/>
          </a:p>
          <a:p>
            <a:pPr lvl="0"/>
            <a:endParaRPr lang="en-US" altLang="zh-CN"/>
          </a:p>
          <a:p>
            <a:pPr lvl="0"/>
            <a:endParaRPr lang="zh-CN" altLang="en-US"/>
          </a:p>
        </p:txBody>
      </p:sp>
    </p:spTree>
  </p:cSld>
  <p:clrMap bg1="lt1" tx1="dk1" bg2="lt2" tx2="dk2" accent1="accent1" accent2="accent2" accent3="accent3" accent4="accent4" accent5="accent5" accent6="accent6" hlink="hlink" folHlink="folHlink"/>
  <p:sldLayoutIdLst>
    <p:sldLayoutId id="2147483664" r:id="rId1"/>
  </p:sldLayoutIdLst>
  <p:transition/>
  <p:timing/>
  <p:txStyles>
    <p:titleStyle>
      <a:lvl1pPr algn="l" defTabSz="914400" rtl="0" eaLnBrk="1" latinLnBrk="0" hangingPunct="1">
        <a:lnSpc>
          <a:spcPct val="90000"/>
        </a:lnSpc>
        <a:spcBef>
          <a:spcPct val="0"/>
        </a:spcBef>
        <a:buNone/>
        <a:defRPr sz="4000" kern="1200">
          <a:solidFill>
            <a:schemeClr val="tx1"/>
          </a:solidFill>
          <a:latin typeface="黑体" panose="02010609060101010101" pitchFamily="49" charset="-122"/>
          <a:ea typeface="黑体" panose="02010609060101010101" pitchFamily="49"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黑体" panose="02010609060101010101" pitchFamily="49" charset="-122"/>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94510"/>
            <a:ext cx="9540000" cy="720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3" name="任意多边形: 形状 2"/>
          <p:cNvSpPr/>
          <p:nvPr/>
        </p:nvSpPr>
        <p:spPr>
          <a:xfrm>
            <a:off x="7560000" y="5130000"/>
            <a:ext cx="252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4" name="任意多边形: 形状 3"/>
          <p:cNvSpPr/>
          <p:nvPr/>
        </p:nvSpPr>
        <p:spPr>
          <a:xfrm>
            <a:off x="900000" y="5130000"/>
            <a:ext cx="648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B2B2B2"/>
          </a:solidFill>
          <a:ln w="0">
            <a:solidFill>
              <a:srgbClr val="808080"/>
            </a:solid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5" name="任意多边形: 形状 4"/>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lIns="0" tIns="0" rIns="0" bIns="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rtl="0" hangingPunct="0">
              <a:buNone/>
            </a:pPr>
            <a:endPara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endParaRPr>
          </a:p>
        </p:txBody>
      </p:sp>
      <p:sp>
        <p:nvSpPr>
          <p:cNvPr id="6" name="标题占位符 5"/>
          <p:cNvSpPr txBox="1">
            <a:spLocks noGrp="1"/>
          </p:cNvSpPr>
          <p:nvPr>
            <p:ph type="title"/>
          </p:nvPr>
        </p:nvSpPr>
        <p:spPr>
          <a:xfrm>
            <a:off x="0" y="94509"/>
            <a:ext cx="9540000" cy="720000"/>
          </a:xfrm>
          <a:prstGeom prst="rect">
            <a:avLst/>
          </a:prstGeom>
          <a:noFill/>
          <a:ln>
            <a:noFill/>
          </a:ln>
        </p:spPr>
        <p:txBody>
          <a:bodyPr wrap="square" lIns="0" tIns="0" rIns="0" bIns="0" anchor="b" anchorCtr="0">
            <a:noAutofit/>
          </a:bodyPr>
          <a:lstStyle/>
          <a:p>
            <a:endParaRPr lang="en-US" altLang="zh-CN"/>
          </a:p>
        </p:txBody>
      </p:sp>
      <p:sp>
        <p:nvSpPr>
          <p:cNvPr id="7" name="文本占位符 6"/>
          <p:cNvSpPr txBox="1">
            <a:spLocks noGrp="1"/>
          </p:cNvSpPr>
          <p:nvPr>
            <p:ph type="body" idx="1"/>
          </p:nvPr>
        </p:nvSpPr>
        <p:spPr>
          <a:xfrm>
            <a:off x="360000" y="863745"/>
            <a:ext cx="9180000" cy="4217020"/>
          </a:xfrm>
          <a:prstGeom prst="rect">
            <a:avLst/>
          </a:prstGeom>
          <a:noFill/>
          <a:ln>
            <a:noFill/>
          </a:ln>
        </p:spPr>
        <p:txBody>
          <a:bodyPr lIns="0" tIns="0" rIns="0" bIns="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ltLang="zh-CN"/>
          </a:p>
        </p:txBody>
      </p:sp>
      <p:sp>
        <p:nvSpPr>
          <p:cNvPr id="8" name="任意多边形: 形状 7"/>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9" name="灯片编号占位符 8"/>
          <p:cNvSpPr txBox="1">
            <a:spLocks noGrp="1"/>
          </p:cNvSpPr>
          <p:nvPr>
            <p:ph type="sldNum" sz="quarter" idx="4"/>
          </p:nvPr>
        </p:nvSpPr>
        <p:spPr>
          <a:xfrm>
            <a:off x="-180000" y="5130000"/>
            <a:ext cx="126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5DE8DFDB-B5B6-4F90-9BCB-54075DC7E550}" type="slidenum">
              <a:rPr/>
              <a:t/>
            </a:fld>
            <a:endParaRPr lang="en-US"/>
          </a:p>
        </p:txBody>
      </p:sp>
      <p:sp>
        <p:nvSpPr>
          <p:cNvPr id="10" name="页脚占位符 9"/>
          <p:cNvSpPr txBox="1">
            <a:spLocks noGrp="1"/>
          </p:cNvSpPr>
          <p:nvPr>
            <p:ph type="ftr" sz="quarter" idx="3"/>
          </p:nvPr>
        </p:nvSpPr>
        <p:spPr>
          <a:xfrm>
            <a:off x="900000" y="5130000"/>
            <a:ext cx="648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日期占位符 10"/>
          <p:cNvSpPr txBox="1">
            <a:spLocks noGrp="1"/>
          </p:cNvSpPr>
          <p:nvPr>
            <p:ph type="dt" sz="half" idx="2"/>
          </p:nvPr>
        </p:nvSpPr>
        <p:spPr>
          <a:xfrm>
            <a:off x="7560000" y="5130000"/>
            <a:ext cx="2340000" cy="391320"/>
          </a:xfrm>
          <a:prstGeom prst="rect">
            <a:avLst/>
          </a:prstGeom>
          <a:noFill/>
          <a:ln>
            <a:noFill/>
          </a:ln>
        </p:spPr>
        <p:txBody>
          <a:bodyPr vert="horz" lIns="0" tIns="0" rIns="0" bIns="0" anchor="ctr" anchorCtr="0">
            <a:noAutofit/>
          </a:bodyPr>
          <a:lstStyle>
            <a:defPPr>
              <a:defRPr lang="zh-CN"/>
            </a:defPPr>
            <a:lvl1pPr marL="0" lvl="0" algn="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Tree>
  </p:cSld>
  <p:clrMap bg1="lt1" tx1="dk1" bg2="lt2" tx2="dk2" accent1="accent1" accent2="accent2" accent3="accent3" accent4="accent4" accent5="accent5" accent6="accent6" hlink="hlink" folHlink="folHlink"/>
  <p:sldLayoutIdLst>
    <p:sldLayoutId id="2147483666" r:id="rId1"/>
    <p:sldLayoutId id="2147483667" r:id="rId2"/>
  </p:sldLayoutIdLst>
  <p:transition/>
  <p:timing/>
  <p:hf hdr="0" ftr="0" dt="0"/>
  <p:txStyles>
    <p:titleStyle>
      <a:lvl1pPr algn="l" rtl="0" hangingPunct="1">
        <a:defRPr lang="en-US" altLang="zh-CN" sz="2400" b="1" i="0" u="none" strike="noStrike" kern="1200" cap="none">
          <a:ln>
            <a:noFill/>
          </a:ln>
          <a:solidFill>
            <a:srgbClr val="FFFFFF"/>
          </a:solidFill>
          <a:latin typeface="Source Sans Pro Black" panose="020b0803030403020204" pitchFamily="34"/>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anose="020b0603030403020204" pitchFamily="34"/>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94510"/>
            <a:ext cx="9540000" cy="720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3" name="任意多边形: 形状 2"/>
          <p:cNvSpPr/>
          <p:nvPr/>
        </p:nvSpPr>
        <p:spPr>
          <a:xfrm>
            <a:off x="7560000" y="5130000"/>
            <a:ext cx="252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4" name="任意多边形: 形状 3"/>
          <p:cNvSpPr/>
          <p:nvPr/>
        </p:nvSpPr>
        <p:spPr>
          <a:xfrm>
            <a:off x="900000" y="5130000"/>
            <a:ext cx="648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B2B2B2"/>
          </a:solidFill>
          <a:ln w="0">
            <a:solidFill>
              <a:srgbClr val="808080"/>
            </a:solid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5" name="任意多边形: 形状 4"/>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lIns="0" tIns="0" rIns="0" bIns="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rtl="0" hangingPunct="0">
              <a:buNone/>
            </a:pPr>
            <a:endPara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endParaRPr>
          </a:p>
        </p:txBody>
      </p:sp>
      <p:sp>
        <p:nvSpPr>
          <p:cNvPr id="6" name="标题占位符 5"/>
          <p:cNvSpPr txBox="1">
            <a:spLocks noGrp="1"/>
          </p:cNvSpPr>
          <p:nvPr>
            <p:ph type="title"/>
          </p:nvPr>
        </p:nvSpPr>
        <p:spPr>
          <a:xfrm>
            <a:off x="0" y="94509"/>
            <a:ext cx="9540000" cy="720000"/>
          </a:xfrm>
          <a:prstGeom prst="rect">
            <a:avLst/>
          </a:prstGeom>
          <a:noFill/>
          <a:ln>
            <a:noFill/>
          </a:ln>
        </p:spPr>
        <p:txBody>
          <a:bodyPr wrap="square" lIns="0" tIns="0" rIns="0" bIns="0" anchor="b" anchorCtr="0">
            <a:noAutofit/>
          </a:bodyPr>
          <a:lstStyle/>
          <a:p>
            <a:endParaRPr lang="en-US" altLang="zh-CN"/>
          </a:p>
        </p:txBody>
      </p:sp>
      <p:sp>
        <p:nvSpPr>
          <p:cNvPr id="7" name="文本占位符 6"/>
          <p:cNvSpPr txBox="1">
            <a:spLocks noGrp="1"/>
          </p:cNvSpPr>
          <p:nvPr>
            <p:ph type="body" idx="1"/>
          </p:nvPr>
        </p:nvSpPr>
        <p:spPr>
          <a:xfrm>
            <a:off x="360000" y="863745"/>
            <a:ext cx="9180000" cy="4217020"/>
          </a:xfrm>
          <a:prstGeom prst="rect">
            <a:avLst/>
          </a:prstGeom>
          <a:noFill/>
          <a:ln>
            <a:noFill/>
          </a:ln>
        </p:spPr>
        <p:txBody>
          <a:bodyPr lIns="0" tIns="0" rIns="0" bIns="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ltLang="zh-CN"/>
          </a:p>
        </p:txBody>
      </p:sp>
      <p:sp>
        <p:nvSpPr>
          <p:cNvPr id="8" name="任意多边形: 形状 7"/>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anose="020b0503030403020204" pitchFamily="34"/>
              <a:ea typeface="新宋体" panose="02010609030101010101" pitchFamily="2" charset="-122"/>
              <a:cs typeface="Tahoma" panose="020b0604030504040204" pitchFamily="2"/>
            </a:endParaRPr>
          </a:p>
        </p:txBody>
      </p:sp>
      <p:sp>
        <p:nvSpPr>
          <p:cNvPr id="9" name="灯片编号占位符 8"/>
          <p:cNvSpPr txBox="1">
            <a:spLocks noGrp="1"/>
          </p:cNvSpPr>
          <p:nvPr>
            <p:ph type="sldNum" sz="quarter" idx="4"/>
          </p:nvPr>
        </p:nvSpPr>
        <p:spPr>
          <a:xfrm>
            <a:off x="-180000" y="5130000"/>
            <a:ext cx="126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5DE8DFDB-B5B6-4F90-9BCB-54075DC7E550}" type="slidenum">
              <a:rPr/>
              <a:t/>
            </a:fld>
            <a:endParaRPr lang="en-US"/>
          </a:p>
        </p:txBody>
      </p:sp>
      <p:sp>
        <p:nvSpPr>
          <p:cNvPr id="10" name="页脚占位符 9"/>
          <p:cNvSpPr txBox="1">
            <a:spLocks noGrp="1"/>
          </p:cNvSpPr>
          <p:nvPr>
            <p:ph type="ftr" sz="quarter" idx="3"/>
          </p:nvPr>
        </p:nvSpPr>
        <p:spPr>
          <a:xfrm>
            <a:off x="900000" y="5130000"/>
            <a:ext cx="648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日期占位符 10"/>
          <p:cNvSpPr txBox="1">
            <a:spLocks noGrp="1"/>
          </p:cNvSpPr>
          <p:nvPr>
            <p:ph type="dt" sz="half" idx="2"/>
          </p:nvPr>
        </p:nvSpPr>
        <p:spPr>
          <a:xfrm>
            <a:off x="7560000" y="5130000"/>
            <a:ext cx="2340000" cy="391320"/>
          </a:xfrm>
          <a:prstGeom prst="rect">
            <a:avLst/>
          </a:prstGeom>
          <a:noFill/>
          <a:ln>
            <a:noFill/>
          </a:ln>
        </p:spPr>
        <p:txBody>
          <a:bodyPr vert="horz" lIns="0" tIns="0" rIns="0" bIns="0" anchor="ctr" anchorCtr="0">
            <a:noAutofit/>
          </a:bodyPr>
          <a:lstStyle>
            <a:defPPr>
              <a:defRPr lang="zh-CN"/>
            </a:defPPr>
            <a:lvl1pPr marL="0" lvl="0" algn="r" defTabSz="914400" rtl="0" eaLnBrk="1" latinLnBrk="0" hangingPunct="0">
              <a:buNone/>
              <a:defRPr lang="en-US" sz="1800" b="1" kern="1200">
                <a:solidFill>
                  <a:srgbClr val="FFFFFF"/>
                </a:solidFill>
                <a:latin typeface="Source Sans Pro Black" panose="020b0803030403020204"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Tree>
  </p:cSld>
  <p:clrMap bg1="lt1" tx1="dk1" bg2="lt2" tx2="dk2" accent1="accent1" accent2="accent2" accent3="accent3" accent4="accent4" accent5="accent5" accent6="accent6" hlink="hlink" folHlink="folHlink"/>
  <p:sldLayoutIdLst>
    <p:sldLayoutId id="2147483669" r:id="rId1"/>
    <p:sldLayoutId id="2147483670" r:id="rId2"/>
  </p:sldLayoutIdLst>
  <p:transition/>
  <p:timing/>
  <p:hf hdr="0" ftr="0" dt="0"/>
  <p:txStyles>
    <p:titleStyle>
      <a:lvl1pPr algn="l" rtl="0" hangingPunct="1">
        <a:defRPr lang="en-US" altLang="zh-CN" sz="2400" b="1" i="0" u="none" strike="noStrike" kern="1200" cap="none">
          <a:ln>
            <a:noFill/>
          </a:ln>
          <a:solidFill>
            <a:srgbClr val="FFFFFF"/>
          </a:solidFill>
          <a:latin typeface="Source Sans Pro Black" panose="020b0803030403020204" pitchFamily="34"/>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anose="020b0603030403020204" pitchFamily="34"/>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comments" Target="../comments/comment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ags" Target="../tags/tag3.xml" /><Relationship Id="rId3" Type="http://schemas.openxmlformats.org/officeDocument/2006/relationships/tags" Target="../tags/tag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031155231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3</a:t>
            </a:r>
            <a:r>
              <a:rPr lang="zh-CN" altLang="en-US"/>
              <a:t>章  政府会计中的财务会计核算</a:t>
            </a:r>
            <a:endParaRPr lang="zh-CN" altLang="en-US"/>
          </a:p>
        </p:txBody>
      </p:sp>
      <p:sp>
        <p:nvSpPr>
          <p:cNvPr id="3" name="内容占位符 2"/>
          <p:cNvSpPr>
            <a:spLocks noGrp="1"/>
          </p:cNvSpPr>
          <p:nvPr>
            <p:ph idx="1"/>
          </p:nvPr>
        </p:nvSpPr>
        <p:spPr>
          <a:xfrm>
            <a:off x="1122064" y="2037600"/>
            <a:ext cx="8115067" cy="3069388"/>
          </a:xfrm>
        </p:spPr>
        <p:txBody>
          <a:bodyPr/>
          <a:lstStyle/>
          <a:p>
            <a:pPr marL="0" indent="0">
              <a:buNone/>
            </a:pPr>
            <a:r>
              <a:rPr lang="en-US" altLang="zh-CN"/>
              <a:t>1.</a:t>
            </a:r>
            <a:r>
              <a:rPr lang="zh-CN" altLang="en-US"/>
              <a:t>了解政府财务会计核算的概念和核算业务内容 </a:t>
            </a:r>
            <a:endParaRPr lang="en-US" altLang="zh-CN"/>
          </a:p>
          <a:p>
            <a:pPr marL="0" indent="0">
              <a:buNone/>
            </a:pPr>
            <a:r>
              <a:rPr lang="en-US" altLang="zh-CN"/>
              <a:t>2.</a:t>
            </a:r>
            <a:r>
              <a:rPr lang="zh-CN" altLang="en-US"/>
              <a:t>掌握独立的财务会计账户体系的核算方法 </a:t>
            </a:r>
            <a:endParaRPr lang="en-US" altLang="zh-CN"/>
          </a:p>
          <a:p>
            <a:pPr marL="0" indent="0">
              <a:buNone/>
            </a:pPr>
            <a:r>
              <a:rPr lang="en-US" altLang="zh-CN"/>
              <a:t>3.</a:t>
            </a:r>
            <a:r>
              <a:rPr lang="zh-CN" altLang="en-US"/>
              <a:t>掌握和预算会计账户混合设置的财务会计账户体系的核算方法 </a:t>
            </a:r>
            <a:endParaRPr lang="en-US" altLang="zh-CN"/>
          </a:p>
          <a:p>
            <a:pPr marL="0" indent="0">
              <a:buNone/>
            </a:pPr>
            <a:r>
              <a:rPr lang="en-US" altLang="zh-CN"/>
              <a:t>4.</a:t>
            </a:r>
            <a:r>
              <a:rPr lang="zh-CN" altLang="en-US"/>
              <a:t>了解两种财务会计账户体系的核算方法的适用情况</a:t>
            </a: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p:txBody>
          <a:bodyPr/>
          <a:lstStyle/>
          <a:p>
            <a:r>
              <a:rPr lang="zh-CN" altLang="en-US"/>
              <a:t> 政府会计中的财务会计核算概述</a:t>
            </a:r>
            <a:endParaRPr lang="en-US" altLang="zh-CN"/>
          </a:p>
          <a:p>
            <a:pPr marL="0" indent="0">
              <a:buNone/>
            </a:pPr>
            <a:endParaRPr lang="en-US" altLang="zh-CN"/>
          </a:p>
          <a:p>
            <a:r>
              <a:rPr lang="zh-CN" altLang="en-US"/>
              <a:t> 独立的财务会计账户设置及核算方法</a:t>
            </a:r>
            <a:endParaRPr lang="en-US" altLang="zh-CN"/>
          </a:p>
          <a:p>
            <a:pPr marL="0" indent="0">
              <a:buNone/>
            </a:pPr>
            <a:endParaRPr lang="en-US" altLang="zh-CN"/>
          </a:p>
          <a:p>
            <a:r>
              <a:rPr lang="zh-CN" altLang="en-US"/>
              <a:t> 和预算会计账户混合设置的财务会计账户设置及核算方法</a:t>
            </a:r>
            <a:endParaRPr lang="en-US" altLang="zh-CN"/>
          </a:p>
          <a:p>
            <a:pPr marL="0" indent="0">
              <a:buNone/>
            </a:pPr>
            <a:endParaRPr lang="en-US" altLang="zh-CN"/>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p:txBody>
          <a:bodyPr/>
          <a:lstStyle/>
          <a:p>
            <a:r>
              <a:rPr lang="en-US" altLang="zh-CN"/>
              <a:t>3.1.1 </a:t>
            </a:r>
            <a:r>
              <a:rPr lang="zh-CN" altLang="en-US"/>
              <a:t>对财务会计核算的认识</a:t>
            </a:r>
            <a:endParaRPr lang="en-US" altLang="zh-CN"/>
          </a:p>
          <a:p>
            <a:endParaRPr lang="en-US" altLang="zh-CN"/>
          </a:p>
          <a:p>
            <a:r>
              <a:rPr lang="en-US" altLang="zh-CN"/>
              <a:t>3.1.2 </a:t>
            </a:r>
            <a:r>
              <a:rPr lang="zh-CN" altLang="en-US"/>
              <a:t>不同财务会计账户体系的设置方法</a:t>
            </a:r>
            <a:endParaRPr lang="en-US" altLang="zh-CN"/>
          </a:p>
          <a:p>
            <a:endParaRPr lang="zh-CN" altLang="en-US"/>
          </a:p>
        </p:txBody>
      </p:sp>
      <p:sp>
        <p:nvSpPr>
          <p:cNvPr id="4" name="灯片编号占位符 1"/>
          <p:cNvSpPr>
            <a:spLocks noGrp="1"/>
          </p:cNvSpPr>
          <p:nvPr>
            <p:ph type="sldNum" sz="quarter" idx="10"/>
          </p:nvPr>
        </p:nvSpPr>
        <p:spPr/>
        <p:txBody>
          <a:bodyPr/>
          <a:lstStyle/>
          <a:p>
            <a:pPr lvl="0"/>
            <a:fld id="{DC085890-958E-4A21-9724-0AC17DA32204}" type="slidenum">
              <a:rPr/>
              <a:t>4</a:t>
            </a:fld>
            <a:endParaRPr lang="en-US"/>
          </a:p>
        </p:txBody>
      </p:sp>
      <p:sp>
        <p:nvSpPr>
          <p:cNvPr id="2" name="标题 1"/>
          <p:cNvSpPr>
            <a:spLocks noGrp="1"/>
          </p:cNvSpPr>
          <p:nvPr>
            <p:ph type="title"/>
          </p:nvPr>
        </p:nvSpPr>
        <p:spPr/>
        <p:txBody>
          <a:bodyPr/>
          <a:lstStyle/>
          <a:p>
            <a:r>
              <a:rPr lang="en-US" altLang="zh-CN"/>
              <a:t>3.1 </a:t>
            </a:r>
            <a:r>
              <a:rPr lang="zh-CN" altLang="en-US"/>
              <a:t>政府会计中的财务会计核算概述</a:t>
            </a: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854439" y="842401"/>
            <a:ext cx="8685561" cy="4193150"/>
          </a:xfrm>
        </p:spPr>
        <p:txBody>
          <a:bodyPr>
            <a:normAutofit fontScale="85000" lnSpcReduction="10000"/>
          </a:bodyPr>
          <a:lstStyle/>
          <a:p>
            <a:pPr>
              <a:lnSpc>
                <a:spcPct val="150000"/>
              </a:lnSpc>
            </a:pPr>
            <a:r>
              <a:rPr lang="en-US" altLang="zh-CN" sz="2400">
                <a:solidFill>
                  <a:schemeClr val="tx1"/>
                </a:solidFill>
              </a:rPr>
              <a:t>·</a:t>
            </a:r>
            <a:r>
              <a:rPr lang="zh-CN" altLang="en-US" sz="2400">
                <a:solidFill>
                  <a:schemeClr val="tx1"/>
                </a:solidFill>
              </a:rPr>
              <a:t>以提供财务状况信息为目的</a:t>
            </a:r>
            <a:endParaRPr lang="en-US" altLang="zh-CN" sz="2400">
              <a:solidFill>
                <a:schemeClr val="tx1"/>
              </a:solidFill>
            </a:endParaRPr>
          </a:p>
          <a:p>
            <a:pPr>
              <a:lnSpc>
                <a:spcPct val="150000"/>
              </a:lnSpc>
            </a:pPr>
            <a:r>
              <a:rPr lang="en-US" altLang="zh-CN" sz="2400">
                <a:solidFill>
                  <a:schemeClr val="tx1"/>
                </a:solidFill>
              </a:rPr>
              <a:t>·</a:t>
            </a:r>
            <a:r>
              <a:rPr lang="zh-CN" altLang="en-US" sz="2400">
                <a:solidFill>
                  <a:schemeClr val="tx1"/>
                </a:solidFill>
              </a:rPr>
              <a:t>提供会计主体掌控的经济资源总量和结构以及它们的存量和增减变动的信息</a:t>
            </a:r>
            <a:endParaRPr lang="en-US" altLang="zh-CN" sz="2400">
              <a:solidFill>
                <a:schemeClr val="tx1"/>
              </a:solidFill>
            </a:endParaRPr>
          </a:p>
          <a:p>
            <a:pPr>
              <a:lnSpc>
                <a:spcPct val="150000"/>
              </a:lnSpc>
            </a:pPr>
            <a:r>
              <a:rPr lang="en-US" altLang="zh-CN" sz="2400">
                <a:solidFill>
                  <a:schemeClr val="tx1"/>
                </a:solidFill>
              </a:rPr>
              <a:t>·</a:t>
            </a:r>
            <a:r>
              <a:rPr lang="zh-CN" altLang="en-US" sz="2400">
                <a:solidFill>
                  <a:schemeClr val="tx1"/>
                </a:solidFill>
              </a:rPr>
              <a:t>通过确认、计量、记录和报告等基本会计程序</a:t>
            </a:r>
            <a:r>
              <a:rPr lang="en-US" altLang="zh-CN" sz="2400">
                <a:solidFill>
                  <a:schemeClr val="tx1"/>
                </a:solidFill>
              </a:rPr>
              <a:t>,</a:t>
            </a:r>
            <a:r>
              <a:rPr lang="zh-CN" altLang="en-US" sz="2400">
                <a:solidFill>
                  <a:schemeClr val="tx1"/>
                </a:solidFill>
              </a:rPr>
              <a:t>对经济资源进行系统的反映和监督</a:t>
            </a:r>
            <a:endParaRPr lang="en-US" altLang="zh-CN" sz="2400">
              <a:solidFill>
                <a:schemeClr val="tx1"/>
              </a:solidFill>
            </a:endParaRPr>
          </a:p>
          <a:p>
            <a:pPr>
              <a:lnSpc>
                <a:spcPct val="150000"/>
              </a:lnSpc>
            </a:pPr>
            <a:r>
              <a:rPr lang="en-US" altLang="zh-CN" sz="2400">
                <a:solidFill>
                  <a:schemeClr val="tx1"/>
                </a:solidFill>
              </a:rPr>
              <a:t>·</a:t>
            </a:r>
            <a:r>
              <a:rPr lang="zh-CN" altLang="en-US" sz="2400">
                <a:solidFill>
                  <a:schemeClr val="tx1"/>
                </a:solidFill>
              </a:rPr>
              <a:t>通过对过去引起经济资源变动的政府活动进行分析</a:t>
            </a:r>
            <a:r>
              <a:rPr lang="en-US" altLang="zh-CN" sz="2400">
                <a:solidFill>
                  <a:schemeClr val="tx1"/>
                </a:solidFill>
              </a:rPr>
              <a:t>,</a:t>
            </a:r>
            <a:r>
              <a:rPr lang="zh-CN" altLang="en-US" sz="2400">
                <a:solidFill>
                  <a:schemeClr val="tx1"/>
                </a:solidFill>
              </a:rPr>
              <a:t>确认由政 府掌握或控制的经济资源及其变动</a:t>
            </a:r>
            <a:r>
              <a:rPr lang="en-US" altLang="zh-CN" sz="2400">
                <a:solidFill>
                  <a:schemeClr val="tx1"/>
                </a:solidFill>
              </a:rPr>
              <a:t>,</a:t>
            </a:r>
            <a:r>
              <a:rPr lang="zh-CN" altLang="en-US" sz="2400">
                <a:solidFill>
                  <a:schemeClr val="tx1"/>
                </a:solidFill>
              </a:rPr>
              <a:t>并对其进行计量、记录和报告。</a:t>
            </a:r>
            <a:endParaRPr lang="en-US" altLang="zh-CN" sz="2400">
              <a:solidFill>
                <a:schemeClr val="tx1"/>
              </a:solidFill>
            </a:endParaRPr>
          </a:p>
          <a:p>
            <a:pPr>
              <a:lnSpc>
                <a:spcPct val="150000"/>
              </a:lnSpc>
            </a:pPr>
            <a:r>
              <a:rPr lang="en-US" altLang="zh-CN" sz="2400">
                <a:solidFill>
                  <a:schemeClr val="tx1"/>
                </a:solidFill>
              </a:rPr>
              <a:t>·</a:t>
            </a:r>
            <a:r>
              <a:rPr lang="zh-CN" altLang="en-US" sz="2400">
                <a:solidFill>
                  <a:schemeClr val="tx1"/>
                </a:solidFill>
              </a:rPr>
              <a:t>与预算会计核算、成本会计核算都有衔接</a:t>
            </a:r>
            <a:endParaRPr lang="en-US" altLang="zh-CN" sz="2400">
              <a:solidFill>
                <a:schemeClr val="tx1"/>
              </a:solidFill>
            </a:endParaRPr>
          </a:p>
          <a:p>
            <a:pPr>
              <a:lnSpc>
                <a:spcPct val="150000"/>
              </a:lnSpc>
            </a:pPr>
            <a:r>
              <a:rPr lang="en-US" altLang="zh-CN" sz="2400">
                <a:solidFill>
                  <a:schemeClr val="tx1"/>
                </a:solidFill>
              </a:rPr>
              <a:t>·</a:t>
            </a:r>
            <a:r>
              <a:rPr lang="zh-CN" altLang="en-US" sz="2400">
                <a:solidFill>
                  <a:schemeClr val="tx1"/>
                </a:solidFill>
              </a:rPr>
              <a:t>可以采用设置独立的财务会计账户体系和混合的账务体系的方式进行</a:t>
            </a:r>
            <a:endParaRPr lang="en-US" altLang="zh-CN" sz="2400">
              <a:solidFill>
                <a:schemeClr val="tx1"/>
              </a:solidFill>
            </a:endParaRPr>
          </a:p>
          <a:p>
            <a:pPr>
              <a:lnSpc>
                <a:spcPct val="150000"/>
              </a:lnSpc>
            </a:pPr>
            <a:endParaRPr lang="en-US" altLang="zh-CN" sz="2400">
              <a:solidFill>
                <a:schemeClr val="tx1"/>
              </a:solidFill>
            </a:endParaRPr>
          </a:p>
          <a:p>
            <a:endParaRPr lang="zh-CN" altLang="en-US" sz="2200">
              <a:solidFill>
                <a:schemeClr val="tx1"/>
              </a:solidFill>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5</a:t>
            </a:fld>
            <a:endParaRPr lang="zh-CN" altLang="en-US"/>
          </a:p>
        </p:txBody>
      </p:sp>
      <p:sp>
        <p:nvSpPr>
          <p:cNvPr id="4" name="标题 3"/>
          <p:cNvSpPr>
            <a:spLocks noGrp="1"/>
          </p:cNvSpPr>
          <p:nvPr>
            <p:ph type="title"/>
          </p:nvPr>
        </p:nvSpPr>
        <p:spPr>
          <a:xfrm>
            <a:off x="532150" y="207007"/>
            <a:ext cx="9007849" cy="405001"/>
          </a:xfrm>
        </p:spPr>
        <p:txBody>
          <a:bodyPr/>
          <a:lstStyle/>
          <a:p>
            <a:r>
              <a:rPr lang="en-US" altLang="zh-CN"/>
              <a:t>3.1.1 </a:t>
            </a:r>
            <a:r>
              <a:rPr lang="zh-CN" altLang="en-US"/>
              <a:t>对财务会计核算的认识</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6</a:t>
            </a:fld>
            <a:endParaRPr lang="zh-CN" altLang="en-US"/>
          </a:p>
        </p:txBody>
      </p:sp>
      <p:sp>
        <p:nvSpPr>
          <p:cNvPr id="4" name="标题 3"/>
          <p:cNvSpPr>
            <a:spLocks noGrp="1"/>
          </p:cNvSpPr>
          <p:nvPr>
            <p:ph type="title"/>
          </p:nvPr>
        </p:nvSpPr>
        <p:spPr>
          <a:xfrm>
            <a:off x="577120" y="207007"/>
            <a:ext cx="8962879" cy="405001"/>
          </a:xfrm>
        </p:spPr>
        <p:txBody>
          <a:bodyPr/>
          <a:lstStyle/>
          <a:p>
            <a:r>
              <a:rPr lang="en-US" altLang="zh-CN"/>
              <a:t>3.1.2 </a:t>
            </a:r>
            <a:r>
              <a:rPr lang="zh-CN" altLang="en-US"/>
              <a:t>不同财务会计账户体系的设置方法</a:t>
            </a:r>
            <a:endParaRPr lang="zh-CN" altLang="en-US"/>
          </a:p>
        </p:txBody>
      </p:sp>
      <p:sp>
        <p:nvSpPr>
          <p:cNvPr id="5" name="文本框 4"/>
          <p:cNvSpPr txBox="1"/>
          <p:nvPr/>
        </p:nvSpPr>
        <p:spPr>
          <a:xfrm>
            <a:off x="651885" y="950913"/>
            <a:ext cx="54971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B0F0"/>
                </a:solidFill>
                <a:latin typeface="黑体" panose="02010609060101010101" pitchFamily="49" charset="-122"/>
                <a:ea typeface="黑体" panose="02010609060101010101" pitchFamily="49" charset="-122"/>
              </a:rPr>
              <a:t>（一）独立的财务会计账户体系</a:t>
            </a:r>
            <a:endParaRPr lang="zh-CN" altLang="en-US" sz="2800" b="1">
              <a:solidFill>
                <a:srgbClr val="00B0F0"/>
              </a:solidFill>
              <a:latin typeface="黑体" panose="02010609060101010101" pitchFamily="49" charset="-122"/>
              <a:ea typeface="黑体" panose="02010609060101010101" pitchFamily="49" charset="-122"/>
            </a:endParaRPr>
          </a:p>
        </p:txBody>
      </p:sp>
      <p:sp>
        <p:nvSpPr>
          <p:cNvPr id="7" name="文本框 6"/>
          <p:cNvSpPr txBox="1"/>
          <p:nvPr/>
        </p:nvSpPr>
        <p:spPr>
          <a:xfrm>
            <a:off x="651886" y="2521460"/>
            <a:ext cx="1985926" cy="707886"/>
          </a:xfrm>
          <a:prstGeom prst="rect">
            <a:avLst/>
          </a:prstGeom>
          <a:solidFill>
            <a:schemeClr val="accent5">
              <a:lumMod val="40000"/>
              <a:lumOff val="60000"/>
            </a:schemeClr>
          </a:solidFill>
          <a:ln w="12700" cmpd="sng">
            <a:solidFill>
              <a:schemeClr val="accent5">
                <a:lumMod val="40000"/>
                <a:lumOff val="6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黑体" panose="02010609060101010101" pitchFamily="49" charset="-122"/>
                <a:ea typeface="黑体" panose="02010609060101010101" pitchFamily="49" charset="-122"/>
              </a:rPr>
              <a:t>独立的财务会计账户体系</a:t>
            </a:r>
            <a:endParaRPr lang="zh-CN" altLang="en-US" sz="2000">
              <a:latin typeface="黑体" panose="02010609060101010101" pitchFamily="49" charset="-122"/>
              <a:ea typeface="黑体" panose="02010609060101010101" pitchFamily="49" charset="-122"/>
            </a:endParaRPr>
          </a:p>
        </p:txBody>
      </p:sp>
      <p:sp>
        <p:nvSpPr>
          <p:cNvPr id="8" name="左大括号 7"/>
          <p:cNvSpPr/>
          <p:nvPr/>
        </p:nvSpPr>
        <p:spPr>
          <a:xfrm>
            <a:off x="2786401" y="1986155"/>
            <a:ext cx="417195" cy="208534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9" name="文本框 8"/>
          <p:cNvSpPr txBox="1"/>
          <p:nvPr/>
        </p:nvSpPr>
        <p:spPr>
          <a:xfrm>
            <a:off x="3490616" y="1708025"/>
            <a:ext cx="188658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资产类账户</a:t>
            </a:r>
            <a:endParaRPr lang="zh-CN" altLang="en-US" sz="2000">
              <a:latin typeface="黑体" panose="02010609060101010101" pitchFamily="49" charset="-122"/>
              <a:ea typeface="黑体" panose="02010609060101010101" pitchFamily="49" charset="-122"/>
            </a:endParaRPr>
          </a:p>
        </p:txBody>
      </p:sp>
      <p:sp>
        <p:nvSpPr>
          <p:cNvPr id="10" name="文本框 9"/>
          <p:cNvSpPr txBox="1"/>
          <p:nvPr/>
        </p:nvSpPr>
        <p:spPr>
          <a:xfrm>
            <a:off x="3490616" y="2319530"/>
            <a:ext cx="188658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负债类账户</a:t>
            </a:r>
            <a:endParaRPr lang="zh-CN" altLang="en-US" sz="2000">
              <a:latin typeface="黑体" panose="02010609060101010101" pitchFamily="49" charset="-122"/>
              <a:ea typeface="黑体" panose="02010609060101010101" pitchFamily="49" charset="-122"/>
            </a:endParaRPr>
          </a:p>
        </p:txBody>
      </p:sp>
      <p:sp>
        <p:nvSpPr>
          <p:cNvPr id="11" name="文本框 10"/>
          <p:cNvSpPr txBox="1"/>
          <p:nvPr/>
        </p:nvSpPr>
        <p:spPr>
          <a:xfrm>
            <a:off x="3491251" y="2864995"/>
            <a:ext cx="188658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净资产类账户</a:t>
            </a:r>
            <a:endParaRPr lang="zh-CN" altLang="en-US" sz="2000">
              <a:latin typeface="黑体" panose="02010609060101010101" pitchFamily="49" charset="-122"/>
              <a:ea typeface="黑体" panose="02010609060101010101" pitchFamily="49" charset="-122"/>
            </a:endParaRPr>
          </a:p>
        </p:txBody>
      </p:sp>
      <p:sp>
        <p:nvSpPr>
          <p:cNvPr id="12" name="文本框 11"/>
          <p:cNvSpPr txBox="1"/>
          <p:nvPr/>
        </p:nvSpPr>
        <p:spPr>
          <a:xfrm>
            <a:off x="3509031" y="3410460"/>
            <a:ext cx="188658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收入类账户</a:t>
            </a:r>
            <a:endParaRPr lang="zh-CN" altLang="en-US" sz="2000">
              <a:latin typeface="黑体" panose="02010609060101010101" pitchFamily="49" charset="-122"/>
              <a:ea typeface="黑体" panose="02010609060101010101" pitchFamily="49" charset="-122"/>
            </a:endParaRPr>
          </a:p>
        </p:txBody>
      </p:sp>
      <p:sp>
        <p:nvSpPr>
          <p:cNvPr id="13" name="文本框 12"/>
          <p:cNvSpPr txBox="1"/>
          <p:nvPr/>
        </p:nvSpPr>
        <p:spPr>
          <a:xfrm>
            <a:off x="3508396" y="3955925"/>
            <a:ext cx="188658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费用类账户</a:t>
            </a:r>
            <a:endParaRPr lang="zh-CN" altLang="en-US" sz="2000">
              <a:latin typeface="黑体" panose="02010609060101010101" pitchFamily="49" charset="-122"/>
              <a:ea typeface="黑体" panose="02010609060101010101" pitchFamily="49" charset="-122"/>
            </a:endParaRPr>
          </a:p>
        </p:txBody>
      </p:sp>
      <p:sp>
        <p:nvSpPr>
          <p:cNvPr id="14" name="右大括号 13"/>
          <p:cNvSpPr/>
          <p:nvPr/>
        </p:nvSpPr>
        <p:spPr>
          <a:xfrm>
            <a:off x="5525791" y="1871220"/>
            <a:ext cx="290195" cy="123380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15" name="右大括号 14"/>
          <p:cNvSpPr/>
          <p:nvPr/>
        </p:nvSpPr>
        <p:spPr>
          <a:xfrm>
            <a:off x="5217181" y="3504440"/>
            <a:ext cx="344805" cy="70739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16" name="文本框 15"/>
          <p:cNvSpPr txBox="1"/>
          <p:nvPr/>
        </p:nvSpPr>
        <p:spPr>
          <a:xfrm>
            <a:off x="6087766" y="2334770"/>
            <a:ext cx="188658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黑体" panose="02010609060101010101" pitchFamily="49" charset="-122"/>
                <a:ea typeface="黑体" panose="02010609060101010101" pitchFamily="49" charset="-122"/>
              </a:rPr>
              <a:t>资产负债表</a:t>
            </a:r>
            <a:endParaRPr lang="zh-CN" altLang="en-US" sz="2400">
              <a:latin typeface="黑体" panose="02010609060101010101" pitchFamily="49" charset="-122"/>
              <a:ea typeface="黑体" panose="02010609060101010101" pitchFamily="49" charset="-122"/>
            </a:endParaRPr>
          </a:p>
        </p:txBody>
      </p:sp>
      <p:sp>
        <p:nvSpPr>
          <p:cNvPr id="17" name="文本框 16"/>
          <p:cNvSpPr txBox="1"/>
          <p:nvPr/>
        </p:nvSpPr>
        <p:spPr>
          <a:xfrm>
            <a:off x="6087766" y="3627630"/>
            <a:ext cx="188658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黑体" panose="02010609060101010101" pitchFamily="49" charset="-122"/>
                <a:ea typeface="黑体" panose="02010609060101010101" pitchFamily="49" charset="-122"/>
              </a:rPr>
              <a:t>收入费用表</a:t>
            </a:r>
            <a:endParaRPr lang="zh-CN" altLang="en-US" sz="2400">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7</a:t>
            </a:fld>
            <a:endParaRPr lang="zh-CN" altLang="en-US"/>
          </a:p>
        </p:txBody>
      </p:sp>
      <p:sp>
        <p:nvSpPr>
          <p:cNvPr id="4" name="标题 3"/>
          <p:cNvSpPr>
            <a:spLocks noGrp="1"/>
          </p:cNvSpPr>
          <p:nvPr>
            <p:ph type="title"/>
          </p:nvPr>
        </p:nvSpPr>
        <p:spPr>
          <a:xfrm>
            <a:off x="494674" y="207007"/>
            <a:ext cx="9045325" cy="405001"/>
          </a:xfrm>
        </p:spPr>
        <p:txBody>
          <a:bodyPr/>
          <a:lstStyle/>
          <a:p>
            <a:r>
              <a:rPr lang="en-US" altLang="zh-CN"/>
              <a:t>3.1.2 </a:t>
            </a:r>
            <a:r>
              <a:rPr lang="zh-CN" altLang="en-US"/>
              <a:t>不同财务会计账户体系的设置方法</a:t>
            </a:r>
            <a:endParaRPr lang="zh-CN" altLang="en-US"/>
          </a:p>
        </p:txBody>
      </p:sp>
      <p:sp>
        <p:nvSpPr>
          <p:cNvPr id="5" name="文本框 4"/>
          <p:cNvSpPr txBox="1"/>
          <p:nvPr/>
        </p:nvSpPr>
        <p:spPr>
          <a:xfrm>
            <a:off x="217170" y="965835"/>
            <a:ext cx="61626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B0F0"/>
                </a:solidFill>
                <a:latin typeface="黑体" panose="02010609060101010101" pitchFamily="49" charset="-122"/>
                <a:ea typeface="黑体" panose="02010609060101010101" pitchFamily="49" charset="-122"/>
              </a:rPr>
              <a:t>（二）独立的预算会计账户体系</a:t>
            </a:r>
            <a:endParaRPr lang="zh-CN" altLang="en-US" sz="2800" b="1">
              <a:solidFill>
                <a:srgbClr val="00B0F0"/>
              </a:solidFill>
              <a:latin typeface="黑体" panose="02010609060101010101" pitchFamily="49" charset="-122"/>
              <a:ea typeface="黑体" panose="02010609060101010101" pitchFamily="49" charset="-122"/>
            </a:endParaRPr>
          </a:p>
        </p:txBody>
      </p:sp>
      <p:sp>
        <p:nvSpPr>
          <p:cNvPr id="7" name="文本框 6"/>
          <p:cNvSpPr txBox="1"/>
          <p:nvPr/>
        </p:nvSpPr>
        <p:spPr>
          <a:xfrm>
            <a:off x="791575" y="2641381"/>
            <a:ext cx="2030095" cy="707886"/>
          </a:xfrm>
          <a:prstGeom prst="rect">
            <a:avLst/>
          </a:prstGeom>
          <a:solidFill>
            <a:schemeClr val="accent5">
              <a:lumMod val="40000"/>
              <a:lumOff val="60000"/>
            </a:schemeClr>
          </a:solidFill>
          <a:ln w="12700" cmpd="sng">
            <a:solidFill>
              <a:schemeClr val="accent5">
                <a:lumMod val="40000"/>
                <a:lumOff val="6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latin typeface="黑体" panose="02010609060101010101" pitchFamily="49" charset="-122"/>
                <a:ea typeface="黑体" panose="02010609060101010101" pitchFamily="49" charset="-122"/>
              </a:rPr>
              <a:t>独立的预算会计账户体系</a:t>
            </a:r>
            <a:endParaRPr lang="zh-CN" altLang="en-US" sz="2000">
              <a:latin typeface="黑体" panose="02010609060101010101" pitchFamily="49" charset="-122"/>
              <a:ea typeface="黑体" panose="02010609060101010101" pitchFamily="49" charset="-122"/>
            </a:endParaRPr>
          </a:p>
        </p:txBody>
      </p:sp>
      <p:sp>
        <p:nvSpPr>
          <p:cNvPr id="8" name="左大括号 7"/>
          <p:cNvSpPr/>
          <p:nvPr/>
        </p:nvSpPr>
        <p:spPr>
          <a:xfrm>
            <a:off x="3108690" y="2106076"/>
            <a:ext cx="417195" cy="208534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9" name="文本框 8"/>
          <p:cNvSpPr txBox="1"/>
          <p:nvPr/>
        </p:nvSpPr>
        <p:spPr>
          <a:xfrm>
            <a:off x="3812905" y="2009556"/>
            <a:ext cx="203009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预算收入类账户</a:t>
            </a:r>
            <a:endParaRPr lang="zh-CN" altLang="en-US" sz="2000">
              <a:latin typeface="黑体" panose="02010609060101010101" pitchFamily="49" charset="-122"/>
              <a:ea typeface="黑体" panose="02010609060101010101" pitchFamily="49" charset="-122"/>
            </a:endParaRPr>
          </a:p>
        </p:txBody>
      </p:sp>
      <p:sp>
        <p:nvSpPr>
          <p:cNvPr id="10" name="文本框 9"/>
          <p:cNvSpPr txBox="1"/>
          <p:nvPr/>
        </p:nvSpPr>
        <p:spPr>
          <a:xfrm>
            <a:off x="3812905" y="2964596"/>
            <a:ext cx="214058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预算支出类账户</a:t>
            </a:r>
            <a:endParaRPr lang="zh-CN" altLang="en-US" sz="2000">
              <a:latin typeface="黑体" panose="02010609060101010101" pitchFamily="49" charset="-122"/>
              <a:ea typeface="黑体" panose="02010609060101010101" pitchFamily="49" charset="-122"/>
            </a:endParaRPr>
          </a:p>
        </p:txBody>
      </p:sp>
      <p:sp>
        <p:nvSpPr>
          <p:cNvPr id="11" name="文本框 10"/>
          <p:cNvSpPr txBox="1"/>
          <p:nvPr/>
        </p:nvSpPr>
        <p:spPr>
          <a:xfrm>
            <a:off x="3803380" y="4016156"/>
            <a:ext cx="203073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预算结余类账户</a:t>
            </a:r>
            <a:endParaRPr lang="zh-CN" altLang="en-US" sz="2000">
              <a:latin typeface="黑体" panose="02010609060101010101" pitchFamily="49" charset="-122"/>
              <a:ea typeface="黑体" panose="02010609060101010101" pitchFamily="49" charset="-122"/>
            </a:endParaRPr>
          </a:p>
        </p:txBody>
      </p:sp>
      <p:sp>
        <p:nvSpPr>
          <p:cNvPr id="14" name="右大括号 13"/>
          <p:cNvSpPr/>
          <p:nvPr/>
        </p:nvSpPr>
        <p:spPr>
          <a:xfrm>
            <a:off x="5843000" y="1991141"/>
            <a:ext cx="271780" cy="1211580"/>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16" name="文本框 15"/>
          <p:cNvSpPr txBox="1"/>
          <p:nvPr/>
        </p:nvSpPr>
        <p:spPr>
          <a:xfrm>
            <a:off x="6483080" y="2367061"/>
            <a:ext cx="23221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黑体" panose="02010609060101010101" pitchFamily="49" charset="-122"/>
                <a:ea typeface="黑体" panose="02010609060101010101" pitchFamily="49" charset="-122"/>
              </a:rPr>
              <a:t>预算收入支出表</a:t>
            </a:r>
            <a:endParaRPr lang="zh-CN" altLang="en-US" sz="2400">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8</a:t>
            </a:fld>
            <a:endParaRPr lang="zh-CN" altLang="en-US"/>
          </a:p>
        </p:txBody>
      </p:sp>
      <p:sp>
        <p:nvSpPr>
          <p:cNvPr id="4" name="标题 3"/>
          <p:cNvSpPr>
            <a:spLocks noGrp="1"/>
          </p:cNvSpPr>
          <p:nvPr>
            <p:ph type="title"/>
          </p:nvPr>
        </p:nvSpPr>
        <p:spPr>
          <a:xfrm>
            <a:off x="554636" y="207007"/>
            <a:ext cx="8985364" cy="405001"/>
          </a:xfrm>
        </p:spPr>
        <p:txBody>
          <a:bodyPr/>
          <a:lstStyle/>
          <a:p>
            <a:r>
              <a:rPr lang="en-US" altLang="zh-CN"/>
              <a:t>3.1.2 </a:t>
            </a:r>
            <a:r>
              <a:rPr lang="zh-CN" altLang="en-US"/>
              <a:t>不同财务会计账户体系的设置方法</a:t>
            </a:r>
            <a:endParaRPr lang="zh-CN" altLang="en-US"/>
          </a:p>
        </p:txBody>
      </p:sp>
      <p:sp>
        <p:nvSpPr>
          <p:cNvPr id="5" name="文本框 4"/>
          <p:cNvSpPr txBox="1"/>
          <p:nvPr/>
        </p:nvSpPr>
        <p:spPr>
          <a:xfrm>
            <a:off x="554636" y="993775"/>
            <a:ext cx="802767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B0F0"/>
                </a:solidFill>
                <a:latin typeface="黑体" panose="02010609060101010101" pitchFamily="49" charset="-122"/>
                <a:ea typeface="黑体" panose="02010609060101010101" pitchFamily="49" charset="-122"/>
              </a:rPr>
              <a:t>（三）和预算会计账户混合的财务会计账户体系</a:t>
            </a:r>
            <a:endParaRPr lang="zh-CN" altLang="en-US" sz="2800" b="1">
              <a:solidFill>
                <a:srgbClr val="00B0F0"/>
              </a:solidFill>
              <a:latin typeface="黑体" panose="02010609060101010101" pitchFamily="49" charset="-122"/>
              <a:ea typeface="黑体" panose="02010609060101010101" pitchFamily="49" charset="-122"/>
            </a:endParaRPr>
          </a:p>
        </p:txBody>
      </p:sp>
      <p:sp>
        <p:nvSpPr>
          <p:cNvPr id="7" name="文本框 6"/>
          <p:cNvSpPr txBox="1"/>
          <p:nvPr/>
        </p:nvSpPr>
        <p:spPr>
          <a:xfrm>
            <a:off x="1080000" y="2905429"/>
            <a:ext cx="2476895" cy="707886"/>
          </a:xfrm>
          <a:prstGeom prst="rect">
            <a:avLst/>
          </a:prstGeom>
          <a:solidFill>
            <a:schemeClr val="accent5">
              <a:lumMod val="40000"/>
              <a:lumOff val="60000"/>
            </a:schemeClr>
          </a:solidFill>
          <a:ln w="12700" cmpd="sng">
            <a:solidFill>
              <a:schemeClr val="accent5">
                <a:lumMod val="40000"/>
                <a:lumOff val="6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和预算会计账户混合的财务会计账户体系</a:t>
            </a:r>
            <a:endParaRPr lang="zh-CN" altLang="en-US" sz="2000">
              <a:latin typeface="黑体" panose="02010609060101010101" pitchFamily="49" charset="-122"/>
              <a:ea typeface="黑体" panose="02010609060101010101" pitchFamily="49" charset="-122"/>
            </a:endParaRPr>
          </a:p>
        </p:txBody>
      </p:sp>
      <p:sp>
        <p:nvSpPr>
          <p:cNvPr id="8" name="左大括号 7"/>
          <p:cNvSpPr/>
          <p:nvPr/>
        </p:nvSpPr>
        <p:spPr>
          <a:xfrm>
            <a:off x="3768964" y="2216702"/>
            <a:ext cx="417195" cy="208534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9" name="文本框 8"/>
          <p:cNvSpPr txBox="1"/>
          <p:nvPr/>
        </p:nvSpPr>
        <p:spPr>
          <a:xfrm>
            <a:off x="4473179" y="2120182"/>
            <a:ext cx="203009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财务会计账户</a:t>
            </a:r>
            <a:endParaRPr lang="zh-CN" altLang="en-US" sz="2000">
              <a:latin typeface="黑体" panose="02010609060101010101" pitchFamily="49" charset="-122"/>
              <a:ea typeface="黑体" panose="02010609060101010101" pitchFamily="49" charset="-122"/>
            </a:endParaRPr>
          </a:p>
        </p:txBody>
      </p:sp>
      <p:sp>
        <p:nvSpPr>
          <p:cNvPr id="11" name="文本框 10"/>
          <p:cNvSpPr txBox="1"/>
          <p:nvPr/>
        </p:nvSpPr>
        <p:spPr>
          <a:xfrm>
            <a:off x="4463654" y="4126782"/>
            <a:ext cx="203073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预算会计账户</a:t>
            </a:r>
            <a:endParaRPr lang="zh-CN" altLang="en-US" sz="2000">
              <a:latin typeface="黑体" panose="02010609060101010101" pitchFamily="49" charset="-122"/>
              <a:ea typeface="黑体" panose="02010609060101010101" pitchFamily="49" charset="-122"/>
            </a:endParaRPr>
          </a:p>
        </p:txBody>
      </p:sp>
      <p:sp>
        <p:nvSpPr>
          <p:cNvPr id="2" name="左大括号 1"/>
          <p:cNvSpPr/>
          <p:nvPr/>
        </p:nvSpPr>
        <p:spPr>
          <a:xfrm>
            <a:off x="6247369" y="1853482"/>
            <a:ext cx="75565" cy="93218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6" name="文本框 5"/>
          <p:cNvSpPr txBox="1"/>
          <p:nvPr/>
        </p:nvSpPr>
        <p:spPr>
          <a:xfrm>
            <a:off x="6503274" y="1721402"/>
            <a:ext cx="151130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资产类账户</a:t>
            </a:r>
            <a:endParaRPr lang="zh-CN" altLang="en-US" sz="2000">
              <a:latin typeface="黑体" panose="02010609060101010101" pitchFamily="49" charset="-122"/>
              <a:ea typeface="黑体" panose="02010609060101010101" pitchFamily="49" charset="-122"/>
            </a:endParaRPr>
          </a:p>
        </p:txBody>
      </p:sp>
      <p:sp>
        <p:nvSpPr>
          <p:cNvPr id="12" name="文本框 11"/>
          <p:cNvSpPr txBox="1"/>
          <p:nvPr/>
        </p:nvSpPr>
        <p:spPr>
          <a:xfrm>
            <a:off x="6503274" y="2195112"/>
            <a:ext cx="151130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负债类账户</a:t>
            </a:r>
            <a:endParaRPr lang="zh-CN" altLang="en-US" sz="2000">
              <a:latin typeface="黑体" panose="02010609060101010101" pitchFamily="49" charset="-122"/>
              <a:ea typeface="黑体" panose="02010609060101010101" pitchFamily="49" charset="-122"/>
            </a:endParaRPr>
          </a:p>
        </p:txBody>
      </p:sp>
      <p:sp>
        <p:nvSpPr>
          <p:cNvPr id="13" name="文本框 12"/>
          <p:cNvSpPr txBox="1"/>
          <p:nvPr/>
        </p:nvSpPr>
        <p:spPr>
          <a:xfrm>
            <a:off x="6503274" y="2668822"/>
            <a:ext cx="187769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净资产类账户</a:t>
            </a:r>
            <a:endParaRPr lang="zh-CN" altLang="en-US" sz="2000">
              <a:latin typeface="黑体" panose="02010609060101010101" pitchFamily="49" charset="-122"/>
              <a:ea typeface="黑体" panose="02010609060101010101" pitchFamily="49" charset="-122"/>
            </a:endParaRPr>
          </a:p>
        </p:txBody>
      </p:sp>
      <p:sp>
        <p:nvSpPr>
          <p:cNvPr id="15" name="左大括号 14"/>
          <p:cNvSpPr/>
          <p:nvPr/>
        </p:nvSpPr>
        <p:spPr>
          <a:xfrm>
            <a:off x="6247369" y="3828332"/>
            <a:ext cx="75565" cy="93218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sp>
        <p:nvSpPr>
          <p:cNvPr id="18" name="文本框 17"/>
          <p:cNvSpPr txBox="1"/>
          <p:nvPr/>
        </p:nvSpPr>
        <p:spPr>
          <a:xfrm>
            <a:off x="6647419" y="3694982"/>
            <a:ext cx="226060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预算收入类账户</a:t>
            </a:r>
            <a:endParaRPr lang="zh-CN" altLang="en-US" sz="2000">
              <a:latin typeface="黑体" panose="02010609060101010101" pitchFamily="49" charset="-122"/>
              <a:ea typeface="黑体" panose="02010609060101010101" pitchFamily="49" charset="-122"/>
            </a:endParaRPr>
          </a:p>
        </p:txBody>
      </p:sp>
      <p:sp>
        <p:nvSpPr>
          <p:cNvPr id="19" name="文本框 18"/>
          <p:cNvSpPr txBox="1"/>
          <p:nvPr/>
        </p:nvSpPr>
        <p:spPr>
          <a:xfrm>
            <a:off x="6647419" y="4525562"/>
            <a:ext cx="226060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预算支出类账户</a:t>
            </a:r>
            <a:endParaRPr lang="zh-CN" altLang="en-US" sz="2000">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816964" y="936000"/>
            <a:ext cx="8723036" cy="4194000"/>
          </a:xfrm>
        </p:spPr>
        <p:txBody>
          <a:bodyPr/>
          <a:lstStyle/>
          <a:p>
            <a:r>
              <a:rPr lang="en-US" altLang="zh-CN"/>
              <a:t>3.2.1 </a:t>
            </a:r>
            <a:r>
              <a:rPr lang="zh-CN" altLang="en-US"/>
              <a:t>账户设置</a:t>
            </a:r>
            <a:endParaRPr lang="en-US" altLang="zh-CN"/>
          </a:p>
          <a:p>
            <a:endParaRPr lang="en-US" altLang="zh-CN"/>
          </a:p>
          <a:p>
            <a:r>
              <a:rPr lang="en-US" altLang="zh-CN"/>
              <a:t>3.2.2 </a:t>
            </a:r>
            <a:r>
              <a:rPr lang="zh-CN" altLang="en-US"/>
              <a:t>账务处理</a:t>
            </a:r>
            <a:endParaRPr lang="en-US" altLang="zh-CN"/>
          </a:p>
          <a:p>
            <a:endParaRPr lang="en-US" altLang="zh-CN"/>
          </a:p>
          <a:p>
            <a:r>
              <a:rPr lang="en-US" altLang="zh-CN"/>
              <a:t>3.2.3 </a:t>
            </a:r>
            <a:r>
              <a:rPr lang="zh-CN" altLang="en-US"/>
              <a:t>会计报表</a:t>
            </a:r>
            <a:endParaRPr lang="en-US" altLang="zh-CN"/>
          </a:p>
          <a:p>
            <a:endParaRPr lang="zh-CN" altLang="en-US"/>
          </a:p>
        </p:txBody>
      </p:sp>
      <p:sp>
        <p:nvSpPr>
          <p:cNvPr id="4" name="灯片编号占位符 1"/>
          <p:cNvSpPr>
            <a:spLocks noGrp="1"/>
          </p:cNvSpPr>
          <p:nvPr>
            <p:ph type="sldNum" sz="quarter" idx="10"/>
          </p:nvPr>
        </p:nvSpPr>
        <p:spPr/>
        <p:txBody>
          <a:bodyPr/>
          <a:lstStyle/>
          <a:p>
            <a:pPr lvl="0"/>
            <a:fld id="{DC085890-958E-4A21-9724-0AC17DA32204}" type="slidenum">
              <a:rPr/>
              <a:t>9</a:t>
            </a:fld>
            <a:endParaRPr lang="en-US"/>
          </a:p>
        </p:txBody>
      </p:sp>
      <p:sp>
        <p:nvSpPr>
          <p:cNvPr id="2" name="标题 1"/>
          <p:cNvSpPr>
            <a:spLocks noGrp="1"/>
          </p:cNvSpPr>
          <p:nvPr>
            <p:ph type="title"/>
          </p:nvPr>
        </p:nvSpPr>
        <p:spPr>
          <a:xfrm>
            <a:off x="547140" y="207007"/>
            <a:ext cx="8992859" cy="405001"/>
          </a:xfrm>
        </p:spPr>
        <p:txBody>
          <a:bodyPr/>
          <a:lstStyle/>
          <a:p>
            <a:r>
              <a:rPr lang="en-US" altLang="zh-CN"/>
              <a:t>3.2 </a:t>
            </a:r>
            <a:r>
              <a:rPr lang="zh-CN" altLang="en-US"/>
              <a:t>独立的财务会计账户设置及核算方法</a:t>
            </a: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normAutofit/>
          </a:bodyPr>
          <a:lstStyle/>
          <a:p>
            <a:pPr>
              <a:buFont typeface="Arial" pitchFamily="34" charset="0"/>
            </a:pPr>
            <a:r>
              <a:rPr lang="en-US" altLang="zh-CN" sz="1800">
                <a:solidFill>
                  <a:schemeClr val="tx1"/>
                </a:solidFill>
              </a:rPr>
              <a:t> </a:t>
            </a:r>
            <a:endParaRPr lang="en-US" altLang="zh-CN" sz="1800">
              <a:solidFill>
                <a:schemeClr val="tx1"/>
              </a:solidFill>
            </a:endParaRPr>
          </a:p>
          <a:p>
            <a:endParaRPr lang="zh-CN" altLang="en-US" sz="1800"/>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10</a:t>
            </a:fld>
            <a:endParaRPr lang="zh-CN" altLang="en-US"/>
          </a:p>
        </p:txBody>
      </p:sp>
      <p:sp>
        <p:nvSpPr>
          <p:cNvPr id="4" name="标题 3"/>
          <p:cNvSpPr>
            <a:spLocks noGrp="1"/>
          </p:cNvSpPr>
          <p:nvPr>
            <p:ph type="title"/>
          </p:nvPr>
        </p:nvSpPr>
        <p:spPr>
          <a:xfrm>
            <a:off x="854438" y="207007"/>
            <a:ext cx="8685561" cy="405001"/>
          </a:xfrm>
        </p:spPr>
        <p:txBody>
          <a:bodyPr/>
          <a:lstStyle/>
          <a:p>
            <a:r>
              <a:rPr lang="en-US" altLang="zh-CN"/>
              <a:t>3.2.1 </a:t>
            </a:r>
            <a:r>
              <a:rPr lang="zh-CN" altLang="en-US"/>
              <a:t>独立的财务会计体系账户设置</a:t>
            </a:r>
            <a:endParaRPr lang="zh-CN" altLang="en-US"/>
          </a:p>
        </p:txBody>
      </p:sp>
      <p:graphicFrame>
        <p:nvGraphicFramePr>
          <p:cNvPr id="5" name="表格 4"/>
          <p:cNvGraphicFramePr>
            <a:graphicFrameLocks noGrp="1"/>
          </p:cNvGraphicFramePr>
          <p:nvPr>
            <p:custDataLst>
              <p:tags r:id="rId2"/>
            </p:custDataLst>
          </p:nvPr>
        </p:nvGraphicFramePr>
        <p:xfrm>
          <a:off x="1080135" y="1128395"/>
          <a:ext cx="7442200" cy="3620770"/>
        </p:xfrm>
        <a:graphic>
          <a:graphicData uri="http://schemas.openxmlformats.org/drawingml/2006/table">
            <a:tbl>
              <a:tblPr firstRow="1" bandRow="1">
                <a:tableStyleId>{5C22544A-7EE6-4342-B048-85BDC9FD1C3A}</a:tableStyleId>
              </a:tblPr>
              <a:tblGrid>
                <a:gridCol w="1488440"/>
                <a:gridCol w="1488440"/>
                <a:gridCol w="1248410"/>
                <a:gridCol w="1658620"/>
                <a:gridCol w="1558290"/>
              </a:tblGrid>
              <a:tr h="849630">
                <a:tc>
                  <a:txBody>
                    <a:bodyPr vert="horz" wrap="square"/>
                    <a:lstStyle/>
                    <a:p>
                      <a:pPr algn="ctr">
                        <a:buNone/>
                      </a:pPr>
                      <a:r>
                        <a:rPr lang="zh-CN" altLang="en-US" sz="2000">
                          <a:latin typeface="黑体" panose="02010609060101010101" pitchFamily="49" charset="-122"/>
                          <a:ea typeface="黑体" panose="02010609060101010101" pitchFamily="49" charset="-122"/>
                        </a:rPr>
                        <a:t>资产类账户</a:t>
                      </a:r>
                      <a:endParaRPr lang="zh-CN" altLang="en-US" sz="20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2000">
                          <a:latin typeface="黑体" panose="02010609060101010101" pitchFamily="49" charset="-122"/>
                          <a:ea typeface="黑体" panose="02010609060101010101" pitchFamily="49" charset="-122"/>
                        </a:rPr>
                        <a:t>负债类账户</a:t>
                      </a:r>
                      <a:endParaRPr lang="zh-CN" altLang="en-US" sz="20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2000">
                          <a:latin typeface="黑体" panose="02010609060101010101" pitchFamily="49" charset="-122"/>
                          <a:ea typeface="黑体" panose="02010609060101010101" pitchFamily="49" charset="-122"/>
                        </a:rPr>
                        <a:t>净资产类账户</a:t>
                      </a:r>
                      <a:endParaRPr lang="zh-CN" altLang="en-US" sz="20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2000">
                          <a:latin typeface="黑体" panose="02010609060101010101" pitchFamily="49" charset="-122"/>
                          <a:ea typeface="黑体" panose="02010609060101010101" pitchFamily="49" charset="-122"/>
                        </a:rPr>
                        <a:t>收入类账户</a:t>
                      </a:r>
                      <a:endParaRPr lang="zh-CN" altLang="en-US" sz="20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2000">
                          <a:latin typeface="黑体" panose="02010609060101010101" pitchFamily="49" charset="-122"/>
                          <a:ea typeface="黑体" panose="02010609060101010101" pitchFamily="49" charset="-122"/>
                        </a:rPr>
                        <a:t>费用类账户</a:t>
                      </a:r>
                      <a:endParaRPr lang="zh-CN" altLang="en-US" sz="2000">
                        <a:latin typeface="黑体" panose="02010609060101010101" pitchFamily="49" charset="-122"/>
                        <a:ea typeface="黑体" panose="02010609060101010101" pitchFamily="49" charset="-122"/>
                      </a:endParaRPr>
                    </a:p>
                  </a:txBody>
                  <a:tcPr/>
                </a:tc>
              </a:tr>
              <a:tr h="2771140">
                <a:tc>
                  <a:txBody>
                    <a:bodyPr vert="horz" wrap="square"/>
                    <a:lstStyle/>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国库存款</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银行存款</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应收帐款</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库存材料</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固定资产</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在建工程</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科研成本</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en-US" altLang="zh-CN">
                          <a:latin typeface="宋体" panose="02010600030101010101" pitchFamily="2" charset="-122"/>
                          <a:ea typeface="宋体" panose="02010600030101010101" pitchFamily="2" charset="-122"/>
                          <a:cs typeface="宋体" panose="02010600030101010101" pitchFamily="2" charset="-122"/>
                        </a:rPr>
                        <a:t>...</a:t>
                      </a:r>
                      <a:endParaRPr lang="en-US" altLang="zh-CN">
                        <a:latin typeface="宋体" panose="02010600030101010101" pitchFamily="2" charset="-122"/>
                        <a:ea typeface="宋体" panose="02010600030101010101" pitchFamily="2" charset="-122"/>
                        <a:cs typeface="宋体" panose="02010600030101010101" pitchFamily="2" charset="-122"/>
                      </a:endParaRPr>
                    </a:p>
                  </a:txBody>
                  <a:tcPr anchor="ctr"/>
                </a:tc>
                <a:tc>
                  <a:txBody>
                    <a:bodyPr vert="horz" wrap="square"/>
                    <a:lstStyle/>
                    <a:p>
                      <a:pPr algn="ctr">
                        <a:buNone/>
                      </a:pPr>
                      <a:r>
                        <a:rPr lang="zh-CN" altLang="en-US">
                          <a:latin typeface="宋体" panose="02010600030101010101" pitchFamily="2" charset="-122"/>
                          <a:ea typeface="宋体" panose="02010600030101010101" pitchFamily="2" charset="-122"/>
                        </a:rPr>
                        <a:t>应付账款</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银行借款</a:t>
                      </a:r>
                      <a:endParaRPr lang="zh-CN" altLang="en-US">
                        <a:latin typeface="宋体" panose="02010600030101010101" pitchFamily="2" charset="-122"/>
                        <a:ea typeface="宋体" panose="02010600030101010101" pitchFamily="2" charset="-122"/>
                      </a:endParaRPr>
                    </a:p>
                    <a:p>
                      <a:pPr algn="ctr">
                        <a:buNone/>
                      </a:pPr>
                      <a:r>
                        <a:rPr lang="en-US" altLang="zh-CN">
                          <a:latin typeface="宋体" panose="02010600030101010101" pitchFamily="2" charset="-122"/>
                          <a:ea typeface="宋体" panose="02010600030101010101" pitchFamily="2" charset="-122"/>
                        </a:rPr>
                        <a:t>...</a:t>
                      </a:r>
                      <a:endParaRPr lang="en-US" altLang="zh-CN">
                        <a:latin typeface="宋体" panose="02010600030101010101" pitchFamily="2" charset="-122"/>
                        <a:ea typeface="宋体" panose="02010600030101010101" pitchFamily="2" charset="-122"/>
                      </a:endParaRPr>
                    </a:p>
                  </a:txBody>
                  <a:tcPr anchor="ctr"/>
                </a:tc>
                <a:tc>
                  <a:txBody>
                    <a:bodyPr vert="horz" wrap="square"/>
                    <a:lstStyle/>
                    <a:p>
                      <a:pPr algn="ctr">
                        <a:buNone/>
                      </a:pPr>
                      <a:r>
                        <a:rPr lang="zh-CN" altLang="en-US">
                          <a:latin typeface="宋体" panose="02010600030101010101" pitchFamily="2" charset="-122"/>
                          <a:ea typeface="宋体" panose="02010600030101010101" pitchFamily="2" charset="-122"/>
                        </a:rPr>
                        <a:t>累计盈余</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专用基金</a:t>
                      </a:r>
                      <a:endParaRPr lang="zh-CN" altLang="en-US">
                        <a:latin typeface="宋体" panose="02010600030101010101" pitchFamily="2" charset="-122"/>
                        <a:ea typeface="宋体" panose="02010600030101010101" pitchFamily="2" charset="-122"/>
                      </a:endParaRPr>
                    </a:p>
                    <a:p>
                      <a:pPr algn="ctr">
                        <a:buNone/>
                      </a:pPr>
                      <a:r>
                        <a:rPr lang="en-US" altLang="zh-CN">
                          <a:latin typeface="宋体" panose="02010600030101010101" pitchFamily="2" charset="-122"/>
                          <a:ea typeface="宋体" panose="02010600030101010101" pitchFamily="2" charset="-122"/>
                        </a:rPr>
                        <a:t>...</a:t>
                      </a:r>
                      <a:endParaRPr lang="en-US" altLang="zh-CN">
                        <a:latin typeface="宋体" panose="02010600030101010101" pitchFamily="2" charset="-122"/>
                        <a:ea typeface="宋体" panose="02010600030101010101" pitchFamily="2" charset="-122"/>
                      </a:endParaRPr>
                    </a:p>
                  </a:txBody>
                  <a:tcPr anchor="ctr"/>
                </a:tc>
                <a:tc>
                  <a:txBody>
                    <a:bodyPr vert="horz" wrap="square"/>
                    <a:lstStyle/>
                    <a:p>
                      <a:pPr algn="ctr">
                        <a:buNone/>
                      </a:pPr>
                      <a:r>
                        <a:rPr lang="zh-CN" altLang="en-US">
                          <a:latin typeface="宋体" panose="02010600030101010101" pitchFamily="2" charset="-122"/>
                          <a:ea typeface="宋体" panose="02010600030101010101" pitchFamily="2" charset="-122"/>
                        </a:rPr>
                        <a:t>税收收入</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非税收入</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财政拨款收入</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事业收入</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捐赠收入</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其他收入</a:t>
                      </a:r>
                      <a:endParaRPr lang="zh-CN" altLang="en-US">
                        <a:latin typeface="宋体" panose="02010600030101010101" pitchFamily="2" charset="-122"/>
                        <a:ea typeface="宋体" panose="02010600030101010101" pitchFamily="2" charset="-122"/>
                      </a:endParaRPr>
                    </a:p>
                    <a:p>
                      <a:pPr algn="ctr">
                        <a:buNone/>
                      </a:pPr>
                      <a:r>
                        <a:rPr lang="en-US" altLang="zh-CN">
                          <a:latin typeface="宋体" panose="02010600030101010101" pitchFamily="2" charset="-122"/>
                          <a:ea typeface="宋体" panose="02010600030101010101" pitchFamily="2" charset="-122"/>
                        </a:rPr>
                        <a:t>...</a:t>
                      </a:r>
                      <a:endParaRPr lang="en-US" altLang="zh-CN">
                        <a:latin typeface="宋体" panose="02010600030101010101" pitchFamily="2" charset="-122"/>
                        <a:ea typeface="宋体" panose="02010600030101010101" pitchFamily="2" charset="-122"/>
                      </a:endParaRPr>
                    </a:p>
                  </a:txBody>
                  <a:tcPr anchor="ctr"/>
                </a:tc>
                <a:tc>
                  <a:txBody>
                    <a:bodyPr vert="horz" wrap="square"/>
                    <a:lstStyle/>
                    <a:p>
                      <a:pPr algn="ctr">
                        <a:buNone/>
                      </a:pPr>
                      <a:r>
                        <a:rPr lang="zh-CN" altLang="en-US">
                          <a:latin typeface="宋体" panose="02010600030101010101" pitchFamily="2" charset="-122"/>
                          <a:ea typeface="宋体" panose="02010600030101010101" pitchFamily="2" charset="-122"/>
                        </a:rPr>
                        <a:t>财政拨款费用</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财政费用</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业务活动费用</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管理费用</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其他费用</a:t>
                      </a:r>
                      <a:endParaRPr lang="zh-CN" altLang="en-US">
                        <a:latin typeface="宋体" panose="02010600030101010101" pitchFamily="2" charset="-122"/>
                        <a:ea typeface="宋体" panose="02010600030101010101" pitchFamily="2" charset="-122"/>
                      </a:endParaRPr>
                    </a:p>
                    <a:p>
                      <a:pPr algn="ctr">
                        <a:buNone/>
                      </a:pPr>
                      <a:r>
                        <a:rPr lang="en-US" altLang="zh-CN">
                          <a:latin typeface="宋体" panose="02010600030101010101" pitchFamily="2" charset="-122"/>
                          <a:ea typeface="宋体" panose="02010600030101010101" pitchFamily="2" charset="-122"/>
                        </a:rPr>
                        <a:t>...</a:t>
                      </a:r>
                      <a:endParaRPr lang="en-US" altLang="zh-CN">
                        <a:latin typeface="宋体" panose="02010600030101010101" pitchFamily="2" charset="-122"/>
                        <a:ea typeface="宋体" panose="02010600030101010101" pitchFamily="2" charset="-122"/>
                      </a:endParaRPr>
                    </a:p>
                  </a:txBody>
                  <a:tcPr anchor="ctr"/>
                </a:tc>
              </a:tr>
            </a:tbl>
          </a:graphicData>
        </a:graphic>
      </p:graphicFrame>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normAutofit/>
          </a:bodyPr>
          <a:lstStyle/>
          <a:p>
            <a:pPr>
              <a:buFont typeface="Arial" pitchFamily="34" charset="0"/>
            </a:pPr>
            <a:r>
              <a:rPr lang="en-US" altLang="zh-CN" sz="1800">
                <a:solidFill>
                  <a:schemeClr val="tx1"/>
                </a:solidFill>
              </a:rPr>
              <a:t> </a:t>
            </a:r>
            <a:endParaRPr lang="en-US" altLang="zh-CN" sz="1800">
              <a:solidFill>
                <a:schemeClr val="tx1"/>
              </a:solidFill>
            </a:endParaRPr>
          </a:p>
          <a:p>
            <a:endParaRPr lang="zh-CN" altLang="en-US" sz="1800"/>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11</a:t>
            </a:fld>
            <a:endParaRPr lang="zh-CN" altLang="en-US"/>
          </a:p>
        </p:txBody>
      </p:sp>
      <p:sp>
        <p:nvSpPr>
          <p:cNvPr id="4" name="标题 3"/>
          <p:cNvSpPr>
            <a:spLocks noGrp="1"/>
          </p:cNvSpPr>
          <p:nvPr>
            <p:ph type="title"/>
          </p:nvPr>
        </p:nvSpPr>
        <p:spPr>
          <a:xfrm>
            <a:off x="592110" y="207007"/>
            <a:ext cx="8947889" cy="405001"/>
          </a:xfrm>
        </p:spPr>
        <p:txBody>
          <a:bodyPr/>
          <a:lstStyle/>
          <a:p>
            <a:r>
              <a:rPr lang="en-US" altLang="zh-CN"/>
              <a:t>3.2.1 </a:t>
            </a:r>
            <a:r>
              <a:rPr lang="zh-CN" altLang="en-US"/>
              <a:t>独立的预算会计体系账户设置</a:t>
            </a:r>
            <a:endParaRPr lang="zh-CN" altLang="en-US"/>
          </a:p>
        </p:txBody>
      </p:sp>
      <p:graphicFrame>
        <p:nvGraphicFramePr>
          <p:cNvPr id="5" name="表格 4"/>
          <p:cNvGraphicFramePr>
            <a:graphicFrameLocks noGrp="1"/>
          </p:cNvGraphicFramePr>
          <p:nvPr>
            <p:custDataLst>
              <p:tags r:id="rId2"/>
            </p:custDataLst>
          </p:nvPr>
        </p:nvGraphicFramePr>
        <p:xfrm>
          <a:off x="2428875" y="1128395"/>
          <a:ext cx="4991100" cy="3620770"/>
        </p:xfrm>
        <a:graphic>
          <a:graphicData uri="http://schemas.openxmlformats.org/drawingml/2006/table">
            <a:tbl>
              <a:tblPr firstRow="1" bandRow="1">
                <a:tableStyleId>{5C22544A-7EE6-4342-B048-85BDC9FD1C3A}</a:tableStyleId>
              </a:tblPr>
              <a:tblGrid>
                <a:gridCol w="1621155"/>
                <a:gridCol w="1805305"/>
                <a:gridCol w="1564640"/>
              </a:tblGrid>
              <a:tr h="849630">
                <a:tc>
                  <a:txBody>
                    <a:bodyPr vert="horz" wrap="square"/>
                    <a:lstStyle/>
                    <a:p>
                      <a:pPr algn="ctr">
                        <a:buNone/>
                      </a:pPr>
                      <a:r>
                        <a:rPr lang="zh-CN" altLang="en-US" sz="2000">
                          <a:latin typeface="黑体" panose="02010609060101010101" pitchFamily="49" charset="-122"/>
                          <a:ea typeface="黑体" panose="02010609060101010101" pitchFamily="49" charset="-122"/>
                        </a:rPr>
                        <a:t>预算收入类账户</a:t>
                      </a:r>
                      <a:endParaRPr lang="zh-CN" altLang="en-US" sz="20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2000">
                          <a:latin typeface="黑体" panose="02010609060101010101" pitchFamily="49" charset="-122"/>
                          <a:ea typeface="黑体" panose="02010609060101010101" pitchFamily="49" charset="-122"/>
                        </a:rPr>
                        <a:t>预算支出类账户</a:t>
                      </a:r>
                      <a:endParaRPr lang="zh-CN" altLang="en-US" sz="20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2000">
                          <a:latin typeface="黑体" panose="02010609060101010101" pitchFamily="49" charset="-122"/>
                          <a:ea typeface="黑体" panose="02010609060101010101" pitchFamily="49" charset="-122"/>
                        </a:rPr>
                        <a:t>预算结余类账户</a:t>
                      </a:r>
                      <a:endParaRPr lang="zh-CN" altLang="en-US" sz="2000">
                        <a:latin typeface="黑体" panose="02010609060101010101" pitchFamily="49" charset="-122"/>
                        <a:ea typeface="黑体" panose="02010609060101010101" pitchFamily="49" charset="-122"/>
                      </a:endParaRPr>
                    </a:p>
                  </a:txBody>
                  <a:tcPr/>
                </a:tc>
              </a:tr>
              <a:tr h="2771140">
                <a:tc>
                  <a:txBody>
                    <a:bodyPr vert="horz" wrap="square"/>
                    <a:lstStyle/>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收入预算</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应计收入</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应计收入准备</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a:latin typeface="宋体" panose="02010600030101010101" pitchFamily="2" charset="-122"/>
                          <a:ea typeface="宋体" panose="02010600030101010101" pitchFamily="2" charset="-122"/>
                          <a:cs typeface="宋体" panose="02010600030101010101" pitchFamily="2" charset="-122"/>
                        </a:rPr>
                        <a:t>预算收入</a:t>
                      </a:r>
                      <a:endParaRPr lang="zh-CN" altLang="en-US">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en-US" altLang="zh-CN">
                          <a:latin typeface="宋体" panose="02010600030101010101" pitchFamily="2" charset="-122"/>
                          <a:ea typeface="宋体" panose="02010600030101010101" pitchFamily="2" charset="-122"/>
                          <a:cs typeface="宋体" panose="02010600030101010101" pitchFamily="2" charset="-122"/>
                        </a:rPr>
                        <a:t>...</a:t>
                      </a:r>
                      <a:endParaRPr lang="en-US" altLang="zh-CN">
                        <a:latin typeface="宋体" panose="02010600030101010101" pitchFamily="2" charset="-122"/>
                        <a:ea typeface="宋体" panose="02010600030101010101" pitchFamily="2" charset="-122"/>
                        <a:cs typeface="宋体" panose="02010600030101010101" pitchFamily="2" charset="-122"/>
                      </a:endParaRPr>
                    </a:p>
                  </a:txBody>
                  <a:tcPr anchor="ctr"/>
                </a:tc>
                <a:tc>
                  <a:txBody>
                    <a:bodyPr vert="horz" wrap="square"/>
                    <a:lstStyle/>
                    <a:p>
                      <a:pPr algn="ctr">
                        <a:buNone/>
                      </a:pPr>
                      <a:r>
                        <a:rPr lang="zh-CN" altLang="en-US">
                          <a:latin typeface="宋体" panose="02010600030101010101" pitchFamily="2" charset="-122"/>
                          <a:ea typeface="宋体" panose="02010600030101010101" pitchFamily="2" charset="-122"/>
                        </a:rPr>
                        <a:t>支出预算</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约定支付</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应计支付</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支付准备</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预算支出</a:t>
                      </a:r>
                      <a:endParaRPr lang="zh-CN" altLang="en-US">
                        <a:latin typeface="宋体" panose="02010600030101010101" pitchFamily="2" charset="-122"/>
                        <a:ea typeface="宋体" panose="02010600030101010101" pitchFamily="2" charset="-122"/>
                      </a:endParaRPr>
                    </a:p>
                    <a:p>
                      <a:pPr algn="ctr">
                        <a:buNone/>
                      </a:pPr>
                      <a:r>
                        <a:rPr lang="en-US" altLang="zh-CN">
                          <a:latin typeface="宋体" panose="02010600030101010101" pitchFamily="2" charset="-122"/>
                          <a:ea typeface="宋体" panose="02010600030101010101" pitchFamily="2" charset="-122"/>
                        </a:rPr>
                        <a:t>...</a:t>
                      </a:r>
                      <a:endParaRPr lang="en-US" altLang="zh-CN">
                        <a:latin typeface="宋体" panose="02010600030101010101" pitchFamily="2" charset="-122"/>
                        <a:ea typeface="宋体" panose="02010600030101010101" pitchFamily="2" charset="-122"/>
                      </a:endParaRPr>
                    </a:p>
                  </a:txBody>
                  <a:tcPr anchor="ctr"/>
                </a:tc>
                <a:tc>
                  <a:txBody>
                    <a:bodyPr vert="horz" wrap="square"/>
                    <a:lstStyle/>
                    <a:p>
                      <a:pPr algn="ctr">
                        <a:buNone/>
                      </a:pPr>
                      <a:r>
                        <a:rPr lang="zh-CN" altLang="en-US">
                          <a:latin typeface="宋体" panose="02010600030101010101" pitchFamily="2" charset="-122"/>
                          <a:ea typeface="宋体" panose="02010600030101010101" pitchFamily="2" charset="-122"/>
                        </a:rPr>
                        <a:t>结余预算</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预算结余</a:t>
                      </a:r>
                      <a:endParaRPr lang="zh-CN" altLang="en-US">
                        <a:latin typeface="宋体" panose="02010600030101010101" pitchFamily="2" charset="-122"/>
                        <a:ea typeface="宋体" panose="02010600030101010101" pitchFamily="2" charset="-122"/>
                      </a:endParaRPr>
                    </a:p>
                    <a:p>
                      <a:pPr algn="ctr">
                        <a:buNone/>
                      </a:pPr>
                      <a:r>
                        <a:rPr lang="zh-CN" altLang="en-US">
                          <a:latin typeface="宋体" panose="02010600030101010101" pitchFamily="2" charset="-122"/>
                          <a:ea typeface="宋体" panose="02010600030101010101" pitchFamily="2" charset="-122"/>
                        </a:rPr>
                        <a:t>资金结存</a:t>
                      </a:r>
                      <a:endParaRPr lang="zh-CN" altLang="en-US">
                        <a:latin typeface="宋体" panose="02010600030101010101" pitchFamily="2" charset="-122"/>
                        <a:ea typeface="宋体" panose="02010600030101010101" pitchFamily="2" charset="-122"/>
                      </a:endParaRPr>
                    </a:p>
                    <a:p>
                      <a:pPr algn="ctr">
                        <a:buNone/>
                      </a:pPr>
                      <a:r>
                        <a:rPr lang="en-US" altLang="zh-CN">
                          <a:latin typeface="宋体" panose="02010600030101010101" pitchFamily="2" charset="-122"/>
                          <a:ea typeface="宋体" panose="02010600030101010101" pitchFamily="2" charset="-122"/>
                        </a:rPr>
                        <a:t>...</a:t>
                      </a:r>
                      <a:endParaRPr lang="en-US" altLang="zh-CN">
                        <a:latin typeface="宋体" panose="02010600030101010101" pitchFamily="2" charset="-122"/>
                        <a:ea typeface="宋体" panose="02010600030101010101" pitchFamily="2" charset="-122"/>
                      </a:endParaRPr>
                    </a:p>
                  </a:txBody>
                  <a:tcPr anchor="ctr"/>
                </a:tc>
              </a:tr>
            </a:tbl>
          </a:graphicData>
        </a:graphic>
      </p:graphicFrame>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99606" y="842401"/>
            <a:ext cx="8940393" cy="4193150"/>
          </a:xfrm>
        </p:spPr>
        <p:txBody>
          <a:bodyPr/>
          <a:lstStyle/>
          <a:p>
            <a:pPr marL="342900" indent="-342900">
              <a:buFont typeface="Arial" pitchFamily="34" charset="0"/>
              <a:buChar char="•"/>
            </a:pPr>
            <a:r>
              <a:rPr lang="zh-CN" altLang="en-US">
                <a:solidFill>
                  <a:schemeClr val="tx1"/>
                </a:solidFill>
              </a:rPr>
              <a:t>财务会计账户</a:t>
            </a:r>
            <a:endParaRPr lang="en-US" altLang="zh-CN">
              <a:solidFill>
                <a:schemeClr val="tx1"/>
              </a:solidFill>
            </a:endParaRPr>
          </a:p>
          <a:p>
            <a:pPr marL="800100" lvl="1" indent="-342900">
              <a:buFont typeface="Arial" pitchFamily="34" charset="0"/>
              <a:buChar char="•"/>
            </a:pPr>
            <a:r>
              <a:rPr lang="zh-CN" altLang="en-US">
                <a:solidFill>
                  <a:schemeClr val="tx1"/>
                </a:solidFill>
              </a:rPr>
              <a:t>账务处理类似于企业会计</a:t>
            </a:r>
            <a:endParaRPr lang="en-US" altLang="zh-CN">
              <a:solidFill>
                <a:schemeClr val="tx1"/>
              </a:solidFill>
            </a:endParaRPr>
          </a:p>
          <a:p>
            <a:pPr marL="800100" lvl="1" indent="-342900">
              <a:buFont typeface="Arial" pitchFamily="34" charset="0"/>
              <a:buChar char="•"/>
            </a:pPr>
            <a:r>
              <a:rPr lang="zh-CN" altLang="en-US">
                <a:solidFill>
                  <a:schemeClr val="tx1"/>
                </a:solidFill>
              </a:rPr>
              <a:t>采用权责发生制基础核算</a:t>
            </a:r>
            <a:endParaRPr lang="en-US" altLang="zh-CN">
              <a:solidFill>
                <a:schemeClr val="tx1"/>
              </a:solidFill>
            </a:endParaRPr>
          </a:p>
          <a:p>
            <a:pPr marL="800100" lvl="1" indent="-342900">
              <a:buFont typeface="Arial" pitchFamily="34" charset="0"/>
              <a:buChar char="•"/>
            </a:pPr>
            <a:r>
              <a:rPr lang="zh-CN" altLang="en-US">
                <a:solidFill>
                  <a:schemeClr val="tx1"/>
                </a:solidFill>
              </a:rPr>
              <a:t>在财务会计账户之间进行借贷平衡记账</a:t>
            </a:r>
            <a:endParaRPr lang="en-US" altLang="zh-CN">
              <a:solidFill>
                <a:schemeClr val="tx1"/>
              </a:solidFill>
            </a:endParaRPr>
          </a:p>
          <a:p>
            <a:pPr marL="800100" lvl="1" indent="-342900">
              <a:buFont typeface="Arial" pitchFamily="34" charset="0"/>
              <a:buChar char="•"/>
            </a:pPr>
            <a:r>
              <a:rPr lang="zh-CN" altLang="en-US">
                <a:solidFill>
                  <a:schemeClr val="tx1"/>
                </a:solidFill>
              </a:rPr>
              <a:t>期末</a:t>
            </a:r>
            <a:r>
              <a:rPr lang="en-US" altLang="zh-CN">
                <a:solidFill>
                  <a:schemeClr val="tx1"/>
                </a:solidFill>
              </a:rPr>
              <a:t>,</a:t>
            </a:r>
            <a:r>
              <a:rPr lang="zh-CN" altLang="en-US">
                <a:solidFill>
                  <a:schemeClr val="tx1"/>
                </a:solidFill>
              </a:rPr>
              <a:t>将收入类账户期末余额和费用类账户期末余额转入“累计盈余”账户</a:t>
            </a:r>
            <a:endParaRPr lang="en-US" altLang="zh-CN">
              <a:solidFill>
                <a:schemeClr val="tx1"/>
              </a:solidFill>
            </a:endParaRPr>
          </a:p>
          <a:p>
            <a:pPr marL="342900" indent="-342900">
              <a:buFont typeface="Arial" pitchFamily="34" charset="0"/>
              <a:buChar char="•"/>
            </a:pPr>
            <a:r>
              <a:rPr lang="zh-CN" altLang="en-US">
                <a:solidFill>
                  <a:schemeClr val="tx1"/>
                </a:solidFill>
              </a:rPr>
              <a:t>预算会计账户</a:t>
            </a:r>
            <a:endParaRPr lang="en-US" altLang="zh-CN">
              <a:solidFill>
                <a:schemeClr val="tx1"/>
              </a:solidFill>
            </a:endParaRPr>
          </a:p>
          <a:p>
            <a:pPr marL="800100" lvl="1" indent="-342900">
              <a:buFont typeface="Arial" pitchFamily="34" charset="0"/>
              <a:buChar char="•"/>
            </a:pPr>
            <a:r>
              <a:rPr lang="zh-CN" altLang="en-US">
                <a:solidFill>
                  <a:schemeClr val="tx1"/>
                </a:solidFill>
              </a:rPr>
              <a:t>进行预算收、支、余核算</a:t>
            </a:r>
            <a:endParaRPr lang="en-US" altLang="zh-CN">
              <a:solidFill>
                <a:schemeClr val="tx1"/>
              </a:solidFill>
            </a:endParaRPr>
          </a:p>
          <a:p>
            <a:pPr marL="800100" lvl="1" indent="-342900">
              <a:buFont typeface="Arial" pitchFamily="34" charset="0"/>
              <a:buChar char="•"/>
            </a:pPr>
            <a:r>
              <a:rPr lang="zh-CN" altLang="en-US">
                <a:solidFill>
                  <a:schemeClr val="tx1"/>
                </a:solidFill>
              </a:rPr>
              <a:t>采用收付实现制基础核算</a:t>
            </a:r>
            <a:endParaRPr lang="en-US" altLang="zh-CN">
              <a:solidFill>
                <a:schemeClr val="tx1"/>
              </a:solidFill>
            </a:endParaRPr>
          </a:p>
          <a:p>
            <a:pPr marL="800100" lvl="1" indent="-342900">
              <a:buFont typeface="Arial" pitchFamily="34" charset="0"/>
              <a:buChar char="•"/>
            </a:pPr>
            <a:r>
              <a:rPr lang="en-US" altLang="zh-CN">
                <a:solidFill>
                  <a:schemeClr val="tx1"/>
                </a:solidFill>
              </a:rPr>
              <a:t> </a:t>
            </a:r>
            <a:r>
              <a:rPr lang="zh-CN" altLang="en-US">
                <a:solidFill>
                  <a:schemeClr val="tx1"/>
                </a:solidFill>
              </a:rPr>
              <a:t>预算会计账户之间进行借贷平衡记。</a:t>
            </a:r>
            <a:endParaRPr lang="zh-CN" altLang="en-US">
              <a:solidFill>
                <a:schemeClr val="tx1"/>
              </a:solidFill>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12</a:t>
            </a:fld>
            <a:endParaRPr lang="zh-CN" altLang="en-US"/>
          </a:p>
        </p:txBody>
      </p:sp>
      <p:sp>
        <p:nvSpPr>
          <p:cNvPr id="4" name="标题 3"/>
          <p:cNvSpPr>
            <a:spLocks noGrp="1"/>
          </p:cNvSpPr>
          <p:nvPr>
            <p:ph type="title"/>
          </p:nvPr>
        </p:nvSpPr>
        <p:spPr>
          <a:xfrm>
            <a:off x="599606" y="207007"/>
            <a:ext cx="8940393" cy="405001"/>
          </a:xfrm>
        </p:spPr>
        <p:txBody>
          <a:bodyPr/>
          <a:lstStyle/>
          <a:p>
            <a:r>
              <a:rPr lang="en-US" altLang="zh-CN"/>
              <a:t>3.2.2 </a:t>
            </a:r>
            <a:r>
              <a:rPr lang="zh-CN" altLang="en-US"/>
              <a:t>账务处理</a:t>
            </a:r>
            <a:endParaRPr lang="zh-CN" altLang="en-US"/>
          </a:p>
        </p:txBody>
      </p:sp>
      <p:sp>
        <p:nvSpPr>
          <p:cNvPr id="5" name="页脚占位符 4"/>
          <p:cNvSpPr>
            <a:spLocks noGrp="1"/>
          </p:cNvSpPr>
          <p:nvPr/>
        </p:nvSpPr>
        <p:spPr>
          <a:xfrm>
            <a:off x="699645" y="5129999"/>
            <a:ext cx="6480000" cy="424133"/>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Times New Roman" panose="02020603050405020304" pitchFamily="18" charset="0"/>
                <a:ea typeface="新宋体" panose="02010609030101010101" pitchFamily="2" charset="-122"/>
                <a:cs typeface="Times New Roman" panose="02020603050405020304"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a:t>例题：详见教材 例</a:t>
            </a:r>
            <a:r>
              <a:rPr lang="en-US" altLang="zh-CN"/>
              <a:t>3</a:t>
            </a:r>
            <a:r>
              <a:rPr lang="en-US" altLang="zh-CN">
                <a:latin typeface="Times New Roman" panose="02020603050405020304" pitchFamily="18" charset="0"/>
                <a:cs typeface="Times New Roman" panose="02020603050405020304" pitchFamily="18" charset="0"/>
              </a:rPr>
              <a:t>-1</a:t>
            </a:r>
            <a:r>
              <a:rPr lang="zh-CN" altLang="en-US">
                <a:latin typeface="Times New Roman" panose="02020603050405020304" pitchFamily="18" charset="0"/>
                <a:cs typeface="Times New Roman" panose="02020603050405020304" pitchFamily="18" charset="0"/>
              </a:rPr>
              <a:t>、</a:t>
            </a:r>
            <a:r>
              <a:rPr lang="en-US" altLang="zh-CN">
                <a:latin typeface="Times New Roman" panose="02020603050405020304" pitchFamily="18" charset="0"/>
                <a:cs typeface="Times New Roman" panose="02020603050405020304" pitchFamily="18" charset="0"/>
              </a:rPr>
              <a:t>3-2</a:t>
            </a:r>
            <a:r>
              <a:rPr lang="zh-CN" altLang="en-US">
                <a:latin typeface="Times New Roman" panose="02020603050405020304" pitchFamily="18" charset="0"/>
                <a:cs typeface="Times New Roman" panose="02020603050405020304" pitchFamily="18" charset="0"/>
              </a:rPr>
              <a:t>，</a:t>
            </a:r>
            <a:r>
              <a:rPr lang="en-US" altLang="zh-CN">
                <a:latin typeface="Times New Roman" panose="02020603050405020304" pitchFamily="18" charset="0"/>
                <a:cs typeface="Times New Roman" panose="02020603050405020304" pitchFamily="18" charset="0"/>
              </a:rPr>
              <a:t>P55</a:t>
            </a:r>
            <a:endParaRPr lang="en-US">
              <a:latin typeface="Times New Roman" panose="02020603050405020304" pitchFamily="18" charset="0"/>
              <a:cs typeface="Times New Roman" panose="02020603050405020304" pitchFamily="18"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13</a:t>
            </a:fld>
            <a:endParaRPr lang="zh-CN" altLang="en-US"/>
          </a:p>
        </p:txBody>
      </p:sp>
      <p:sp>
        <p:nvSpPr>
          <p:cNvPr id="4" name="标题 3"/>
          <p:cNvSpPr>
            <a:spLocks noGrp="1"/>
          </p:cNvSpPr>
          <p:nvPr>
            <p:ph type="title"/>
          </p:nvPr>
        </p:nvSpPr>
        <p:spPr>
          <a:xfrm>
            <a:off x="539646" y="207007"/>
            <a:ext cx="9000354" cy="405001"/>
          </a:xfrm>
        </p:spPr>
        <p:txBody>
          <a:bodyPr/>
          <a:lstStyle/>
          <a:p>
            <a:r>
              <a:rPr lang="en-US" altLang="zh-CN"/>
              <a:t>3.2.3 </a:t>
            </a:r>
            <a:r>
              <a:rPr lang="zh-CN" altLang="en-US"/>
              <a:t>会计报表</a:t>
            </a:r>
            <a:endParaRPr lang="zh-CN" altLang="en-US"/>
          </a:p>
        </p:txBody>
      </p:sp>
      <p:sp>
        <p:nvSpPr>
          <p:cNvPr id="5" name="文本占位符 1"/>
          <p:cNvSpPr>
            <a:spLocks noGrp="1"/>
          </p:cNvSpPr>
          <p:nvPr>
            <p:ph type="body" idx="1"/>
          </p:nvPr>
        </p:nvSpPr>
        <p:spPr>
          <a:xfrm>
            <a:off x="734518" y="842963"/>
            <a:ext cx="8805482" cy="4287037"/>
          </a:xfrm>
        </p:spPr>
        <p:txBody>
          <a:bodyPr>
            <a:normAutofit fontScale="85000" lnSpcReduction="10000"/>
          </a:bodyPr>
          <a:lstStyle/>
          <a:p>
            <a:pPr marL="342900" indent="-342900">
              <a:buFont typeface="Arial" pitchFamily="34" charset="0"/>
              <a:buChar char="•"/>
            </a:pPr>
            <a:r>
              <a:rPr lang="zh-CN" altLang="en-US" sz="1800">
                <a:solidFill>
                  <a:schemeClr val="tx1"/>
                </a:solidFill>
                <a:latin typeface="仿宋" panose="02010609060101010101" pitchFamily="49" charset="-122"/>
                <a:ea typeface="仿宋" panose="02010609060101010101" pitchFamily="49" charset="-122"/>
              </a:rPr>
              <a:t>资产负债表</a:t>
            </a:r>
            <a:r>
              <a:rPr lang="en-US" altLang="zh-CN" sz="1800">
                <a:solidFill>
                  <a:schemeClr val="tx1"/>
                </a:solidFill>
                <a:latin typeface="仿宋" panose="02010609060101010101" pitchFamily="49" charset="-122"/>
                <a:ea typeface="仿宋" panose="02010609060101010101" pitchFamily="49" charset="-122"/>
              </a:rPr>
              <a:t>   </a:t>
            </a:r>
            <a:endParaRPr lang="en-US" altLang="zh-CN" sz="1800">
              <a:solidFill>
                <a:schemeClr val="tx1"/>
              </a:solidFill>
              <a:latin typeface="仿宋" panose="02010609060101010101" pitchFamily="49" charset="-122"/>
              <a:ea typeface="仿宋" panose="02010609060101010101" pitchFamily="49" charset="-122"/>
            </a:endParaRPr>
          </a:p>
          <a:p>
            <a:r>
              <a:rPr lang="zh-CN" altLang="en-US" sz="1800">
                <a:solidFill>
                  <a:schemeClr val="tx1"/>
                </a:solidFill>
              </a:rPr>
              <a:t>    期末</a:t>
            </a:r>
            <a:r>
              <a:rPr lang="en-US" altLang="zh-CN" sz="1800">
                <a:solidFill>
                  <a:schemeClr val="tx1"/>
                </a:solidFill>
              </a:rPr>
              <a:t>,</a:t>
            </a:r>
            <a:r>
              <a:rPr lang="zh-CN" altLang="en-US" sz="1800">
                <a:solidFill>
                  <a:schemeClr val="tx1"/>
                </a:solidFill>
              </a:rPr>
              <a:t>根据所有资产、负债、净资产的账户余额填列资产负债表的相关栏目。其中</a:t>
            </a:r>
            <a:r>
              <a:rPr lang="en-US" altLang="zh-CN" sz="1800">
                <a:solidFill>
                  <a:schemeClr val="tx1"/>
                </a:solidFill>
              </a:rPr>
              <a:t>,</a:t>
            </a:r>
            <a:r>
              <a:rPr lang="zh-CN" altLang="en-US" sz="1800">
                <a:solidFill>
                  <a:schemeClr val="tx1"/>
                </a:solidFill>
              </a:rPr>
              <a:t>净资产栏目中的“累计盈余”按照“累计盈余</a:t>
            </a:r>
            <a:r>
              <a:rPr lang="en-US" altLang="zh-CN" sz="1800">
                <a:solidFill>
                  <a:schemeClr val="tx1"/>
                </a:solidFill>
              </a:rPr>
              <a:t>——</a:t>
            </a:r>
            <a:r>
              <a:rPr lang="zh-CN" altLang="en-US" sz="1800">
                <a:solidFill>
                  <a:schemeClr val="tx1"/>
                </a:solidFill>
              </a:rPr>
              <a:t>以前年度累计盈余”账户在盈余年末转账后的最终余额填列。</a:t>
            </a:r>
            <a:endParaRPr lang="en-US" altLang="zh-CN" sz="1800">
              <a:solidFill>
                <a:schemeClr val="tx1"/>
              </a:solidFill>
            </a:endParaRPr>
          </a:p>
          <a:p>
            <a:endParaRPr lang="en-US" altLang="zh-CN" sz="1800">
              <a:solidFill>
                <a:schemeClr val="tx1"/>
              </a:solidFill>
            </a:endParaRPr>
          </a:p>
          <a:p>
            <a:endParaRPr lang="en-US" altLang="zh-CN" sz="1800">
              <a:solidFill>
                <a:schemeClr val="tx1"/>
              </a:solidFill>
            </a:endParaRPr>
          </a:p>
          <a:p>
            <a:endParaRPr lang="en-US" altLang="zh-CN" sz="1800">
              <a:solidFill>
                <a:schemeClr val="tx1"/>
              </a:solidFill>
            </a:endParaRPr>
          </a:p>
          <a:p>
            <a:endParaRPr lang="en-US" altLang="zh-CN" sz="1800">
              <a:solidFill>
                <a:schemeClr val="tx1"/>
              </a:solidFill>
            </a:endParaRPr>
          </a:p>
          <a:p>
            <a:endParaRPr lang="en-US" altLang="zh-CN" sz="1800">
              <a:solidFill>
                <a:schemeClr val="tx1"/>
              </a:solidFill>
            </a:endParaRPr>
          </a:p>
          <a:p>
            <a:endParaRPr lang="en-US" altLang="zh-CN" sz="1800">
              <a:solidFill>
                <a:schemeClr val="tx1"/>
              </a:solidFill>
            </a:endParaRPr>
          </a:p>
          <a:p>
            <a:pPr marL="342900" indent="-342900">
              <a:buFont typeface="Arial" pitchFamily="34" charset="0"/>
              <a:buChar char="•"/>
            </a:pPr>
            <a:r>
              <a:rPr lang="zh-CN" altLang="en-US" sz="1800">
                <a:solidFill>
                  <a:schemeClr val="tx1"/>
                </a:solidFill>
                <a:latin typeface="仿宋" panose="02010609060101010101" pitchFamily="49" charset="-122"/>
                <a:ea typeface="仿宋" panose="02010609060101010101" pitchFamily="49" charset="-122"/>
              </a:rPr>
              <a:t>收入费用表</a:t>
            </a:r>
            <a:endParaRPr lang="en-US" altLang="zh-CN" sz="1800">
              <a:solidFill>
                <a:schemeClr val="tx1"/>
              </a:solidFill>
              <a:latin typeface="仿宋" panose="02010609060101010101" pitchFamily="49" charset="-122"/>
              <a:ea typeface="仿宋" panose="02010609060101010101" pitchFamily="49" charset="-122"/>
            </a:endParaRPr>
          </a:p>
          <a:p>
            <a:r>
              <a:rPr lang="zh-CN" altLang="en-US" sz="1800">
                <a:solidFill>
                  <a:schemeClr val="tx1"/>
                </a:solidFill>
                <a:latin typeface="仿宋" panose="02010609060101010101" pitchFamily="49" charset="-122"/>
                <a:ea typeface="仿宋" panose="02010609060101010101" pitchFamily="49" charset="-122"/>
              </a:rPr>
              <a:t>    </a:t>
            </a:r>
            <a:r>
              <a:rPr lang="zh-CN" altLang="en-US" sz="1800">
                <a:solidFill>
                  <a:schemeClr val="tx1"/>
                </a:solidFill>
              </a:rPr>
              <a:t>期末</a:t>
            </a:r>
            <a:r>
              <a:rPr lang="en-US" altLang="zh-CN" sz="1800">
                <a:solidFill>
                  <a:schemeClr val="tx1"/>
                </a:solidFill>
              </a:rPr>
              <a:t>,</a:t>
            </a:r>
            <a:r>
              <a:rPr lang="zh-CN" altLang="en-US" sz="1800">
                <a:solidFill>
                  <a:schemeClr val="tx1"/>
                </a:solidFill>
              </a:rPr>
              <a:t>根据所有收入、费用的账户余额填列收入费用表的相关栏目。其中</a:t>
            </a:r>
            <a:r>
              <a:rPr lang="en-US" altLang="zh-CN" sz="1800">
                <a:solidFill>
                  <a:schemeClr val="tx1"/>
                </a:solidFill>
              </a:rPr>
              <a:t>,</a:t>
            </a:r>
            <a:r>
              <a:rPr lang="zh-CN" altLang="en-US" sz="1800">
                <a:solidFill>
                  <a:schemeClr val="tx1"/>
                </a:solidFill>
              </a:rPr>
              <a:t>盈余栏目根据 “累计盈余</a:t>
            </a:r>
            <a:r>
              <a:rPr lang="en-US" altLang="zh-CN" sz="1800">
                <a:solidFill>
                  <a:schemeClr val="tx1"/>
                </a:solidFill>
              </a:rPr>
              <a:t>——</a:t>
            </a:r>
            <a:r>
              <a:rPr lang="zh-CN" altLang="en-US" sz="1800">
                <a:solidFill>
                  <a:schemeClr val="tx1"/>
                </a:solidFill>
              </a:rPr>
              <a:t>本年盈余”账户在年末收入费用转账后、盈余转账前的余额填列。</a:t>
            </a:r>
            <a:endParaRPr lang="en-US" altLang="zh-CN" sz="1800">
              <a:solidFill>
                <a:schemeClr val="tx1"/>
              </a:solidFill>
            </a:endParaRPr>
          </a:p>
          <a:p>
            <a:pPr marL="342900" indent="-342900">
              <a:buFont typeface="Arial" pitchFamily="34" charset="0"/>
              <a:buChar char="•"/>
            </a:pPr>
            <a:r>
              <a:rPr lang="zh-CN" altLang="en-US" sz="1800">
                <a:solidFill>
                  <a:schemeClr val="tx1"/>
                </a:solidFill>
                <a:latin typeface="仿宋" panose="02010609060101010101" pitchFamily="49" charset="-122"/>
                <a:ea typeface="仿宋" panose="02010609060101010101" pitchFamily="49" charset="-122"/>
              </a:rPr>
              <a:t>预算收入支出表</a:t>
            </a:r>
            <a:endParaRPr lang="en-US" altLang="zh-CN" sz="1800">
              <a:solidFill>
                <a:schemeClr val="tx1"/>
              </a:solidFill>
              <a:latin typeface="仿宋" panose="02010609060101010101" pitchFamily="49" charset="-122"/>
              <a:ea typeface="仿宋" panose="02010609060101010101" pitchFamily="49" charset="-122"/>
            </a:endParaRPr>
          </a:p>
          <a:p>
            <a:r>
              <a:rPr lang="zh-CN" altLang="en-US" sz="1800">
                <a:solidFill>
                  <a:schemeClr val="tx1"/>
                </a:solidFill>
                <a:latin typeface="仿宋" panose="02010609060101010101" pitchFamily="49" charset="-122"/>
                <a:ea typeface="仿宋" panose="02010609060101010101" pitchFamily="49" charset="-122"/>
              </a:rPr>
              <a:t>    </a:t>
            </a:r>
            <a:r>
              <a:rPr lang="zh-CN" altLang="en-US" sz="1800">
                <a:solidFill>
                  <a:schemeClr val="tx1"/>
                </a:solidFill>
              </a:rPr>
              <a:t>根据预算会计账户的相关数据填列预算收入支出表的相关栏目。</a:t>
            </a:r>
            <a:endParaRPr lang="en-US" altLang="zh-CN" sz="1800">
              <a:solidFill>
                <a:schemeClr val="tx1"/>
              </a:solidFill>
            </a:endParaRPr>
          </a:p>
          <a:p>
            <a:endParaRPr lang="zh-CN" altLang="en-US" sz="1800"/>
          </a:p>
        </p:txBody>
      </p:sp>
      <p:pic>
        <p:nvPicPr>
          <p:cNvPr id="7" name="图片 6"/>
          <p:cNvPicPr>
            <a:picLocks noChangeAspect="1"/>
          </p:cNvPicPr>
          <p:nvPr/>
        </p:nvPicPr>
        <p:blipFill>
          <a:blip r:embed="rId2"/>
          <a:stretch>
            <a:fillRect/>
          </a:stretch>
        </p:blipFill>
        <p:spPr>
          <a:xfrm>
            <a:off x="3179273" y="1956081"/>
            <a:ext cx="3721100" cy="1593215"/>
          </a:xfrm>
          <a:prstGeom prst="rect">
            <a:avLst/>
          </a:prstGeom>
        </p:spPr>
      </p:pic>
      <p:sp>
        <p:nvSpPr>
          <p:cNvPr id="8" name="文本框 7"/>
          <p:cNvSpPr txBox="1"/>
          <p:nvPr/>
        </p:nvSpPr>
        <p:spPr>
          <a:xfrm>
            <a:off x="3975150" y="1694471"/>
            <a:ext cx="4337108" cy="261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100" b="1">
                <a:solidFill>
                  <a:srgbClr val="000000"/>
                </a:solidFill>
                <a:effectLst/>
                <a:latin typeface="FZSSK--GBK1-0" panose="02000000000000000000" charset="-122"/>
              </a:rPr>
              <a:t>资产负债表中的净资产栏目</a:t>
            </a:r>
            <a:endParaRPr lang="zh-CN" altLang="en-US" sz="1000" b="1"/>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906904" y="936000"/>
            <a:ext cx="8633095" cy="4194000"/>
          </a:xfrm>
        </p:spPr>
        <p:txBody>
          <a:bodyPr/>
          <a:lstStyle/>
          <a:p>
            <a:r>
              <a:rPr lang="en-US" altLang="zh-CN"/>
              <a:t>3.3.1 </a:t>
            </a:r>
            <a:r>
              <a:rPr lang="zh-CN" altLang="en-US"/>
              <a:t>账户设置</a:t>
            </a:r>
            <a:endParaRPr lang="en-US" altLang="zh-CN"/>
          </a:p>
          <a:p>
            <a:endParaRPr lang="en-US" altLang="zh-CN"/>
          </a:p>
          <a:p>
            <a:r>
              <a:rPr lang="en-US" altLang="zh-CN"/>
              <a:t>3.3.2 </a:t>
            </a:r>
            <a:r>
              <a:rPr lang="zh-CN" altLang="en-US"/>
              <a:t>账务处理</a:t>
            </a:r>
            <a:endParaRPr lang="en-US" altLang="zh-CN"/>
          </a:p>
          <a:p>
            <a:endParaRPr lang="en-US" altLang="zh-CN"/>
          </a:p>
          <a:p>
            <a:r>
              <a:rPr lang="en-US" altLang="zh-CN"/>
              <a:t>3.3.3 </a:t>
            </a:r>
            <a:r>
              <a:rPr lang="zh-CN" altLang="en-US"/>
              <a:t>会计报表</a:t>
            </a:r>
            <a:endParaRPr lang="en-US" altLang="zh-CN"/>
          </a:p>
          <a:p>
            <a:endParaRPr lang="zh-CN" altLang="en-US"/>
          </a:p>
        </p:txBody>
      </p:sp>
      <p:sp>
        <p:nvSpPr>
          <p:cNvPr id="4" name="灯片编号占位符 1"/>
          <p:cNvSpPr>
            <a:spLocks noGrp="1"/>
          </p:cNvSpPr>
          <p:nvPr>
            <p:ph type="sldNum" sz="quarter" idx="10"/>
          </p:nvPr>
        </p:nvSpPr>
        <p:spPr/>
        <p:txBody>
          <a:bodyPr/>
          <a:lstStyle/>
          <a:p>
            <a:pPr lvl="0"/>
            <a:fld id="{DC085890-958E-4A21-9724-0AC17DA32204}" type="slidenum">
              <a:rPr/>
              <a:t>14</a:t>
            </a:fld>
            <a:endParaRPr lang="en-US"/>
          </a:p>
        </p:txBody>
      </p:sp>
      <p:sp>
        <p:nvSpPr>
          <p:cNvPr id="2" name="标题 1"/>
          <p:cNvSpPr>
            <a:spLocks noGrp="1"/>
          </p:cNvSpPr>
          <p:nvPr>
            <p:ph type="title"/>
          </p:nvPr>
        </p:nvSpPr>
        <p:spPr>
          <a:xfrm>
            <a:off x="547140" y="207007"/>
            <a:ext cx="8992859" cy="405001"/>
          </a:xfrm>
        </p:spPr>
        <p:txBody>
          <a:bodyPr/>
          <a:lstStyle/>
          <a:p>
            <a:r>
              <a:rPr lang="en-US" altLang="zh-CN"/>
              <a:t>3.3 </a:t>
            </a:r>
            <a:r>
              <a:rPr lang="zh-CN" altLang="en-US"/>
              <a:t>和预算会计账户混合的财务会计账户设置及核算方法</a:t>
            </a:r>
            <a:endParaRPr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0"/>
          </p:nvPr>
        </p:nvSpPr>
        <p:spPr/>
        <p:txBody>
          <a:bodyPr/>
          <a:lstStyle/>
          <a:p>
            <a:pPr lvl="0"/>
            <a:fld id="{8C6F665C-4AB6-44D9-AD47-5FD7A5E6EF28}" type="slidenum">
              <a:rPr lang="en-US" altLang="zh-CN" smtClean="0"/>
              <a:t>15</a:t>
            </a:fld>
            <a:endParaRPr lang="zh-CN" altLang="en-US"/>
          </a:p>
        </p:txBody>
      </p:sp>
      <p:sp>
        <p:nvSpPr>
          <p:cNvPr id="4" name="标题 3"/>
          <p:cNvSpPr>
            <a:spLocks noGrp="1"/>
          </p:cNvSpPr>
          <p:nvPr>
            <p:ph type="title"/>
          </p:nvPr>
        </p:nvSpPr>
        <p:spPr>
          <a:xfrm>
            <a:off x="692208" y="207007"/>
            <a:ext cx="8847791" cy="405001"/>
          </a:xfrm>
        </p:spPr>
        <p:txBody>
          <a:bodyPr/>
          <a:lstStyle/>
          <a:p>
            <a:r>
              <a:rPr lang="en-US" altLang="zh-CN"/>
              <a:t>3.3.1 </a:t>
            </a:r>
            <a:r>
              <a:rPr lang="zh-CN" altLang="en-US"/>
              <a:t>账户设置</a:t>
            </a:r>
            <a:endParaRPr lang="zh-CN" altLang="en-US"/>
          </a:p>
        </p:txBody>
      </p:sp>
      <p:graphicFrame>
        <p:nvGraphicFramePr>
          <p:cNvPr id="6" name="表格 5"/>
          <p:cNvGraphicFramePr>
            <a:graphicFrameLocks noGrp="1"/>
          </p:cNvGraphicFramePr>
          <p:nvPr>
            <p:custDataLst>
              <p:tags r:id="rId2"/>
            </p:custDataLst>
          </p:nvPr>
        </p:nvGraphicFramePr>
        <p:xfrm>
          <a:off x="692208" y="1381060"/>
          <a:ext cx="5301388" cy="3397250"/>
        </p:xfrm>
        <a:graphic>
          <a:graphicData uri="http://schemas.openxmlformats.org/drawingml/2006/table">
            <a:tbl>
              <a:tblPr firstRow="1" bandRow="1">
                <a:tableStyleId>{5C22544A-7EE6-4342-B048-85BDC9FD1C3A}</a:tableStyleId>
              </a:tblPr>
              <a:tblGrid>
                <a:gridCol w="1059919"/>
                <a:gridCol w="1060516"/>
                <a:gridCol w="889042"/>
                <a:gridCol w="1181804"/>
                <a:gridCol w="1110107"/>
              </a:tblGrid>
              <a:tr h="897890">
                <a:tc>
                  <a:txBody>
                    <a:bodyPr vert="horz" wrap="square"/>
                    <a:lstStyle/>
                    <a:p>
                      <a:pPr algn="ctr">
                        <a:buNone/>
                      </a:pPr>
                      <a:r>
                        <a:rPr lang="zh-CN" altLang="en-US" sz="1800">
                          <a:latin typeface="黑体" panose="02010609060101010101" pitchFamily="49" charset="-122"/>
                          <a:ea typeface="黑体" panose="02010609060101010101" pitchFamily="49" charset="-122"/>
                        </a:rPr>
                        <a:t>资产类账户</a:t>
                      </a:r>
                      <a:endParaRPr lang="zh-CN" altLang="en-US" sz="18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1800">
                          <a:latin typeface="黑体" panose="02010609060101010101" pitchFamily="49" charset="-122"/>
                          <a:ea typeface="黑体" panose="02010609060101010101" pitchFamily="49" charset="-122"/>
                        </a:rPr>
                        <a:t>负债类账户</a:t>
                      </a:r>
                      <a:endParaRPr lang="zh-CN" altLang="en-US" sz="18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1800">
                          <a:latin typeface="黑体" panose="02010609060101010101" pitchFamily="49" charset="-122"/>
                          <a:ea typeface="黑体" panose="02010609060101010101" pitchFamily="49" charset="-122"/>
                        </a:rPr>
                        <a:t>净资产类账户</a:t>
                      </a:r>
                      <a:endParaRPr lang="zh-CN" altLang="en-US" sz="18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1800">
                          <a:latin typeface="黑体" panose="02010609060101010101" pitchFamily="49" charset="-122"/>
                          <a:ea typeface="黑体" panose="02010609060101010101" pitchFamily="49" charset="-122"/>
                        </a:rPr>
                        <a:t>收入类账户</a:t>
                      </a:r>
                      <a:endParaRPr lang="zh-CN" altLang="en-US" sz="18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2000">
                          <a:latin typeface="黑体" panose="02010609060101010101" pitchFamily="49" charset="-122"/>
                          <a:ea typeface="黑体" panose="02010609060101010101" pitchFamily="49" charset="-122"/>
                        </a:rPr>
                        <a:t>费用类账户</a:t>
                      </a:r>
                      <a:endParaRPr lang="zh-CN" altLang="en-US" sz="2000">
                        <a:latin typeface="黑体" panose="02010609060101010101" pitchFamily="49" charset="-122"/>
                        <a:ea typeface="黑体" panose="02010609060101010101" pitchFamily="49" charset="-122"/>
                      </a:endParaRPr>
                    </a:p>
                  </a:txBody>
                  <a:tcPr/>
                </a:tc>
              </a:tr>
              <a:tr h="2499360">
                <a:tc>
                  <a:txBody>
                    <a:bodyPr vert="horz" wrap="square"/>
                    <a:lstStyle/>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国库存款</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银行存款</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应收帐款</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库存材料</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固定资产</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在建工程</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科研成本</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en-US" altLang="zh-CN" sz="1600">
                          <a:latin typeface="宋体" panose="02010600030101010101" pitchFamily="2" charset="-122"/>
                          <a:ea typeface="宋体" panose="02010600030101010101" pitchFamily="2" charset="-122"/>
                          <a:cs typeface="宋体" panose="02010600030101010101" pitchFamily="2" charset="-122"/>
                        </a:rPr>
                        <a:t>...</a:t>
                      </a:r>
                      <a:endParaRPr lang="en-US" altLang="zh-CN" sz="1600">
                        <a:latin typeface="宋体" panose="02010600030101010101" pitchFamily="2" charset="-122"/>
                        <a:ea typeface="宋体" panose="02010600030101010101" pitchFamily="2" charset="-122"/>
                        <a:cs typeface="宋体" panose="02010600030101010101" pitchFamily="2" charset="-122"/>
                      </a:endParaRPr>
                    </a:p>
                  </a:txBody>
                  <a:tcPr anchor="ctr"/>
                </a:tc>
                <a:tc>
                  <a:txBody>
                    <a:bodyPr vert="horz" wrap="square"/>
                    <a:lstStyle/>
                    <a:p>
                      <a:pPr algn="ctr">
                        <a:buNone/>
                      </a:pPr>
                      <a:r>
                        <a:rPr lang="zh-CN" altLang="en-US" sz="1600">
                          <a:latin typeface="宋体" panose="02010600030101010101" pitchFamily="2" charset="-122"/>
                          <a:ea typeface="宋体" panose="02010600030101010101" pitchFamily="2" charset="-122"/>
                        </a:rPr>
                        <a:t>应付账款</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银行借款</a:t>
                      </a:r>
                      <a:endParaRPr lang="zh-CN" altLang="en-US" sz="1600">
                        <a:latin typeface="宋体" panose="02010600030101010101" pitchFamily="2" charset="-122"/>
                        <a:ea typeface="宋体" panose="02010600030101010101" pitchFamily="2" charset="-122"/>
                      </a:endParaRPr>
                    </a:p>
                    <a:p>
                      <a:pPr algn="ctr">
                        <a:buNone/>
                      </a:pPr>
                      <a:r>
                        <a:rPr lang="en-US" altLang="zh-CN" sz="1600">
                          <a:latin typeface="宋体" panose="02010600030101010101" pitchFamily="2" charset="-122"/>
                          <a:ea typeface="宋体" panose="02010600030101010101" pitchFamily="2" charset="-122"/>
                        </a:rPr>
                        <a:t>...</a:t>
                      </a:r>
                      <a:endParaRPr lang="en-US" altLang="zh-CN" sz="1600">
                        <a:latin typeface="宋体" panose="02010600030101010101" pitchFamily="2" charset="-122"/>
                        <a:ea typeface="宋体" panose="02010600030101010101" pitchFamily="2" charset="-122"/>
                      </a:endParaRPr>
                    </a:p>
                  </a:txBody>
                  <a:tcPr anchor="ctr"/>
                </a:tc>
                <a:tc>
                  <a:txBody>
                    <a:bodyPr vert="horz" wrap="square"/>
                    <a:lstStyle/>
                    <a:p>
                      <a:pPr algn="ctr">
                        <a:buNone/>
                      </a:pPr>
                      <a:r>
                        <a:rPr lang="zh-CN" altLang="en-US" sz="1600">
                          <a:latin typeface="宋体" panose="02010600030101010101" pitchFamily="2" charset="-122"/>
                          <a:ea typeface="宋体" panose="02010600030101010101" pitchFamily="2" charset="-122"/>
                        </a:rPr>
                        <a:t>累计盈余</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专用基金</a:t>
                      </a:r>
                      <a:endParaRPr lang="zh-CN" altLang="en-US" sz="1600">
                        <a:latin typeface="宋体" panose="02010600030101010101" pitchFamily="2" charset="-122"/>
                        <a:ea typeface="宋体" panose="02010600030101010101" pitchFamily="2" charset="-122"/>
                      </a:endParaRPr>
                    </a:p>
                    <a:p>
                      <a:pPr algn="ctr">
                        <a:buNone/>
                      </a:pPr>
                      <a:r>
                        <a:rPr lang="en-US" altLang="zh-CN" sz="1600">
                          <a:latin typeface="宋体" panose="02010600030101010101" pitchFamily="2" charset="-122"/>
                          <a:ea typeface="宋体" panose="02010600030101010101" pitchFamily="2" charset="-122"/>
                        </a:rPr>
                        <a:t>...</a:t>
                      </a:r>
                      <a:endParaRPr lang="en-US" altLang="zh-CN" sz="1600">
                        <a:latin typeface="宋体" panose="02010600030101010101" pitchFamily="2" charset="-122"/>
                        <a:ea typeface="宋体" panose="02010600030101010101" pitchFamily="2" charset="-122"/>
                      </a:endParaRPr>
                    </a:p>
                  </a:txBody>
                  <a:tcPr anchor="ctr"/>
                </a:tc>
                <a:tc>
                  <a:txBody>
                    <a:bodyPr vert="horz" wrap="square"/>
                    <a:lstStyle/>
                    <a:p>
                      <a:pPr algn="ctr">
                        <a:buNone/>
                      </a:pPr>
                      <a:r>
                        <a:rPr lang="zh-CN" altLang="en-US" sz="1600">
                          <a:latin typeface="宋体" panose="02010600030101010101" pitchFamily="2" charset="-122"/>
                          <a:ea typeface="宋体" panose="02010600030101010101" pitchFamily="2" charset="-122"/>
                        </a:rPr>
                        <a:t>税收收入</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非税收入</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财政拨款收入</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事业收入</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捐赠收入</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其他收入</a:t>
                      </a:r>
                      <a:endParaRPr lang="zh-CN" altLang="en-US" sz="1600">
                        <a:latin typeface="宋体" panose="02010600030101010101" pitchFamily="2" charset="-122"/>
                        <a:ea typeface="宋体" panose="02010600030101010101" pitchFamily="2" charset="-122"/>
                      </a:endParaRPr>
                    </a:p>
                    <a:p>
                      <a:pPr algn="ctr">
                        <a:buNone/>
                      </a:pPr>
                      <a:r>
                        <a:rPr lang="en-US" altLang="zh-CN" sz="1600">
                          <a:latin typeface="宋体" panose="02010600030101010101" pitchFamily="2" charset="-122"/>
                          <a:ea typeface="宋体" panose="02010600030101010101" pitchFamily="2" charset="-122"/>
                        </a:rPr>
                        <a:t>...</a:t>
                      </a:r>
                      <a:endParaRPr lang="en-US" altLang="zh-CN" sz="1600">
                        <a:latin typeface="宋体" panose="02010600030101010101" pitchFamily="2" charset="-122"/>
                        <a:ea typeface="宋体" panose="02010600030101010101" pitchFamily="2" charset="-122"/>
                      </a:endParaRPr>
                    </a:p>
                  </a:txBody>
                  <a:tcPr anchor="ctr"/>
                </a:tc>
                <a:tc>
                  <a:txBody>
                    <a:bodyPr vert="horz" wrap="square"/>
                    <a:lstStyle/>
                    <a:p>
                      <a:pPr algn="ctr">
                        <a:buNone/>
                      </a:pPr>
                      <a:r>
                        <a:rPr lang="zh-CN" altLang="en-US" sz="1600">
                          <a:latin typeface="宋体" panose="02010600030101010101" pitchFamily="2" charset="-122"/>
                          <a:ea typeface="宋体" panose="02010600030101010101" pitchFamily="2" charset="-122"/>
                        </a:rPr>
                        <a:t>财政拨款费用</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财政费用</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业务活动费用</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管理费用</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其他费用</a:t>
                      </a:r>
                      <a:endParaRPr lang="zh-CN" altLang="en-US" sz="1600">
                        <a:latin typeface="宋体" panose="02010600030101010101" pitchFamily="2" charset="-122"/>
                        <a:ea typeface="宋体" panose="02010600030101010101" pitchFamily="2" charset="-122"/>
                      </a:endParaRPr>
                    </a:p>
                    <a:p>
                      <a:pPr algn="ctr">
                        <a:buNone/>
                      </a:pPr>
                      <a:r>
                        <a:rPr lang="en-US" altLang="zh-CN" sz="1600">
                          <a:latin typeface="宋体" panose="02010600030101010101" pitchFamily="2" charset="-122"/>
                          <a:ea typeface="宋体" panose="02010600030101010101" pitchFamily="2" charset="-122"/>
                        </a:rPr>
                        <a:t>...</a:t>
                      </a:r>
                      <a:endParaRPr lang="en-US" altLang="zh-CN" sz="1600">
                        <a:latin typeface="宋体" panose="02010600030101010101" pitchFamily="2" charset="-122"/>
                        <a:ea typeface="宋体" panose="02010600030101010101" pitchFamily="2" charset="-122"/>
                      </a:endParaRPr>
                    </a:p>
                  </a:txBody>
                  <a:tcPr anchor="ctr"/>
                </a:tc>
              </a:tr>
            </a:tbl>
          </a:graphicData>
        </a:graphic>
      </p:graphicFrame>
      <p:graphicFrame>
        <p:nvGraphicFramePr>
          <p:cNvPr id="8" name="表格 7"/>
          <p:cNvGraphicFramePr>
            <a:graphicFrameLocks noGrp="1"/>
          </p:cNvGraphicFramePr>
          <p:nvPr>
            <p:custDataLst>
              <p:tags r:id="rId3"/>
            </p:custDataLst>
          </p:nvPr>
        </p:nvGraphicFramePr>
        <p:xfrm>
          <a:off x="6067514" y="1391285"/>
          <a:ext cx="3577275" cy="3413695"/>
        </p:xfrm>
        <a:graphic>
          <a:graphicData uri="http://schemas.openxmlformats.org/drawingml/2006/table">
            <a:tbl>
              <a:tblPr firstRow="1" bandRow="1">
                <a:tableStyleId>{5C22544A-7EE6-4342-B048-85BDC9FD1C3A}</a:tableStyleId>
              </a:tblPr>
              <a:tblGrid>
                <a:gridCol w="1161678"/>
                <a:gridCol w="1294170"/>
                <a:gridCol w="1121427"/>
              </a:tblGrid>
              <a:tr h="864805">
                <a:tc>
                  <a:txBody>
                    <a:bodyPr vert="horz" wrap="square"/>
                    <a:lstStyle/>
                    <a:p>
                      <a:pPr algn="ctr">
                        <a:buNone/>
                      </a:pPr>
                      <a:r>
                        <a:rPr lang="zh-CN" altLang="en-US" sz="1800">
                          <a:latin typeface="黑体" panose="02010609060101010101" pitchFamily="49" charset="-122"/>
                          <a:ea typeface="黑体" panose="02010609060101010101" pitchFamily="49" charset="-122"/>
                        </a:rPr>
                        <a:t>预算收入类账户</a:t>
                      </a:r>
                      <a:endParaRPr lang="zh-CN" altLang="en-US" sz="18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1800">
                          <a:latin typeface="黑体" panose="02010609060101010101" pitchFamily="49" charset="-122"/>
                          <a:ea typeface="黑体" panose="02010609060101010101" pitchFamily="49" charset="-122"/>
                        </a:rPr>
                        <a:t>预算支出类账户</a:t>
                      </a:r>
                      <a:endParaRPr lang="zh-CN" altLang="en-US" sz="1800">
                        <a:latin typeface="黑体" panose="02010609060101010101" pitchFamily="49" charset="-122"/>
                        <a:ea typeface="黑体" panose="02010609060101010101" pitchFamily="49" charset="-122"/>
                      </a:endParaRPr>
                    </a:p>
                  </a:txBody>
                  <a:tcPr/>
                </a:tc>
                <a:tc>
                  <a:txBody>
                    <a:bodyPr vert="horz" wrap="square"/>
                    <a:lstStyle/>
                    <a:p>
                      <a:pPr algn="ctr">
                        <a:buNone/>
                      </a:pPr>
                      <a:r>
                        <a:rPr lang="zh-CN" altLang="en-US" sz="1800">
                          <a:latin typeface="黑体" panose="02010609060101010101" pitchFamily="49" charset="-122"/>
                          <a:ea typeface="黑体" panose="02010609060101010101" pitchFamily="49" charset="-122"/>
                        </a:rPr>
                        <a:t>预算结余类账户</a:t>
                      </a:r>
                      <a:endParaRPr lang="zh-CN" altLang="en-US" sz="1800">
                        <a:latin typeface="黑体" panose="02010609060101010101" pitchFamily="49" charset="-122"/>
                        <a:ea typeface="黑体" panose="02010609060101010101" pitchFamily="49" charset="-122"/>
                      </a:endParaRPr>
                    </a:p>
                  </a:txBody>
                  <a:tcPr/>
                </a:tc>
              </a:tr>
              <a:tr h="2548890">
                <a:tc>
                  <a:txBody>
                    <a:bodyPr vert="horz" wrap="square"/>
                    <a:lstStyle/>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收入预算</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应计收入</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应计收入准备</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zh-CN" altLang="en-US" sz="1600">
                          <a:latin typeface="宋体" panose="02010600030101010101" pitchFamily="2" charset="-122"/>
                          <a:ea typeface="宋体" panose="02010600030101010101" pitchFamily="2" charset="-122"/>
                          <a:cs typeface="宋体" panose="02010600030101010101" pitchFamily="2" charset="-122"/>
                        </a:rPr>
                        <a:t>预算收入</a:t>
                      </a:r>
                      <a:endParaRPr lang="zh-CN" altLang="en-US" sz="1600">
                        <a:latin typeface="宋体" panose="02010600030101010101" pitchFamily="2" charset="-122"/>
                        <a:ea typeface="宋体" panose="02010600030101010101" pitchFamily="2" charset="-122"/>
                        <a:cs typeface="宋体" panose="02010600030101010101" pitchFamily="2" charset="-122"/>
                      </a:endParaRPr>
                    </a:p>
                    <a:p>
                      <a:pPr algn="ctr" fontAlgn="auto">
                        <a:buNone/>
                      </a:pPr>
                      <a:r>
                        <a:rPr lang="en-US" altLang="zh-CN" sz="1600">
                          <a:latin typeface="宋体" panose="02010600030101010101" pitchFamily="2" charset="-122"/>
                          <a:ea typeface="宋体" panose="02010600030101010101" pitchFamily="2" charset="-122"/>
                          <a:cs typeface="宋体" panose="02010600030101010101" pitchFamily="2" charset="-122"/>
                        </a:rPr>
                        <a:t>...</a:t>
                      </a:r>
                      <a:endParaRPr lang="en-US" altLang="zh-CN" sz="1600">
                        <a:latin typeface="宋体" panose="02010600030101010101" pitchFamily="2" charset="-122"/>
                        <a:ea typeface="宋体" panose="02010600030101010101" pitchFamily="2" charset="-122"/>
                        <a:cs typeface="宋体" panose="02010600030101010101" pitchFamily="2" charset="-122"/>
                      </a:endParaRPr>
                    </a:p>
                  </a:txBody>
                  <a:tcPr anchor="ctr"/>
                </a:tc>
                <a:tc>
                  <a:txBody>
                    <a:bodyPr vert="horz" wrap="square"/>
                    <a:lstStyle/>
                    <a:p>
                      <a:pPr algn="ctr">
                        <a:buNone/>
                      </a:pPr>
                      <a:r>
                        <a:rPr lang="zh-CN" altLang="en-US" sz="1600">
                          <a:latin typeface="宋体" panose="02010600030101010101" pitchFamily="2" charset="-122"/>
                          <a:ea typeface="宋体" panose="02010600030101010101" pitchFamily="2" charset="-122"/>
                        </a:rPr>
                        <a:t>支出预算</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约定支付</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应计支付</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支付准备</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预算支出</a:t>
                      </a:r>
                      <a:endParaRPr lang="zh-CN" altLang="en-US" sz="1600">
                        <a:latin typeface="宋体" panose="02010600030101010101" pitchFamily="2" charset="-122"/>
                        <a:ea typeface="宋体" panose="02010600030101010101" pitchFamily="2" charset="-122"/>
                      </a:endParaRPr>
                    </a:p>
                    <a:p>
                      <a:pPr algn="ctr">
                        <a:buNone/>
                      </a:pPr>
                      <a:r>
                        <a:rPr lang="en-US" altLang="zh-CN" sz="1600">
                          <a:latin typeface="宋体" panose="02010600030101010101" pitchFamily="2" charset="-122"/>
                          <a:ea typeface="宋体" panose="02010600030101010101" pitchFamily="2" charset="-122"/>
                        </a:rPr>
                        <a:t>...</a:t>
                      </a:r>
                      <a:endParaRPr lang="en-US" altLang="zh-CN" sz="1600">
                        <a:latin typeface="宋体" panose="02010600030101010101" pitchFamily="2" charset="-122"/>
                        <a:ea typeface="宋体" panose="02010600030101010101" pitchFamily="2" charset="-122"/>
                      </a:endParaRPr>
                    </a:p>
                  </a:txBody>
                  <a:tcPr anchor="ctr"/>
                </a:tc>
                <a:tc>
                  <a:txBody>
                    <a:bodyPr vert="horz" wrap="square"/>
                    <a:lstStyle/>
                    <a:p>
                      <a:pPr algn="ctr">
                        <a:buNone/>
                      </a:pPr>
                      <a:r>
                        <a:rPr lang="zh-CN" altLang="en-US" sz="1600">
                          <a:latin typeface="宋体" panose="02010600030101010101" pitchFamily="2" charset="-122"/>
                          <a:ea typeface="宋体" panose="02010600030101010101" pitchFamily="2" charset="-122"/>
                        </a:rPr>
                        <a:t>结余预算</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预算结余</a:t>
                      </a:r>
                      <a:endParaRPr lang="zh-CN" altLang="en-US" sz="1600">
                        <a:latin typeface="宋体" panose="02010600030101010101" pitchFamily="2" charset="-122"/>
                        <a:ea typeface="宋体" panose="02010600030101010101" pitchFamily="2" charset="-122"/>
                      </a:endParaRPr>
                    </a:p>
                    <a:p>
                      <a:pPr algn="ctr">
                        <a:buNone/>
                      </a:pPr>
                      <a:r>
                        <a:rPr lang="zh-CN" altLang="en-US" sz="1600">
                          <a:latin typeface="宋体" panose="02010600030101010101" pitchFamily="2" charset="-122"/>
                          <a:ea typeface="宋体" panose="02010600030101010101" pitchFamily="2" charset="-122"/>
                        </a:rPr>
                        <a:t>资金结存</a:t>
                      </a:r>
                      <a:endParaRPr lang="zh-CN" altLang="en-US" sz="1600">
                        <a:latin typeface="宋体" panose="02010600030101010101" pitchFamily="2" charset="-122"/>
                        <a:ea typeface="宋体" panose="02010600030101010101" pitchFamily="2" charset="-122"/>
                      </a:endParaRPr>
                    </a:p>
                    <a:p>
                      <a:pPr algn="ctr">
                        <a:buNone/>
                      </a:pPr>
                      <a:r>
                        <a:rPr lang="en-US" altLang="zh-CN" sz="1600">
                          <a:latin typeface="宋体" panose="02010600030101010101" pitchFamily="2" charset="-122"/>
                          <a:ea typeface="宋体" panose="02010600030101010101" pitchFamily="2" charset="-122"/>
                        </a:rPr>
                        <a:t>...</a:t>
                      </a:r>
                      <a:endParaRPr lang="en-US" altLang="zh-CN" sz="1600">
                        <a:latin typeface="宋体" panose="02010600030101010101" pitchFamily="2" charset="-122"/>
                        <a:ea typeface="宋体" panose="02010600030101010101" pitchFamily="2" charset="-122"/>
                      </a:endParaRPr>
                    </a:p>
                  </a:txBody>
                  <a:tcPr anchor="ctr"/>
                </a:tc>
              </a:tr>
            </a:tbl>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770196" y="842401"/>
            <a:ext cx="9129803" cy="4193150"/>
          </a:xfrm>
        </p:spPr>
        <p:txBody>
          <a:bodyPr>
            <a:normAutofit fontScale="85000" lnSpcReduction="20000"/>
          </a:bodyPr>
          <a:lstStyle/>
          <a:p>
            <a:pPr marL="342900" indent="-342900">
              <a:buFont typeface="Arial" pitchFamily="34" charset="0"/>
              <a:buChar char="•"/>
            </a:pPr>
            <a:r>
              <a:rPr lang="zh-CN" altLang="en-US" sz="2400">
                <a:solidFill>
                  <a:schemeClr val="tx1"/>
                </a:solidFill>
                <a:latin typeface="仿宋" panose="02010609060101010101" pitchFamily="49" charset="-122"/>
                <a:ea typeface="仿宋" panose="02010609060101010101" pitchFamily="49" charset="-122"/>
              </a:rPr>
              <a:t>发生属于预算收入的现金流入时</a:t>
            </a:r>
            <a:endParaRPr lang="en-US" altLang="zh-CN" sz="2400">
              <a:solidFill>
                <a:schemeClr val="tx1"/>
              </a:solidFill>
              <a:latin typeface="仿宋" panose="02010609060101010101" pitchFamily="49" charset="-122"/>
              <a:ea typeface="仿宋" panose="02010609060101010101" pitchFamily="49" charset="-122"/>
            </a:endParaRPr>
          </a:p>
          <a:p>
            <a:r>
              <a:rPr lang="zh-CN" altLang="en-US">
                <a:solidFill>
                  <a:schemeClr val="tx1"/>
                </a:solidFill>
              </a:rPr>
              <a:t>        借：国库存款</a:t>
            </a:r>
            <a:r>
              <a:rPr lang="en-US" altLang="zh-CN">
                <a:solidFill>
                  <a:schemeClr val="tx1"/>
                </a:solidFill>
              </a:rPr>
              <a:t>/</a:t>
            </a:r>
            <a:r>
              <a:rPr lang="zh-CN" altLang="en-US">
                <a:solidFill>
                  <a:schemeClr val="tx1"/>
                </a:solidFill>
              </a:rPr>
              <a:t>银行存款</a:t>
            </a:r>
            <a:endParaRPr lang="en-US" altLang="zh-CN">
              <a:solidFill>
                <a:schemeClr val="tx1"/>
              </a:solidFill>
            </a:endParaRPr>
          </a:p>
          <a:p>
            <a:r>
              <a:rPr lang="zh-CN" altLang="en-US">
                <a:solidFill>
                  <a:schemeClr val="tx1"/>
                </a:solidFill>
              </a:rPr>
              <a:t>          贷：预算收入</a:t>
            </a:r>
            <a:endParaRPr lang="en-US" altLang="zh-CN" sz="2000">
              <a:solidFill>
                <a:schemeClr val="tx1"/>
              </a:solidFill>
              <a:latin typeface="仿宋" panose="02010609060101010101" pitchFamily="49" charset="-122"/>
              <a:ea typeface="仿宋" panose="02010609060101010101" pitchFamily="49" charset="-122"/>
            </a:endParaRPr>
          </a:p>
          <a:p>
            <a:pPr marL="342900" indent="-342900">
              <a:buFont typeface="Arial" pitchFamily="34" charset="0"/>
              <a:buChar char="•"/>
            </a:pPr>
            <a:r>
              <a:rPr lang="zh-CN" altLang="en-US" sz="2400">
                <a:solidFill>
                  <a:schemeClr val="tx1"/>
                </a:solidFill>
                <a:latin typeface="仿宋" panose="02010609060101010101" pitchFamily="49" charset="-122"/>
                <a:ea typeface="仿宋" panose="02010609060101010101" pitchFamily="49" charset="-122"/>
              </a:rPr>
              <a:t>发生属于预算支出的现金流出时</a:t>
            </a:r>
            <a:endParaRPr lang="en-US" altLang="zh-CN" sz="2400">
              <a:solidFill>
                <a:schemeClr val="tx1"/>
              </a:solidFill>
              <a:latin typeface="仿宋" panose="02010609060101010101" pitchFamily="49" charset="-122"/>
              <a:ea typeface="仿宋" panose="02010609060101010101" pitchFamily="49" charset="-122"/>
            </a:endParaRPr>
          </a:p>
          <a:p>
            <a:r>
              <a:rPr lang="zh-CN" altLang="en-US">
                <a:solidFill>
                  <a:schemeClr val="tx1"/>
                </a:solidFill>
              </a:rPr>
              <a:t>        借：预算支出</a:t>
            </a:r>
            <a:endParaRPr lang="en-US" altLang="zh-CN">
              <a:solidFill>
                <a:schemeClr val="tx1"/>
              </a:solidFill>
            </a:endParaRPr>
          </a:p>
          <a:p>
            <a:r>
              <a:rPr lang="en-US" altLang="zh-CN">
                <a:solidFill>
                  <a:schemeClr val="tx1"/>
                </a:solidFill>
              </a:rPr>
              <a:t>          </a:t>
            </a:r>
            <a:r>
              <a:rPr lang="zh-CN" altLang="en-US">
                <a:solidFill>
                  <a:schemeClr val="tx1"/>
                </a:solidFill>
              </a:rPr>
              <a:t>贷：国库存款</a:t>
            </a:r>
            <a:r>
              <a:rPr lang="en-US" altLang="zh-CN">
                <a:solidFill>
                  <a:schemeClr val="tx1"/>
                </a:solidFill>
              </a:rPr>
              <a:t>/</a:t>
            </a:r>
            <a:r>
              <a:rPr lang="zh-CN" altLang="en-US">
                <a:solidFill>
                  <a:schemeClr val="tx1"/>
                </a:solidFill>
              </a:rPr>
              <a:t>银行存款</a:t>
            </a:r>
            <a:endParaRPr lang="en-US" altLang="zh-CN">
              <a:solidFill>
                <a:schemeClr val="tx1"/>
              </a:solidFill>
            </a:endParaRPr>
          </a:p>
          <a:p>
            <a:pPr marL="342900" indent="-342900">
              <a:buFont typeface="Arial" pitchFamily="34" charset="0"/>
              <a:buChar char="•"/>
            </a:pPr>
            <a:r>
              <a:rPr lang="zh-CN" altLang="en-US" sz="2400">
                <a:solidFill>
                  <a:schemeClr val="tx1"/>
                </a:solidFill>
                <a:latin typeface="仿宋" panose="02010609060101010101" pitchFamily="49" charset="-122"/>
                <a:ea typeface="仿宋" panose="02010609060101010101" pitchFamily="49" charset="-122"/>
              </a:rPr>
              <a:t>发生属于预算收入的现金流入且引起非货币资产减少或负债增加</a:t>
            </a:r>
            <a:endParaRPr lang="en-US" altLang="zh-CN" sz="2400">
              <a:solidFill>
                <a:schemeClr val="tx1"/>
              </a:solidFill>
              <a:latin typeface="仿宋" panose="02010609060101010101" pitchFamily="49" charset="-122"/>
              <a:ea typeface="仿宋" panose="02010609060101010101" pitchFamily="49" charset="-122"/>
            </a:endParaRPr>
          </a:p>
          <a:p>
            <a:r>
              <a:rPr lang="zh-CN" altLang="en-US">
                <a:solidFill>
                  <a:schemeClr val="tx1"/>
                </a:solidFill>
              </a:rPr>
              <a:t>        借：国库存款</a:t>
            </a:r>
            <a:r>
              <a:rPr lang="en-US" altLang="zh-CN">
                <a:solidFill>
                  <a:schemeClr val="tx1"/>
                </a:solidFill>
              </a:rPr>
              <a:t>/</a:t>
            </a:r>
            <a:r>
              <a:rPr lang="zh-CN" altLang="en-US">
                <a:solidFill>
                  <a:schemeClr val="tx1"/>
                </a:solidFill>
              </a:rPr>
              <a:t>银行存款</a:t>
            </a:r>
            <a:endParaRPr lang="en-US" altLang="zh-CN">
              <a:solidFill>
                <a:schemeClr val="tx1"/>
              </a:solidFill>
            </a:endParaRPr>
          </a:p>
          <a:p>
            <a:r>
              <a:rPr lang="en-US" altLang="zh-CN">
                <a:solidFill>
                  <a:schemeClr val="tx1"/>
                </a:solidFill>
              </a:rPr>
              <a:t>          </a:t>
            </a:r>
            <a:r>
              <a:rPr lang="zh-CN" altLang="en-US">
                <a:solidFill>
                  <a:schemeClr val="tx1"/>
                </a:solidFill>
              </a:rPr>
              <a:t>贷：预算收入</a:t>
            </a:r>
            <a:endParaRPr lang="en-US" altLang="zh-CN">
              <a:solidFill>
                <a:schemeClr val="tx1"/>
              </a:solidFill>
            </a:endParaRPr>
          </a:p>
          <a:p>
            <a:r>
              <a:rPr lang="zh-CN" altLang="en-US">
                <a:solidFill>
                  <a:schemeClr val="tx1"/>
                </a:solidFill>
              </a:rPr>
              <a:t>        借：待偿债净资产</a:t>
            </a:r>
            <a:r>
              <a:rPr lang="en-US" altLang="zh-CN">
                <a:solidFill>
                  <a:schemeClr val="tx1"/>
                </a:solidFill>
              </a:rPr>
              <a:t>/</a:t>
            </a:r>
            <a:r>
              <a:rPr lang="zh-CN" altLang="en-US">
                <a:solidFill>
                  <a:schemeClr val="tx1"/>
                </a:solidFill>
              </a:rPr>
              <a:t>资产基金</a:t>
            </a:r>
            <a:endParaRPr lang="en-US" altLang="zh-CN">
              <a:solidFill>
                <a:schemeClr val="tx1"/>
              </a:solidFill>
            </a:endParaRPr>
          </a:p>
          <a:p>
            <a:r>
              <a:rPr lang="en-US" altLang="zh-CN">
                <a:solidFill>
                  <a:schemeClr val="tx1"/>
                </a:solidFill>
              </a:rPr>
              <a:t>          </a:t>
            </a:r>
            <a:r>
              <a:rPr lang="zh-CN" altLang="en-US">
                <a:solidFill>
                  <a:schemeClr val="tx1"/>
                </a:solidFill>
              </a:rPr>
              <a:t>贷：相关的资产科目或负债科目</a:t>
            </a:r>
            <a:endParaRPr lang="en-US" altLang="zh-CN">
              <a:solidFill>
                <a:schemeClr val="tx1"/>
              </a:solidFill>
            </a:endParaRPr>
          </a:p>
          <a:p>
            <a:endParaRPr lang="en-US" altLang="zh-CN">
              <a:solidFill>
                <a:schemeClr val="tx1"/>
              </a:solidFill>
            </a:endParaRPr>
          </a:p>
          <a:p>
            <a:endParaRPr lang="en-US" altLang="zh-CN">
              <a:solidFill>
                <a:schemeClr val="tx1"/>
              </a:solidFill>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16</a:t>
            </a:fld>
            <a:endParaRPr lang="zh-CN" altLang="en-US"/>
          </a:p>
        </p:txBody>
      </p:sp>
      <p:sp>
        <p:nvSpPr>
          <p:cNvPr id="4" name="标题 3"/>
          <p:cNvSpPr>
            <a:spLocks noGrp="1"/>
          </p:cNvSpPr>
          <p:nvPr>
            <p:ph type="title"/>
          </p:nvPr>
        </p:nvSpPr>
        <p:spPr>
          <a:xfrm>
            <a:off x="410198" y="207007"/>
            <a:ext cx="9129802" cy="405001"/>
          </a:xfrm>
        </p:spPr>
        <p:txBody>
          <a:bodyPr/>
          <a:lstStyle/>
          <a:p>
            <a:r>
              <a:rPr lang="en-US" altLang="zh-CN"/>
              <a:t>3.3.2 </a:t>
            </a:r>
            <a:r>
              <a:rPr lang="zh-CN" altLang="en-US"/>
              <a:t>账务处理</a:t>
            </a:r>
            <a:endParaRPr lang="zh-CN" altLang="en-US"/>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940036" y="1058936"/>
            <a:ext cx="8963773" cy="4193150"/>
          </a:xfrm>
        </p:spPr>
        <p:txBody>
          <a:bodyPr>
            <a:normAutofit fontScale="25000" lnSpcReduction="20000"/>
          </a:bodyPr>
          <a:lstStyle/>
          <a:p>
            <a:pPr marL="342900" indent="-342900">
              <a:buFont typeface="Arial" pitchFamily="34" charset="0"/>
              <a:buChar char="•"/>
            </a:pPr>
            <a:r>
              <a:rPr lang="zh-CN" altLang="en-US" sz="6400">
                <a:solidFill>
                  <a:schemeClr val="tx1"/>
                </a:solidFill>
                <a:latin typeface="仿宋" panose="02010609060101010101" pitchFamily="49" charset="-122"/>
                <a:ea typeface="仿宋" panose="02010609060101010101" pitchFamily="49" charset="-122"/>
              </a:rPr>
              <a:t>发生属于预算支出的现金流出且引起非货币资产增加或负债减少时</a:t>
            </a:r>
            <a:endParaRPr lang="en-US" altLang="zh-CN" sz="6400">
              <a:solidFill>
                <a:schemeClr val="tx1"/>
              </a:solidFill>
              <a:latin typeface="仿宋" panose="02010609060101010101" pitchFamily="49" charset="-122"/>
              <a:ea typeface="仿宋" panose="02010609060101010101" pitchFamily="49" charset="-122"/>
            </a:endParaRPr>
          </a:p>
          <a:p>
            <a:r>
              <a:rPr lang="zh-CN" altLang="en-US" sz="6400">
                <a:solidFill>
                  <a:schemeClr val="tx1"/>
                </a:solidFill>
              </a:rPr>
              <a:t>        借：预算支出</a:t>
            </a:r>
            <a:endParaRPr lang="en-US" altLang="zh-CN" sz="6400">
              <a:solidFill>
                <a:schemeClr val="tx1"/>
              </a:solidFill>
            </a:endParaRPr>
          </a:p>
          <a:p>
            <a:r>
              <a:rPr lang="zh-CN" altLang="en-US" sz="6400">
                <a:solidFill>
                  <a:schemeClr val="tx1"/>
                </a:solidFill>
              </a:rPr>
              <a:t>          贷：国库存款</a:t>
            </a:r>
            <a:r>
              <a:rPr lang="en-US" altLang="zh-CN" sz="6400">
                <a:solidFill>
                  <a:schemeClr val="tx1"/>
                </a:solidFill>
              </a:rPr>
              <a:t>/</a:t>
            </a:r>
            <a:r>
              <a:rPr lang="zh-CN" altLang="en-US" sz="6400">
                <a:solidFill>
                  <a:schemeClr val="tx1"/>
                </a:solidFill>
              </a:rPr>
              <a:t>银行存款</a:t>
            </a:r>
            <a:endParaRPr lang="en-US" altLang="zh-CN" sz="6400">
              <a:solidFill>
                <a:schemeClr val="tx1"/>
              </a:solidFill>
            </a:endParaRPr>
          </a:p>
          <a:p>
            <a:r>
              <a:rPr lang="zh-CN" altLang="en-US" sz="6400">
                <a:solidFill>
                  <a:schemeClr val="tx1"/>
                </a:solidFill>
              </a:rPr>
              <a:t>        借：相关的资产科目或负债科目</a:t>
            </a:r>
            <a:endParaRPr lang="en-US" altLang="zh-CN" sz="6400">
              <a:solidFill>
                <a:schemeClr val="tx1"/>
              </a:solidFill>
            </a:endParaRPr>
          </a:p>
          <a:p>
            <a:r>
              <a:rPr lang="en-US" altLang="zh-CN" sz="6400">
                <a:solidFill>
                  <a:schemeClr val="tx1"/>
                </a:solidFill>
              </a:rPr>
              <a:t>          </a:t>
            </a:r>
            <a:r>
              <a:rPr lang="zh-CN" altLang="en-US" sz="6400">
                <a:solidFill>
                  <a:schemeClr val="tx1"/>
                </a:solidFill>
              </a:rPr>
              <a:t>贷：待偿债净资产</a:t>
            </a:r>
            <a:r>
              <a:rPr lang="en-US" altLang="zh-CN" sz="6400">
                <a:solidFill>
                  <a:schemeClr val="tx1"/>
                </a:solidFill>
              </a:rPr>
              <a:t>/</a:t>
            </a:r>
            <a:r>
              <a:rPr lang="zh-CN" altLang="en-US" sz="6400">
                <a:solidFill>
                  <a:schemeClr val="tx1"/>
                </a:solidFill>
              </a:rPr>
              <a:t>资产基金</a:t>
            </a:r>
            <a:endParaRPr lang="zh-CN" altLang="en-US" sz="6400">
              <a:solidFill>
                <a:schemeClr val="tx1"/>
              </a:solidFill>
            </a:endParaRPr>
          </a:p>
          <a:p>
            <a:endParaRPr lang="en-US" altLang="zh-CN" sz="6400">
              <a:solidFill>
                <a:schemeClr val="tx1"/>
              </a:solidFill>
            </a:endParaRPr>
          </a:p>
          <a:p>
            <a:pPr marL="342900" indent="-342900">
              <a:buFont typeface="Arial" pitchFamily="34" charset="0"/>
              <a:buChar char="•"/>
            </a:pPr>
            <a:r>
              <a:rPr lang="zh-CN" altLang="en-US" sz="6400">
                <a:solidFill>
                  <a:schemeClr val="tx1"/>
                </a:solidFill>
                <a:latin typeface="仿宋" panose="02010609060101010101" pitchFamily="49" charset="-122"/>
                <a:ea typeface="仿宋" panose="02010609060101010101" pitchFamily="49" charset="-122"/>
              </a:rPr>
              <a:t>发生不引起现金流入的资产增加或负债减少时</a:t>
            </a:r>
            <a:endParaRPr lang="en-US" altLang="zh-CN" sz="6400">
              <a:solidFill>
                <a:schemeClr val="tx1"/>
              </a:solidFill>
              <a:latin typeface="仿宋" panose="02010609060101010101" pitchFamily="49" charset="-122"/>
              <a:ea typeface="仿宋" panose="02010609060101010101" pitchFamily="49" charset="-122"/>
            </a:endParaRPr>
          </a:p>
          <a:p>
            <a:r>
              <a:rPr lang="zh-CN" altLang="en-US" sz="6400">
                <a:solidFill>
                  <a:schemeClr val="tx1"/>
                </a:solidFill>
              </a:rPr>
              <a:t>         借：相关的资产科目或负债科目</a:t>
            </a:r>
            <a:endParaRPr lang="en-US" altLang="zh-CN" sz="6400">
              <a:solidFill>
                <a:schemeClr val="tx1"/>
              </a:solidFill>
            </a:endParaRPr>
          </a:p>
          <a:p>
            <a:r>
              <a:rPr lang="zh-CN" altLang="en-US" sz="6400">
                <a:solidFill>
                  <a:schemeClr val="tx1"/>
                </a:solidFill>
              </a:rPr>
              <a:t>           贷：待偿债净资产</a:t>
            </a:r>
            <a:r>
              <a:rPr lang="en-US" altLang="zh-CN" sz="6400">
                <a:solidFill>
                  <a:schemeClr val="tx1"/>
                </a:solidFill>
              </a:rPr>
              <a:t>/</a:t>
            </a:r>
            <a:r>
              <a:rPr lang="zh-CN" altLang="en-US" sz="6400">
                <a:solidFill>
                  <a:schemeClr val="tx1"/>
                </a:solidFill>
              </a:rPr>
              <a:t>资产基金</a:t>
            </a:r>
            <a:endParaRPr lang="zh-CN" altLang="en-US" sz="6400">
              <a:solidFill>
                <a:schemeClr val="tx1"/>
              </a:solidFill>
            </a:endParaRPr>
          </a:p>
          <a:p>
            <a:endParaRPr lang="en-US" altLang="zh-CN" sz="6400">
              <a:solidFill>
                <a:schemeClr val="tx1"/>
              </a:solidFill>
            </a:endParaRPr>
          </a:p>
          <a:p>
            <a:pPr marL="342900" indent="-342900">
              <a:buFont typeface="Arial" pitchFamily="34" charset="0"/>
              <a:buChar char="•"/>
            </a:pPr>
            <a:r>
              <a:rPr lang="zh-CN" altLang="en-US" sz="6400">
                <a:solidFill>
                  <a:schemeClr val="tx1"/>
                </a:solidFill>
                <a:latin typeface="仿宋" panose="02010609060101010101" pitchFamily="49" charset="-122"/>
                <a:ea typeface="仿宋" panose="02010609060101010101" pitchFamily="49" charset="-122"/>
              </a:rPr>
              <a:t>发生不引起现金流出的资产减少或负债增加时</a:t>
            </a:r>
            <a:endParaRPr lang="en-US" altLang="zh-CN" sz="6400">
              <a:solidFill>
                <a:schemeClr val="tx1"/>
              </a:solidFill>
              <a:latin typeface="仿宋" panose="02010609060101010101" pitchFamily="49" charset="-122"/>
              <a:ea typeface="仿宋" panose="02010609060101010101" pitchFamily="49" charset="-122"/>
            </a:endParaRPr>
          </a:p>
          <a:p>
            <a:r>
              <a:rPr lang="zh-CN" altLang="en-US" sz="6400">
                <a:solidFill>
                  <a:schemeClr val="tx1"/>
                </a:solidFill>
              </a:rPr>
              <a:t>         借：待偿债净资产</a:t>
            </a:r>
            <a:r>
              <a:rPr lang="en-US" altLang="zh-CN" sz="6400">
                <a:solidFill>
                  <a:schemeClr val="tx1"/>
                </a:solidFill>
              </a:rPr>
              <a:t>/</a:t>
            </a:r>
            <a:r>
              <a:rPr lang="zh-CN" altLang="en-US" sz="6400">
                <a:solidFill>
                  <a:schemeClr val="tx1"/>
                </a:solidFill>
              </a:rPr>
              <a:t>资产基金</a:t>
            </a:r>
            <a:endParaRPr lang="en-US" altLang="zh-CN" sz="6400">
              <a:solidFill>
                <a:schemeClr val="tx1"/>
              </a:solidFill>
            </a:endParaRPr>
          </a:p>
          <a:p>
            <a:r>
              <a:rPr lang="en-US" altLang="zh-CN" sz="6400">
                <a:solidFill>
                  <a:schemeClr val="tx1"/>
                </a:solidFill>
              </a:rPr>
              <a:t>          </a:t>
            </a:r>
            <a:r>
              <a:rPr lang="zh-CN" altLang="en-US" sz="6400">
                <a:solidFill>
                  <a:schemeClr val="tx1"/>
                </a:solidFill>
              </a:rPr>
              <a:t>贷：相关的资产科目或负债科目</a:t>
            </a:r>
            <a:endParaRPr lang="en-US" altLang="zh-CN">
              <a:solidFill>
                <a:schemeClr val="tx1"/>
              </a:solidFill>
            </a:endParaRPr>
          </a:p>
          <a:p>
            <a:r>
              <a:rPr lang="zh-CN" altLang="en-US">
                <a:solidFill>
                  <a:schemeClr val="tx1"/>
                </a:solidFill>
              </a:rPr>
              <a:t> </a:t>
            </a:r>
            <a:endParaRPr lang="en-US" altLang="zh-CN">
              <a:solidFill>
                <a:schemeClr val="tx1"/>
              </a:solidFill>
              <a:latin typeface="仿宋" panose="02010609060101010101" pitchFamily="49" charset="-122"/>
              <a:ea typeface="仿宋" panose="02010609060101010101" pitchFamily="49" charset="-122"/>
            </a:endParaRPr>
          </a:p>
          <a:p>
            <a:endParaRPr lang="en-US" altLang="zh-CN">
              <a:solidFill>
                <a:schemeClr val="tx1"/>
              </a:solidFill>
            </a:endParaRPr>
          </a:p>
          <a:p>
            <a:endParaRPr lang="en-US" altLang="zh-CN">
              <a:solidFill>
                <a:schemeClr val="tx1"/>
              </a:solidFill>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17</a:t>
            </a:fld>
            <a:endParaRPr lang="zh-CN" altLang="en-US"/>
          </a:p>
        </p:txBody>
      </p:sp>
      <p:sp>
        <p:nvSpPr>
          <p:cNvPr id="4" name="标题 3"/>
          <p:cNvSpPr>
            <a:spLocks noGrp="1"/>
          </p:cNvSpPr>
          <p:nvPr>
            <p:ph type="title"/>
          </p:nvPr>
        </p:nvSpPr>
        <p:spPr>
          <a:xfrm>
            <a:off x="495656" y="207007"/>
            <a:ext cx="9044344" cy="405001"/>
          </a:xfrm>
        </p:spPr>
        <p:txBody>
          <a:bodyPr/>
          <a:lstStyle/>
          <a:p>
            <a:r>
              <a:rPr lang="en-US" altLang="zh-CN"/>
              <a:t>3.3.2 </a:t>
            </a:r>
            <a:r>
              <a:rPr lang="zh-CN" altLang="en-US"/>
              <a:t>账务处理</a:t>
            </a: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699644" y="991311"/>
            <a:ext cx="9200356" cy="4044239"/>
          </a:xfrm>
        </p:spPr>
        <p:txBody>
          <a:bodyPr>
            <a:normAutofit/>
          </a:bodyPr>
          <a:lstStyle/>
          <a:p>
            <a:pPr marL="285750" indent="-285750">
              <a:buFont typeface="Arial" pitchFamily="34" charset="0"/>
              <a:buChar char="•"/>
            </a:pPr>
            <a:r>
              <a:rPr lang="zh-CN" altLang="en-US" sz="1800">
                <a:solidFill>
                  <a:schemeClr val="tx1"/>
                </a:solidFill>
                <a:latin typeface="Adobe 仿宋 Std R" panose="02020400000000000000" pitchFamily="18" charset="-122"/>
                <a:ea typeface="Adobe 仿宋 Std R" panose="02020400000000000000" pitchFamily="18" charset="-122"/>
                <a:cs typeface="黑体" panose="02010609060101010101" pitchFamily="49" charset="-122"/>
              </a:rPr>
              <a:t>期末</a:t>
            </a:r>
            <a:r>
              <a:rPr lang="en-US" altLang="zh-CN" sz="1800">
                <a:solidFill>
                  <a:schemeClr val="tx1"/>
                </a:solidFill>
                <a:latin typeface="Adobe 仿宋 Std R" panose="02020400000000000000" pitchFamily="18" charset="-122"/>
                <a:ea typeface="Adobe 仿宋 Std R" panose="02020400000000000000" pitchFamily="18" charset="-122"/>
                <a:cs typeface="黑体" panose="02010609060101010101" pitchFamily="49" charset="-122"/>
              </a:rPr>
              <a:t>,</a:t>
            </a:r>
            <a:r>
              <a:rPr lang="zh-CN" altLang="en-US" sz="1800">
                <a:solidFill>
                  <a:schemeClr val="tx1"/>
                </a:solidFill>
                <a:latin typeface="Adobe 仿宋 Std R" panose="02020400000000000000" pitchFamily="18" charset="-122"/>
                <a:ea typeface="Adobe 仿宋 Std R" panose="02020400000000000000" pitchFamily="18" charset="-122"/>
                <a:cs typeface="黑体" panose="02010609060101010101" pitchFamily="49" charset="-122"/>
              </a:rPr>
              <a:t>进行预算收入、预算支出和预算结余的转账</a:t>
            </a:r>
            <a:endParaRPr lang="en-US" altLang="zh-CN">
              <a:solidFill>
                <a:schemeClr val="tx1"/>
              </a:solidFill>
              <a:latin typeface="Adobe 仿宋 Std R" panose="02020400000000000000" pitchFamily="18" charset="-122"/>
              <a:ea typeface="Adobe 仿宋 Std R" panose="02020400000000000000" pitchFamily="18" charset="-122"/>
            </a:endParaRPr>
          </a:p>
          <a:p>
            <a:r>
              <a:rPr lang="en-US" altLang="zh-CN">
                <a:solidFill>
                  <a:schemeClr val="tx1"/>
                </a:solidFill>
              </a:rPr>
              <a:t>     </a:t>
            </a:r>
            <a:r>
              <a:rPr lang="zh-CN" altLang="en-US" sz="2000">
                <a:solidFill>
                  <a:schemeClr val="tx1"/>
                </a:solidFill>
              </a:rPr>
              <a:t>借：预算收入</a:t>
            </a:r>
            <a:endParaRPr lang="zh-CN" altLang="en-US" sz="2000">
              <a:solidFill>
                <a:schemeClr val="tx1"/>
              </a:solidFill>
            </a:endParaRPr>
          </a:p>
          <a:p>
            <a:r>
              <a:rPr lang="zh-CN" altLang="en-US" sz="2000">
                <a:solidFill>
                  <a:schemeClr val="tx1"/>
                </a:solidFill>
              </a:rPr>
              <a:t>          贷：预算结余</a:t>
            </a:r>
            <a:endParaRPr lang="zh-CN" altLang="en-US" sz="2000">
              <a:solidFill>
                <a:schemeClr val="tx1"/>
              </a:solidFill>
            </a:endParaRPr>
          </a:p>
          <a:p>
            <a:r>
              <a:rPr lang="zh-CN" altLang="en-US" sz="2000">
                <a:solidFill>
                  <a:schemeClr val="tx1"/>
                </a:solidFill>
              </a:rPr>
              <a:t>     借：预算结余</a:t>
            </a:r>
            <a:endParaRPr lang="zh-CN" altLang="en-US" sz="2000">
              <a:solidFill>
                <a:schemeClr val="tx1"/>
              </a:solidFill>
            </a:endParaRPr>
          </a:p>
          <a:p>
            <a:r>
              <a:rPr lang="zh-CN" altLang="en-US" sz="2000">
                <a:solidFill>
                  <a:schemeClr val="tx1"/>
                </a:solidFill>
              </a:rPr>
              <a:t>          贷：预算支出</a:t>
            </a:r>
            <a:endParaRPr lang="zh-CN" altLang="en-US" sz="2000">
              <a:solidFill>
                <a:schemeClr val="tx1"/>
              </a:solidFill>
            </a:endParaRPr>
          </a:p>
          <a:p>
            <a:r>
              <a:rPr lang="zh-CN" altLang="en-US" sz="2000">
                <a:solidFill>
                  <a:schemeClr val="tx1"/>
                </a:solidFill>
              </a:rPr>
              <a:t>     借：预算结余——本年预算结余</a:t>
            </a:r>
            <a:endParaRPr lang="zh-CN" altLang="en-US" sz="2000">
              <a:solidFill>
                <a:schemeClr val="tx1"/>
              </a:solidFill>
            </a:endParaRPr>
          </a:p>
          <a:p>
            <a:r>
              <a:rPr lang="zh-CN" altLang="en-US" sz="2000">
                <a:solidFill>
                  <a:schemeClr val="tx1"/>
                </a:solidFill>
              </a:rPr>
              <a:t>           贷：预算结余——以前年度累计预算结余</a:t>
            </a:r>
            <a:endParaRPr lang="zh-CN" altLang="en-US">
              <a:solidFill>
                <a:schemeClr val="tx1"/>
              </a:solidFill>
            </a:endParaRPr>
          </a:p>
          <a:p>
            <a:endParaRPr lang="en-US" altLang="zh-CN">
              <a:solidFill>
                <a:schemeClr val="tx1"/>
              </a:solidFill>
            </a:endParaRPr>
          </a:p>
          <a:p>
            <a:endParaRPr lang="en-US" altLang="zh-CN">
              <a:solidFill>
                <a:schemeClr val="tx1"/>
              </a:solidFill>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18</a:t>
            </a:fld>
            <a:endParaRPr lang="zh-CN" altLang="en-US"/>
          </a:p>
        </p:txBody>
      </p:sp>
      <p:sp>
        <p:nvSpPr>
          <p:cNvPr id="4" name="标题 3"/>
          <p:cNvSpPr>
            <a:spLocks noGrp="1"/>
          </p:cNvSpPr>
          <p:nvPr>
            <p:ph type="title"/>
          </p:nvPr>
        </p:nvSpPr>
        <p:spPr>
          <a:xfrm>
            <a:off x="699644" y="207007"/>
            <a:ext cx="8840355" cy="405001"/>
          </a:xfrm>
        </p:spPr>
        <p:txBody>
          <a:bodyPr/>
          <a:lstStyle/>
          <a:p>
            <a:r>
              <a:rPr lang="en-US" altLang="zh-CN"/>
              <a:t>3.3.2 </a:t>
            </a:r>
            <a:r>
              <a:rPr lang="zh-CN" altLang="en-US"/>
              <a:t>账务处理</a:t>
            </a:r>
            <a:endParaRPr lang="zh-CN" altLang="en-US"/>
          </a:p>
        </p:txBody>
      </p:sp>
      <p:sp>
        <p:nvSpPr>
          <p:cNvPr id="6" name="页脚占位符 4"/>
          <p:cNvSpPr>
            <a:spLocks noGrp="1"/>
          </p:cNvSpPr>
          <p:nvPr/>
        </p:nvSpPr>
        <p:spPr>
          <a:xfrm>
            <a:off x="699645" y="5129999"/>
            <a:ext cx="6480000" cy="424133"/>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Times New Roman" panose="02020603050405020304" pitchFamily="18" charset="0"/>
                <a:ea typeface="新宋体" panose="02010609030101010101" pitchFamily="2" charset="-122"/>
                <a:cs typeface="Times New Roman" panose="02020603050405020304"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zh-CN" altLang="en-US"/>
              <a:t>例题：详见教材 例</a:t>
            </a:r>
            <a:r>
              <a:rPr lang="en-US" altLang="zh-CN"/>
              <a:t>3</a:t>
            </a:r>
            <a:r>
              <a:rPr lang="en-US" altLang="zh-CN">
                <a:latin typeface="Times New Roman" panose="02020603050405020304" pitchFamily="18" charset="0"/>
                <a:cs typeface="Times New Roman" panose="02020603050405020304" pitchFamily="18" charset="0"/>
              </a:rPr>
              <a:t>-3</a:t>
            </a:r>
            <a:r>
              <a:rPr lang="zh-CN" altLang="en-US">
                <a:latin typeface="Times New Roman" panose="02020603050405020304" pitchFamily="18" charset="0"/>
                <a:cs typeface="Times New Roman" panose="02020603050405020304" pitchFamily="18" charset="0"/>
              </a:rPr>
              <a:t>、</a:t>
            </a:r>
            <a:r>
              <a:rPr lang="en-US" altLang="zh-CN">
                <a:latin typeface="Times New Roman" panose="02020603050405020304" pitchFamily="18" charset="0"/>
                <a:cs typeface="Times New Roman" panose="02020603050405020304" pitchFamily="18" charset="0"/>
              </a:rPr>
              <a:t>3-4</a:t>
            </a:r>
            <a:r>
              <a:rPr lang="zh-CN" altLang="en-US">
                <a:latin typeface="Times New Roman" panose="02020603050405020304" pitchFamily="18" charset="0"/>
                <a:cs typeface="Times New Roman" panose="02020603050405020304" pitchFamily="18" charset="0"/>
              </a:rPr>
              <a:t>，</a:t>
            </a:r>
            <a:r>
              <a:rPr lang="en-US" altLang="zh-CN">
                <a:latin typeface="Times New Roman" panose="02020603050405020304" pitchFamily="18" charset="0"/>
                <a:cs typeface="Times New Roman" panose="02020603050405020304" pitchFamily="18" charset="0"/>
              </a:rPr>
              <a:t>P61</a:t>
            </a:r>
            <a:endParaRPr lang="en-US">
              <a:latin typeface="Times New Roman" panose="02020603050405020304" pitchFamily="18" charset="0"/>
              <a:cs typeface="Times New Roman" panose="02020603050405020304" pitchFamily="18" charset="0"/>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810625" cy="44005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https://d.book118.com/656031155231010101</a:t>
            </a:r>
          </a:p>
        </p:txBody>
      </p:sp>
    </p:spTree>
  </p:cSld>
  <p:clrMapOvr>
    <a:masterClrMapping/>
  </p:clrMapOvr>
  <p:transition/>
  <p:timing/>
</p:sld>
</file>

<file path=ppt/tags/tag1.xml><?xml version="1.0" encoding="utf-8"?>
<p:tagLst xmlns:p="http://schemas.openxmlformats.org/presentationml/2006/main">
  <p:tag name="KSO_WM_UNIT_TABLE_BEAUTIFY" val="smartTable{77869ab1-cbd2-45fa-a39d-73614a899111}"/>
  <p:tag name="TABLE_ENDDRAG_ORIGIN_RECT" val="568*284"/>
  <p:tag name="TABLE_ENDDRAG_RECT" val="84*102*586*285"/>
</p:tagLst>
</file>

<file path=ppt/tags/tag2.xml><?xml version="1.0" encoding="utf-8"?>
<p:tagLst xmlns:p="http://schemas.openxmlformats.org/presentationml/2006/main">
  <p:tag name="KSO_WM_UNIT_TABLE_BEAUTIFY" val="smartTable{77869ab1-cbd2-45fa-a39d-73614a899111}"/>
  <p:tag name="TABLE_ENDDRAG_ORIGIN_RECT" val="332*285"/>
  <p:tag name="TABLE_ENDDRAG_RECT" val="85*88*393*285"/>
</p:tagLst>
</file>

<file path=ppt/tags/tag3.xml><?xml version="1.0" encoding="utf-8"?>
<p:tagLst xmlns:p="http://schemas.openxmlformats.org/presentationml/2006/main">
  <p:tag name="KSO_WM_UNIT_TABLE_BEAUTIFY" val="smartTable{77869ab1-cbd2-45fa-a39d-73614a899111}"/>
  <p:tag name="TABLE_ENDDRAG_ORIGIN_RECT" val="491*265"/>
  <p:tag name="TABLE_ENDDRAG_RECT" val="8*109*443*276"/>
</p:tagLst>
</file>

<file path=ppt/tags/tag4.xml><?xml version="1.0" encoding="utf-8"?>
<p:tagLst xmlns:p="http://schemas.openxmlformats.org/presentationml/2006/main">
  <p:tag name="KSO_WM_UNIT_TABLE_BEAUTIFY" val="smartTable{4b0ffc15-032e-45c6-8996-17214e93d795}"/>
  <p:tag name="TABLE_ENDDRAG_ORIGIN_RECT" val="319*277"/>
  <p:tag name="TABLE_ENDDRAG_RECT" val="451*109*319*279"/>
</p:tagLst>
</file>

<file path=ppt/tags/tag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封面">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第二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目录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正文">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1_正文">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19</Slides>
  <Notes>5</Notes>
  <TotalTime>1</TotalTime>
  <HiddenSlides>0</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19</vt:i4>
      </vt:variant>
    </vt:vector>
  </HeadingPairs>
  <TitlesOfParts>
    <vt:vector baseType="lpstr" size="36">
      <vt:lpstr>Arial</vt:lpstr>
      <vt:lpstr>Calibri</vt:lpstr>
      <vt:lpstr>等线 Light</vt:lpstr>
      <vt:lpstr>等线</vt:lpstr>
      <vt:lpstr>Source Sans Pro</vt:lpstr>
      <vt:lpstr>新宋体</vt:lpstr>
      <vt:lpstr>Tahoma</vt:lpstr>
      <vt:lpstr>Source Sans Pro Black</vt:lpstr>
      <vt:lpstr>宋体</vt:lpstr>
      <vt:lpstr>Source Sans Pro Semibold</vt:lpstr>
      <vt:lpstr>黑体</vt:lpstr>
      <vt:lpstr>仿宋</vt:lpstr>
      <vt:lpstr>幼圆</vt:lpstr>
      <vt:lpstr>Times New Roman</vt:lpstr>
      <vt:lpstr>FZSSK--GBK1-0</vt:lpstr>
      <vt:lpstr>Adobe 仿宋 Std R</vt:lpstr>
      <vt:lpstr>Office Theme</vt:lpstr>
      <vt:lpstr>PowerPoint Presentation</vt:lpstr>
      <vt:lpstr>第3章  政府会计中的财务会计核算</vt:lpstr>
      <vt:lpstr>PowerPoint Presentation</vt:lpstr>
      <vt:lpstr>3.1 政府会计中的财务会计核算概述</vt:lpstr>
      <vt:lpstr>3.1.1 对财务会计核算的认识</vt:lpstr>
      <vt:lpstr>3.1.2 不同财务会计账户体系的设置方法</vt:lpstr>
      <vt:lpstr>3.1.2 不同财务会计账户体系的设置方法</vt:lpstr>
      <vt:lpstr>3.1.2 不同财务会计账户体系的设置方法</vt:lpstr>
      <vt:lpstr>3.2 独立的财务会计账户设置及核算方法</vt:lpstr>
      <vt:lpstr>3.2.1 独立的财务会计体系账户设置</vt:lpstr>
      <vt:lpstr>3.2.1 独立的预算会计体系账户设置</vt:lpstr>
      <vt:lpstr>3.2.2 账务处理</vt:lpstr>
      <vt:lpstr>3.2.3 会计报表</vt:lpstr>
      <vt:lpstr>3.3 和预算会计账户混合的财务会计账户设置及核算方法</vt:lpstr>
      <vt:lpstr>3.3.1 账户设置</vt:lpstr>
      <vt:lpstr>3.3.2 账务处理</vt:lpstr>
      <vt:lpstr>3.3.2 账务处理</vt:lpstr>
      <vt:lpstr>3.3.2 账务处理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2024-09-26T13:52:43.059</cp:lastPrinted>
  <dcterms:created xsi:type="dcterms:W3CDTF">2024-09-26T05:52:43Z</dcterms:created>
  <dcterms:modified xsi:type="dcterms:W3CDTF">2024-09-26T05:52:45Z</dcterms:modified>
</cp:coreProperties>
</file>