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3F917-5F84-4F96-8AD9-FC70CBF19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6BF5C-0A92-4D85-AA63-A841D96BA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A1F02-F289-49DF-9F0A-1A07ADB9A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A4D56-605A-47DB-8BF4-583FF70C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174887-6996-41C8-8341-C71647B93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08A065-946D-4BF1-BE30-00B11B15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F31DB-8162-41DC-ADA1-4FE3004E4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D74CE-044C-429F-89DD-734746583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59445-FAC1-41E9-821B-30D48DB6B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E8B1E-7781-47FB-B10F-ACE0C7759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B0C97-3A11-4496-8A9D-EF636CCB6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5213112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09500" y="1832837"/>
            <a:ext cx="3949700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一汽降薪方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807"/>
            <a:ext cx="3870325" cy="3101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汽降薪方案概述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薪方案的具体措施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薪方案的实施计划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2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薪方案的预期效果和影响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01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薪方案的评估和反馈机制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462880" y="2397923"/>
            <a:ext cx="1303655" cy="1931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97"/>
              </a:lnSpc>
            </a:pPr>
            <a:endParaRPr lang="Arial" altLang="Arial" sz="100"/>
          </a:p>
          <a:p>
            <a:pPr marL="70885" algn="l" rtl="0" eaLnBrk="0">
              <a:lnSpc>
                <a:spcPct val="67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marL="12700" algn="l" rtl="0" eaLnBrk="0">
              <a:lnSpc>
                <a:spcPts val="8912"/>
              </a:lnSpc>
            </a:pPr>
            <a:r>
              <a:rPr sz="51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51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8393714" y="3999507"/>
            <a:ext cx="2654935" cy="1789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300"/>
          </a:p>
          <a:p>
            <a:pPr marL="508000" algn="l" rtl="0" eaLnBrk="0">
              <a:lnSpc>
                <a:spcPct val="85000"/>
              </a:lnSpc>
              <a:spcBef>
                <a:spcPts val="1"/>
              </a:spcBef>
              <a:tabLst>
                <a:tab pos="1329689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0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106711" indent="3428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为应对经营压力和优化资源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配置，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一汽集团决定实施降薪方案，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降低成本、提高效率和增强市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竞争力。</a:t>
            </a:r>
            <a:endParaRPr lang="Microsoft YaHei" altLang="Microsoft YaHei" sz="1300"/>
          </a:p>
        </p:txBody>
      </p:sp>
      <p:sp>
        <p:nvSpPr>
          <p:cNvPr id="15" name="path"/>
          <p:cNvSpPr/>
          <p:nvPr/>
        </p:nvSpPr>
        <p:spPr>
          <a:xfrm>
            <a:off x="8406414" y="4012207"/>
            <a:ext cx="495300" cy="456010"/>
          </a:xfrm>
          <a:custGeom>
            <a:rect l="0" t="0" r="0" b="0"/>
            <a:pathLst>
              <a:path w="780" h="718">
                <a:moveTo>
                  <a:pt x="220" y="704"/>
                </a:moveTo>
                <a:cubicBezTo>
                  <a:pt x="231" y="716"/>
                  <a:pt x="250" y="718"/>
                  <a:pt x="263" y="706"/>
                </a:cubicBezTo>
                <a:lnTo>
                  <a:pt x="263" y="706"/>
                </a:lnTo>
                <a:lnTo>
                  <a:pt x="766" y="251"/>
                </a:lnTo>
                <a:lnTo>
                  <a:pt x="766" y="251"/>
                </a:lnTo>
                <a:cubicBezTo>
                  <a:pt x="778" y="240"/>
                  <a:pt x="780" y="221"/>
                  <a:pt x="769" y="208"/>
                </a:cubicBezTo>
                <a:lnTo>
                  <a:pt x="769" y="208"/>
                </a:lnTo>
                <a:lnTo>
                  <a:pt x="638" y="65"/>
                </a:lnTo>
                <a:lnTo>
                  <a:pt x="638" y="65"/>
                </a:lnTo>
                <a:cubicBezTo>
                  <a:pt x="626" y="52"/>
                  <a:pt x="607" y="52"/>
                  <a:pt x="595" y="63"/>
                </a:cubicBezTo>
                <a:lnTo>
                  <a:pt x="595" y="63"/>
                </a:lnTo>
                <a:lnTo>
                  <a:pt x="166" y="449"/>
                </a:lnTo>
                <a:lnTo>
                  <a:pt x="166" y="449"/>
                </a:lnTo>
                <a:cubicBezTo>
                  <a:pt x="154" y="461"/>
                  <a:pt x="153" y="480"/>
                  <a:pt x="165" y="492"/>
                </a:cubicBezTo>
                <a:lnTo>
                  <a:pt x="165" y="492"/>
                </a:lnTo>
                <a:lnTo>
                  <a:pt x="235" y="570"/>
                </a:lnTo>
                <a:lnTo>
                  <a:pt x="235" y="570"/>
                </a:lnTo>
                <a:cubicBezTo>
                  <a:pt x="246" y="582"/>
                  <a:pt x="266" y="583"/>
                  <a:pt x="278" y="571"/>
                </a:cubicBezTo>
                <a:lnTo>
                  <a:pt x="278" y="571"/>
                </a:lnTo>
                <a:lnTo>
                  <a:pt x="458" y="409"/>
                </a:lnTo>
                <a:lnTo>
                  <a:pt x="458" y="409"/>
                </a:lnTo>
                <a:cubicBezTo>
                  <a:pt x="470" y="398"/>
                  <a:pt x="472" y="378"/>
                  <a:pt x="461" y="366"/>
                </a:cubicBezTo>
                <a:lnTo>
                  <a:pt x="461" y="366"/>
                </a:lnTo>
                <a:lnTo>
                  <a:pt x="439" y="343"/>
                </a:lnTo>
                <a:lnTo>
                  <a:pt x="259" y="507"/>
                </a:lnTo>
                <a:lnTo>
                  <a:pt x="231" y="475"/>
                </a:lnTo>
                <a:lnTo>
                  <a:pt x="614" y="128"/>
                </a:lnTo>
                <a:lnTo>
                  <a:pt x="703" y="226"/>
                </a:lnTo>
                <a:lnTo>
                  <a:pt x="244" y="641"/>
                </a:lnTo>
                <a:lnTo>
                  <a:pt x="77" y="456"/>
                </a:lnTo>
                <a:lnTo>
                  <a:pt x="543" y="34"/>
                </a:lnTo>
                <a:lnTo>
                  <a:pt x="523" y="13"/>
                </a:lnTo>
                <a:lnTo>
                  <a:pt x="523" y="13"/>
                </a:lnTo>
                <a:cubicBezTo>
                  <a:pt x="511" y="0"/>
                  <a:pt x="492" y="0"/>
                  <a:pt x="480" y="10"/>
                </a:cubicBezTo>
                <a:lnTo>
                  <a:pt x="480" y="10"/>
                </a:lnTo>
                <a:lnTo>
                  <a:pt x="13" y="432"/>
                </a:lnTo>
                <a:lnTo>
                  <a:pt x="13" y="432"/>
                </a:lnTo>
                <a:cubicBezTo>
                  <a:pt x="1" y="442"/>
                  <a:pt x="0" y="461"/>
                  <a:pt x="12" y="475"/>
                </a:cubicBezTo>
                <a:lnTo>
                  <a:pt x="12" y="475"/>
                </a:lnTo>
                <a:lnTo>
                  <a:pt x="220" y="704"/>
                </a:lnTo>
                <a:close/>
              </a:path>
            </a:pathLst>
          </a:custGeom>
          <a:solidFill>
            <a:srgbClr val="8634C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textbox 16"/>
          <p:cNvSpPr/>
          <p:nvPr/>
        </p:nvSpPr>
        <p:spPr>
          <a:xfrm>
            <a:off x="8486011" y="2719952"/>
            <a:ext cx="2425064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8"/>
              </a:lnSpc>
            </a:pPr>
            <a:endParaRPr lang="Arial" altLang="Arial" sz="100"/>
          </a:p>
          <a:p>
            <a:pPr marL="14585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一汽集团是中国汽车行业的领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</a:t>
            </a:r>
            <a:endParaRPr lang="Microsoft YaHei" altLang="Microsoft YaHei" sz="1300"/>
          </a:p>
          <a:p>
            <a:pPr marL="14585" indent="-1885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企业，近年来面临国内外市场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争加剧、业绩下滑等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战。</a:t>
            </a:r>
            <a:endParaRPr lang="Microsoft YaHei" altLang="Microsoft YaHei" sz="13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" name="path"/>
          <p:cNvSpPr/>
          <p:nvPr/>
        </p:nvSpPr>
        <p:spPr>
          <a:xfrm>
            <a:off x="8497344" y="2041070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8634C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39"/>
          <p:cNvSpPr/>
          <p:nvPr/>
        </p:nvSpPr>
        <p:spPr>
          <a:xfrm>
            <a:off x="9710723" y="2083293"/>
            <a:ext cx="480694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1" name="textbox 41"/>
          <p:cNvSpPr/>
          <p:nvPr/>
        </p:nvSpPr>
        <p:spPr>
          <a:xfrm>
            <a:off x="4519972" y="1442023"/>
            <a:ext cx="6849109" cy="4491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64"/>
              </a:lnSpc>
            </a:pPr>
            <a:endParaRPr lang="Arial" altLang="Arial" sz="100"/>
          </a:p>
          <a:p>
            <a:pPr marL="13294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化资源配置</a:t>
            </a:r>
            <a:endParaRPr lang="Microsoft YaHei" altLang="Microsoft YaHei" sz="1600"/>
          </a:p>
          <a:p>
            <a:pPr marL="13729" indent="-1029" algn="l" rtl="0" eaLnBrk="0">
              <a:lnSpc>
                <a:spcPct val="156000"/>
              </a:lnSpc>
              <a:spcBef>
                <a:spcPts val="146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通过降薪方案，一汽集团可以更加合理地配置人力资源，将有限的资源投入到核心业务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重点领域，提高整体运营效率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3294" algn="l" rtl="0" eaLnBrk="0">
              <a:lnSpc>
                <a:spcPct val="91000"/>
              </a:lnSpc>
              <a:spcBef>
                <a:spcPts val="486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市场竞争力</a:t>
            </a:r>
            <a:endParaRPr lang="Microsoft YaHei" altLang="Microsoft YaHei" sz="1600"/>
          </a:p>
          <a:p>
            <a:pPr marL="24701" indent="-3257" algn="l" rtl="0" eaLnBrk="0">
              <a:lnSpc>
                <a:spcPct val="157000"/>
              </a:lnSpc>
              <a:spcBef>
                <a:spcPts val="142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降薪方案有助于降低一汽集团的成本，使其产品更具价格竞争力，从而在激烈的市场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 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中获得更大的市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份额。</a:t>
            </a:r>
            <a:endParaRPr lang="Microsoft YaHei" altLang="Microsoft YaHei" sz="1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3498" algn="l" rtl="0" eaLnBrk="0">
              <a:lnSpc>
                <a:spcPct val="91000"/>
              </a:lnSpc>
              <a:spcBef>
                <a:spcPts val="485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发员工潜力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10603"/>
              </a:lnSpc>
            </a:pPr>
            <a:endParaRPr lang="Arial" altLang="Arial" sz="100"/>
          </a:p>
          <a:p>
            <a:pPr marL="24873" indent="-12001" algn="l" rtl="0" eaLnBrk="0">
              <a:lnSpc>
                <a:spcPct val="156000"/>
              </a:lnSpc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合理的降薪方案可以激励员工更加努力地工作，提高工作效率和业绩，推动企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持续发展。 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同时，通过优化薪酬结构，可以更好地激励优秀员工，提高员工满意度和忠诚度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2654720"/>
            <a:ext cx="3124284" cy="3468837"/>
          </a:xfrm>
          <a:prstGeom prst="rect">
            <a:avLst/>
          </a:prstGeom>
        </p:spPr>
      </p:pic>
      <p:sp>
        <p:nvSpPr>
          <p:cNvPr id="43" name="textbox 43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81978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目的和意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629636" y="4875520"/>
            <a:ext cx="638131" cy="638131"/>
            <a:chExt cx="638131" cy="638131"/>
          </a:xfrm>
        </p:grpSpPr>
        <p:sp>
          <p:nvSpPr>
            <p:cNvPr id="64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34743" y="134744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3629636" y="1434870"/>
            <a:ext cx="638131" cy="638130"/>
            <a:chExt cx="638131" cy="638130"/>
          </a:xfrm>
        </p:grpSpPr>
        <p:sp>
          <p:nvSpPr>
            <p:cNvPr id="66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34743" y="134743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lnTo>
                    <a:pt x="290" y="580"/>
                  </a:ln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3629636" y="3155195"/>
            <a:ext cx="638131" cy="638130"/>
            <a:chExt cx="638131" cy="638130"/>
          </a:xfrm>
        </p:grpSpPr>
        <p:sp>
          <p:nvSpPr>
            <p:cNvPr id="68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0" name="rect"/>
          <p:cNvSpPr/>
          <p:nvPr/>
        </p:nvSpPr>
        <p:spPr>
          <a:xfrm>
            <a:off x="3943940" y="3793326"/>
            <a:ext cx="9525" cy="87254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rect"/>
          <p:cNvSpPr/>
          <p:nvPr/>
        </p:nvSpPr>
        <p:spPr>
          <a:xfrm>
            <a:off x="3943940" y="2073002"/>
            <a:ext cx="9525" cy="872547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rect"/>
          <p:cNvSpPr/>
          <p:nvPr/>
        </p:nvSpPr>
        <p:spPr>
          <a:xfrm>
            <a:off x="3943940" y="5513651"/>
            <a:ext cx="9525" cy="872547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picture 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3473460" y="2401809"/>
            <a:ext cx="5264150" cy="1998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2060305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3000"/>
              </a:lnSpc>
            </a:pPr>
            <a:endParaRPr lang="Arial" altLang="Arial" sz="1700"/>
          </a:p>
          <a:p>
            <a:pPr algn="l" rtl="0" eaLnBrk="0">
              <a:lnSpc>
                <a:spcPct val="760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一汽降薪方案概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76" name="picture 7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77" name="textbox 7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78" name="picture 7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79" name="textbox 79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80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1" name="picture 8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4774230" y="4735872"/>
            <a:ext cx="2273935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602"/>
              </a:lnSpc>
            </a:pPr>
            <a:endParaRPr lang="Arial" altLang="Arial" sz="100"/>
          </a:p>
          <a:p>
            <a:pPr marL="12700" indent="10667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降薪方案涉及的员工主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线生产工人、技术研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发人员以及部分管理人员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3" name="textbox 83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9819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降薪方案内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4" name="textbox 104"/>
          <p:cNvSpPr/>
          <p:nvPr/>
        </p:nvSpPr>
        <p:spPr>
          <a:xfrm>
            <a:off x="1094737" y="4736443"/>
            <a:ext cx="2118360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06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一汽集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团计划对部分员工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薪，降薪幅度为原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10%至30%。</a:t>
            </a:r>
            <a:endParaRPr lang="Microsoft YaHei" altLang="Microsoft YaHei" sz="1500"/>
          </a:p>
        </p:txBody>
      </p:sp>
      <p:sp>
        <p:nvSpPr>
          <p:cNvPr id="105" name="textbox 105"/>
          <p:cNvSpPr/>
          <p:nvPr/>
        </p:nvSpPr>
        <p:spPr>
          <a:xfrm>
            <a:off x="8478425" y="4736824"/>
            <a:ext cx="211772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64"/>
              </a:lnSpc>
            </a:pPr>
            <a:endParaRPr lang="Arial" altLang="Arial" sz="100"/>
          </a:p>
          <a:p>
            <a:pPr marL="12700" indent="8191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降薪将通过减少员工加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绩效奖金和福利补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贴来实现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6" name="rect"/>
          <p:cNvSpPr/>
          <p:nvPr/>
        </p:nvSpPr>
        <p:spPr>
          <a:xfrm>
            <a:off x="7251124" y="4022473"/>
            <a:ext cx="207264" cy="38100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textbox 107"/>
          <p:cNvSpPr/>
          <p:nvPr/>
        </p:nvSpPr>
        <p:spPr>
          <a:xfrm>
            <a:off x="4787813" y="3895001"/>
            <a:ext cx="2745739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员范围</a:t>
            </a:r>
            <a:r>
              <a:rPr sz="2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108" name="path"/>
          <p:cNvSpPr/>
          <p:nvPr/>
        </p:nvSpPr>
        <p:spPr>
          <a:xfrm>
            <a:off x="7368981" y="3947811"/>
            <a:ext cx="151720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textbox 109"/>
          <p:cNvSpPr/>
          <p:nvPr/>
        </p:nvSpPr>
        <p:spPr>
          <a:xfrm>
            <a:off x="1106605" y="3893972"/>
            <a:ext cx="1039494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幅度</a:t>
            </a:r>
            <a:endParaRPr lang="Microsoft YaHei" altLang="Microsoft YaHei" sz="2000"/>
          </a:p>
        </p:txBody>
      </p:sp>
      <p:sp>
        <p:nvSpPr>
          <p:cNvPr id="110" name="textbox 110"/>
          <p:cNvSpPr/>
          <p:nvPr/>
        </p:nvSpPr>
        <p:spPr>
          <a:xfrm>
            <a:off x="8489532" y="3895001"/>
            <a:ext cx="1039494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5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</a:t>
            </a:r>
            <a:endParaRPr lang="Microsoft YaHei" altLang="Microsoft YaHei" sz="2000"/>
          </a:p>
        </p:txBody>
      </p:sp>
      <p:sp>
        <p:nvSpPr>
          <p:cNvPr id="111" name="textbox 111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12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AF79D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14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AF79D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1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8634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1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8B4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2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8634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2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26" name="picture 1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127" name="picture 12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8487554" y="4650912"/>
            <a:ext cx="242379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21101" algn="l" rtl="0" eaLnBrk="0">
              <a:lnSpc>
                <a:spcPct val="86000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降薪方案的实施期限尚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确定，</a:t>
            </a:r>
            <a:endParaRPr lang="Microsoft YaHei" altLang="Microsoft YaHei" sz="1300"/>
          </a:p>
          <a:p>
            <a:pPr marL="12700" indent="856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可能根据市场情况和公司经营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进行调整。</a:t>
            </a:r>
            <a:endParaRPr lang="Microsoft YaHei" altLang="Microsoft YaHei" sz="1300"/>
          </a:p>
        </p:txBody>
      </p:sp>
      <p:sp>
        <p:nvSpPr>
          <p:cNvPr id="129" name="textbox 129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819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降薪方案实施时间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0" name="textbox 150"/>
          <p:cNvSpPr/>
          <p:nvPr/>
        </p:nvSpPr>
        <p:spPr>
          <a:xfrm>
            <a:off x="8487897" y="2547612"/>
            <a:ext cx="248221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一汽集团的降薪方案计划从2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</a:t>
            </a:r>
            <a:endParaRPr lang="Microsoft YaHei" altLang="Microsoft YaHei" sz="1300"/>
          </a:p>
          <a:p>
            <a:pPr marL="13213" algn="l" rtl="0" eaLnBrk="0">
              <a:lnSpc>
                <a:spcPts val="2435"/>
              </a:lnSpc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年5月开始实施。</a:t>
            </a:r>
            <a:endParaRPr lang="Microsoft YaHei" altLang="Microsoft YaHei" sz="1300"/>
          </a:p>
        </p:txBody>
      </p:sp>
      <p:sp>
        <p:nvSpPr>
          <p:cNvPr id="151" name="textbox 151"/>
          <p:cNvSpPr/>
          <p:nvPr/>
        </p:nvSpPr>
        <p:spPr>
          <a:xfrm>
            <a:off x="9536358" y="1991372"/>
            <a:ext cx="820419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实施时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1500"/>
          </a:p>
        </p:txBody>
      </p:sp>
      <p:sp>
        <p:nvSpPr>
          <p:cNvPr id="152" name="textbox 152"/>
          <p:cNvSpPr/>
          <p:nvPr/>
        </p:nvSpPr>
        <p:spPr>
          <a:xfrm>
            <a:off x="9536358" y="4135119"/>
            <a:ext cx="820419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实施期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endParaRPr lang="Microsoft YaHei" altLang="Microsoft YaHei" sz="1500"/>
          </a:p>
        </p:txBody>
      </p:sp>
      <p:sp>
        <p:nvSpPr>
          <p:cNvPr id="153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8634C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8634C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8634CD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29468" algn="l" rtl="0" eaLnBrk="0">
              <a:lnSpc>
                <a:spcPct val="95000"/>
              </a:lnSpc>
              <a:spcBef>
                <a:spcPts val="6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1500"/>
          </a:p>
          <a:p>
            <a:pPr marL="232668" algn="l" rtl="0" eaLnBrk="0">
              <a:lnSpc>
                <a:spcPct val="86000"/>
              </a:lnSpc>
              <a:spcBef>
                <a:spcPts val="150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为了减轻员工负担，一汽集团计划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endParaRPr lang="Microsoft YaHei" altLang="Microsoft YaHei" sz="1300"/>
          </a:p>
          <a:p>
            <a:pPr marL="229754" algn="l" rtl="0" eaLnBrk="0">
              <a:lnSpc>
                <a:spcPts val="2423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过提供内部转岗、培训和福利支持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endParaRPr lang="Microsoft YaHei" altLang="Microsoft YaHei" sz="1300"/>
          </a:p>
          <a:p>
            <a:pPr marL="228896" algn="l" rtl="0" eaLnBrk="0">
              <a:lnSpc>
                <a:spcPts val="2436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措施来帮助受影响的员工度过难关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7" name="textbox 157"/>
          <p:cNvSpPr/>
          <p:nvPr/>
        </p:nvSpPr>
        <p:spPr>
          <a:xfrm>
            <a:off x="643564" y="1460539"/>
            <a:ext cx="2767964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68"/>
              </a:lnSpc>
            </a:pPr>
            <a:endParaRPr lang="Arial" altLang="Arial" sz="100"/>
          </a:p>
          <a:p>
            <a:pPr marL="131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影响范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4243" algn="l" rtl="0" eaLnBrk="0">
              <a:lnSpc>
                <a:spcPct val="94000"/>
              </a:lnSpc>
              <a:spcBef>
                <a:spcPts val="39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一汽集团的降薪方案将影响公司内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</a:t>
            </a:r>
            <a:endParaRPr lang="Microsoft YaHei" altLang="Microsoft YaHei" sz="1300"/>
          </a:p>
          <a:p>
            <a:pPr marL="13042" algn="l" rtl="0" eaLnBrk="0">
              <a:lnSpc>
                <a:spcPct val="95000"/>
              </a:lnSpc>
              <a:spcBef>
                <a:spcPts val="949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数千名员工，对员工的收入和家庭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活产生一定的影响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8" name="textbox 158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819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降薪方案影响范围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0" name="textbox 180"/>
          <p:cNvSpPr/>
          <p:nvPr/>
        </p:nvSpPr>
        <p:spPr>
          <a:xfrm>
            <a:off x="3163906" y="2401809"/>
            <a:ext cx="5902325" cy="1998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2369858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3000"/>
              </a:lnSpc>
            </a:pPr>
            <a:endParaRPr lang="Arial" altLang="Arial" sz="1700"/>
          </a:p>
          <a:p>
            <a:pPr algn="l" rtl="0" eaLnBrk="0">
              <a:lnSpc>
                <a:spcPct val="760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降薪方案的具体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2" name="picture 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83" name="textbox 183"/>
          <p:cNvSpPr/>
          <p:nvPr/>
        </p:nvSpPr>
        <p:spPr>
          <a:xfrm>
            <a:off x="802051" y="4279718"/>
            <a:ext cx="6501129" cy="11563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68"/>
              </a:lnSpc>
            </a:pPr>
            <a:endParaRPr lang="Arial" altLang="Arial" sz="100"/>
          </a:p>
          <a:p>
            <a:pPr marL="1874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工资结构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algn="l" rtl="0" eaLnBrk="0">
              <a:lnSpc>
                <a:spcPct val="6543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资结构，降低基本工资比例，提高绩效工资比例，以激励员工更好地完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成工作任务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4" name="textbox 184"/>
          <p:cNvSpPr/>
          <p:nvPr/>
        </p:nvSpPr>
        <p:spPr>
          <a:xfrm>
            <a:off x="877620" y="1746273"/>
            <a:ext cx="6499859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54"/>
              </a:lnSpc>
            </a:pPr>
            <a:endParaRPr lang="Arial" altLang="Arial" sz="100"/>
          </a:p>
          <a:p>
            <a:pPr marL="1741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下调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3080" indent="-380" algn="l" rtl="0" eaLnBrk="0">
              <a:lnSpc>
                <a:spcPct val="151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工职级和岗位的不同，工资将进行不同程度的下调。具体下调幅度将根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据员工个人绩效和公司整体经营状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况而定。</a:t>
            </a:r>
            <a:endParaRPr lang="Microsoft YaHei" altLang="Microsoft YaHei" sz="1500"/>
          </a:p>
        </p:txBody>
      </p:sp>
      <p:sp>
        <p:nvSpPr>
          <p:cNvPr id="185" name="textbox 185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549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6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AF79D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7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1" name="picture 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6375273" y="1680168"/>
            <a:ext cx="4481195" cy="1176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3"/>
              </a:lnSpc>
            </a:pPr>
            <a:endParaRPr lang="Arial" altLang="Arial" sz="100"/>
          </a:p>
          <a:p>
            <a:pPr marL="13113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</a:t>
            </a:r>
            <a:endParaRPr lang="Microsoft YaHei" altLang="Microsoft YaHei" sz="20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algn="l" rtl="0" eaLnBrk="0">
              <a:lnSpc>
                <a:spcPct val="6833"/>
              </a:lnSpc>
            </a:pPr>
            <a:endParaRPr lang="Arial" altLang="Arial" sz="100"/>
          </a:p>
          <a:p>
            <a:pPr marL="24530" indent="-11830" algn="l" rtl="0" eaLnBrk="0">
              <a:lnSpc>
                <a:spcPct val="192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取消或降低绩效奖金，降低幅度将根据员工职级和岗位的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同而有所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差异。</a:t>
            </a:r>
            <a:endParaRPr lang="Microsoft YaHei" altLang="Microsoft YaHei" sz="1300"/>
          </a:p>
        </p:txBody>
      </p:sp>
      <p:sp>
        <p:nvSpPr>
          <p:cNvPr id="213" name="textbox 213"/>
          <p:cNvSpPr/>
          <p:nvPr/>
        </p:nvSpPr>
        <p:spPr>
          <a:xfrm>
            <a:off x="6375101" y="4197526"/>
            <a:ext cx="4481195" cy="1152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60"/>
              </a:lnSpc>
            </a:pPr>
            <a:endParaRPr lang="Arial" altLang="Arial" sz="100"/>
          </a:p>
          <a:p>
            <a:pPr marL="13796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提成</a:t>
            </a:r>
            <a:endParaRPr lang="Microsoft YaHei" altLang="Microsoft YaHei" sz="2000"/>
          </a:p>
          <a:p>
            <a:pPr algn="l" rtl="0" eaLnBrk="0">
              <a:lnSpc>
                <a:spcPct val="112000"/>
              </a:lnSpc>
            </a:pPr>
            <a:endParaRPr lang="Arial" altLang="Arial" sz="500"/>
          </a:p>
          <a:p>
            <a:pPr marL="12871" indent="-171" algn="l" rtl="0" eaLnBrk="0">
              <a:lnSpc>
                <a:spcPct val="192000"/>
              </a:lnSpc>
              <a:spcBef>
                <a:spcPts val="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对于销售岗位的员工，取消或降低销售提成，以降低销售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绩对员工收入的影响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4" name="textbox 214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2319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奖金调整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https://d.book118.com/656052131123010101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2024-09-25T23:52:42.846</cp:lastPrinted>
  <dcterms:created xsi:type="dcterms:W3CDTF">2024-09-25T15:52:42Z</dcterms:created>
  <dcterms:modified xsi:type="dcterms:W3CDTF">2024-09-25T15:52:44Z</dcterms:modified>
</cp:coreProperties>
</file>