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6FE0EB4-F337-4502-82CF-533BDCC32F5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15BADE3-EA34-4E98-AA69-F198C7EA4B7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546FE67-7A01-4D11-9382-BB058F45E80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6C4292A-3AB9-4E90-BA42-622FDE830C8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582EF9F-144A-4134-A5ED-DC8EB364A2B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D924E6A-41FE-4BD6-B4C6-259E844C711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DE33BA2-633C-474F-BABE-0E3A078D33C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E7B0236-D2EF-4128-80A9-F3DA5906B7F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4CB494C-3D1E-455B-ABA5-E43C9E20DAD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5C67291-FC8B-488D-A7DD-EB6B367C1AD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FB0BC59-9BB7-4F54-8B4A-729C9C3D4C7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image" Target="../media/image19.jpeg" /><Relationship Id="rId5"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image" Target="../media/image22.jpeg" /><Relationship Id="rId5"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3.jpeg" /><Relationship Id="rId3" Type="http://schemas.openxmlformats.org/officeDocument/2006/relationships/image" Target="../media/image24.jpeg" /><Relationship Id="rId4" Type="http://schemas.openxmlformats.org/officeDocument/2006/relationships/image" Target="../media/image25.jpeg" /><Relationship Id="rId5" Type="http://schemas.openxmlformats.org/officeDocument/2006/relationships/image" Target="../media/image26.jpeg" /><Relationship Id="rId6"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56054100123010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068855" y="4173441"/>
            <a:ext cx="20593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汇报人：XX</a:t>
            </a:r>
          </a:p>
        </p:txBody>
      </p:sp>
      <p:sp>
        <p:nvSpPr>
          <p:cNvPr id="3" name="TextBox 3"/>
          <p:cNvSpPr txBox="1"/>
          <p:nvPr/>
        </p:nvSpPr>
        <p:spPr>
          <a:xfrm>
            <a:off x="6218683" y="4173441"/>
            <a:ext cx="27451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2024-01-26</a:t>
            </a:r>
          </a:p>
        </p:txBody>
      </p:sp>
      <p:sp>
        <p:nvSpPr>
          <p:cNvPr id="4" name="TextBox 4"/>
          <p:cNvSpPr txBox="1"/>
          <p:nvPr/>
        </p:nvSpPr>
        <p:spPr>
          <a:xfrm>
            <a:off x="3242648" y="1870418"/>
            <a:ext cx="6503541" cy="200025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5400" b="1">
                <a:solidFill>
                  <a:schemeClr val="dk1">
                    <a:alpha val="100000"/>
                  </a:schemeClr>
                </a:solidFill>
                <a:latin typeface="Microsoft Yahei"/>
                <a:ea typeface="Microsoft Yahei"/>
                <a:cs typeface="Microsoft Yahei"/>
              </a:rPr>
              <a:t>制定切实可行的车辆安全生产隐患排查治理措施的方法与步骤</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引言</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车辆安全生产隐患概述</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排查方法与步骤</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治理措施与方法</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案例分析</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6600" b="1">
                <a:solidFill>
                  <a:srgbClr val="FFFFFF">
                    <a:alpha val="100000"/>
                  </a:srgbClr>
                </a:solidFill>
                <a:latin typeface="Microsoft Yahei"/>
                <a:ea typeface="Microsoft Yahei"/>
                <a:cs typeface="Microsoft Yahei"/>
              </a:rPr>
              <a:t>01</a:t>
            </a:r>
          </a:p>
        </p:txBody>
      </p:sp>
      <p:sp>
        <p:nvSpPr>
          <p:cNvPr id="3" name="TextBox 3"/>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7236" b="7236"/>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1610" b="1610"/>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3737" b="3737"/>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保障道路交通安全</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车辆安全生产隐患排查治理是预防和减少道路交通事故的重要手段，对于保障道路交通安全具有重要意义。</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促进汽车产业发展</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通过排查治理车辆安全生产隐患，可以提高汽车产品质量和安全性，增强消费者信心，进而促进汽车产业的可持续发展。</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履行企业社会责任</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汽车生产企业和销售企业应当承担起保障道路交通安全的社会责任，积极开展车辆安全生产隐患排查治理工作。</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3259" y="139481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03259" y="3911005"/>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15856" y="391100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15856" y="1378942"/>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703007"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提升企业形象</a:t>
            </a:r>
          </a:p>
        </p:txBody>
      </p:sp>
      <p:sp>
        <p:nvSpPr>
          <p:cNvPr id="7" name="TextBox 7"/>
          <p:cNvSpPr txBox="1"/>
          <p:nvPr/>
        </p:nvSpPr>
        <p:spPr>
          <a:xfrm>
            <a:off x="6703007"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积极开展车辆安全生产隐患排查治理工作可以展示企业对社会和消费者的负责态度，提升企业的社会形象和品牌价值。</a:t>
            </a:r>
          </a:p>
        </p:txBody>
      </p:sp>
      <p:sp>
        <p:nvSpPr>
          <p:cNvPr id="8" name="TextBox 8"/>
          <p:cNvSpPr txBox="1"/>
          <p:nvPr/>
        </p:nvSpPr>
        <p:spPr>
          <a:xfrm>
            <a:off x="1098702"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预防交通事故</a:t>
            </a:r>
          </a:p>
        </p:txBody>
      </p:sp>
      <p:sp>
        <p:nvSpPr>
          <p:cNvPr id="9" name="TextBox 9"/>
          <p:cNvSpPr txBox="1"/>
          <p:nvPr/>
        </p:nvSpPr>
        <p:spPr>
          <a:xfrm>
            <a:off x="1098702"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通过对车辆安全生产隐患的排查治理，可以及时发现和消除潜在的安全隐患，有效预防交通事故的发生。</a:t>
            </a:r>
          </a:p>
        </p:txBody>
      </p:sp>
      <p:sp>
        <p:nvSpPr>
          <p:cNvPr id="10" name="TextBox 10"/>
          <p:cNvSpPr txBox="1"/>
          <p:nvPr/>
        </p:nvSpPr>
        <p:spPr>
          <a:xfrm>
            <a:off x="6686105"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提高车辆安全性</a:t>
            </a:r>
          </a:p>
        </p:txBody>
      </p:sp>
      <p:sp>
        <p:nvSpPr>
          <p:cNvPr id="11" name="TextBox 11"/>
          <p:cNvSpPr txBox="1"/>
          <p:nvPr/>
        </p:nvSpPr>
        <p:spPr>
          <a:xfrm>
            <a:off x="6686105"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排查治理车辆安全生产隐患可以确保车辆处于良好的安全状态，提高车辆的主动安全性和被动安全性，降低事故风险。</a:t>
            </a:r>
          </a:p>
        </p:txBody>
      </p:sp>
      <p:sp>
        <p:nvSpPr>
          <p:cNvPr id="12" name="TextBox 12"/>
          <p:cNvSpPr txBox="1"/>
          <p:nvPr/>
        </p:nvSpPr>
        <p:spPr>
          <a:xfrm>
            <a:off x="1098702"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保护消费者权益</a:t>
            </a:r>
          </a:p>
        </p:txBody>
      </p:sp>
      <p:sp>
        <p:nvSpPr>
          <p:cNvPr id="13" name="TextBox 13"/>
          <p:cNvSpPr txBox="1"/>
          <p:nvPr/>
        </p:nvSpPr>
        <p:spPr>
          <a:xfrm>
            <a:off x="1098702"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排查治理车辆安全生产隐患是对消费者权益的保护，可以确保消费者购买到安全可靠的汽车产品，减少因车辆安全问题引发的纠纷和损失。</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排查治理的重要性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6600" b="1">
                <a:solidFill>
                  <a:srgbClr val="FFFFFF">
                    <a:alpha val="100000"/>
                  </a:srgbClr>
                </a:solidFill>
                <a:latin typeface="Microsoft Yahei"/>
                <a:ea typeface="Microsoft Yahei"/>
                <a:cs typeface="Microsoft Yahei"/>
              </a:rPr>
              <a:t>02</a:t>
            </a:r>
          </a:p>
        </p:txBody>
      </p:sp>
      <p:sp>
        <p:nvSpPr>
          <p:cNvPr id="3" name="TextBox 3"/>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车辆安全生产隐患概述</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9863" r="29863"/>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7114" r="27114"/>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车辆安全生产隐患是指在车辆生产、使用、维护等环节中存在的可能导致事故发生的潜在危险因素。</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根据隐患的性质和来源，可分为技术隐患、管理隐患、人为隐患等。</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分类</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隐患的定义与分类</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包括车辆设计缺陷、制造工艺问题、设备老化等。</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技术隐患</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t="14750" b="1475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管理隐患</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0917" r="1091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人为隐患</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3792" r="13792"/>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包括安全管理制度不完善、责任制不落实、培训不到位等。</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包括驾驶员违章操作、疲劳驾驶、酒后驾驶等。</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车辆安全生产中的常见隐患</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隐患可能导致车辆制动系统、转向系统、行驶系统等关键部件失效，严重影响车辆安全性能。</a:t>
            </a:r>
          </a:p>
        </p:txBody>
      </p:sp>
      <p:pic>
        <p:nvPicPr>
          <p:cNvPr id="4" name="Picture 4"/>
          <p:cNvPicPr>
            <a:picLocks noChangeAspect="1"/>
          </p:cNvPicPr>
          <p:nvPr/>
        </p:nvPicPr>
        <p:blipFill>
          <a:blip r:embed="rId2"/>
          <a:srcRect l="10750" r="10750"/>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5000" r="15000"/>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11583" r="11583"/>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影响车辆安全性能</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隐患的存在大大增加了交通事故的发生概率，给人民群众的生命财产安全带来巨大威胁。</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引发交通事故</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隐患引发的交通事故不仅会造成人员伤亡，还会给企业和个人带来巨大的经济损失。</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造成经济损失</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隐患对车辆安全生产的危害</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6600" b="1">
                <a:solidFill>
                  <a:srgbClr val="FFFFFF">
                    <a:alpha val="100000"/>
                  </a:srgbClr>
                </a:solidFill>
                <a:latin typeface="Microsoft Yahei"/>
                <a:ea typeface="Microsoft Yahei"/>
                <a:cs typeface="Microsoft Yahei"/>
              </a:rPr>
              <a:t>03</a:t>
            </a:r>
          </a:p>
        </p:txBody>
      </p:sp>
      <p:sp>
        <p:nvSpPr>
          <p:cNvPr id="3" name="TextBox 3"/>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排查方法与步骤</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根据车辆安全生产的要求，确定排查的具体目标和任务。</a:t>
            </a:r>
          </a:p>
        </p:txBody>
      </p:sp>
      <p:pic>
        <p:nvPicPr>
          <p:cNvPr id="6" name="Picture 6"/>
          <p:cNvPicPr>
            <a:picLocks noChangeAspect="1"/>
          </p:cNvPicPr>
          <p:nvPr/>
        </p:nvPicPr>
        <p:blipFill>
          <a:blip r:embed="rId2"/>
          <a:srcRect l="16667" r="16667"/>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明确排查目标</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合理安排排查的时间，确保排查工作按计划进行。</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制定时间表</a:t>
            </a:r>
          </a:p>
        </p:txBody>
      </p:sp>
      <p:pic>
        <p:nvPicPr>
          <p:cNvPr id="10" name="Picture 10"/>
          <p:cNvPicPr>
            <a:picLocks noChangeAspect="1"/>
          </p:cNvPicPr>
          <p:nvPr/>
        </p:nvPicPr>
        <p:blipFill>
          <a:blip r:embed="rId3"/>
          <a:srcRect l="7917" r="7917"/>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1125" r="11125"/>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根据排查需要，合理分配人力、物力和财力资源。</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分配资源</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制定排查计划</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地域范围</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确定排查的地域范围，包括停车场、维修车间等。</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车辆范围</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明确需要排查的车辆类型、数量和使用情况。</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时间范围</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设定排查的时间段，以便对历史数据和当前情况进行对比分析。</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0000" r="10000"/>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2500" r="12500"/>
          <a:stretch>
            <a:fillRect/>
          </a:stretch>
        </p:blipFill>
        <p:spPr>
          <a:xfrm>
            <a:off x="5358287" y="1416742"/>
            <a:ext cx="1475427" cy="1475427"/>
          </a:xfrm>
          <a:prstGeom prst="ellipse">
            <a:avLst/>
          </a:prstGeom>
        </p:spPr>
      </p:pic>
      <p:pic>
        <p:nvPicPr>
          <p:cNvPr id="19" name="Picture 19"/>
          <p:cNvPicPr>
            <a:picLocks noChangeAspect="1"/>
          </p:cNvPicPr>
          <p:nvPr/>
        </p:nvPicPr>
        <p:blipFill>
          <a:blip r:embed="rId4">
            <a:alphaModFix/>
          </a:blip>
          <a:srcRect l="10333" r="10333"/>
          <a:stretch>
            <a:fillRect/>
          </a:stretch>
        </p:blipFill>
        <p:spPr>
          <a:xfrm>
            <a:off x="9121094"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确定排查范围</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常规检查</a:t>
            </a:r>
            <a:endParaRPr lang="en-US" sz="1100"/>
          </a:p>
        </p:txBody>
      </p:sp>
      <p:sp>
        <p:nvSpPr>
          <p:cNvPr id="3" name="AutoShape 3"/>
          <p:cNvSpPr/>
          <p:nvPr/>
        </p:nvSpPr>
        <p:spPr>
          <a:xfrm>
            <a:off x="3575643"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专项检查</a:t>
            </a:r>
            <a:endParaRPr lang="en-US" sz="1100"/>
          </a:p>
        </p:txBody>
      </p:sp>
      <p:sp>
        <p:nvSpPr>
          <p:cNvPr id="4" name="AutoShape 4"/>
          <p:cNvSpPr/>
          <p:nvPr/>
        </p:nvSpPr>
        <p:spPr>
          <a:xfrm>
            <a:off x="6220535"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季节性检查</a:t>
            </a:r>
            <a:endParaRPr lang="en-US" sz="1100"/>
          </a:p>
        </p:txBody>
      </p:sp>
      <p:sp>
        <p:nvSpPr>
          <p:cNvPr id="5" name="AutoShape 5"/>
          <p:cNvSpPr/>
          <p:nvPr/>
        </p:nvSpPr>
        <p:spPr>
          <a:xfrm>
            <a:off x="8927174"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节假日检查</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选择排查方法</a:t>
              </a:r>
            </a:p>
          </p:txBody>
        </p:sp>
      </p:grpSp>
      <p:pic>
        <p:nvPicPr>
          <p:cNvPr id="28" name="Picture 28"/>
          <p:cNvPicPr>
            <a:picLocks noChangeAspect="1"/>
          </p:cNvPicPr>
          <p:nvPr/>
        </p:nvPicPr>
        <p:blipFill>
          <a:blip r:embed="rId2"/>
          <a:srcRect l="12413" r="12413"/>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l="12371" r="12371"/>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l="12413" r="12413"/>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l="10910" r="10910"/>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通过日常巡检、定期维护和保养等方式，发现车辆存在的安全隐患。</a:t>
            </a:r>
            <a:endParaRPr lang="en-US" sz="1100"/>
          </a:p>
        </p:txBody>
      </p:sp>
      <p:sp>
        <p:nvSpPr>
          <p:cNvPr id="41" name="AutoShape 41"/>
          <p:cNvSpPr/>
          <p:nvPr/>
        </p:nvSpPr>
        <p:spPr>
          <a:xfrm>
            <a:off x="3595904"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针对特定问题或特定部件进行深入检查，如刹车系统、转向系统等。</a:t>
            </a:r>
            <a:endParaRPr lang="en-US" sz="1100"/>
          </a:p>
        </p:txBody>
      </p:sp>
      <p:sp>
        <p:nvSpPr>
          <p:cNvPr id="42" name="AutoShape 42"/>
          <p:cNvSpPr/>
          <p:nvPr/>
        </p:nvSpPr>
        <p:spPr>
          <a:xfrm>
            <a:off x="6274100"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根据不同季节的特点，对车辆进行相应的检查，如冬季检查防冻液、夏季检查空调等。</a:t>
            </a:r>
            <a:endParaRPr lang="en-US" sz="1100"/>
          </a:p>
        </p:txBody>
      </p:sp>
      <p:sp>
        <p:nvSpPr>
          <p:cNvPr id="43" name="AutoShape 43"/>
          <p:cNvSpPr/>
          <p:nvPr/>
        </p:nvSpPr>
        <p:spPr>
          <a:xfrm>
            <a:off x="895229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在节假日前对车辆进行安全检查，确保节假日期间的行车安全。</a:t>
            </a:r>
            <a:endParaRPr lang="en-US" sz="1100"/>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https://d.book118.com/656054100123010043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3490F4"/>
      </a:accent1>
      <a:accent2>
        <a:srgbClr val="71A6E6"/>
      </a:accent2>
      <a:accent3>
        <a:srgbClr val="4CC8E3"/>
      </a:accent3>
      <a:accent4>
        <a:srgbClr val="5CB887"/>
      </a:accent4>
      <a:accent5>
        <a:srgbClr val="F6B048"/>
      </a:accent5>
      <a:accent6>
        <a:srgbClr val="A5A8F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83</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2024-09-11T11:50:55.308</cp:lastPrinted>
  <dcterms:created xsi:type="dcterms:W3CDTF">2024-09-11T03:50:55Z</dcterms:created>
  <dcterms:modified xsi:type="dcterms:W3CDTF">2024-09-11T03:50:57Z</dcterms:modified>
</cp:coreProperties>
</file>