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37A23E7-4807-4971-83C7-884F0D4063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CDBFFB-5267-49E8-BC58-927E72A167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961BABA-ED04-4B7B-B606-ECA367EE3D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32C135A-86B4-4298-82B2-A3B83B3EFB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C047847-02F8-48D0-82ED-CCED6CB886E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8A2E56-689D-4CD7-AFFB-0684F40376D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1D91752-397E-4107-8C92-77F0A7E079B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0B437F5-EB43-4F61-89EB-3BFC84FE35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F959B6-48F5-4FAB-B8AE-B3A24D0E04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B3CA98-BE97-4C1A-87FA-5E859ABE86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A82451-F81E-4E22-83F9-4A35B011F4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56100101102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法医学入门知识和应用领域介绍</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法医学概述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基础理论知识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现场勘查与取证技术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尸体检验与死因鉴定技术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临床应用领域拓展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挑战与未来发展趋势</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法医学概述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法医学定义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法医学是应用医学、生物学、化学等自然科学理论和技术，研究并解决法律实践中有关医学问题的一门科学。</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发展历程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法医学起源于古代验尸和审判实践，随着医学和法学的发展，逐渐形成了独立的学科体系。现代法医学在19世纪欧洲得到快速发展，并逐渐成为世界各国司法体系中的重要组成部分。</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556" b="5556"/>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法医学定义与发展历程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司法鉴定</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法医学在司法体系中主要承担司法鉴定工作，通过对尸体、活体、物证等进行检验和鉴定，为案件侦查、审判提供证据和线索。</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犯罪侦查</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法医学在犯罪侦查中发挥着重要作用，通过对现场勘查、尸体检验、物证分析等，帮助警方确定案件性质、作案手段、作案时间等关键信息。</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法律制定与执行</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法医学的研究结果和鉴定意见可以为法律制定和执行提供参考和依据，促进司法公正和法治建设。</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法医学在司法体系中地位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法医学与其他学科关系</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医学</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法医学与医学密切相关，医学知识是法医学的基础。法医学需要借助医学的理论和技术，对尸体、活体等进行检验和鉴定。</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法学</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法医学与法学相互依存，法学为法医学提供法律依据和规范，而法医学则为法学提供证据和线索。</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刑事侦查学</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法医学与刑事侦查学紧密合作，刑事侦查学为法医学提供案件信息和侦查方向，而法医学则为刑事侦查学提供科学证据和技术支持。</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心理学、社会学等</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法医学还与心理学、社会学等学科有一定的联系，这些学科可以为法医学提供心理分析、社会背景等方面的支持。</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基础理论知识</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人体各系统器官的形态、结构和功能</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生命活动的基本过程及调节机制</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尸体现象及其法医学意义</a:t>
              </a:r>
            </a:p>
          </p:txBody>
        </p:sp>
      </p:grpSp>
      <p:pic>
        <p:nvPicPr>
          <p:cNvPr id="14" name="Picture 14"/>
          <p:cNvPicPr>
            <a:picLocks noChangeAspect="1"/>
          </p:cNvPicPr>
          <p:nvPr/>
        </p:nvPicPr>
        <p:blipFill>
          <a:blip r:embed="rId2"/>
          <a:srcRect l="3052" r="3052"/>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2100" r="2100"/>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人体解剖学与生理学基础</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633" r="2363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疾病与死亡的关系及其法医学意义</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疾病的病因、发病机制和病理变化</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常见疾病的类型、特点和诊断依据</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病理学原理及常见疾病类型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071464" y="927003"/>
            <a:ext cx="9419070" cy="5265503"/>
          </a:xfrm>
          <a:custGeom>
            <a:rect l="l" t="t"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a:gsLst>
              <a:gs pos="0">
                <a:schemeClr val="accent1">
                  <a:alpha val="100000"/>
                </a:schemeClr>
              </a:gs>
              <a:gs pos="100000">
                <a:schemeClr val="accent1">
                  <a:alpha val="100000"/>
                  <a:lumMod val="40000"/>
                  <a:lumOff val="6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毒理学原理及中毒案例分析</a:t>
              </a:r>
            </a:p>
          </p:txBody>
        </p:sp>
      </p:grpSp>
      <p:sp>
        <p:nvSpPr>
          <p:cNvPr id="25" name="AutoShape 25"/>
          <p:cNvSpPr/>
          <p:nvPr/>
        </p:nvSpPr>
        <p:spPr>
          <a:xfrm>
            <a:off x="7212425" y="26677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26" name="Connector 26"/>
          <p:cNvCxnSpPr/>
          <p:nvPr/>
        </p:nvCxnSpPr>
        <p:spPr>
          <a:xfrm flipH="1">
            <a:off x="8522661" y="2674162"/>
            <a:ext cx="0" cy="1007522"/>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7" name="AutoShape 27"/>
          <p:cNvSpPr/>
          <p:nvPr/>
        </p:nvSpPr>
        <p:spPr>
          <a:xfrm>
            <a:off x="7486155" y="28031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flipH="1">
            <a:off x="7682370" y="3015782"/>
            <a:ext cx="367566" cy="347027"/>
          </a:xfrm>
          <a:custGeom>
            <a:rect l="l" t="t"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440775" y="3915508"/>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30" name="Connector 30"/>
          <p:cNvCxnSpPr/>
          <p:nvPr/>
        </p:nvCxnSpPr>
        <p:spPr>
          <a:xfrm flipH="1">
            <a:off x="6751011" y="3921937"/>
            <a:ext cx="0" cy="1017983"/>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1" name="AutoShape 31"/>
          <p:cNvSpPr/>
          <p:nvPr/>
        </p:nvSpPr>
        <p:spPr>
          <a:xfrm>
            <a:off x="5714505" y="4050959"/>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678650" y="51442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33" name="Connector 33"/>
          <p:cNvCxnSpPr/>
          <p:nvPr/>
        </p:nvCxnSpPr>
        <p:spPr>
          <a:xfrm flipH="1">
            <a:off x="4988886" y="5150662"/>
            <a:ext cx="0" cy="1017983"/>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4" name="AutoShape 34"/>
          <p:cNvSpPr/>
          <p:nvPr/>
        </p:nvSpPr>
        <p:spPr>
          <a:xfrm>
            <a:off x="3952380" y="52796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908809" y="4245412"/>
            <a:ext cx="367665" cy="367665"/>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67640" y="228600"/>
                </a:moveTo>
                <a:lnTo>
                  <a:pt x="182880" y="228600"/>
                </a:lnTo>
                <a:cubicBezTo>
                  <a:pt x="208131" y="228600"/>
                  <a:pt x="228600" y="208131"/>
                  <a:pt x="228600" y="182880"/>
                </a:cubicBezTo>
                <a:cubicBezTo>
                  <a:pt x="228600" y="157629"/>
                  <a:pt x="208131" y="137160"/>
                  <a:pt x="182880" y="137160"/>
                </a:cubicBezTo>
                <a:lnTo>
                  <a:pt x="182880" y="137160"/>
                </a:lnTo>
                <a:lnTo>
                  <a:pt x="121768" y="137160"/>
                </a:lnTo>
                <a:cubicBezTo>
                  <a:pt x="113348" y="137160"/>
                  <a:pt x="106528" y="130340"/>
                  <a:pt x="106528" y="121920"/>
                </a:cubicBezTo>
                <a:cubicBezTo>
                  <a:pt x="106528" y="113500"/>
                  <a:pt x="113348" y="106680"/>
                  <a:pt x="121768" y="106680"/>
                </a:cubicBezTo>
                <a:lnTo>
                  <a:pt x="121768" y="106680"/>
                </a:lnTo>
                <a:lnTo>
                  <a:pt x="213360" y="106680"/>
                </a:lnTo>
                <a:lnTo>
                  <a:pt x="213360" y="76200"/>
                </a:lnTo>
                <a:lnTo>
                  <a:pt x="167640" y="76200"/>
                </a:lnTo>
                <a:lnTo>
                  <a:pt x="167640" y="45720"/>
                </a:lnTo>
                <a:lnTo>
                  <a:pt x="137160" y="45720"/>
                </a:lnTo>
                <a:lnTo>
                  <a:pt x="137160" y="76200"/>
                </a:lnTo>
                <a:lnTo>
                  <a:pt x="121920" y="76200"/>
                </a:lnTo>
                <a:cubicBezTo>
                  <a:pt x="96669" y="76200"/>
                  <a:pt x="76200" y="96669"/>
                  <a:pt x="76200" y="121920"/>
                </a:cubicBezTo>
                <a:cubicBezTo>
                  <a:pt x="76200" y="147171"/>
                  <a:pt x="96669" y="167640"/>
                  <a:pt x="121920" y="167640"/>
                </a:cubicBezTo>
                <a:lnTo>
                  <a:pt x="121920" y="167640"/>
                </a:lnTo>
                <a:lnTo>
                  <a:pt x="182880" y="167640"/>
                </a:lnTo>
                <a:cubicBezTo>
                  <a:pt x="191300" y="167640"/>
                  <a:pt x="198120" y="174460"/>
                  <a:pt x="198120" y="182880"/>
                </a:cubicBezTo>
                <a:cubicBezTo>
                  <a:pt x="198120" y="191300"/>
                  <a:pt x="191300" y="198120"/>
                  <a:pt x="182880" y="198120"/>
                </a:cubicBezTo>
                <a:lnTo>
                  <a:pt x="182880" y="198120"/>
                </a:lnTo>
                <a:lnTo>
                  <a:pt x="91440" y="198120"/>
                </a:lnTo>
                <a:lnTo>
                  <a:pt x="91440" y="228600"/>
                </a:lnTo>
                <a:lnTo>
                  <a:pt x="137160" y="228600"/>
                </a:lnTo>
                <a:lnTo>
                  <a:pt x="137160" y="259080"/>
                </a:lnTo>
                <a:lnTo>
                  <a:pt x="167640" y="25908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146684" y="5474137"/>
            <a:ext cx="367665" cy="367665"/>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7" name="Group 37"/>
          <p:cNvGrpSpPr/>
          <p:nvPr/>
        </p:nvGrpSpPr>
        <p:grpSpPr>
          <a:xfrm>
            <a:off x="5440775" y="5412803"/>
            <a:ext cx="1953437" cy="490334"/>
            <a:chOff x="5440775" y="5412803"/>
            <a:chExt cx="1953437" cy="490334"/>
          </a:xfrm>
        </p:grpSpPr>
        <p:sp>
          <p:nvSpPr>
            <p:cNvPr id="38" name="TextBox 38"/>
            <p:cNvSpPr txBox="1"/>
            <p:nvPr/>
          </p:nvSpPr>
          <p:spPr>
            <a:xfrm>
              <a:off x="5440775" y="5412803"/>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01</a:t>
              </a:r>
            </a:p>
          </p:txBody>
        </p:sp>
      </p:grpSp>
      <p:grpSp>
        <p:nvGrpSpPr>
          <p:cNvPr id="39" name="Group 39"/>
          <p:cNvGrpSpPr/>
          <p:nvPr/>
        </p:nvGrpSpPr>
        <p:grpSpPr>
          <a:xfrm>
            <a:off x="7265709" y="4184077"/>
            <a:ext cx="1953437" cy="490334"/>
            <a:chOff x="7265709" y="4184077"/>
            <a:chExt cx="1953437" cy="490334"/>
          </a:xfrm>
        </p:grpSpPr>
        <p:sp>
          <p:nvSpPr>
            <p:cNvPr id="40" name="TextBox 40"/>
            <p:cNvSpPr txBox="1"/>
            <p:nvPr/>
          </p:nvSpPr>
          <p:spPr>
            <a:xfrm>
              <a:off x="7265709" y="4184077"/>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02</a:t>
              </a:r>
            </a:p>
          </p:txBody>
        </p:sp>
      </p:grpSp>
      <p:grpSp>
        <p:nvGrpSpPr>
          <p:cNvPr id="41" name="Group 41"/>
          <p:cNvGrpSpPr/>
          <p:nvPr/>
        </p:nvGrpSpPr>
        <p:grpSpPr>
          <a:xfrm>
            <a:off x="9027586" y="2936302"/>
            <a:ext cx="1953437" cy="490334"/>
            <a:chOff x="9027586" y="2936302"/>
            <a:chExt cx="1953437" cy="490334"/>
          </a:xfrm>
        </p:grpSpPr>
        <p:sp>
          <p:nvSpPr>
            <p:cNvPr id="42" name="TextBox 42"/>
            <p:cNvSpPr txBox="1"/>
            <p:nvPr/>
          </p:nvSpPr>
          <p:spPr>
            <a:xfrm>
              <a:off x="9027586" y="2936302"/>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03</a:t>
              </a:r>
            </a:p>
          </p:txBody>
        </p:sp>
      </p:grpSp>
      <p:grpSp>
        <p:nvGrpSpPr>
          <p:cNvPr id="43" name="Group 43"/>
          <p:cNvGrpSpPr/>
          <p:nvPr/>
        </p:nvGrpSpPr>
        <p:grpSpPr>
          <a:xfrm>
            <a:off x="2228086" y="3512222"/>
            <a:ext cx="2381737" cy="806572"/>
            <a:chOff x="2228086" y="3512222"/>
            <a:chExt cx="2381737" cy="806572"/>
          </a:xfrm>
        </p:grpSpPr>
        <p:sp>
          <p:nvSpPr>
            <p:cNvPr id="44" name="TextBox 44"/>
            <p:cNvSpPr txBox="1"/>
            <p:nvPr/>
          </p:nvSpPr>
          <p:spPr>
            <a:xfrm>
              <a:off x="2228086" y="3512222"/>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中毒的症状、诊断和治疗方法</a:t>
              </a:r>
            </a:p>
          </p:txBody>
        </p:sp>
      </p:grpSp>
      <p:grpSp>
        <p:nvGrpSpPr>
          <p:cNvPr id="45" name="Group 45"/>
          <p:cNvGrpSpPr/>
          <p:nvPr/>
        </p:nvGrpSpPr>
        <p:grpSpPr>
          <a:xfrm>
            <a:off x="4027453" y="2264447"/>
            <a:ext cx="2381737" cy="806572"/>
            <a:chOff x="4027453" y="2264447"/>
            <a:chExt cx="2381737" cy="806572"/>
          </a:xfrm>
        </p:grpSpPr>
        <p:sp>
          <p:nvSpPr>
            <p:cNvPr id="46" name="TextBox 46"/>
            <p:cNvSpPr txBox="1"/>
            <p:nvPr/>
          </p:nvSpPr>
          <p:spPr>
            <a:xfrm>
              <a:off x="4027453" y="22644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典型中毒案例的分析和讨论</a:t>
              </a:r>
            </a:p>
          </p:txBody>
        </p:sp>
      </p:grpSp>
      <p:grpSp>
        <p:nvGrpSpPr>
          <p:cNvPr id="47" name="Group 47"/>
          <p:cNvGrpSpPr/>
          <p:nvPr/>
        </p:nvGrpSpPr>
        <p:grpSpPr>
          <a:xfrm>
            <a:off x="454963" y="4740947"/>
            <a:ext cx="2381737" cy="806572"/>
            <a:chOff x="454963" y="4740947"/>
            <a:chExt cx="2381737" cy="806572"/>
          </a:xfrm>
        </p:grpSpPr>
        <p:sp>
          <p:nvSpPr>
            <p:cNvPr id="48" name="TextBox 48"/>
            <p:cNvSpPr txBox="1"/>
            <p:nvPr/>
          </p:nvSpPr>
          <p:spPr>
            <a:xfrm>
              <a:off x="454963" y="47409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毒物的分类、来源和毒性作用机制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现场勘查与取证技术</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确保现场完整、真实，防止证据被破坏或污染。</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现场保护原则</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遵循法定程序，科学、客观、全面地进行勘查。</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勘查原则</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包括观察、记录、绘图、照相、录像等多种手段，以收集现场信息。</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勘查方法</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现场保护、勘查原则及方法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根据形成方式和特点，痕迹可分为手印、足迹、工具痕迹等。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痕迹分类</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50" r="16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检验方法</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792" r="167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技术应用</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运用物理、化学等方法显现和提取痕迹，通过比对和分析确定痕迹与案件的关联。</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痕迹检验技术在刑事侦查中发挥着重要作用，可用于确定犯罪嫌疑人、作案工具等。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痕迹检验技术</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https://d.book118.com/656100101102010044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2024-09-12T16:58:18.697</cp:lastPrinted>
  <dcterms:created xsi:type="dcterms:W3CDTF">2024-09-12T08:58:18Z</dcterms:created>
  <dcterms:modified xsi:type="dcterms:W3CDTF">2024-09-12T08:58:20Z</dcterms:modified>
</cp:coreProperties>
</file>