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ECB4D7F9-F159-40D2-ABD8-F7268B35A91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FB2A8A1-99D7-40E9-B5FC-6708CD8707C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6CA3CAF9-A6BE-4A35-B991-8F6E6840DAC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69D3CC7D-2D8E-4C73-B1EC-044EECD689D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C79966F6-17A7-4326-B781-38E8232F0E76}"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DF18519C-E126-426E-9ED6-E680775337E3}"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5C28B69B-8168-473F-8BAA-D035AD551DFA}"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833764B-2CD5-4B4B-A18E-1129FDB44E5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AF08EEB-ACB0-4AE2-B272-D999F00B271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3260676-1D38-4744-B782-98859CA2618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907CF29-AAAE-4DA3-A953-F819137978E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5610501222201003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771826" y="1169431"/>
            <a:ext cx="6686550"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950" b="1">
                <a:solidFill>
                  <a:schemeClr val="accent1"/>
                </a:solidFill>
                <a:latin typeface="STSong"/>
                <a:ea typeface="STSong"/>
                <a:cs typeface="STSong"/>
              </a:rPr>
              <a:t>哈大齐工业走廊产业总体企划方案</a:t>
            </a:r>
          </a:p>
        </p:txBody>
      </p:sp>
      <p:sp>
        <p:nvSpPr>
          <p:cNvPr id="3" name="TextBox 3"/>
          <p:cNvSpPr txBox="1"/>
          <p:nvPr/>
        </p:nvSpPr>
        <p:spPr>
          <a:xfrm>
            <a:off x="902208" y="3429000"/>
            <a:ext cx="6934200" cy="5143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a:solidFill>
                  <a:schemeClr val="accent1"/>
                </a:solidFill>
                <a:latin typeface="STSong"/>
                <a:ea typeface="STSong"/>
                <a:cs typeface="STSong"/>
              </a:rPr>
              <a:t>汇报人：XX</a:t>
            </a:r>
          </a:p>
        </p:txBody>
      </p:sp>
      <p:sp>
        <p:nvSpPr>
          <p:cNvPr id="4" name="TextBox 4"/>
          <p:cNvSpPr txBox="1"/>
          <p:nvPr/>
        </p:nvSpPr>
        <p:spPr>
          <a:xfrm>
            <a:off x="930783" y="3943350"/>
            <a:ext cx="6934200" cy="5143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a:solidFill>
                  <a:schemeClr val="accent1"/>
                </a:solidFill>
                <a:latin typeface="STSong"/>
                <a:ea typeface="STSong"/>
                <a:cs typeface="STSong"/>
              </a:rPr>
              <a:t>2023-12-28</a:t>
            </a:r>
          </a:p>
        </p:txBody>
      </p:sp>
      <p:sp>
        <p:nvSpPr>
          <p:cNvPr id="5" name="TextBox 5"/>
          <p:cNvSpPr txBox="1"/>
          <p:nvPr/>
        </p:nvSpPr>
        <p:spPr>
          <a:xfrm>
            <a:off x="3227388" y="2346149"/>
            <a:ext cx="2082501" cy="2082501"/>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6366247" y="1450250"/>
            <a:ext cx="4792980" cy="411099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chemeClr val="accent1"/>
                </a:solidFill>
                <a:latin typeface="Microsoft Yahei"/>
                <a:ea typeface="Microsoft Yahei"/>
                <a:cs typeface="Microsoft Yahei"/>
              </a:rPr>
              <a:t>产业现状与趋势分析</a:t>
            </a:r>
          </a:p>
          <a:p>
            <a:pPr marL="203200" lvl="0" indent="-203200">
              <a:lnSpc>
                <a:spcPct val="140000"/>
              </a:lnSpc>
              <a:spcBef>
                <a:spcPts val="375"/>
              </a:spcBef>
              <a:buFont typeface="Arial"/>
              <a:buChar char="•"/>
            </a:pPr>
            <a:r>
              <a:rPr lang="en-US" sz="2400">
                <a:solidFill>
                  <a:schemeClr val="accent1"/>
                </a:solidFill>
                <a:latin typeface="Microsoft Yahei"/>
                <a:ea typeface="Microsoft Yahei"/>
                <a:cs typeface="Microsoft Yahei"/>
              </a:rPr>
              <a:t>总体战略规划与目标设定</a:t>
            </a:r>
          </a:p>
          <a:p>
            <a:pPr marL="203200" lvl="0" indent="-203200">
              <a:lnSpc>
                <a:spcPct val="140000"/>
              </a:lnSpc>
              <a:spcBef>
                <a:spcPts val="375"/>
              </a:spcBef>
              <a:buFont typeface="Arial"/>
              <a:buChar char="•"/>
            </a:pPr>
            <a:r>
              <a:rPr lang="en-US" sz="2400">
                <a:solidFill>
                  <a:schemeClr val="accent1"/>
                </a:solidFill>
                <a:latin typeface="Microsoft Yahei"/>
                <a:ea typeface="Microsoft Yahei"/>
                <a:cs typeface="Microsoft Yahei"/>
              </a:rPr>
              <a:t>产业布局与优化调整方案</a:t>
            </a:r>
          </a:p>
          <a:p>
            <a:pPr marL="203200" lvl="0" indent="-203200">
              <a:lnSpc>
                <a:spcPct val="140000"/>
              </a:lnSpc>
              <a:spcBef>
                <a:spcPts val="375"/>
              </a:spcBef>
              <a:buFont typeface="Arial"/>
              <a:buChar char="•"/>
            </a:pPr>
            <a:r>
              <a:rPr lang="en-US" sz="2400">
                <a:solidFill>
                  <a:schemeClr val="accent1"/>
                </a:solidFill>
                <a:latin typeface="Microsoft Yahei"/>
                <a:ea typeface="Microsoft Yahei"/>
                <a:cs typeface="Microsoft Yahei"/>
              </a:rPr>
              <a:t>创新驱动能力提升策略</a:t>
            </a:r>
          </a:p>
          <a:p>
            <a:pPr marL="203200" lvl="0" indent="-203200">
              <a:lnSpc>
                <a:spcPct val="140000"/>
              </a:lnSpc>
              <a:spcBef>
                <a:spcPts val="375"/>
              </a:spcBef>
              <a:buFont typeface="Arial"/>
              <a:buChar char="•"/>
            </a:pPr>
            <a:r>
              <a:rPr lang="en-US" sz="2400">
                <a:solidFill>
                  <a:schemeClr val="accent1"/>
                </a:solidFill>
                <a:latin typeface="Microsoft Yahei"/>
                <a:ea typeface="Microsoft Yahei"/>
                <a:cs typeface="Microsoft Yahei"/>
              </a:rPr>
              <a:t>绿色可持续发展路径选择</a:t>
            </a:r>
          </a:p>
          <a:p>
            <a:pPr marL="203200" lvl="0" indent="-203200">
              <a:lnSpc>
                <a:spcPct val="140000"/>
              </a:lnSpc>
              <a:spcBef>
                <a:spcPts val="375"/>
              </a:spcBef>
              <a:buFont typeface="Arial"/>
              <a:buChar char="•"/>
            </a:pPr>
            <a:r>
              <a:rPr lang="en-US" sz="2400">
                <a:solidFill>
                  <a:schemeClr val="accent1"/>
                </a:solidFill>
                <a:latin typeface="Microsoft Yahei"/>
                <a:ea typeface="Microsoft Yahei"/>
                <a:cs typeface="Microsoft Yahei"/>
              </a:rPr>
              <a:t>政策保障与组织实施方案</a:t>
            </a:r>
          </a:p>
        </p:txBody>
      </p:sp>
      <p:sp>
        <p:nvSpPr>
          <p:cNvPr id="4" name="TextBox 4"/>
          <p:cNvSpPr txBox="1"/>
          <p:nvPr/>
        </p:nvSpPr>
        <p:spPr>
          <a:xfrm>
            <a:off x="980845" y="1857940"/>
            <a:ext cx="2611755" cy="1053465"/>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5700" b="1">
                <a:solidFill>
                  <a:schemeClr val="accent1"/>
                </a:solidFill>
                <a:latin typeface="STSong"/>
                <a:ea typeface="STSong"/>
                <a:cs typeface="STSong"/>
              </a:rPr>
              <a:t>目录</a:t>
            </a:r>
          </a:p>
        </p:txBody>
      </p:sp>
      <p:sp>
        <p:nvSpPr>
          <p:cNvPr id="5" name="TextBox 5"/>
          <p:cNvSpPr txBox="1"/>
          <p:nvPr/>
        </p:nvSpPr>
        <p:spPr>
          <a:xfrm>
            <a:off x="1013810" y="2892743"/>
            <a:ext cx="4606596" cy="1053465"/>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5700" b="1">
                <a:solidFill>
                  <a:schemeClr val="accent4"/>
                </a:solidFill>
                <a:latin typeface="STSong"/>
                <a:ea typeface="STSong"/>
                <a:cs typeface="STSong"/>
              </a:rPr>
              <a:t>CONTENT</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577566" y="3267201"/>
            <a:ext cx="6115050" cy="1819032"/>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500" b="1">
                <a:solidFill>
                  <a:schemeClr val="accent1">
                    <a:alpha val="100000"/>
                  </a:schemeClr>
                </a:solidFill>
                <a:latin typeface="STSong"/>
                <a:ea typeface="STSong"/>
                <a:cs typeface="STSong"/>
              </a:rPr>
              <a:t>产业现状与趋势分析</a:t>
            </a:r>
          </a:p>
        </p:txBody>
      </p:sp>
      <p:sp>
        <p:nvSpPr>
          <p:cNvPr id="3" name="TextBox 3"/>
          <p:cNvSpPr txBox="1"/>
          <p:nvPr/>
        </p:nvSpPr>
        <p:spPr>
          <a:xfrm>
            <a:off x="5577566" y="1758043"/>
            <a:ext cx="2152650" cy="17145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ts val="450"/>
              </a:spcBef>
            </a:pPr>
            <a:r>
              <a:rPr lang="en-US" sz="8400" b="1">
                <a:solidFill>
                  <a:schemeClr val="accent1"/>
                </a:solidFill>
                <a:latin typeface="PingFang SC"/>
                <a:ea typeface="PingFang SC"/>
                <a:cs typeface="PingFang SC"/>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07874" y="6318935"/>
            <a:ext cx="701468" cy="122998"/>
          </a:xfrm>
          <a:prstGeom prst="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 name="AutoShape 3"/>
          <p:cNvSpPr/>
          <p:nvPr/>
        </p:nvSpPr>
        <p:spPr>
          <a:xfrm>
            <a:off x="454963" y="6318935"/>
            <a:ext cx="122998" cy="122998"/>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 name="AutoShape 4"/>
          <p:cNvSpPr/>
          <p:nvPr/>
        </p:nvSpPr>
        <p:spPr>
          <a:xfrm>
            <a:off x="1137715" y="6318935"/>
            <a:ext cx="122998" cy="122998"/>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cxnSp>
        <p:nvCxnSpPr>
          <p:cNvPr id="5" name="Connector 5"/>
          <p:cNvCxnSpPr/>
          <p:nvPr/>
        </p:nvCxnSpPr>
        <p:spPr>
          <a:xfrm>
            <a:off x="1209343" y="6393165"/>
            <a:ext cx="10991852" cy="0"/>
          </a:xfrm>
          <a:prstGeom prst="line">
            <a:avLst/>
          </a:prstGeom>
          <a:ln w="14288">
            <a:solidFill>
              <a:schemeClr val="accent2"/>
            </a:solidFill>
            <a:prstDash val="dash"/>
          </a:ln>
        </p:spPr>
        <p:style>
          <a:lnRef idx="0">
            <a:schemeClr val="accent2"/>
          </a:lnRef>
          <a:fillRef idx="1">
            <a:schemeClr val="accent2"/>
          </a:fillRef>
          <a:effectRef idx="0">
            <a:schemeClr val="accent2"/>
          </a:effectRef>
          <a:fontRef idx="minor">
            <a:schemeClr val="lt1"/>
          </a:fontRef>
        </p:style>
      </p:cxnSp>
      <p:sp>
        <p:nvSpPr>
          <p:cNvPr id="6" name="AutoShape 6"/>
          <p:cNvSpPr/>
          <p:nvPr/>
        </p:nvSpPr>
        <p:spPr>
          <a:xfrm>
            <a:off x="904945" y="1398355"/>
            <a:ext cx="2590123" cy="1506389"/>
          </a:xfrm>
          <a:prstGeom prst="round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7" name="AutoShape 7"/>
          <p:cNvSpPr/>
          <p:nvPr/>
        </p:nvSpPr>
        <p:spPr>
          <a:xfrm>
            <a:off x="1218874" y="2592503"/>
            <a:ext cx="2871893" cy="3142827"/>
          </a:xfrm>
          <a:prstGeom prst="roundRect">
            <a:avLst/>
          </a:prstGeom>
          <a:solidFill>
            <a:schemeClr val="accent2">
              <a:lumMod val="20000"/>
              <a:lumOff val="80000"/>
              <a:alpha val="90000"/>
            </a:schemeClr>
          </a:solidFill>
          <a:ln w="19050">
            <a:solidFill>
              <a:schemeClr val="accent2">
                <a:alpha val="90000"/>
              </a:schemeClr>
            </a:solidFill>
            <a:prstDash val="solid"/>
          </a:ln>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8" name="AutoShape 8"/>
          <p:cNvSpPr/>
          <p:nvPr/>
        </p:nvSpPr>
        <p:spPr>
          <a:xfrm>
            <a:off x="4503089" y="1424901"/>
            <a:ext cx="2590123" cy="1506389"/>
          </a:xfrm>
          <a:prstGeom prst="round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9" name="AutoShape 9"/>
          <p:cNvSpPr/>
          <p:nvPr/>
        </p:nvSpPr>
        <p:spPr>
          <a:xfrm>
            <a:off x="4817018" y="2619049"/>
            <a:ext cx="2871893" cy="3142827"/>
          </a:xfrm>
          <a:prstGeom prst="roundRect">
            <a:avLst/>
          </a:prstGeom>
          <a:solidFill>
            <a:schemeClr val="accent1">
              <a:lumMod val="20000"/>
              <a:lumOff val="80000"/>
              <a:alpha val="90000"/>
            </a:schemeClr>
          </a:solidFill>
          <a:ln w="19050">
            <a:solidFill>
              <a:schemeClr val="accent1">
                <a:alpha val="9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0" name="AutoShape 10"/>
          <p:cNvSpPr/>
          <p:nvPr/>
        </p:nvSpPr>
        <p:spPr>
          <a:xfrm>
            <a:off x="8201329" y="1424901"/>
            <a:ext cx="2590123" cy="1506389"/>
          </a:xfrm>
          <a:prstGeom prst="round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1" name="AutoShape 11"/>
          <p:cNvSpPr/>
          <p:nvPr/>
        </p:nvSpPr>
        <p:spPr>
          <a:xfrm>
            <a:off x="8515258" y="2619049"/>
            <a:ext cx="2871893" cy="3142827"/>
          </a:xfrm>
          <a:prstGeom prst="roundRect">
            <a:avLst/>
          </a:prstGeom>
          <a:solidFill>
            <a:schemeClr val="accent2">
              <a:lumMod val="20000"/>
              <a:lumOff val="80000"/>
              <a:alpha val="90000"/>
            </a:schemeClr>
          </a:solidFill>
          <a:ln w="19050">
            <a:solidFill>
              <a:schemeClr val="accent2">
                <a:alpha val="90000"/>
              </a:schemeClr>
            </a:solidFill>
            <a:prstDash val="solid"/>
          </a:ln>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2" name="TextBox 12"/>
          <p:cNvSpPr txBox="1"/>
          <p:nvPr/>
        </p:nvSpPr>
        <p:spPr>
          <a:xfrm>
            <a:off x="1414251" y="2980276"/>
            <a:ext cx="2506259" cy="2484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071D40"/>
                </a:solidFill>
                <a:latin typeface="Microsoft Yahei"/>
                <a:ea typeface="Microsoft Yahei"/>
                <a:cs typeface="Microsoft Yahei"/>
              </a:rPr>
              <a:t>哈大齐工业走廊位于中国东北地区，是连接哈尔滨、大庆、齐齐哈尔等重要工业城市的经济带。</a:t>
            </a:r>
          </a:p>
        </p:txBody>
      </p:sp>
      <p:sp>
        <p:nvSpPr>
          <p:cNvPr id="13" name="TextBox 13"/>
          <p:cNvSpPr txBox="1"/>
          <p:nvPr/>
        </p:nvSpPr>
        <p:spPr>
          <a:xfrm>
            <a:off x="4999835" y="2980276"/>
            <a:ext cx="2506259" cy="2484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071D40"/>
                </a:solidFill>
                <a:latin typeface="Microsoft Yahei"/>
                <a:ea typeface="Microsoft Yahei"/>
                <a:cs typeface="Microsoft Yahei"/>
              </a:rPr>
              <a:t>该地区以重工业为主导，包括石油、化工、钢铁、机械等产业，是中国重要的工业基地之一。</a:t>
            </a:r>
          </a:p>
        </p:txBody>
      </p:sp>
      <p:sp>
        <p:nvSpPr>
          <p:cNvPr id="14" name="TextBox 14"/>
          <p:cNvSpPr txBox="1"/>
          <p:nvPr/>
        </p:nvSpPr>
        <p:spPr>
          <a:xfrm>
            <a:off x="8731942" y="2980276"/>
            <a:ext cx="2506259" cy="2484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071D40"/>
                </a:solidFill>
                <a:latin typeface="Microsoft Yahei"/>
                <a:ea typeface="Microsoft Yahei"/>
                <a:cs typeface="Microsoft Yahei"/>
              </a:rPr>
              <a:t>近年来，哈大齐工业走廊积极推进产业转型升级，加强技术创新和绿色发展，不断提升产业竞争力和可持续发展水平。</a:t>
            </a:r>
          </a:p>
        </p:txBody>
      </p:sp>
      <p:sp>
        <p:nvSpPr>
          <p:cNvPr id="15" name="Freeform 15"/>
          <p:cNvSpPr/>
          <p:nvPr/>
        </p:nvSpPr>
        <p:spPr>
          <a:xfrm>
            <a:off x="3734987" y="1845395"/>
            <a:ext cx="509355" cy="509355"/>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6" name="Freeform 16"/>
          <p:cNvSpPr/>
          <p:nvPr/>
        </p:nvSpPr>
        <p:spPr>
          <a:xfrm>
            <a:off x="7434234" y="1784900"/>
            <a:ext cx="509355" cy="509355"/>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7" name="TextBox 17"/>
          <p:cNvSpPr txBox="1"/>
          <p:nvPr/>
        </p:nvSpPr>
        <p:spPr>
          <a:xfrm>
            <a:off x="1622109" y="1191768"/>
            <a:ext cx="1155795" cy="18440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74000"/>
              </a:lnSpc>
            </a:pPr>
            <a:r>
              <a:rPr lang="en-US" sz="5775" b="1">
                <a:solidFill>
                  <a:srgbClr val="FFFFFF"/>
                </a:solidFill>
                <a:latin typeface="Microsoft Yahei"/>
                <a:ea typeface="Microsoft Yahei"/>
                <a:cs typeface="Microsoft Yahei"/>
              </a:rPr>
              <a:t>01</a:t>
            </a:r>
          </a:p>
        </p:txBody>
      </p:sp>
      <p:sp>
        <p:nvSpPr>
          <p:cNvPr id="18" name="TextBox 18"/>
          <p:cNvSpPr txBox="1"/>
          <p:nvPr/>
        </p:nvSpPr>
        <p:spPr>
          <a:xfrm>
            <a:off x="5220252" y="1252051"/>
            <a:ext cx="1155795" cy="18440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74000"/>
              </a:lnSpc>
            </a:pPr>
            <a:r>
              <a:rPr lang="en-US" sz="5775" b="1">
                <a:solidFill>
                  <a:srgbClr val="FFFFFF"/>
                </a:solidFill>
                <a:latin typeface="Microsoft Yahei"/>
                <a:ea typeface="Microsoft Yahei"/>
                <a:cs typeface="Microsoft Yahei"/>
              </a:rPr>
              <a:t>02</a:t>
            </a:r>
          </a:p>
        </p:txBody>
      </p:sp>
      <p:sp>
        <p:nvSpPr>
          <p:cNvPr id="19" name="TextBox 19"/>
          <p:cNvSpPr txBox="1"/>
          <p:nvPr/>
        </p:nvSpPr>
        <p:spPr>
          <a:xfrm>
            <a:off x="8918492" y="1215599"/>
            <a:ext cx="1155795" cy="18440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74000"/>
              </a:lnSpc>
            </a:pPr>
            <a:r>
              <a:rPr lang="en-US" sz="5775" b="1">
                <a:solidFill>
                  <a:srgbClr val="FFFFFF"/>
                </a:solidFill>
                <a:latin typeface="Microsoft Yahei"/>
                <a:ea typeface="Microsoft Yahei"/>
                <a:cs typeface="Microsoft Yahei"/>
              </a:rPr>
              <a:t>03</a:t>
            </a:r>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哈大齐工业走廊产业概述</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604606" y="1508032"/>
            <a:ext cx="3311882" cy="4326814"/>
          </a:xfrm>
          <a:prstGeom prst="roundRect">
            <a:avLst>
              <a:gd name="adj" fmla="val 9570"/>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 name="AutoShape 3"/>
          <p:cNvSpPr/>
          <p:nvPr/>
        </p:nvSpPr>
        <p:spPr>
          <a:xfrm>
            <a:off x="4391478" y="1508032"/>
            <a:ext cx="3311882" cy="4326814"/>
          </a:xfrm>
          <a:prstGeom prst="roundRect">
            <a:avLst>
              <a:gd name="adj" fmla="val 10537"/>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 name="AutoShape 4"/>
          <p:cNvSpPr/>
          <p:nvPr/>
        </p:nvSpPr>
        <p:spPr>
          <a:xfrm>
            <a:off x="8167153" y="1508032"/>
            <a:ext cx="3311882" cy="4326814"/>
          </a:xfrm>
          <a:prstGeom prst="roundRect">
            <a:avLst>
              <a:gd name="adj" fmla="val 9247"/>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5" name="TextBox 5"/>
          <p:cNvSpPr txBox="1"/>
          <p:nvPr/>
        </p:nvSpPr>
        <p:spPr>
          <a:xfrm>
            <a:off x="4588266" y="4240389"/>
            <a:ext cx="291830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solidFill>
                <a:latin typeface="Microsoft Yahei"/>
                <a:ea typeface="Microsoft Yahei"/>
                <a:cs typeface="Microsoft Yahei"/>
              </a:rPr>
              <a:t>中国政府提出“制造强国”战略，加快推动制造业高质量发展，促进产业转型升级和优化升级。</a:t>
            </a:r>
          </a:p>
        </p:txBody>
      </p:sp>
      <p:sp>
        <p:nvSpPr>
          <p:cNvPr id="6" name="TextBox 6"/>
          <p:cNvSpPr txBox="1"/>
          <p:nvPr/>
        </p:nvSpPr>
        <p:spPr>
          <a:xfrm>
            <a:off x="8363940" y="4240389"/>
            <a:ext cx="291830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solidFill>
                <a:latin typeface="Microsoft Yahei"/>
                <a:ea typeface="Microsoft Yahei"/>
                <a:cs typeface="Microsoft Yahei"/>
              </a:rPr>
              <a:t>随着全球化和区域一体化的深入发展，国内外市场加速融合，为企业提供了更广阔的发展空间和机遇。</a:t>
            </a:r>
          </a:p>
        </p:txBody>
      </p:sp>
      <p:pic>
        <p:nvPicPr>
          <p:cNvPr id="7" name="Picture 7"/>
          <p:cNvPicPr>
            <a:picLocks noChangeAspect="1"/>
          </p:cNvPicPr>
          <p:nvPr/>
        </p:nvPicPr>
        <p:blipFill>
          <a:blip r:embed="rId2"/>
          <a:srcRect l="22916" r="22916"/>
          <a:stretch>
            <a:fillRect/>
          </a:stretch>
        </p:blipFill>
        <p:spPr>
          <a:xfrm>
            <a:off x="921958" y="1771933"/>
            <a:ext cx="2672865" cy="2203993"/>
          </a:xfrm>
          <a:prstGeom prst="roundRect">
            <a:avLst/>
          </a:prstGeom>
        </p:spPr>
      </p:pic>
      <p:pic>
        <p:nvPicPr>
          <p:cNvPr id="8" name="Picture 8"/>
          <p:cNvPicPr>
            <a:picLocks noChangeAspect="1"/>
          </p:cNvPicPr>
          <p:nvPr/>
        </p:nvPicPr>
        <p:blipFill>
          <a:blip r:embed="rId3"/>
          <a:srcRect l="9852" r="9852"/>
          <a:stretch>
            <a:fillRect/>
          </a:stretch>
        </p:blipFill>
        <p:spPr>
          <a:xfrm>
            <a:off x="4710987" y="1771933"/>
            <a:ext cx="2672865" cy="2203993"/>
          </a:xfrm>
          <a:prstGeom prst="roundRect">
            <a:avLst/>
          </a:prstGeom>
        </p:spPr>
      </p:pic>
      <p:pic>
        <p:nvPicPr>
          <p:cNvPr id="9" name="Picture 9"/>
          <p:cNvPicPr>
            <a:picLocks noChangeAspect="1"/>
          </p:cNvPicPr>
          <p:nvPr/>
        </p:nvPicPr>
        <p:blipFill>
          <a:blip r:embed="rId4"/>
          <a:srcRect l="9879" r="9879"/>
          <a:stretch>
            <a:fillRect/>
          </a:stretch>
        </p:blipFill>
        <p:spPr>
          <a:xfrm>
            <a:off x="8486661" y="1771933"/>
            <a:ext cx="2672865" cy="2203993"/>
          </a:xfrm>
          <a:prstGeom prst="roundRect">
            <a:avLst/>
          </a:prstGeom>
        </p:spPr>
      </p:pic>
      <p:sp>
        <p:nvSpPr>
          <p:cNvPr id="10" name="TextBox 10"/>
          <p:cNvSpPr txBox="1"/>
          <p:nvPr/>
        </p:nvSpPr>
        <p:spPr>
          <a:xfrm>
            <a:off x="763829" y="4240389"/>
            <a:ext cx="291615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solidFill>
                <a:latin typeface="Microsoft Yahei"/>
                <a:ea typeface="Microsoft Yahei"/>
                <a:cs typeface="Microsoft Yahei"/>
              </a:rPr>
              <a:t>全球产业正在经历深刻变革，以数字化、智能化、绿色化为主要特征的新一轮科技革命和产业变革加速推进。</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国内外产业发展现状与趋势</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1251956" y="1859223"/>
            <a:ext cx="3680862" cy="3680862"/>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 name="AutoShape 3"/>
          <p:cNvSpPr/>
          <p:nvPr/>
        </p:nvSpPr>
        <p:spPr>
          <a:xfrm>
            <a:off x="0" y="1859223"/>
            <a:ext cx="3004065" cy="3680862"/>
          </a:xfrm>
          <a:prstGeom prst="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 name="AutoShape 4"/>
          <p:cNvSpPr/>
          <p:nvPr/>
        </p:nvSpPr>
        <p:spPr>
          <a:xfrm>
            <a:off x="1599244" y="2206511"/>
            <a:ext cx="2986286" cy="2986286"/>
          </a:xfrm>
          <a:prstGeom prst="ellipse">
            <a:avLst/>
          </a:prstGeom>
          <a:solidFill>
            <a:srgbClr val="FFFFFF">
              <a:alpha val="9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5189774" y="1566054"/>
            <a:ext cx="6364820" cy="4815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20000"/>
              </a:lnSpc>
              <a:buFont typeface="Arial"/>
              <a:buChar char="•"/>
            </a:pPr>
            <a:r>
              <a:rPr lang="en-US" sz="1500">
                <a:solidFill>
                  <a:schemeClr val="dk1"/>
                </a:solidFill>
                <a:latin typeface="Microsoft Yahei"/>
                <a:ea typeface="Microsoft Yahei"/>
                <a:cs typeface="Microsoft Yahei"/>
              </a:rPr>
              <a:t>优势（Strengths）：该地区拥有丰富的自然资源和人力资源，产业基础雄厚，交通便利，政策支持力度大。</a:t>
            </a:r>
          </a:p>
          <a:p>
            <a:pPr marL="203200" lvl="0" indent="-203200">
              <a:lnSpc>
                <a:spcPct val="120000"/>
              </a:lnSpc>
              <a:buFont typeface="Arial"/>
              <a:buChar char="•"/>
            </a:pPr>
            <a:r>
              <a:rPr lang="en-US" sz="900">
                <a:solidFill>
                  <a:srgbClr val="23283D"/>
                </a:solidFill>
                <a:latin typeface="Microsoft Yahei"/>
                <a:ea typeface="Microsoft Yahei"/>
                <a:cs typeface="Microsoft Yahei"/>
              </a:rPr>
              <a:t>劣势（Weaknesses）：产业结构偏重，新兴产业发展相对滞后，创新能力不足，生态环境压力较大。</a:t>
            </a:r>
          </a:p>
          <a:p>
            <a:pPr marL="203200" lvl="0" indent="-203200">
              <a:lnSpc>
                <a:spcPct val="120000"/>
              </a:lnSpc>
              <a:buFont typeface="Arial"/>
              <a:buChar char="•"/>
            </a:pPr>
            <a:r>
              <a:rPr lang="en-US" sz="900">
                <a:solidFill>
                  <a:srgbClr val="23283D"/>
                </a:solidFill>
                <a:latin typeface="Microsoft Yahei"/>
                <a:ea typeface="Microsoft Yahei"/>
                <a:cs typeface="Microsoft Yahei"/>
              </a:rPr>
              <a:t>机会（Opportunities）：国家实施“一带一路”倡议和东北振兴战略，为该地区提供了更多的政策支持和市场机遇；全球新一轮科技革命和产业变革为该地区产业转型升级提供了新的动力和方向。</a:t>
            </a:r>
          </a:p>
          <a:p>
            <a:pPr marL="203200" lvl="0" indent="-203200">
              <a:lnSpc>
                <a:spcPct val="120000"/>
              </a:lnSpc>
              <a:buFont typeface="Arial"/>
              <a:buChar char="•"/>
            </a:pPr>
            <a:r>
              <a:rPr lang="en-US" sz="900">
                <a:solidFill>
                  <a:srgbClr val="23283D"/>
                </a:solidFill>
                <a:latin typeface="Microsoft Yahei"/>
                <a:ea typeface="Microsoft Yahei"/>
                <a:cs typeface="Microsoft Yahei"/>
              </a:rPr>
              <a:t>威胁（Threats）：国际经济环境不稳定不确定因素增多，贸易保护主义抬头；国内其他地区也在积极推进产业转型升级和高质量发展，竞争压力加大。</a:t>
            </a:r>
          </a:p>
        </p:txBody>
      </p:sp>
      <p:pic>
        <p:nvPicPr>
          <p:cNvPr id="6" name="Picture 6"/>
          <p:cNvPicPr>
            <a:picLocks noChangeAspect="1"/>
          </p:cNvPicPr>
          <p:nvPr/>
        </p:nvPicPr>
        <p:blipFill>
          <a:blip r:embed="rId2">
            <a:alphaModFix/>
          </a:blip>
          <a:srcRect l="19409" r="19409"/>
          <a:stretch>
            <a:fillRect/>
          </a:stretch>
        </p:blipFill>
        <p:spPr>
          <a:xfrm>
            <a:off x="1644228" y="2251495"/>
            <a:ext cx="2896317" cy="2896317"/>
          </a:xfrm>
          <a:prstGeom prst="ellipse">
            <a:avLst/>
          </a:prstGeom>
        </p:spPr>
      </p:pic>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哈大齐工业走廊产业SWOT分析</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577566" y="3267201"/>
            <a:ext cx="6115050" cy="1819032"/>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500" b="1">
                <a:solidFill>
                  <a:schemeClr val="accent1">
                    <a:alpha val="100000"/>
                  </a:schemeClr>
                </a:solidFill>
                <a:latin typeface="STSong"/>
                <a:ea typeface="STSong"/>
                <a:cs typeface="STSong"/>
              </a:rPr>
              <a:t>总体战略规划与目标设定</a:t>
            </a:r>
          </a:p>
        </p:txBody>
      </p:sp>
      <p:sp>
        <p:nvSpPr>
          <p:cNvPr id="3" name="TextBox 3"/>
          <p:cNvSpPr txBox="1"/>
          <p:nvPr/>
        </p:nvSpPr>
        <p:spPr>
          <a:xfrm>
            <a:off x="5577566" y="1758043"/>
            <a:ext cx="2152650" cy="17145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ts val="450"/>
              </a:spcBef>
            </a:pPr>
            <a:r>
              <a:rPr lang="en-US" sz="8400" b="1">
                <a:solidFill>
                  <a:schemeClr val="accent1"/>
                </a:solidFill>
                <a:latin typeface="PingFang SC"/>
                <a:ea typeface="PingFang SC"/>
                <a:cs typeface="PingFang SC"/>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solidFill>
                <a:latin typeface="Microsoft Yahei"/>
                <a:ea typeface="Microsoft Yahei"/>
                <a:cs typeface="Microsoft Yahei"/>
              </a:rPr>
              <a:t>以习近平新时代中国特色社会主义思想为指导，全面贯彻党的十九大和十九届二中、三中、四中全会精神，深入落实新发展理念，按照高质量发展的要求，以供给侧结构性改革为主线，以创新驱动为引领，加快构建现代产业体系，推动哈大齐工业走廊全面振兴。</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solidFill>
                <a:latin typeface="Microsoft Yahei"/>
                <a:ea typeface="Microsoft Yahei"/>
                <a:cs typeface="Microsoft Yahei"/>
              </a:rPr>
              <a:t>指导思想</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schemeClr>
                </a:solidFill>
                <a:latin typeface="Microsoft Yahei"/>
                <a:ea typeface="Microsoft Yahei"/>
                <a:cs typeface="Microsoft Yahei"/>
              </a:rPr>
              <a:t>坚持市场主导与政府引导相结合，充分发挥市场在资源配置中的决定性作用，更好发挥政府作用；坚持创新驱动与开放合作相结合，推动产学研深度融合，提升自主创新能力，深化国际国内合作；坚持绿色发展与可持续发展相结合，推动产业绿色转型，构建绿色制造体系，实现经济、社会和环境协调发展。</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solidFill>
                <a:latin typeface="Microsoft Yahei"/>
                <a:ea typeface="Microsoft Yahei"/>
                <a:cs typeface="Microsoft Yahei"/>
              </a:rPr>
              <a:t>基本原则</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指导思想与基本原则</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总体战略目标</a:t>
            </a:r>
          </a:p>
        </p:txBody>
      </p:sp>
      <p:sp>
        <p:nvSpPr>
          <p:cNvPr id="3" name="AutoShape 3"/>
          <p:cNvSpPr/>
          <p:nvPr/>
        </p:nvSpPr>
        <p:spPr>
          <a:xfrm>
            <a:off x="1250166" y="5955116"/>
            <a:ext cx="701468" cy="122998"/>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到2035年，将哈大齐工业走廊建设成为具有国际竞争力的先进制造业基地、东北亚地区重要的现代服务业中心和创新创业高地，实现产业高端化、智能化、绿色化发展，推动区域经济高质量发展。</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愿景</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构建以高端装备、智能制造、新材料、生物医药等为主导的现代产业体系，打造一批具有国际影响力的产业集群和龙头企业，形成创新驱动、内生增长的可持续发展模式，将哈大齐工业走廊建设成为东北振兴的重要引擎。</a:t>
            </a:r>
          </a:p>
        </p:txBody>
      </p:sp>
      <p:sp>
        <p:nvSpPr>
          <p:cNvPr id="10" name="AutoShape 10"/>
          <p:cNvSpPr/>
          <p:nvPr/>
        </p:nvSpPr>
        <p:spPr>
          <a:xfrm>
            <a:off x="3552256" y="3306002"/>
            <a:ext cx="701468" cy="122998"/>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总体战略目标与愿景</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06316" y="1516114"/>
            <a:ext cx="24384" cy="4312095"/>
          </a:xfrm>
          <a:prstGeom prst="rect">
            <a:avLst/>
          </a:prstGeom>
          <a:gradFill>
            <a:gsLst>
              <a:gs pos="0">
                <a:schemeClr val="accent2">
                  <a:alpha val="100000"/>
                </a:schemeClr>
              </a:gs>
              <a:gs pos="100000">
                <a:schemeClr val="accent1">
                  <a:alpha val="100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75049" y="1355266"/>
            <a:ext cx="286918" cy="321696"/>
          </a:xfrm>
          <a:prstGeom prst="triangl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 name="TextBox 4"/>
          <p:cNvSpPr txBox="1"/>
          <p:nvPr/>
        </p:nvSpPr>
        <p:spPr>
          <a:xfrm>
            <a:off x="938004" y="2292458"/>
            <a:ext cx="2981325" cy="3467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加快传统产业转型升级，培育壮大新兴产业，推动数字经济与实体经济深度融合。重点任务包括：实施传统产业升级改造工程，推动装备制造、石油化工等传统产业向中高端迈进；培育壮大新材料、生物医药等战略性新兴产业；加强数字基础设施建设，推动数字经济与实体经济深度融合。</a:t>
            </a:r>
          </a:p>
        </p:txBody>
      </p:sp>
      <p:sp>
        <p:nvSpPr>
          <p:cNvPr id="5" name="AutoShape 5"/>
          <p:cNvSpPr/>
          <p:nvPr/>
        </p:nvSpPr>
        <p:spPr>
          <a:xfrm>
            <a:off x="4447354" y="1516114"/>
            <a:ext cx="24384" cy="4312095"/>
          </a:xfrm>
          <a:prstGeom prst="rect">
            <a:avLst/>
          </a:prstGeom>
          <a:gradFill>
            <a:gsLst>
              <a:gs pos="0">
                <a:schemeClr val="accent2">
                  <a:alpha val="100000"/>
                </a:schemeClr>
              </a:gs>
              <a:gs pos="100000">
                <a:schemeClr val="accent1">
                  <a:alpha val="100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16087" y="1355266"/>
            <a:ext cx="286918" cy="321696"/>
          </a:xfrm>
          <a:prstGeom prst="triangl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7" name="TextBox 7"/>
          <p:cNvSpPr txBox="1"/>
          <p:nvPr/>
        </p:nvSpPr>
        <p:spPr>
          <a:xfrm>
            <a:off x="4679042" y="2292458"/>
            <a:ext cx="2981325" cy="3467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构建现代产业体系，提升自主创新能力，加强国际交流合作。重点任务包括：打造高端装备、智能制造等先进制造业集群；加强科技创新能力建设，提升自主创新能力；深化国际交流合作，拓展国际合作领域和渠道。</a:t>
            </a:r>
          </a:p>
        </p:txBody>
      </p:sp>
      <p:sp>
        <p:nvSpPr>
          <p:cNvPr id="8" name="AutoShape 8"/>
          <p:cNvSpPr/>
          <p:nvPr/>
        </p:nvSpPr>
        <p:spPr>
          <a:xfrm>
            <a:off x="8188393" y="1516114"/>
            <a:ext cx="24384" cy="4312095"/>
          </a:xfrm>
          <a:prstGeom prst="rect">
            <a:avLst/>
          </a:prstGeom>
          <a:gradFill>
            <a:gsLst>
              <a:gs pos="0">
                <a:schemeClr val="accent2">
                  <a:alpha val="100000"/>
                </a:schemeClr>
              </a:gs>
              <a:gs pos="100000">
                <a:schemeClr val="accent1">
                  <a:alpha val="100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8057126" y="1355266"/>
            <a:ext cx="286918" cy="321696"/>
          </a:xfrm>
          <a:prstGeom prst="triangl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0" name="TextBox 10"/>
          <p:cNvSpPr txBox="1"/>
          <p:nvPr/>
        </p:nvSpPr>
        <p:spPr>
          <a:xfrm>
            <a:off x="8517616" y="2292458"/>
            <a:ext cx="2981325" cy="3467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实现产业高端化、智能化、绿色化发展，推动区域经济高质量发展。重点任务包括：推动产业向高端化、智能化、绿色化方向转型升级；加强创新体系建设，提升区域创新能力和竞争力；促进产城融合和城乡协调发展，推动区域经济高质量发展。</a:t>
            </a:r>
          </a:p>
        </p:txBody>
      </p:sp>
      <p:sp>
        <p:nvSpPr>
          <p:cNvPr id="11" name="TextBox 11"/>
          <p:cNvSpPr txBox="1"/>
          <p:nvPr/>
        </p:nvSpPr>
        <p:spPr>
          <a:xfrm>
            <a:off x="938004" y="1247741"/>
            <a:ext cx="3057525"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2325" b="1">
                <a:solidFill>
                  <a:schemeClr val="accent1"/>
                </a:solidFill>
                <a:latin typeface="Microsoft Yahei"/>
                <a:ea typeface="Microsoft Yahei"/>
                <a:cs typeface="Microsoft Yahei"/>
              </a:rPr>
              <a:t>短期目标（2023-2025年）</a:t>
            </a:r>
          </a:p>
        </p:txBody>
      </p:sp>
      <p:sp>
        <p:nvSpPr>
          <p:cNvPr id="12" name="TextBox 12"/>
          <p:cNvSpPr txBox="1"/>
          <p:nvPr/>
        </p:nvSpPr>
        <p:spPr>
          <a:xfrm>
            <a:off x="4693027" y="1247741"/>
            <a:ext cx="3057525"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2325" b="1">
                <a:solidFill>
                  <a:schemeClr val="accent1"/>
                </a:solidFill>
                <a:latin typeface="Microsoft Yahei"/>
                <a:ea typeface="Microsoft Yahei"/>
                <a:cs typeface="Microsoft Yahei"/>
              </a:rPr>
              <a:t>中期目标（2026-2030年）</a:t>
            </a:r>
          </a:p>
        </p:txBody>
      </p:sp>
      <p:sp>
        <p:nvSpPr>
          <p:cNvPr id="13" name="TextBox 13"/>
          <p:cNvSpPr txBox="1"/>
          <p:nvPr/>
        </p:nvSpPr>
        <p:spPr>
          <a:xfrm>
            <a:off x="8508764" y="1247741"/>
            <a:ext cx="3057525"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2325" b="1">
                <a:solidFill>
                  <a:schemeClr val="accent1"/>
                </a:solidFill>
                <a:latin typeface="Microsoft Yahei"/>
                <a:ea typeface="Microsoft Yahei"/>
                <a:cs typeface="Microsoft Yahei"/>
              </a:rPr>
              <a:t>长期目标（2031-2035年）</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阶段性目标与任务分解</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577566" y="3267201"/>
            <a:ext cx="6115050" cy="1819032"/>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500" b="1">
                <a:solidFill>
                  <a:schemeClr val="accent1">
                    <a:alpha val="100000"/>
                  </a:schemeClr>
                </a:solidFill>
                <a:latin typeface="STSong"/>
                <a:ea typeface="STSong"/>
                <a:cs typeface="STSong"/>
              </a:rPr>
              <a:t>产业布局与优化调整方案</a:t>
            </a:r>
          </a:p>
        </p:txBody>
      </p:sp>
      <p:sp>
        <p:nvSpPr>
          <p:cNvPr id="3" name="TextBox 3"/>
          <p:cNvSpPr txBox="1"/>
          <p:nvPr/>
        </p:nvSpPr>
        <p:spPr>
          <a:xfrm>
            <a:off x="5577566" y="1758043"/>
            <a:ext cx="2152650" cy="17145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ts val="450"/>
              </a:spcBef>
            </a:pPr>
            <a:r>
              <a:rPr lang="en-US" sz="8400" b="1">
                <a:solidFill>
                  <a:schemeClr val="accent1"/>
                </a:solidFill>
                <a:latin typeface="PingFang SC"/>
                <a:ea typeface="PingFang SC"/>
                <a:cs typeface="PingFang SC"/>
              </a:rP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38" r="338"/>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 name="AutoShape 4"/>
          <p:cNvSpPr/>
          <p:nvPr/>
        </p:nvSpPr>
        <p:spPr>
          <a:xfrm>
            <a:off x="563624" y="1824409"/>
            <a:ext cx="2936423" cy="1604591"/>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solidFill>
                <a:latin typeface="Microsoft Yahei"/>
                <a:ea typeface="Microsoft Yahei"/>
                <a:cs typeface="Microsoft Yahei"/>
              </a:rPr>
              <a:t>哈大齐工业走廊现有产业布局以重工业为主导，包括钢铁、化工、装备制造等领域，轻工业和服务业发展相对滞后。</a:t>
            </a:r>
            <a:endParaRPr lang="en-US" sz="1100"/>
          </a:p>
        </p:txBody>
      </p:sp>
      <p:sp>
        <p:nvSpPr>
          <p:cNvPr id="5" name="AutoShape 5"/>
          <p:cNvSpPr/>
          <p:nvPr/>
        </p:nvSpPr>
        <p:spPr>
          <a:xfrm>
            <a:off x="601724" y="4315960"/>
            <a:ext cx="3052052" cy="1604591"/>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solidFill>
                <a:latin typeface="Microsoft Yahei"/>
                <a:ea typeface="Microsoft Yahei"/>
                <a:cs typeface="Microsoft Yahei"/>
              </a:rPr>
              <a:t>当前产业布局存在产业结构单一、创新能力不足、资源环境压力大等问题，亟待进行优化调整。</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现有产业布局梳理及问题诊断</a:t>
              </a:r>
            </a:p>
          </p:txBody>
        </p:sp>
      </p:grpSp>
      <p:sp>
        <p:nvSpPr>
          <p:cNvPr id="28" name="AutoShape 28"/>
          <p:cNvSpPr/>
          <p:nvPr/>
        </p:nvSpPr>
        <p:spPr>
          <a:xfrm>
            <a:off x="601724" y="3976765"/>
            <a:ext cx="2936423" cy="339195"/>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solidFill>
                <a:latin typeface="Microsoft Yahei"/>
                <a:ea typeface="Microsoft Yahei"/>
                <a:cs typeface="Microsoft Yahei"/>
              </a:rPr>
              <a:t>问题诊断</a:t>
            </a:r>
            <a:endParaRPr lang="en-US" sz="1100"/>
          </a:p>
        </p:txBody>
      </p:sp>
      <p:sp>
        <p:nvSpPr>
          <p:cNvPr id="29" name="AutoShape 29"/>
          <p:cNvSpPr/>
          <p:nvPr/>
        </p:nvSpPr>
        <p:spPr>
          <a:xfrm>
            <a:off x="563624" y="1405309"/>
            <a:ext cx="2936423" cy="339195"/>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solidFill>
                <a:latin typeface="Microsoft Yahei"/>
                <a:ea typeface="Microsoft Yahei"/>
                <a:cs typeface="Microsoft Yahei"/>
              </a:rPr>
              <a:t>产业布局现状</a:t>
            </a:r>
            <a:endParaRPr lang="en-US" sz="1100"/>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103852" y="4838783"/>
            <a:ext cx="10266726" cy="1333500"/>
            <a:chOff x="1103852" y="4838783"/>
            <a:chExt cx="10266726" cy="1333500"/>
          </a:xfrm>
        </p:grpSpPr>
        <p:sp>
          <p:nvSpPr>
            <p:cNvPr id="3" name="AutoShape 3"/>
            <p:cNvSpPr/>
            <p:nvPr/>
          </p:nvSpPr>
          <p:spPr>
            <a:xfrm>
              <a:off x="2377205" y="4838783"/>
              <a:ext cx="8305833" cy="1333500"/>
            </a:xfrm>
            <a:prstGeom prst="rect">
              <a:avLst/>
            </a:prstGeom>
            <a:solidFill>
              <a:schemeClr val="accent1">
                <a:lumMod val="20000"/>
                <a:lumOff val="80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 name="Freeform 4"/>
            <p:cNvSpPr/>
            <p:nvPr/>
          </p:nvSpPr>
          <p:spPr>
            <a:xfrm rot="10800000">
              <a:off x="1103852"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5" name="Freeform 5"/>
            <p:cNvSpPr/>
            <p:nvPr/>
          </p:nvSpPr>
          <p:spPr>
            <a:xfrm rot="10800000">
              <a:off x="9159730"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grpSp>
      <p:grpSp>
        <p:nvGrpSpPr>
          <p:cNvPr id="6" name="Group 6"/>
          <p:cNvGrpSpPr/>
          <p:nvPr/>
        </p:nvGrpSpPr>
        <p:grpSpPr>
          <a:xfrm>
            <a:off x="1031730" y="3081147"/>
            <a:ext cx="10266726" cy="1333500"/>
            <a:chOff x="1031730" y="3081147"/>
            <a:chExt cx="10266726" cy="1333500"/>
          </a:xfrm>
        </p:grpSpPr>
        <p:sp>
          <p:nvSpPr>
            <p:cNvPr id="7" name="AutoShape 7"/>
            <p:cNvSpPr/>
            <p:nvPr/>
          </p:nvSpPr>
          <p:spPr>
            <a:xfrm>
              <a:off x="2305083" y="3081147"/>
              <a:ext cx="8305833" cy="1333500"/>
            </a:xfrm>
            <a:prstGeom prst="rect">
              <a:avLst/>
            </a:prstGeom>
            <a:solidFill>
              <a:schemeClr val="accent1">
                <a:lumMod val="20000"/>
                <a:lumOff val="80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8" name="Freeform 8"/>
            <p:cNvSpPr/>
            <p:nvPr/>
          </p:nvSpPr>
          <p:spPr>
            <a:xfrm rot="10800000">
              <a:off x="1031730"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9" name="Freeform 9"/>
            <p:cNvSpPr/>
            <p:nvPr/>
          </p:nvSpPr>
          <p:spPr>
            <a:xfrm rot="10800000">
              <a:off x="9087608"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grpSp>
      <p:grpSp>
        <p:nvGrpSpPr>
          <p:cNvPr id="10" name="Group 10"/>
          <p:cNvGrpSpPr/>
          <p:nvPr/>
        </p:nvGrpSpPr>
        <p:grpSpPr>
          <a:xfrm>
            <a:off x="1103852" y="1348302"/>
            <a:ext cx="10266726" cy="1333500"/>
            <a:chOff x="1103852" y="1348302"/>
            <a:chExt cx="10266726" cy="1333500"/>
          </a:xfrm>
        </p:grpSpPr>
        <p:sp>
          <p:nvSpPr>
            <p:cNvPr id="11" name="AutoShape 11"/>
            <p:cNvSpPr/>
            <p:nvPr/>
          </p:nvSpPr>
          <p:spPr>
            <a:xfrm>
              <a:off x="2377205" y="1348302"/>
              <a:ext cx="8305833" cy="1333500"/>
            </a:xfrm>
            <a:prstGeom prst="rect">
              <a:avLst/>
            </a:prstGeom>
            <a:solidFill>
              <a:schemeClr val="accent1">
                <a:lumMod val="20000"/>
                <a:lumOff val="80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2" name="Freeform 12"/>
            <p:cNvSpPr/>
            <p:nvPr/>
          </p:nvSpPr>
          <p:spPr>
            <a:xfrm rot="10800000">
              <a:off x="1103852"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3" name="Freeform 13"/>
            <p:cNvSpPr/>
            <p:nvPr/>
          </p:nvSpPr>
          <p:spPr>
            <a:xfrm rot="10800000">
              <a:off x="9159730"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grpSp>
      <p:grpSp>
        <p:nvGrpSpPr>
          <p:cNvPr id="14" name="Group 14"/>
          <p:cNvGrpSpPr/>
          <p:nvPr/>
        </p:nvGrpSpPr>
        <p:grpSpPr>
          <a:xfrm>
            <a:off x="9997333" y="3400044"/>
            <a:ext cx="685705" cy="695706"/>
            <a:chOff x="9997333" y="3400044"/>
            <a:chExt cx="685705" cy="695706"/>
          </a:xfrm>
        </p:grpSpPr>
        <p:sp>
          <p:nvSpPr>
            <p:cNvPr id="15" name="Freeform 15"/>
            <p:cNvSpPr/>
            <p:nvPr/>
          </p:nvSpPr>
          <p:spPr>
            <a:xfrm>
              <a:off x="10034290" y="3847243"/>
              <a:ext cx="87725" cy="163068"/>
            </a:xfrm>
            <a:custGeom>
              <a:rect l="l" t="t"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10177260" y="3757422"/>
              <a:ext cx="87725" cy="252984"/>
            </a:xfrm>
            <a:custGeom>
              <a:rect l="l" t="t"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0320231" y="3757422"/>
              <a:ext cx="87725" cy="252984"/>
            </a:xfrm>
            <a:custGeom>
              <a:rect l="l" t="t"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0459962" y="3670840"/>
              <a:ext cx="94202" cy="342805"/>
            </a:xfrm>
            <a:custGeom>
              <a:rect l="l" t="t" r="r" b="b"/>
              <a:pathLst>
                <a:path w="125"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10011525" y="3517678"/>
              <a:ext cx="536162" cy="342805"/>
            </a:xfrm>
            <a:custGeom>
              <a:rect l="l" t="t"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9997333" y="3400044"/>
              <a:ext cx="685705" cy="695706"/>
            </a:xfrm>
            <a:custGeom>
              <a:rect l="l" t="t"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1" name="Freeform 21"/>
          <p:cNvSpPr/>
          <p:nvPr/>
        </p:nvSpPr>
        <p:spPr>
          <a:xfrm>
            <a:off x="1935480" y="1646434"/>
            <a:ext cx="719895" cy="555403"/>
          </a:xfrm>
          <a:custGeom>
            <a:rect l="l" t="t" r="r" b="b"/>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1975414" y="5261363"/>
            <a:ext cx="613870" cy="61387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优化调整方案设计与实施路径</a:t>
              </a:r>
            </a:p>
          </p:txBody>
        </p:sp>
      </p:grpSp>
      <p:grpSp>
        <p:nvGrpSpPr>
          <p:cNvPr id="45" name="Group 45"/>
          <p:cNvGrpSpPr/>
          <p:nvPr/>
        </p:nvGrpSpPr>
        <p:grpSpPr>
          <a:xfrm>
            <a:off x="3314700" y="5303594"/>
            <a:ext cx="7382690" cy="863070"/>
            <a:chOff x="3314700" y="5303594"/>
            <a:chExt cx="7382690" cy="863070"/>
          </a:xfrm>
        </p:grpSpPr>
        <p:sp>
          <p:nvSpPr>
            <p:cNvPr id="46" name="TextBox 46"/>
            <p:cNvSpPr txBox="1"/>
            <p:nvPr/>
          </p:nvSpPr>
          <p:spPr>
            <a:xfrm>
              <a:off x="3314700" y="5303594"/>
              <a:ext cx="7382690" cy="863070"/>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000000">
                      <a:alpha val="100000"/>
                    </a:srgbClr>
                  </a:solidFill>
                  <a:latin typeface="Microsoft Yahei"/>
                  <a:ea typeface="Microsoft Yahei"/>
                  <a:cs typeface="Microsoft Yahei"/>
                </a:rPr>
                <a:t>建立健全政策体系，加大政策扶持力度；加强人才队伍建设，引进和培养高素质人才；完善基础设施建设，提升城市功能和承载能力。</a:t>
              </a:r>
            </a:p>
          </p:txBody>
        </p:sp>
      </p:grpSp>
      <p:grpSp>
        <p:nvGrpSpPr>
          <p:cNvPr id="47" name="Group 47"/>
          <p:cNvGrpSpPr/>
          <p:nvPr/>
        </p:nvGrpSpPr>
        <p:grpSpPr>
          <a:xfrm>
            <a:off x="3314700" y="4838783"/>
            <a:ext cx="7382690" cy="490334"/>
            <a:chOff x="3314700" y="4838783"/>
            <a:chExt cx="7382690" cy="490334"/>
          </a:xfrm>
        </p:grpSpPr>
        <p:sp>
          <p:nvSpPr>
            <p:cNvPr id="48" name="TextBox 48"/>
            <p:cNvSpPr txBox="1"/>
            <p:nvPr/>
          </p:nvSpPr>
          <p:spPr>
            <a:xfrm>
              <a:off x="3314700" y="4838783"/>
              <a:ext cx="7382690" cy="49033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实施路径</a:t>
              </a:r>
            </a:p>
          </p:txBody>
        </p:sp>
      </p:grpSp>
      <p:grpSp>
        <p:nvGrpSpPr>
          <p:cNvPr id="49" name="Group 49"/>
          <p:cNvGrpSpPr/>
          <p:nvPr/>
        </p:nvGrpSpPr>
        <p:grpSpPr>
          <a:xfrm>
            <a:off x="3456760" y="1771107"/>
            <a:ext cx="7382690" cy="863070"/>
            <a:chOff x="3456760" y="1771107"/>
            <a:chExt cx="7382690" cy="863070"/>
          </a:xfrm>
        </p:grpSpPr>
        <p:sp>
          <p:nvSpPr>
            <p:cNvPr id="50" name="TextBox 50"/>
            <p:cNvSpPr txBox="1"/>
            <p:nvPr/>
          </p:nvSpPr>
          <p:spPr>
            <a:xfrm>
              <a:off x="3456760" y="1771107"/>
              <a:ext cx="7382690" cy="863070"/>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000000">
                      <a:alpha val="100000"/>
                    </a:srgbClr>
                  </a:solidFill>
                  <a:latin typeface="Microsoft Yahei"/>
                  <a:ea typeface="Microsoft Yahei"/>
                  <a:cs typeface="Microsoft Yahei"/>
                </a:rPr>
                <a:t>通过优化产业布局，促进产业结构多元化、提升创新能力、降低资源环境压力，实现哈大齐工业走廊可持续发展。</a:t>
              </a:r>
            </a:p>
          </p:txBody>
        </p:sp>
      </p:grpSp>
      <p:grpSp>
        <p:nvGrpSpPr>
          <p:cNvPr id="51" name="Group 51"/>
          <p:cNvGrpSpPr/>
          <p:nvPr/>
        </p:nvGrpSpPr>
        <p:grpSpPr>
          <a:xfrm>
            <a:off x="3456760" y="1395927"/>
            <a:ext cx="7293402" cy="490334"/>
            <a:chOff x="3456760" y="1395927"/>
            <a:chExt cx="7293402" cy="490334"/>
          </a:xfrm>
        </p:grpSpPr>
        <p:sp>
          <p:nvSpPr>
            <p:cNvPr id="52" name="TextBox 52"/>
            <p:cNvSpPr txBox="1"/>
            <p:nvPr/>
          </p:nvSpPr>
          <p:spPr>
            <a:xfrm>
              <a:off x="3456760" y="1395927"/>
              <a:ext cx="7293402" cy="49033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175" b="1">
                  <a:solidFill>
                    <a:schemeClr val="accent1">
                      <a:alpha val="100000"/>
                    </a:schemeClr>
                  </a:solidFill>
                  <a:latin typeface="Microsoft Yahei"/>
                  <a:ea typeface="Microsoft Yahei"/>
                  <a:cs typeface="Microsoft Yahei"/>
                </a:rPr>
                <a:t>优化调整目标</a:t>
              </a:r>
            </a:p>
          </p:txBody>
        </p:sp>
      </p:grpSp>
      <p:grpSp>
        <p:nvGrpSpPr>
          <p:cNvPr id="53" name="Group 53"/>
          <p:cNvGrpSpPr/>
          <p:nvPr/>
        </p:nvGrpSpPr>
        <p:grpSpPr>
          <a:xfrm>
            <a:off x="1704918" y="3545958"/>
            <a:ext cx="7382690" cy="863070"/>
            <a:chOff x="1704918" y="3545958"/>
            <a:chExt cx="7382690" cy="863070"/>
          </a:xfrm>
        </p:grpSpPr>
        <p:sp>
          <p:nvSpPr>
            <p:cNvPr id="54" name="TextBox 54"/>
            <p:cNvSpPr txBox="1"/>
            <p:nvPr/>
          </p:nvSpPr>
          <p:spPr>
            <a:xfrm>
              <a:off x="1704918" y="3545958"/>
              <a:ext cx="7382690" cy="863070"/>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000000">
                      <a:alpha val="100000"/>
                    </a:srgbClr>
                  </a:solidFill>
                  <a:latin typeface="Microsoft Yahei"/>
                  <a:ea typeface="Microsoft Yahei"/>
                  <a:cs typeface="Microsoft Yahei"/>
                </a:rPr>
                <a:t>制定差异化产业政策，引导和支持新兴产业、高技术产业和现代服务业发展；加强产学研合作，提升产业技术创新能力；推进产业园区建设，促进产业集聚和协同发展。</a:t>
              </a:r>
            </a:p>
          </p:txBody>
        </p:sp>
      </p:grpSp>
      <p:grpSp>
        <p:nvGrpSpPr>
          <p:cNvPr id="55" name="Group 55"/>
          <p:cNvGrpSpPr/>
          <p:nvPr/>
        </p:nvGrpSpPr>
        <p:grpSpPr>
          <a:xfrm>
            <a:off x="1704918" y="3081147"/>
            <a:ext cx="7382690" cy="490334"/>
            <a:chOff x="1704918" y="3081147"/>
            <a:chExt cx="7382690" cy="490334"/>
          </a:xfrm>
        </p:grpSpPr>
        <p:sp>
          <p:nvSpPr>
            <p:cNvPr id="56" name="TextBox 56"/>
            <p:cNvSpPr txBox="1"/>
            <p:nvPr/>
          </p:nvSpPr>
          <p:spPr>
            <a:xfrm>
              <a:off x="1704918" y="3081147"/>
              <a:ext cx="7382690" cy="49033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设计方案</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https://d.book118.com/656105012222010034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23283D"/>
      </a:dk1>
      <a:lt1>
        <a:srgbClr val="F4F7FF"/>
      </a:lt1>
      <a:dk2>
        <a:srgbClr val="36324A"/>
      </a:dk2>
      <a:lt2>
        <a:srgbClr val="FFFFFF"/>
      </a:lt2>
      <a:accent1>
        <a:srgbClr val="485077"/>
      </a:accent1>
      <a:accent2>
        <a:srgbClr val="6382AD"/>
      </a:accent2>
      <a:accent3>
        <a:srgbClr val="757294"/>
      </a:accent3>
      <a:accent4>
        <a:srgbClr val="93AFCE"/>
      </a:accent4>
      <a:accent5>
        <a:srgbClr val="7186AF"/>
      </a:accent5>
      <a:accent6>
        <a:srgbClr val="AD9993"/>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63</Paragraphs>
  <Slides>14</Slides>
  <Notes>0</Notes>
  <TotalTime>1</TotalTime>
  <HiddenSlides>0</HiddenSlides>
  <MMClips>0</MMClips>
  <ScaleCrop>0</ScaleCrop>
  <HeadingPairs>
    <vt:vector baseType="variant" size="6">
      <vt:variant>
        <vt:lpstr>Fonts used</vt:lpstr>
      </vt:variant>
      <vt:variant>
        <vt:i4>5</vt:i4>
      </vt:variant>
      <vt:variant>
        <vt:lpstr>Theme</vt:lpstr>
      </vt:variant>
      <vt:variant>
        <vt:i4>1</vt:i4>
      </vt:variant>
      <vt:variant>
        <vt:lpstr>Slide Titles</vt:lpstr>
      </vt:variant>
      <vt:variant>
        <vt:i4>14</vt:i4>
      </vt:variant>
    </vt:vector>
  </HeadingPairs>
  <TitlesOfParts>
    <vt:vector baseType="lpstr" size="20">
      <vt:lpstr>Arial</vt:lpstr>
      <vt:lpstr>Calibri</vt:lpstr>
      <vt:lpstr>STSong</vt:lpstr>
      <vt:lpstr>Microsoft Yahei</vt:lpstr>
      <vt:lpstr>PingFang SC</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2024-09-04T08:10:33.783</cp:lastPrinted>
  <dcterms:created xsi:type="dcterms:W3CDTF">2024-09-04T00:10:33Z</dcterms:created>
  <dcterms:modified xsi:type="dcterms:W3CDTF">2024-09-04T00:10:36Z</dcterms:modified>
</cp:coreProperties>
</file>