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olors1.xml" ContentType="application/vnd.ms-office.chartcolorstyle+xml"/>
  <Override PartName="/ppt/charts/colors2.xml" ContentType="application/vnd.ms-office.chartcolorstyle+xml"/>
  <Override PartName="/ppt/charts/style1.xml" ContentType="application/vnd.ms-office.chartstyle+xml"/>
  <Override PartName="/ppt/charts/style2.xml" ContentType="application/vnd.ms-office.chart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tx1">
              <a:alpha val="20000"/>
            </a:schemeClr>
          </a:solidFill>
        </a:fill>
      </a:tcStyle>
    </a:band1H>
    <a:band1V>
      <a:tcStyle>
        <a:fill>
          <a:solidFill>
            <a:schemeClr val="tx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5">
              <a:alpha val="20000"/>
            </a:schemeClr>
          </a:solidFill>
        </a:fill>
      </a:tcStyle>
    </a:band1H>
    <a:band1V>
      <a:tcStyle>
        <a:fill>
          <a:solidFill>
            <a:schemeClr val="accent5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3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Relationship Id="rId2" Type="http://schemas.microsoft.com/office/2011/relationships/chartColorStyle" Target="colors2.xml" /><Relationship Id="rId3" Type="http://schemas.microsoft.com/office/2011/relationships/chartStyle" Target="style2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radarChart>
        <c:radarStyle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改善前</c:v>
                </c:pt>
              </c:strCache>
            </c:strRef>
          </c:tx>
          <c:spPr>
            <a:ln w="28575" cap="rnd">
              <a:solidFill>
                <a:srgbClr val="319EC6"/>
              </a:solidFill>
              <a:round/>
            </a:ln>
            <a:effectLst/>
          </c:spPr>
          <c:marker>
            <c:symbol val="circle"/>
            <c:spPr>
              <a:solidFill>
                <a:srgbClr val="319EC6"/>
              </a:solidFill>
              <a:ln w="9525">
                <a:solidFill>
                  <a:srgbClr val="319EC6"/>
                </a:solidFill>
              </a:ln>
              <a:effectLst/>
            </c:spPr>
          </c:marker>
          <c:cat>
            <c:strRef>
              <c:f>Sheet1!$A$2:$A$9</c:f>
              <c:strCache>
                <c:ptCount val="8"/>
                <c:pt idx="0">
                  <c:v>解决问题能力</c:v>
                </c:pt>
                <c:pt idx="1">
                  <c:v>责任心</c:v>
                </c:pt>
                <c:pt idx="2">
                  <c:v>沟通协调</c:v>
                </c:pt>
                <c:pt idx="3">
                  <c:v>自信心</c:v>
                </c:pt>
                <c:pt idx="4">
                  <c:v>团队凝聚力</c:v>
                </c:pt>
                <c:pt idx="5">
                  <c:v>积极性</c:v>
                </c:pt>
                <c:pt idx="6">
                  <c:v>品管手法</c:v>
                </c:pt>
                <c:pt idx="7">
                  <c:v>幸福感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1.7</c:v>
                </c:pt>
                <c:pt idx="1">
                  <c:v>3</c:v>
                </c:pt>
                <c:pt idx="2">
                  <c:v>2.3</c:v>
                </c:pt>
                <c:pt idx="3">
                  <c:v>2.1</c:v>
                </c:pt>
                <c:pt idx="4">
                  <c:v>2.3</c:v>
                </c:pt>
                <c:pt idx="5">
                  <c:v>2.8</c:v>
                </c:pt>
                <c:pt idx="6">
                  <c:v>1.7</c:v>
                </c:pt>
                <c:pt idx="7">
                  <c:v>2.3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改善后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strRef>
              <c:f>Sheet1!$A$2:$A$9</c:f>
              <c:strCache>
                <c:ptCount val="8"/>
                <c:pt idx="0">
                  <c:v>解决问题能力</c:v>
                </c:pt>
                <c:pt idx="1">
                  <c:v>责任心</c:v>
                </c:pt>
                <c:pt idx="2">
                  <c:v>沟通协调</c:v>
                </c:pt>
                <c:pt idx="3">
                  <c:v>自信心</c:v>
                </c:pt>
                <c:pt idx="4">
                  <c:v>团队凝聚力</c:v>
                </c:pt>
                <c:pt idx="5">
                  <c:v>积极性</c:v>
                </c:pt>
                <c:pt idx="6">
                  <c:v>品管手法</c:v>
                </c:pt>
                <c:pt idx="7">
                  <c:v>幸福感</c:v>
                </c:pt>
              </c:strCache>
            </c:strRef>
          </c:cat>
          <c:val>
            <c:numRef>
              <c:f>Sheet1!$C$2:$C$9</c:f>
              <c:numCache>
                <c:formatCode>General</c:formatCode>
                <c:ptCount val="0"/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425720448"/>
        <c:axId val="425751296"/>
      </c:radarChart>
      <c:catAx>
        <c:axId val="425720448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195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95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425751296"/>
        <c:crosses val="autoZero"/>
        <c:auto val="0"/>
        <c:lblAlgn val="ctr"/>
        <c:lblOffset/>
        <c:noMultiLvlLbl val="0"/>
      </c:catAx>
      <c:valAx>
        <c:axId val="425751296"/>
        <c:scaling>
          <c:orientation/>
          <c:max val="5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195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95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4257204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1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lang="zh-CN" sz="1195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195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98358131945133209"/>
          <c:y val="0.1823149174451828"/>
          <c:w val="0.4750058650970459"/>
          <c:h val="0.75772666931152344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Barthel指数评分</c:v>
                </c:pt>
              </c:strCache>
            </c:strRef>
          </c:tx>
          <c:spPr>
            <a:ln w="19050">
              <a:noFill/>
            </a:ln>
          </c:spPr>
          <c:explosion val="5"/>
          <c:dPt>
            <c:idx val="0"/>
            <c:invertIfNegative val="1"/>
            <c:spPr>
              <a:solidFill>
                <a:schemeClr val="accent5"/>
              </a:solidFill>
              <a:ln w="19050">
                <a:noFill/>
              </a:ln>
            </c:spPr>
          </c:dPt>
          <c:dPt>
            <c:idx val="1"/>
            <c:invertIfNegative val="1"/>
            <c:spPr>
              <a:solidFill>
                <a:srgbClr val="319EC6"/>
              </a:solidFill>
              <a:ln w="19050">
                <a:noFill/>
              </a:ln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6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/>
          </c:dLbls>
          <c:cat>
            <c:strRef>
              <c:f>Sheet1!$A$2:$A$3</c:f>
              <c:strCache>
                <c:ptCount val="2"/>
                <c:pt idx="0">
                  <c:v>依从性</c:v>
                </c:pt>
                <c:pt idx="1">
                  <c:v>未依从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0.3556</c:v>
                </c:pt>
                <c:pt idx="1">
                  <c:v>0.6444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62226247787475586"/>
          <c:y val="0.3439795970916748"/>
          <c:w val="0.31349584460258484"/>
          <c:h val="0.3377796709537506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lang="zh-CN" sz="2000" b="0" i="0" u="none" strike="noStrike" kern="1200" baseline="0" smtId="4294967295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zh-CN" sz="2000" b="0" i="0" u="none" strike="noStrike" kern="1200" baseline="0" smtId="4294967295">
            <a:solidFill>
              <a:schemeClr val="accent1">
                <a:lumMod val="50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/>
    <c:showDLblsOverMax val="0"/>
  </c:chart>
  <c:spPr>
    <a:solidFill>
      <a:schemeClr val="bg1"/>
    </a:solidFill>
    <a:ln>
      <a:solidFill>
        <a:srgbClr val="2179AD"/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636638224124908"/>
          <c:y val="0.065895617008209229"/>
          <c:w val="0.72914522886276245"/>
          <c:h val="0.7300654053688049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'Sheet1 (3)'!$C$4</c:f>
              <c:strCache>
                <c:ptCount val="1"/>
                <c:pt idx="0">
                  <c:v>246</c:v>
                </c:pt>
              </c:strCache>
            </c:strRef>
          </c:tx>
          <c:spPr>
            <a:solidFill>
              <a:srgbClr val="319EC6"/>
            </a:solidFill>
            <a:ln w="15875">
              <a:noFill/>
            </a:ln>
            <a:effectLst/>
          </c:spPr>
          <c:invertIfNegative val="0"/>
          <c:dPt>
            <c:idx val="1"/>
            <c:invertIfNegative val="0"/>
            <c:spPr>
              <a:solidFill>
                <a:srgbClr val="319EC6">
                  <a:alpha val="89804"/>
                </a:srgbClr>
              </a:solidFill>
              <a:ln w="15875">
                <a:noFill/>
              </a:ln>
              <a:effectLst/>
            </c:spPr>
          </c:dPt>
          <c:dPt>
            <c:idx val="2"/>
            <c:invertIfNegative val="0"/>
            <c:spPr>
              <a:solidFill>
                <a:srgbClr val="319EC6">
                  <a:alpha val="80000"/>
                </a:srgbClr>
              </a:solidFill>
              <a:ln w="15875">
                <a:noFill/>
              </a:ln>
              <a:effectLst/>
            </c:spPr>
          </c:dPt>
          <c:dPt>
            <c:idx val="3"/>
            <c:invertIfNegative val="0"/>
            <c:spPr>
              <a:solidFill>
                <a:srgbClr val="319EC6">
                  <a:alpha val="69804"/>
                </a:srgbClr>
              </a:solidFill>
              <a:ln w="15875">
                <a:noFill/>
              </a:ln>
              <a:effectLst/>
            </c:spPr>
          </c:dPt>
          <c:dPt>
            <c:idx val="4"/>
            <c:invertIfNegative val="0"/>
            <c:spPr>
              <a:solidFill>
                <a:srgbClr val="319EC6">
                  <a:alpha val="60000"/>
                </a:srgbClr>
              </a:solidFill>
              <a:ln w="15875"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defRPr>
                </a:pPr>
                <a:endParaRPr lang="zh-CN" sz="1000" b="0" i="0" u="none" strike="noStrike" kern="1200" baseline="0" smtId="4294967295">
                  <a:solidFill>
                    <a:srgbClr val="000000"/>
                  </a:solidFill>
                  <a:latin typeface="+mn-ea"/>
                  <a:ea typeface="+mn-ea"/>
                  <a:cs typeface="宋体" panose="02010600030101010101" pitchFamily="2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'Sheet1 (3)'!$B$6:$B$10</c:f>
              <c:strCache>
                <c:ptCount val="5"/>
                <c:pt idx="0">
                  <c:v>服药不良反应较多</c:v>
                </c:pt>
                <c:pt idx="1">
                  <c:v>自行停药</c:v>
                </c:pt>
                <c:pt idx="2">
                  <c:v>漏服药物</c:v>
                </c:pt>
                <c:pt idx="3">
                  <c:v>病情变化</c:v>
                </c:pt>
                <c:pt idx="4">
                  <c:v>其他</c:v>
                </c:pt>
              </c:strCache>
            </c:strRef>
          </c:cat>
          <c:val>
            <c:numRef>
              <c:f>'Sheet1 (3)'!$C$6:$C$10</c:f>
              <c:numCache>
                <c:formatCode>General</c:formatCode>
                <c:ptCount val="5"/>
                <c:pt idx="0">
                  <c:v>38</c:v>
                </c:pt>
                <c:pt idx="1">
                  <c:v>30</c:v>
                </c:pt>
                <c:pt idx="2">
                  <c:v>10</c:v>
                </c:pt>
                <c:pt idx="3">
                  <c:v>6</c:v>
                </c:pt>
                <c:pt idx="4">
                  <c:v>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0"/>
        <c:overlap/>
        <c:axId val="426359424"/>
        <c:axId val="426448384"/>
      </c:barChart>
      <c:lineChart>
        <c:grouping/>
        <c:varyColors val="0"/>
        <c:ser>
          <c:idx val="1"/>
          <c:order val="1"/>
          <c:tx>
            <c:strRef>
              <c:f>'Sheet1 (3)'!$D$4</c:f>
              <c:strCache>
                <c:ptCount val="1"/>
                <c:pt idx="0">
                  <c:v>累计百分比</c:v>
                </c:pt>
              </c:strCache>
            </c:strRef>
          </c:tx>
          <c:spPr>
            <a:ln w="25400" cap="rnd" cmpd="sng" algn="ctr">
              <a:solidFill>
                <a:srgbClr val="FF0000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FF0000"/>
              </a:solidFill>
              <a:ln w="9525" cap="flat" cmpd="sng" algn="ctr">
                <a:solidFill>
                  <a:srgbClr val="FF0000"/>
                </a:solidFill>
                <a:prstDash val="solid"/>
                <a:round/>
              </a:ln>
            </c:spPr>
          </c:marker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layout>
                <c:manualLayout>
                  <c:x val="-0.09814152866601944"/>
                  <c:y val="-0.048331987112760544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rgbClr val="000000"/>
                      </a:solidFill>
                      <a:latin typeface="+mn-ea"/>
                      <a:ea typeface="+mn-ea"/>
                      <a:cs typeface="宋体" panose="02010600030101010101" pitchFamily="2" charset="-122"/>
                    </a:defRPr>
                  </a:pPr>
                  <a:endPara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rgbClr val="000000"/>
                    </a:solidFill>
                    <a:latin typeface="+mn-ea"/>
                    <a:ea typeface="+mn-ea"/>
                    <a:cs typeface="宋体" panose="02010600030101010101" pitchFamily="2" charset="-122"/>
                  </a:defRPr>
                </a:pPr>
                <a:endParaRPr lang="zh-CN" sz="1000" b="0" i="0" u="none" strike="noStrike" kern="1200" baseline="0" smtId="4294967295">
                  <a:solidFill>
                    <a:srgbClr val="000000"/>
                  </a:solidFill>
                  <a:latin typeface="+mn-ea"/>
                  <a:ea typeface="+mn-ea"/>
                  <a:cs typeface="宋体" panose="02010600030101010101" pitchFamily="2" charset="-122"/>
                </a:endParaRPr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'Sheet1 (3)'!$B$6:$B$10</c:f>
              <c:strCache>
                <c:ptCount val="5"/>
                <c:pt idx="0">
                  <c:v>服药不良反应较多</c:v>
                </c:pt>
                <c:pt idx="1">
                  <c:v>自行停药</c:v>
                </c:pt>
                <c:pt idx="2">
                  <c:v>漏服药物</c:v>
                </c:pt>
                <c:pt idx="3">
                  <c:v>病情变化</c:v>
                </c:pt>
                <c:pt idx="4">
                  <c:v>其他</c:v>
                </c:pt>
              </c:strCache>
            </c:strRef>
          </c:cat>
          <c:val>
            <c:numRef>
              <c:f>'Sheet1 (3)'!$D$5:$D$10</c:f>
              <c:numCache>
                <c:formatCode>0.00%</c:formatCode>
                <c:ptCount val="6"/>
                <c:pt idx="0">
                  <c:v>0</c:v>
                </c:pt>
                <c:pt idx="1">
                  <c:v>0.4368</c:v>
                </c:pt>
                <c:pt idx="2">
                  <c:v>0.7816</c:v>
                </c:pt>
                <c:pt idx="3">
                  <c:v>0.8965</c:v>
                </c:pt>
                <c:pt idx="4">
                  <c:v>0.9655</c:v>
                </c:pt>
                <c:pt idx="5">
                  <c:v>1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426449920"/>
        <c:axId val="426455808"/>
      </c:lineChart>
      <c:catAx>
        <c:axId val="426359424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</a:ln>
          <a:effectLst/>
        </c:spPr>
        <c:txPr>
          <a:bodyPr rot="-27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rgbClr val="000000"/>
                </a:solidFill>
                <a:latin typeface="+mn-ea"/>
                <a:ea typeface="+mn-ea"/>
                <a:cs typeface="宋体" panose="02010600030101010101" pitchFamily="2" charset="-122"/>
              </a:defRPr>
            </a:pPr>
            <a:endParaRPr lang="zh-CN" sz="1000" b="0" i="0" u="none" strike="noStrike" kern="1200" baseline="0" smtId="4294967295">
              <a:solidFill>
                <a:srgbClr val="000000"/>
              </a:solidFill>
              <a:latin typeface="+mn-ea"/>
              <a:ea typeface="+mn-ea"/>
              <a:cs typeface="宋体" panose="02010600030101010101" pitchFamily="2" charset="-122"/>
            </a:endParaRPr>
          </a:p>
        </c:txPr>
        <c:crossAx val="426448384"/>
        <c:crosses val="autoZero"/>
        <c:auto val="0"/>
        <c:lblAlgn val="ctr"/>
        <c:lblOffset/>
        <c:noMultiLvlLbl val="0"/>
      </c:catAx>
      <c:valAx>
        <c:axId val="426448384"/>
        <c:scaling>
          <c:orientation/>
          <c:max val="87"/>
          <c:min val="0"/>
        </c:scaling>
        <c:delete val="0"/>
        <c:axPos val="l"/>
        <c:numFmt formatCode="General" sourceLinked="1"/>
        <c:majorTickMark val="none"/>
        <c:minorTickMark val="none"/>
        <c:spPr>
          <a:ln w="9525" cap="flat" cmpd="sng" algn="ctr">
            <a:noFill/>
            <a:prstDash val="solid"/>
            <a:round/>
          </a:ln>
        </c:spPr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rgbClr val="000000"/>
                </a:solidFill>
                <a:latin typeface="+mn-ea"/>
                <a:ea typeface="+mn-ea"/>
                <a:cs typeface="宋体" panose="02010600030101010101" pitchFamily="2" charset="-122"/>
              </a:defRPr>
            </a:pPr>
            <a:endParaRPr lang="zh-CN" sz="1000" b="0" i="0" u="none" strike="noStrike" kern="1200" baseline="0" smtId="4294967295">
              <a:solidFill>
                <a:srgbClr val="000000"/>
              </a:solidFill>
              <a:latin typeface="+mn-ea"/>
              <a:ea typeface="+mn-ea"/>
              <a:cs typeface="宋体" panose="02010600030101010101" pitchFamily="2" charset="-122"/>
            </a:endParaRPr>
          </a:p>
        </c:txPr>
        <c:crossAx val="426359424"/>
        <c:crosses val="autoZero"/>
        <c:crossBetween val="between"/>
        <c:majorUnit val="20"/>
      </c:valAx>
      <c:valAx>
        <c:axId val="426455808"/>
        <c:scaling>
          <c:orientation/>
          <c:max val="1"/>
        </c:scaling>
        <c:delete val="0"/>
        <c:axPos val="r"/>
        <c:numFmt formatCode="0%" sourceLinked="0"/>
        <c:majorTickMark val="out"/>
        <c:minorTickMark val="none"/>
        <c:spPr>
          <a:ln w="6350" cap="flat" cmpd="sng" algn="ctr">
            <a:noFill/>
            <a:prstDash val="solid"/>
            <a:round/>
          </a:ln>
        </c:spPr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rgbClr val="000000"/>
                </a:solidFill>
                <a:latin typeface="+mn-ea"/>
                <a:ea typeface="+mn-ea"/>
                <a:cs typeface="宋体" panose="02010600030101010101" pitchFamily="2" charset="-122"/>
              </a:defRPr>
            </a:pPr>
            <a:endParaRPr lang="zh-CN" sz="1000" b="0" i="0" u="none" strike="noStrike" kern="1200" baseline="0" smtId="4294967295">
              <a:solidFill>
                <a:srgbClr val="000000"/>
              </a:solidFill>
              <a:latin typeface="+mn-ea"/>
              <a:ea typeface="+mn-ea"/>
              <a:cs typeface="宋体" panose="02010600030101010101" pitchFamily="2" charset="-122"/>
            </a:endParaRPr>
          </a:p>
        </c:txPr>
        <c:crossAx val="426449920"/>
        <c:crosses val="max"/>
        <c:crossBetween val="midCat"/>
        <c:majorUnit val="0.1"/>
      </c:valAx>
      <c:catAx>
        <c:axId val="426449920"/>
        <c:scaling>
          <c:orientation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 w="6350" cap="flat" cmpd="sng" algn="ctr">
            <a:noFill/>
            <a:prstDash val="solid"/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rgbClr val="000000"/>
                </a:solidFill>
                <a:latin typeface="+mn-ea"/>
                <a:ea typeface="+mn-ea"/>
                <a:cs typeface="宋体" panose="02010600030101010101" pitchFamily="2" charset="-122"/>
              </a:defRPr>
            </a:pPr>
            <a:endParaRPr lang="zh-CN" sz="1000" b="0" i="0" u="none" strike="noStrike" kern="1200" baseline="0" smtId="4294967295">
              <a:solidFill>
                <a:srgbClr val="000000"/>
              </a:solidFill>
              <a:latin typeface="+mn-ea"/>
              <a:ea typeface="+mn-ea"/>
              <a:cs typeface="宋体" panose="02010600030101010101" pitchFamily="2" charset="-122"/>
            </a:endParaRPr>
          </a:p>
        </c:txPr>
        <c:crossAx val="426455808"/>
        <c:crosses val="max"/>
        <c:auto val="0"/>
        <c:lblAlgn val="ctr"/>
        <c:lblOffset/>
        <c:noMultiLvlLbl val="0"/>
      </c:catAx>
      <c:spPr>
        <a:noFill/>
        <a:ln w="6350">
          <a:solidFill>
            <a:schemeClr val="accent1">
              <a:lumMod val="20000"/>
              <a:lumOff val="80000"/>
            </a:schemeClr>
          </a:solidFill>
        </a:ln>
      </c:spPr>
    </c:plotArea>
    <c:plotVisOnly val="1"/>
    <c:dispBlanksAs val="gap"/>
    <c:showDLblsOverMax val="0"/>
  </c:chart>
  <c:spPr>
    <a:noFill/>
    <a:ln w="9525" cap="flat" cmpd="sng" algn="ctr">
      <a:solidFill>
        <a:srgbClr val="2179AD"/>
      </a:solidFill>
      <a:prstDash val="solid"/>
      <a:round/>
    </a:ln>
    <a:effectLst/>
  </c:spPr>
  <c:txPr>
    <a:bodyPr/>
    <a:p>
      <a:pPr>
        <a:defRPr lang="zh-CN" sz="1000" b="0" i="0" u="none" strike="noStrike" baseline="0" smtId="4294967295">
          <a:solidFill>
            <a:srgbClr val="000000"/>
          </a:solidFill>
          <a:latin typeface="+mn-ea"/>
          <a:ea typeface="+mn-ea"/>
          <a:cs typeface="宋体" panose="02010600030101010101" pitchFamily="2" charset="-122"/>
        </a:defRPr>
      </a:pPr>
      <a:endParaRPr lang="zh-CN" sz="1000" b="0" i="0" u="none" strike="noStrike" baseline="0" smtId="4294967295">
        <a:solidFill>
          <a:srgbClr val="000000"/>
        </a:solidFill>
        <a:latin typeface="+mn-ea"/>
        <a:ea typeface="+mn-ea"/>
        <a:cs typeface="宋体" panose="02010600030101010101" pitchFamily="2" charset="-122"/>
      </a:endParaRPr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582616180181503"/>
          <c:y val="0.061824370175600052"/>
          <c:w val="0.79936307668685913"/>
          <c:h val="0.821052610874176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2179AD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spPr>
              <a:solidFill>
                <a:srgbClr val="319EC6"/>
              </a:solidFill>
              <a:ln>
                <a:noFill/>
              </a:ln>
              <a:effectLst/>
            </c:spPr>
          </c:dPt>
          <c:dLbls>
            <c:dLbl>
              <c:idx val="0"/>
              <c:tx>
                <c:rich>
                  <a:bodyPr rot="0" spcFirstLastPara="0" vertOverflow="ellipsis" vert="horz" wrap="square" lIns="38100" tIns="19050" rIns="38100" bIns="19050" anchor="ctr" anchorCtr="1"/>
                  <a:lstStyle/>
                  <a:p>
                    <a:pPr defTabSz="914400">
                      <a:defRPr lang="zh-CN" sz="1200" b="0" i="0" u="none" strike="noStrike" kern="1200" baseline="0">
                        <a:solidFill>
                          <a:schemeClr val="tx1"/>
                        </a:solidFill>
                        <a:latin typeface="+mn-ea"/>
                        <a:ea typeface="+mn-ea"/>
                        <a:cs typeface="+mn-cs"/>
                      </a:defRPr>
                    </a:pPr>
                    <a:r>
                      <a:rPr lang="en-US" altLang="zh-CN"/>
                      <a:t>35.56</a:t>
                    </a:r>
                    <a:r>
                      <a:rPr lang="en-US"/>
                      <a:t>%</a:t>
                    </a:r>
                  </a:p>
                </c:rich>
              </c:tx>
              <c:numFmt formatCode="" sourceLinked="1"/>
              <c:spPr>
                <a:noFill/>
                <a:ln>
                  <a:noFill/>
                </a:ln>
                <a:effectLst/>
              </c:spPr>
              <c:txPr>
                <a:bodyPr/>
                <a:p>
                  <a:pPr>
                    <a:defRPr/>
                  </a:p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tx>
                <c:rich>
                  <a:bodyPr rot="0" spcFirstLastPara="0" vertOverflow="ellipsis" vert="horz" wrap="square" lIns="38100" tIns="19050" rIns="38100" bIns="19050" anchor="ctr" anchorCtr="1"/>
                  <a:lstStyle/>
                  <a:p>
                    <a:pPr defTabSz="914400">
                      <a:defRPr lang="zh-CN" sz="1200" b="0" i="0" u="none" strike="noStrike" kern="1200" baseline="0">
                        <a:solidFill>
                          <a:schemeClr val="tx1"/>
                        </a:solidFill>
                        <a:latin typeface="+mn-ea"/>
                        <a:ea typeface="+mn-ea"/>
                        <a:cs typeface="+mn-cs"/>
                      </a:defRPr>
                    </a:pPr>
                    <a:r>
                      <a:rPr lang="en-US" altLang="zh-CN"/>
                      <a:t>74.69%</a:t>
                    </a:r>
                  </a:p>
                </c:rich>
              </c:tx>
              <c:numFmt formatCode="" sourceLinked="1"/>
              <c:spPr>
                <a:noFill/>
                <a:ln>
                  <a:noFill/>
                </a:ln>
                <a:effectLst/>
              </c:spPr>
              <c:txPr>
                <a:bodyPr/>
                <a:p>
                  <a:pPr>
                    <a:defRPr/>
                  </a:p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800" b="0" i="0" u="none" strike="noStrike" kern="1200" baseline="0" smtId="4294967295">
                    <a:solidFill>
                      <a:schemeClr val="tx1"/>
                    </a:solidFill>
                    <a:latin typeface="+mn-ea"/>
                    <a:ea typeface="+mn-ea"/>
                    <a:cs typeface="+mn-cs"/>
                  </a:defRPr>
                </a:pPr>
                <a:endParaRPr lang="zh-CN" sz="1800" b="0" i="0" u="none" strike="noStrike" kern="1200" baseline="0" smtId="4294967295">
                  <a:solidFill>
                    <a:schemeClr val="tx1"/>
                  </a:solidFill>
                  <a:latin typeface="+mn-ea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Sheet1!$A$26:$B$26</c:f>
              <c:strCache>
                <c:ptCount val="2"/>
                <c:pt idx="0">
                  <c:v>现况值</c:v>
                </c:pt>
                <c:pt idx="1">
                  <c:v>目标值</c:v>
                </c:pt>
              </c:strCache>
            </c:strRef>
          </c:cat>
          <c:val>
            <c:numRef>
              <c:f>Sheet1!$A$27:$B$27</c:f>
              <c:numCache>
                <c:formatCode>0.00%</c:formatCode>
                <c:ptCount val="2"/>
                <c:pt idx="0">
                  <c:v>0.3556</c:v>
                </c:pt>
                <c:pt idx="1">
                  <c:v>0.7469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50"/>
        <c:overlap/>
        <c:axId val="426789888"/>
        <c:axId val="426795776"/>
      </c:barChart>
      <c:catAx>
        <c:axId val="426789888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ea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ea"/>
              <a:ea typeface="+mn-ea"/>
              <a:cs typeface="+mn-cs"/>
            </a:endParaRPr>
          </a:p>
        </c:txPr>
        <c:crossAx val="426795776"/>
        <c:crosses val="autoZero"/>
        <c:auto val="0"/>
        <c:lblAlgn val="ctr"/>
        <c:lblOffset/>
        <c:tickLblSkip val="1"/>
        <c:noMultiLvlLbl val="0"/>
      </c:catAx>
      <c:valAx>
        <c:axId val="426795776"/>
        <c:scaling>
          <c:orientation/>
          <c:max val="1"/>
          <c:min val="0"/>
        </c:scaling>
        <c:delete val="0"/>
        <c:axPos val="l"/>
        <c:numFmt formatCode="0%" sourceLinked="0"/>
        <c:majorTickMark val="none"/>
        <c:minorTickMark val="none"/>
        <c:spPr>
          <a:noFill/>
          <a:ln w="6350" cap="flat" cmpd="sng" algn="ctr">
            <a:noFill/>
            <a:prstDash val="solid"/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ea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ea"/>
              <a:ea typeface="+mn-ea"/>
              <a:cs typeface="+mn-cs"/>
            </a:endParaRPr>
          </a:p>
        </c:txPr>
        <c:crossAx val="4267898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solidFill>
        <a:srgbClr val="2179AD"/>
      </a:solidFill>
      <a:round/>
    </a:ln>
    <a:effectLst/>
  </c:spPr>
  <c:txPr>
    <a:bodyPr/>
    <a:p>
      <a:pPr>
        <a:defRPr lang="zh-CN" sz="1200" smtId="4294967295">
          <a:latin typeface="+mn-ea"/>
          <a:ea typeface="+mn-ea"/>
        </a:defRPr>
      </a:pPr>
      <a:endParaRPr lang="zh-CN" sz="1200" smtId="4294967295">
        <a:latin typeface="+mn-ea"/>
        <a:ea typeface="+mn-ea"/>
      </a:endParaRPr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31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a="http://schemas.openxmlformats.org/drawingml/2006/main" xmlns:r="http://schemas.openxmlformats.org/officeDocument/2006/relationships" xmlns:cs="http://schemas.microsoft.com/office/drawing/2012/chartStyle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D8963-CFCD-4740-AF60-049850373CDF}" type="datetimeFigureOut">
              <a:rPr lang="zh-CN" altLang="en-US" smtClean="0"/>
              <a:t>2021/7/25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6FDB6-6D2B-46C1-9FA1-D82906A37C3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4981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2838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4674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87949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8229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7400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98631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1291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45702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0763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74991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63874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65730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麻烦</a:t>
            </a:r>
            <a:r>
              <a:rPr lang="en-US" altLang="zh-CN"/>
              <a:t>5</a:t>
            </a:r>
            <a:r>
              <a:rPr lang="zh-CN" altLang="en-US"/>
              <a:t>月和</a:t>
            </a:r>
            <a:r>
              <a:rPr lang="en-US" altLang="zh-CN"/>
              <a:t>7</a:t>
            </a:r>
            <a:r>
              <a:rPr lang="zh-CN" altLang="en-US"/>
              <a:t>月各为</a:t>
            </a:r>
            <a:r>
              <a:rPr lang="en-US" altLang="zh-CN"/>
              <a:t>5</a:t>
            </a:r>
            <a:r>
              <a:rPr lang="zh-CN" altLang="en-US"/>
              <a:t>周，麻烦查看我的</a:t>
            </a:r>
            <a:r>
              <a:rPr lang="en-US" altLang="zh-CN"/>
              <a:t>word</a:t>
            </a:r>
            <a:r>
              <a:rPr lang="zh-CN" altLang="en-US"/>
              <a:t>文档格式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08084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50256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05112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55245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64611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90553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623711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79908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这个圈能力值的表格格式麻烦和其余表格格式一致，弄了半天也没弄好，谢谢。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7791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6047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01871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51520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437589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0D439-2277-4B75-9417-B48B269B3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159DF-4146-46B8-BC48-A63D1154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68D5F-6445-48DA-84CF-0152BE272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7AFD7-7429-4F33-B5FE-A53448BB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B37A3-9BB8-41ED-BAA2-C21A3923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8D570-88DD-4E30-8A15-E2D062B65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3C41B-9576-4F33-851E-7CC96F51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2CAC6-505D-4200-A94E-16F9DBA8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74A23-33D6-4671-A70F-ABE5FFE3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BA7D-2ECB-402E-AA5C-AAF2BF700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E5C08-272E-48A2-AE29-C9E0B97E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bg>
      <p:bgPr>
        <a:gradFill flip="none" rotWithShape="1">
          <a:gsLst>
            <a:gs pos="12000">
              <a:schemeClr val="accent2"/>
            </a:gs>
            <a:gs pos="70000">
              <a:schemeClr val="accent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任意多边形: 形状 73">
            <a:extLst>
              <a:ext uri="{FF2B5EF4-FFF2-40B4-BE49-F238E27FC236}">
                <a16:creationId xmlns="" xmlns:a16="http://schemas.microsoft.com/office/drawing/2014/main" id="{255023F4-9294-4D58-B15F-74CA5FA257D7}"/>
              </a:ext>
            </a:extLst>
          </p:cNvPr>
          <p:cNvSpPr/>
          <p:nvPr userDrawn="1"/>
        </p:nvSpPr>
        <p:spPr>
          <a:xfrm>
            <a:off x="0" y="0"/>
            <a:ext cx="11288842" cy="6858000"/>
          </a:xfrm>
          <a:custGeom>
            <a:gdLst>
              <a:gd name="connsiteX0" fmla="*/ 0 w 11760712"/>
              <a:gd name="connsiteY0" fmla="*/ 0 h 6858000"/>
              <a:gd name="connsiteX1" fmla="*/ 5630464 w 11760712"/>
              <a:gd name="connsiteY1" fmla="*/ 0 h 6858000"/>
              <a:gd name="connsiteX2" fmla="*/ 5636867 w 11760712"/>
              <a:gd name="connsiteY2" fmla="*/ 274743 h 6858000"/>
              <a:gd name="connsiteX3" fmla="*/ 11567303 w 11760712"/>
              <a:gd name="connsiteY3" fmla="*/ 6824380 h 6858000"/>
              <a:gd name="connsiteX4" fmla="*/ 11760712 w 11760712"/>
              <a:gd name="connsiteY4" fmla="*/ 6839521 h 6858000"/>
              <a:gd name="connsiteX5" fmla="*/ 11760712 w 11760712"/>
              <a:gd name="connsiteY5" fmla="*/ 6858000 h 6858000"/>
              <a:gd name="connsiteX6" fmla="*/ 0 w 11760712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760712" h="6858000">
                <a:moveTo>
                  <a:pt x="0" y="0"/>
                </a:moveTo>
                <a:lnTo>
                  <a:pt x="5630464" y="0"/>
                </a:lnTo>
                <a:lnTo>
                  <a:pt x="5636867" y="274743"/>
                </a:lnTo>
                <a:cubicBezTo>
                  <a:pt x="5797443" y="3711862"/>
                  <a:pt x="8340861" y="6490623"/>
                  <a:pt x="11567303" y="6824380"/>
                </a:cubicBezTo>
                <a:lnTo>
                  <a:pt x="11760712" y="6839521"/>
                </a:lnTo>
                <a:lnTo>
                  <a:pt x="11760712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30000">
                <a:schemeClr val="accent2"/>
              </a:gs>
              <a:gs pos="79000">
                <a:schemeClr val="accent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>
            <a:extLst>
              <a:ext uri="{FF2B5EF4-FFF2-40B4-BE49-F238E27FC236}">
                <a16:creationId xmlns="" xmlns:a16="http://schemas.microsoft.com/office/drawing/2014/main" id="{A23B9D32-C4F1-4493-8E61-E23DC1590838}"/>
              </a:ext>
            </a:extLst>
          </p:cNvPr>
          <p:cNvGrpSpPr/>
          <p:nvPr userDrawn="1"/>
        </p:nvGrpSpPr>
        <p:grpSpPr>
          <a:xfrm>
            <a:off x="171451" y="1523699"/>
            <a:ext cx="6866085" cy="5334301"/>
            <a:chOff x="171451" y="1523699"/>
            <a:chExt cx="6866085" cy="5334301"/>
          </a:xfrm>
        </p:grpSpPr>
        <p:sp>
          <p:nvSpPr>
            <p:cNvPr id="5" name="Rectangle 5">
              <a:extLst>
                <a:ext uri="{FF2B5EF4-FFF2-40B4-BE49-F238E27FC236}">
                  <a16:creationId xmlns="" xmlns:a16="http://schemas.microsoft.com/office/drawing/2014/main" id="{E6B51549-3151-49B8-82B7-8352A26A052F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846554" y="5724390"/>
              <a:ext cx="4598866" cy="1133610"/>
            </a:xfrm>
            <a:prstGeom prst="rect">
              <a:avLst/>
            </a:prstGeom>
            <a:gradFill flip="none" rotWithShape="1">
              <a:gsLst>
                <a:gs pos="0">
                  <a:srgbClr val="16D1EA"/>
                </a:gs>
                <a:gs pos="83000">
                  <a:srgbClr val="0E8CC4"/>
                </a:gs>
              </a:gsLst>
              <a:lin ang="162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Freeform 6">
              <a:extLst>
                <a:ext uri="{FF2B5EF4-FFF2-40B4-BE49-F238E27FC236}">
                  <a16:creationId xmlns="" xmlns:a16="http://schemas.microsoft.com/office/drawing/2014/main" id="{0A36BF05-078C-4F4A-9FA6-DD8316E7644E}"/>
                </a:ext>
              </a:extLst>
            </p:cNvPr>
            <p:cNvSpPr/>
            <p:nvPr userDrawn="1"/>
          </p:nvSpPr>
          <p:spPr bwMode="auto">
            <a:xfrm>
              <a:off x="1025876" y="5288740"/>
              <a:ext cx="6011660" cy="440252"/>
            </a:xfrm>
            <a:custGeom>
              <a:gdLst>
                <a:gd name="T0" fmla="*/ 40 w 1076"/>
                <a:gd name="T1" fmla="*/ 79 h 79"/>
                <a:gd name="T2" fmla="*/ 1037 w 1076"/>
                <a:gd name="T3" fmla="*/ 79 h 79"/>
                <a:gd name="T4" fmla="*/ 1076 w 1076"/>
                <a:gd name="T5" fmla="*/ 39 h 79"/>
                <a:gd name="T6" fmla="*/ 1037 w 1076"/>
                <a:gd name="T7" fmla="*/ 0 h 79"/>
                <a:gd name="T8" fmla="*/ 40 w 1076"/>
                <a:gd name="T9" fmla="*/ 0 h 79"/>
                <a:gd name="T10" fmla="*/ 0 w 1076"/>
                <a:gd name="T11" fmla="*/ 39 h 79"/>
                <a:gd name="T12" fmla="*/ 40 w 1076"/>
                <a:gd name="T13" fmla="*/ 79 h 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6" h="79">
                  <a:moveTo>
                    <a:pt x="40" y="79"/>
                  </a:moveTo>
                  <a:cubicBezTo>
                    <a:pt x="1037" y="79"/>
                    <a:pt x="1037" y="79"/>
                    <a:pt x="1037" y="79"/>
                  </a:cubicBezTo>
                  <a:cubicBezTo>
                    <a:pt x="1058" y="79"/>
                    <a:pt x="1076" y="61"/>
                    <a:pt x="1076" y="39"/>
                  </a:cubicBezTo>
                  <a:cubicBezTo>
                    <a:pt x="1076" y="18"/>
                    <a:pt x="1058" y="0"/>
                    <a:pt x="1037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18" y="0"/>
                    <a:pt x="0" y="18"/>
                    <a:pt x="0" y="39"/>
                  </a:cubicBezTo>
                  <a:cubicBezTo>
                    <a:pt x="0" y="61"/>
                    <a:pt x="18" y="79"/>
                    <a:pt x="40" y="79"/>
                  </a:cubicBezTo>
                  <a:close/>
                </a:path>
              </a:pathLst>
            </a:custGeom>
            <a:gradFill>
              <a:gsLst>
                <a:gs pos="0">
                  <a:srgbClr val="16D1EA"/>
                </a:gs>
                <a:gs pos="100000">
                  <a:srgbClr val="109BDA"/>
                </a:gs>
              </a:gsLst>
              <a:lin ang="189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7">
              <a:extLst>
                <a:ext uri="{FF2B5EF4-FFF2-40B4-BE49-F238E27FC236}">
                  <a16:creationId xmlns="" xmlns:a16="http://schemas.microsoft.com/office/drawing/2014/main" id="{C7424B9E-0EDE-4A63-AF67-4FFA05E69F01}"/>
                </a:ext>
              </a:extLst>
            </p:cNvPr>
            <p:cNvSpPr/>
            <p:nvPr userDrawn="1"/>
          </p:nvSpPr>
          <p:spPr bwMode="auto">
            <a:xfrm>
              <a:off x="478246" y="2233055"/>
              <a:ext cx="2368462" cy="2284094"/>
            </a:xfrm>
            <a:custGeom>
              <a:gdLst>
                <a:gd name="T0" fmla="*/ 153 w 424"/>
                <a:gd name="T1" fmla="*/ 15 h 409"/>
                <a:gd name="T2" fmla="*/ 206 w 424"/>
                <a:gd name="T3" fmla="*/ 21 h 409"/>
                <a:gd name="T4" fmla="*/ 213 w 424"/>
                <a:gd name="T5" fmla="*/ 96 h 409"/>
                <a:gd name="T6" fmla="*/ 292 w 424"/>
                <a:gd name="T7" fmla="*/ 158 h 409"/>
                <a:gd name="T8" fmla="*/ 331 w 424"/>
                <a:gd name="T9" fmla="*/ 175 h 409"/>
                <a:gd name="T10" fmla="*/ 345 w 424"/>
                <a:gd name="T11" fmla="*/ 214 h 409"/>
                <a:gd name="T12" fmla="*/ 386 w 424"/>
                <a:gd name="T13" fmla="*/ 241 h 409"/>
                <a:gd name="T14" fmla="*/ 305 w 424"/>
                <a:gd name="T15" fmla="*/ 390 h 409"/>
                <a:gd name="T16" fmla="*/ 121 w 424"/>
                <a:gd name="T17" fmla="*/ 394 h 409"/>
                <a:gd name="T18" fmla="*/ 10 w 424"/>
                <a:gd name="T19" fmla="*/ 257 h 409"/>
                <a:gd name="T20" fmla="*/ 67 w 424"/>
                <a:gd name="T21" fmla="*/ 194 h 409"/>
                <a:gd name="T22" fmla="*/ 103 w 424"/>
                <a:gd name="T23" fmla="*/ 137 h 409"/>
                <a:gd name="T24" fmla="*/ 149 w 424"/>
                <a:gd name="T25" fmla="*/ 122 h 409"/>
                <a:gd name="T26" fmla="*/ 148 w 424"/>
                <a:gd name="T27" fmla="*/ 62 h 409"/>
                <a:gd name="T28" fmla="*/ 153 w 424"/>
                <a:gd name="T29" fmla="*/ 15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22" h="409">
                  <a:moveTo>
                    <a:pt x="153" y="15"/>
                  </a:moveTo>
                  <a:cubicBezTo>
                    <a:pt x="162" y="0"/>
                    <a:pt x="196" y="9"/>
                    <a:pt x="206" y="21"/>
                  </a:cubicBezTo>
                  <a:cubicBezTo>
                    <a:pt x="222" y="39"/>
                    <a:pt x="217" y="75"/>
                    <a:pt x="213" y="96"/>
                  </a:cubicBezTo>
                  <a:cubicBezTo>
                    <a:pt x="202" y="161"/>
                    <a:pt x="240" y="162"/>
                    <a:pt x="292" y="158"/>
                  </a:cubicBezTo>
                  <a:cubicBezTo>
                    <a:pt x="307" y="157"/>
                    <a:pt x="324" y="161"/>
                    <a:pt x="331" y="175"/>
                  </a:cubicBezTo>
                  <a:cubicBezTo>
                    <a:pt x="337" y="189"/>
                    <a:pt x="333" y="202"/>
                    <a:pt x="345" y="214"/>
                  </a:cubicBezTo>
                  <a:cubicBezTo>
                    <a:pt x="360" y="227"/>
                    <a:pt x="374" y="223"/>
                    <a:pt x="386" y="241"/>
                  </a:cubicBezTo>
                  <a:cubicBezTo>
                    <a:pt x="424" y="302"/>
                    <a:pt x="359" y="371"/>
                    <a:pt x="305" y="390"/>
                  </a:cubicBezTo>
                  <a:cubicBezTo>
                    <a:pt x="247" y="409"/>
                    <a:pt x="179" y="408"/>
                    <a:pt x="121" y="394"/>
                  </a:cubicBezTo>
                  <a:cubicBezTo>
                    <a:pt x="57" y="378"/>
                    <a:pt x="0" y="325"/>
                    <a:pt x="10" y="257"/>
                  </a:cubicBezTo>
                  <a:cubicBezTo>
                    <a:pt x="16" y="220"/>
                    <a:pt x="41" y="196"/>
                    <a:pt x="67" y="194"/>
                  </a:cubicBezTo>
                  <a:cubicBezTo>
                    <a:pt x="91" y="193"/>
                    <a:pt x="70" y="149"/>
                    <a:pt x="103" y="137"/>
                  </a:cubicBezTo>
                  <a:cubicBezTo>
                    <a:pt x="118" y="131"/>
                    <a:pt x="139" y="137"/>
                    <a:pt x="149" y="122"/>
                  </a:cubicBezTo>
                  <a:cubicBezTo>
                    <a:pt x="161" y="104"/>
                    <a:pt x="151" y="80"/>
                    <a:pt x="148" y="62"/>
                  </a:cubicBezTo>
                  <a:cubicBezTo>
                    <a:pt x="153" y="15"/>
                    <a:pt x="153" y="15"/>
                    <a:pt x="153" y="15"/>
                  </a:cubicBezTo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="" xmlns:a16="http://schemas.microsoft.com/office/drawing/2014/main" id="{2157242B-0516-497F-9330-C7FBAFB87B2D}"/>
                </a:ext>
              </a:extLst>
            </p:cNvPr>
            <p:cNvSpPr/>
            <p:nvPr userDrawn="1"/>
          </p:nvSpPr>
          <p:spPr bwMode="auto">
            <a:xfrm>
              <a:off x="1232963" y="3958780"/>
              <a:ext cx="524621" cy="475533"/>
            </a:xfrm>
            <a:custGeom>
              <a:gdLst>
                <a:gd name="T0" fmla="*/ 42 w 94"/>
                <a:gd name="T1" fmla="*/ 85 h 85"/>
                <a:gd name="T2" fmla="*/ 51 w 94"/>
                <a:gd name="T3" fmla="*/ 85 h 85"/>
                <a:gd name="T4" fmla="*/ 94 w 94"/>
                <a:gd name="T5" fmla="*/ 42 h 85"/>
                <a:gd name="T6" fmla="*/ 51 w 94"/>
                <a:gd name="T7" fmla="*/ 0 h 85"/>
                <a:gd name="T8" fmla="*/ 42 w 94"/>
                <a:gd name="T9" fmla="*/ 0 h 85"/>
                <a:gd name="T10" fmla="*/ 0 w 94"/>
                <a:gd name="T11" fmla="*/ 42 h 85"/>
                <a:gd name="T12" fmla="*/ 42 w 94"/>
                <a:gd name="T13" fmla="*/ 85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4" h="85">
                  <a:moveTo>
                    <a:pt x="42" y="85"/>
                  </a:moveTo>
                  <a:cubicBezTo>
                    <a:pt x="51" y="85"/>
                    <a:pt x="51" y="85"/>
                    <a:pt x="51" y="85"/>
                  </a:cubicBezTo>
                  <a:cubicBezTo>
                    <a:pt x="75" y="85"/>
                    <a:pt x="94" y="66"/>
                    <a:pt x="94" y="42"/>
                  </a:cubicBezTo>
                  <a:cubicBezTo>
                    <a:pt x="94" y="19"/>
                    <a:pt x="75" y="0"/>
                    <a:pt x="51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9"/>
                    <a:pt x="0" y="42"/>
                  </a:cubicBezTo>
                  <a:cubicBezTo>
                    <a:pt x="0" y="66"/>
                    <a:pt x="19" y="85"/>
                    <a:pt x="42" y="85"/>
                  </a:cubicBezTo>
                  <a:close/>
                </a:path>
              </a:pathLst>
            </a:custGeom>
            <a:solidFill>
              <a:srgbClr val="B4C8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="" xmlns:a16="http://schemas.microsoft.com/office/drawing/2014/main" id="{01A9C9DB-DE5A-45BA-9D71-AA8867BC8151}"/>
                </a:ext>
              </a:extLst>
            </p:cNvPr>
            <p:cNvSpPr/>
            <p:nvPr userDrawn="1"/>
          </p:nvSpPr>
          <p:spPr bwMode="auto">
            <a:xfrm>
              <a:off x="171451" y="3975655"/>
              <a:ext cx="1205707" cy="1044640"/>
            </a:xfrm>
            <a:custGeom>
              <a:gdLst>
                <a:gd name="T0" fmla="*/ 216 w 216"/>
                <a:gd name="T1" fmla="*/ 187 h 187"/>
                <a:gd name="T2" fmla="*/ 211 w 216"/>
                <a:gd name="T3" fmla="*/ 155 h 187"/>
                <a:gd name="T4" fmla="*/ 193 w 216"/>
                <a:gd name="T5" fmla="*/ 144 h 187"/>
                <a:gd name="T6" fmla="*/ 193 w 216"/>
                <a:gd name="T7" fmla="*/ 145 h 187"/>
                <a:gd name="T8" fmla="*/ 18 w 216"/>
                <a:gd name="T9" fmla="*/ 38 h 187"/>
                <a:gd name="T10" fmla="*/ 0 w 216"/>
                <a:gd name="T11" fmla="*/ 49 h 187"/>
                <a:gd name="T12" fmla="*/ 216 w 216"/>
                <a:gd name="T13" fmla="*/ 187 h 1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" h="187">
                  <a:moveTo>
                    <a:pt x="216" y="187"/>
                  </a:moveTo>
                  <a:cubicBezTo>
                    <a:pt x="211" y="155"/>
                    <a:pt x="211" y="155"/>
                    <a:pt x="211" y="155"/>
                  </a:cubicBezTo>
                  <a:cubicBezTo>
                    <a:pt x="205" y="152"/>
                    <a:pt x="199" y="148"/>
                    <a:pt x="193" y="144"/>
                  </a:cubicBezTo>
                  <a:cubicBezTo>
                    <a:pt x="193" y="145"/>
                    <a:pt x="193" y="145"/>
                    <a:pt x="193" y="145"/>
                  </a:cubicBezTo>
                  <a:cubicBezTo>
                    <a:pt x="140" y="119"/>
                    <a:pt x="99" y="0"/>
                    <a:pt x="18" y="38"/>
                  </a:cubicBezTo>
                  <a:cubicBezTo>
                    <a:pt x="10" y="42"/>
                    <a:pt x="4" y="45"/>
                    <a:pt x="0" y="49"/>
                  </a:cubicBezTo>
                  <a:lnTo>
                    <a:pt x="216" y="187"/>
                  </a:ln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="" xmlns:a16="http://schemas.microsoft.com/office/drawing/2014/main" id="{DC803E4C-6BF0-4135-AFF1-028C2D385F63}"/>
                </a:ext>
              </a:extLst>
            </p:cNvPr>
            <p:cNvSpPr/>
            <p:nvPr userDrawn="1"/>
          </p:nvSpPr>
          <p:spPr bwMode="auto">
            <a:xfrm>
              <a:off x="171451" y="3161112"/>
              <a:ext cx="1061513" cy="1144348"/>
            </a:xfrm>
            <a:custGeom>
              <a:gdLst>
                <a:gd name="T0" fmla="*/ 0 w 190"/>
                <a:gd name="T1" fmla="*/ 195 h 205"/>
                <a:gd name="T2" fmla="*/ 190 w 190"/>
                <a:gd name="T3" fmla="*/ 17 h 205"/>
                <a:gd name="T4" fmla="*/ 143 w 190"/>
                <a:gd name="T5" fmla="*/ 96 h 205"/>
                <a:gd name="T6" fmla="*/ 17 w 190"/>
                <a:gd name="T7" fmla="*/ 205 h 205"/>
                <a:gd name="T8" fmla="*/ 0 w 190"/>
                <a:gd name="T9" fmla="*/ 195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0" h="205">
                  <a:moveTo>
                    <a:pt x="0" y="195"/>
                  </a:moveTo>
                  <a:cubicBezTo>
                    <a:pt x="0" y="195"/>
                    <a:pt x="141" y="0"/>
                    <a:pt x="190" y="17"/>
                  </a:cubicBezTo>
                  <a:cubicBezTo>
                    <a:pt x="143" y="96"/>
                    <a:pt x="143" y="96"/>
                    <a:pt x="143" y="96"/>
                  </a:cubicBezTo>
                  <a:cubicBezTo>
                    <a:pt x="143" y="96"/>
                    <a:pt x="31" y="169"/>
                    <a:pt x="17" y="205"/>
                  </a:cubicBezTo>
                  <a:lnTo>
                    <a:pt x="0" y="195"/>
                  </a:ln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="" xmlns:a16="http://schemas.microsoft.com/office/drawing/2014/main" id="{9AF3F412-2DF9-4B7D-950F-B3F4A3CAD2FD}"/>
                </a:ext>
              </a:extLst>
            </p:cNvPr>
            <p:cNvSpPr/>
            <p:nvPr userDrawn="1"/>
          </p:nvSpPr>
          <p:spPr bwMode="auto">
            <a:xfrm>
              <a:off x="1260574" y="4176605"/>
              <a:ext cx="452523" cy="274583"/>
            </a:xfrm>
            <a:custGeom>
              <a:gdLst>
                <a:gd name="T0" fmla="*/ 20 w 81"/>
                <a:gd name="T1" fmla="*/ 22 h 49"/>
                <a:gd name="T2" fmla="*/ 22 w 81"/>
                <a:gd name="T3" fmla="*/ 0 h 49"/>
                <a:gd name="T4" fmla="*/ 62 w 81"/>
                <a:gd name="T5" fmla="*/ 0 h 49"/>
                <a:gd name="T6" fmla="*/ 81 w 81"/>
                <a:gd name="T7" fmla="*/ 43 h 49"/>
                <a:gd name="T8" fmla="*/ 0 w 81"/>
                <a:gd name="T9" fmla="*/ 49 h 49"/>
                <a:gd name="T10" fmla="*/ 20 w 81"/>
                <a:gd name="T11" fmla="*/ 22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49">
                  <a:moveTo>
                    <a:pt x="20" y="22"/>
                  </a:moveTo>
                  <a:cubicBezTo>
                    <a:pt x="22" y="15"/>
                    <a:pt x="23" y="7"/>
                    <a:pt x="2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58" y="29"/>
                    <a:pt x="69" y="41"/>
                    <a:pt x="81" y="43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14" y="41"/>
                    <a:pt x="19" y="31"/>
                    <a:pt x="20" y="22"/>
                  </a:cubicBezTo>
                  <a:close/>
                </a:path>
              </a:pathLst>
            </a:custGeom>
            <a:solidFill>
              <a:srgbClr val="0663A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1" name="任意多边形: 形状 90">
              <a:extLst>
                <a:ext uri="{FF2B5EF4-FFF2-40B4-BE49-F238E27FC236}">
                  <a16:creationId xmlns="" xmlns:a16="http://schemas.microsoft.com/office/drawing/2014/main" id="{8EBF163C-AEFC-4B2E-A307-F82A7EF72325}"/>
                </a:ext>
              </a:extLst>
            </p:cNvPr>
            <p:cNvSpPr/>
            <p:nvPr userDrawn="1"/>
          </p:nvSpPr>
          <p:spPr bwMode="auto">
            <a:xfrm>
              <a:off x="795780" y="4417440"/>
              <a:ext cx="1408192" cy="2440560"/>
            </a:xfrm>
            <a:custGeom>
              <a:gdLst>
                <a:gd name="connsiteX0" fmla="*/ 704096 w 1408192"/>
                <a:gd name="connsiteY0" fmla="*/ 0 h 2440560"/>
                <a:gd name="connsiteX1" fmla="*/ 1408192 w 1408192"/>
                <a:gd name="connsiteY1" fmla="*/ 781376 h 2440560"/>
                <a:gd name="connsiteX2" fmla="*/ 1385840 w 1408192"/>
                <a:gd name="connsiteY2" fmla="*/ 987882 h 2440560"/>
                <a:gd name="connsiteX3" fmla="*/ 913944 w 1408192"/>
                <a:gd name="connsiteY3" fmla="*/ 987882 h 2440560"/>
                <a:gd name="connsiteX4" fmla="*/ 913944 w 1408192"/>
                <a:gd name="connsiteY4" fmla="*/ 1014607 h 2440560"/>
                <a:gd name="connsiteX5" fmla="*/ 913944 w 1408192"/>
                <a:gd name="connsiteY5" fmla="*/ 2440560 h 2440560"/>
                <a:gd name="connsiteX6" fmla="*/ 522780 w 1408192"/>
                <a:gd name="connsiteY6" fmla="*/ 2440560 h 2440560"/>
                <a:gd name="connsiteX7" fmla="*/ 522780 w 1408192"/>
                <a:gd name="connsiteY7" fmla="*/ 1003694 h 2440560"/>
                <a:gd name="connsiteX8" fmla="*/ 522780 w 1408192"/>
                <a:gd name="connsiteY8" fmla="*/ 987882 h 2440560"/>
                <a:gd name="connsiteX9" fmla="*/ 22352 w 1408192"/>
                <a:gd name="connsiteY9" fmla="*/ 987882 h 2440560"/>
                <a:gd name="connsiteX10" fmla="*/ 0 w 1408192"/>
                <a:gd name="connsiteY10" fmla="*/ 781376 h 2440560"/>
                <a:gd name="connsiteX11" fmla="*/ 704096 w 1408192"/>
                <a:gd name="connsiteY11" fmla="*/ 0 h 24405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08192" h="2440560">
                  <a:moveTo>
                    <a:pt x="704096" y="0"/>
                  </a:moveTo>
                  <a:cubicBezTo>
                    <a:pt x="1095261" y="0"/>
                    <a:pt x="1408192" y="351619"/>
                    <a:pt x="1408192" y="781376"/>
                  </a:cubicBezTo>
                  <a:cubicBezTo>
                    <a:pt x="1408192" y="853932"/>
                    <a:pt x="1397016" y="920907"/>
                    <a:pt x="1385840" y="987882"/>
                  </a:cubicBezTo>
                  <a:lnTo>
                    <a:pt x="913944" y="987882"/>
                  </a:lnTo>
                  <a:lnTo>
                    <a:pt x="913944" y="1014607"/>
                  </a:lnTo>
                  <a:cubicBezTo>
                    <a:pt x="913944" y="2440560"/>
                    <a:pt x="913944" y="2440560"/>
                    <a:pt x="913944" y="2440560"/>
                  </a:cubicBezTo>
                  <a:lnTo>
                    <a:pt x="522780" y="2440560"/>
                  </a:lnTo>
                  <a:cubicBezTo>
                    <a:pt x="522780" y="1775392"/>
                    <a:pt x="522780" y="1318090"/>
                    <a:pt x="522780" y="1003694"/>
                  </a:cubicBezTo>
                  <a:lnTo>
                    <a:pt x="522780" y="987882"/>
                  </a:lnTo>
                  <a:lnTo>
                    <a:pt x="22352" y="987882"/>
                  </a:lnTo>
                  <a:cubicBezTo>
                    <a:pt x="5588" y="920907"/>
                    <a:pt x="0" y="853932"/>
                    <a:pt x="0" y="781376"/>
                  </a:cubicBezTo>
                  <a:cubicBezTo>
                    <a:pt x="0" y="351619"/>
                    <a:pt x="312932" y="0"/>
                    <a:pt x="704096" y="0"/>
                  </a:cubicBezTo>
                  <a:close/>
                </a:path>
              </a:pathLst>
            </a:custGeom>
            <a:solidFill>
              <a:srgbClr val="11A9E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="" xmlns:a16="http://schemas.microsoft.com/office/drawing/2014/main" id="{0EB8B9C1-9D4F-46D0-8BD4-272E552BF803}"/>
                </a:ext>
              </a:extLst>
            </p:cNvPr>
            <p:cNvSpPr/>
            <p:nvPr userDrawn="1"/>
          </p:nvSpPr>
          <p:spPr bwMode="auto">
            <a:xfrm>
              <a:off x="1321934" y="2490764"/>
              <a:ext cx="374291" cy="786931"/>
            </a:xfrm>
            <a:custGeom>
              <a:gdLst>
                <a:gd name="T0" fmla="*/ 43 w 67"/>
                <a:gd name="T1" fmla="*/ 1 h 141"/>
                <a:gd name="T2" fmla="*/ 8 w 67"/>
                <a:gd name="T3" fmla="*/ 0 h 141"/>
                <a:gd name="T4" fmla="*/ 8 w 67"/>
                <a:gd name="T5" fmla="*/ 2 h 141"/>
                <a:gd name="T6" fmla="*/ 16 w 67"/>
                <a:gd name="T7" fmla="*/ 68 h 141"/>
                <a:gd name="T8" fmla="*/ 1 w 67"/>
                <a:gd name="T9" fmla="*/ 117 h 141"/>
                <a:gd name="T10" fmla="*/ 27 w 67"/>
                <a:gd name="T11" fmla="*/ 140 h 141"/>
                <a:gd name="T12" fmla="*/ 67 w 67"/>
                <a:gd name="T13" fmla="*/ 127 h 141"/>
                <a:gd name="T14" fmla="*/ 43 w 67"/>
                <a:gd name="T15" fmla="*/ 1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7" h="141">
                  <a:moveTo>
                    <a:pt x="43" y="1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8" y="1"/>
                    <a:pt x="8" y="1"/>
                    <a:pt x="8" y="2"/>
                  </a:cubicBezTo>
                  <a:cubicBezTo>
                    <a:pt x="16" y="23"/>
                    <a:pt x="16" y="46"/>
                    <a:pt x="16" y="68"/>
                  </a:cubicBezTo>
                  <a:cubicBezTo>
                    <a:pt x="15" y="85"/>
                    <a:pt x="12" y="102"/>
                    <a:pt x="1" y="117"/>
                  </a:cubicBezTo>
                  <a:cubicBezTo>
                    <a:pt x="0" y="119"/>
                    <a:pt x="1" y="139"/>
                    <a:pt x="27" y="140"/>
                  </a:cubicBezTo>
                  <a:cubicBezTo>
                    <a:pt x="55" y="141"/>
                    <a:pt x="66" y="126"/>
                    <a:pt x="67" y="127"/>
                  </a:cubicBezTo>
                  <a:cubicBezTo>
                    <a:pt x="38" y="88"/>
                    <a:pt x="26" y="43"/>
                    <a:pt x="43" y="1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="" xmlns:a16="http://schemas.microsoft.com/office/drawing/2014/main" id="{A76B911E-6A7D-4BC8-AA17-714DE3C85274}"/>
                </a:ext>
              </a:extLst>
            </p:cNvPr>
            <p:cNvSpPr/>
            <p:nvPr userDrawn="1"/>
          </p:nvSpPr>
          <p:spPr bwMode="auto">
            <a:xfrm>
              <a:off x="958381" y="3133500"/>
              <a:ext cx="1122872" cy="1055377"/>
            </a:xfrm>
            <a:custGeom>
              <a:gdLst>
                <a:gd name="T0" fmla="*/ 19 w 201"/>
                <a:gd name="T1" fmla="*/ 109 h 189"/>
                <a:gd name="T2" fmla="*/ 62 w 201"/>
                <a:gd name="T3" fmla="*/ 161 h 189"/>
                <a:gd name="T4" fmla="*/ 65 w 201"/>
                <a:gd name="T5" fmla="*/ 161 h 189"/>
                <a:gd name="T6" fmla="*/ 70 w 201"/>
                <a:gd name="T7" fmla="*/ 169 h 189"/>
                <a:gd name="T8" fmla="*/ 76 w 201"/>
                <a:gd name="T9" fmla="*/ 188 h 189"/>
                <a:gd name="T10" fmla="*/ 116 w 201"/>
                <a:gd name="T11" fmla="*/ 187 h 189"/>
                <a:gd name="T12" fmla="*/ 128 w 201"/>
                <a:gd name="T13" fmla="*/ 166 h 189"/>
                <a:gd name="T14" fmla="*/ 157 w 201"/>
                <a:gd name="T15" fmla="*/ 142 h 189"/>
                <a:gd name="T16" fmla="*/ 199 w 201"/>
                <a:gd name="T17" fmla="*/ 65 h 189"/>
                <a:gd name="T18" fmla="*/ 194 w 201"/>
                <a:gd name="T19" fmla="*/ 40 h 189"/>
                <a:gd name="T20" fmla="*/ 149 w 201"/>
                <a:gd name="T21" fmla="*/ 18 h 189"/>
                <a:gd name="T22" fmla="*/ 123 w 201"/>
                <a:gd name="T23" fmla="*/ 0 h 189"/>
                <a:gd name="T24" fmla="*/ 68 w 201"/>
                <a:gd name="T25" fmla="*/ 1 h 189"/>
                <a:gd name="T26" fmla="*/ 18 w 201"/>
                <a:gd name="T27" fmla="*/ 30 h 189"/>
                <a:gd name="T28" fmla="*/ 19 w 201"/>
                <a:gd name="T29" fmla="*/ 109 h 1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01" h="189">
                  <a:moveTo>
                    <a:pt x="19" y="109"/>
                  </a:moveTo>
                  <a:cubicBezTo>
                    <a:pt x="26" y="137"/>
                    <a:pt x="50" y="144"/>
                    <a:pt x="62" y="161"/>
                  </a:cubicBezTo>
                  <a:cubicBezTo>
                    <a:pt x="63" y="160"/>
                    <a:pt x="64" y="161"/>
                    <a:pt x="65" y="161"/>
                  </a:cubicBezTo>
                  <a:cubicBezTo>
                    <a:pt x="67" y="164"/>
                    <a:pt x="69" y="166"/>
                    <a:pt x="70" y="169"/>
                  </a:cubicBezTo>
                  <a:cubicBezTo>
                    <a:pt x="73" y="175"/>
                    <a:pt x="75" y="181"/>
                    <a:pt x="76" y="188"/>
                  </a:cubicBezTo>
                  <a:cubicBezTo>
                    <a:pt x="89" y="189"/>
                    <a:pt x="105" y="188"/>
                    <a:pt x="116" y="187"/>
                  </a:cubicBezTo>
                  <a:cubicBezTo>
                    <a:pt x="118" y="179"/>
                    <a:pt x="122" y="173"/>
                    <a:pt x="128" y="166"/>
                  </a:cubicBezTo>
                  <a:cubicBezTo>
                    <a:pt x="137" y="157"/>
                    <a:pt x="149" y="149"/>
                    <a:pt x="157" y="142"/>
                  </a:cubicBezTo>
                  <a:cubicBezTo>
                    <a:pt x="179" y="124"/>
                    <a:pt x="195" y="95"/>
                    <a:pt x="199" y="65"/>
                  </a:cubicBezTo>
                  <a:cubicBezTo>
                    <a:pt x="201" y="54"/>
                    <a:pt x="198" y="46"/>
                    <a:pt x="194" y="40"/>
                  </a:cubicBezTo>
                  <a:cubicBezTo>
                    <a:pt x="185" y="28"/>
                    <a:pt x="166" y="24"/>
                    <a:pt x="149" y="18"/>
                  </a:cubicBezTo>
                  <a:cubicBezTo>
                    <a:pt x="139" y="13"/>
                    <a:pt x="130" y="8"/>
                    <a:pt x="123" y="0"/>
                  </a:cubicBezTo>
                  <a:cubicBezTo>
                    <a:pt x="107" y="6"/>
                    <a:pt x="84" y="7"/>
                    <a:pt x="68" y="1"/>
                  </a:cubicBezTo>
                  <a:cubicBezTo>
                    <a:pt x="61" y="15"/>
                    <a:pt x="29" y="20"/>
                    <a:pt x="18" y="30"/>
                  </a:cubicBezTo>
                  <a:cubicBezTo>
                    <a:pt x="0" y="45"/>
                    <a:pt x="12" y="87"/>
                    <a:pt x="19" y="109"/>
                  </a:cubicBezTo>
                  <a:close/>
                </a:path>
              </a:pathLst>
            </a:custGeom>
            <a:solidFill>
              <a:srgbClr val="0E8CC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="" xmlns:a16="http://schemas.microsoft.com/office/drawing/2014/main" id="{C3C32A1B-BFCC-467C-A369-53DED90BAC8D}"/>
                </a:ext>
              </a:extLst>
            </p:cNvPr>
            <p:cNvSpPr/>
            <p:nvPr userDrawn="1"/>
          </p:nvSpPr>
          <p:spPr bwMode="auto">
            <a:xfrm>
              <a:off x="969119" y="2340434"/>
              <a:ext cx="196349" cy="312932"/>
            </a:xfrm>
            <a:custGeom>
              <a:gdLst>
                <a:gd name="T0" fmla="*/ 17 w 35"/>
                <a:gd name="T1" fmla="*/ 56 h 56"/>
                <a:gd name="T2" fmla="*/ 19 w 35"/>
                <a:gd name="T3" fmla="*/ 56 h 56"/>
                <a:gd name="T4" fmla="*/ 35 w 35"/>
                <a:gd name="T5" fmla="*/ 34 h 56"/>
                <a:gd name="T6" fmla="*/ 34 w 35"/>
                <a:gd name="T7" fmla="*/ 22 h 56"/>
                <a:gd name="T8" fmla="*/ 18 w 35"/>
                <a:gd name="T9" fmla="*/ 1 h 56"/>
                <a:gd name="T10" fmla="*/ 16 w 35"/>
                <a:gd name="T11" fmla="*/ 1 h 56"/>
                <a:gd name="T12" fmla="*/ 1 w 35"/>
                <a:gd name="T13" fmla="*/ 22 h 56"/>
                <a:gd name="T14" fmla="*/ 1 w 35"/>
                <a:gd name="T15" fmla="*/ 35 h 56"/>
                <a:gd name="T16" fmla="*/ 17 w 35"/>
                <a:gd name="T17" fmla="*/ 56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" h="56">
                  <a:moveTo>
                    <a:pt x="17" y="56"/>
                  </a:moveTo>
                  <a:cubicBezTo>
                    <a:pt x="19" y="56"/>
                    <a:pt x="19" y="56"/>
                    <a:pt x="19" y="56"/>
                  </a:cubicBezTo>
                  <a:cubicBezTo>
                    <a:pt x="28" y="56"/>
                    <a:pt x="35" y="46"/>
                    <a:pt x="35" y="34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10"/>
                    <a:pt x="27" y="0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7" y="1"/>
                    <a:pt x="0" y="11"/>
                    <a:pt x="1" y="22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46"/>
                    <a:pt x="8" y="56"/>
                    <a:pt x="17" y="56"/>
                  </a:cubicBezTo>
                  <a:close/>
                </a:path>
              </a:pathLst>
            </a:cu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="" xmlns:a16="http://schemas.microsoft.com/office/drawing/2014/main" id="{53B17839-EA63-45CF-920A-BD143AA72B7D}"/>
                </a:ext>
              </a:extLst>
            </p:cNvPr>
            <p:cNvSpPr/>
            <p:nvPr userDrawn="1"/>
          </p:nvSpPr>
          <p:spPr bwMode="auto">
            <a:xfrm>
              <a:off x="1757583" y="2340434"/>
              <a:ext cx="177941" cy="306796"/>
            </a:xfrm>
            <a:custGeom>
              <a:gdLst>
                <a:gd name="T0" fmla="*/ 0 w 32"/>
                <a:gd name="T1" fmla="*/ 21 h 55"/>
                <a:gd name="T2" fmla="*/ 0 w 32"/>
                <a:gd name="T3" fmla="*/ 34 h 55"/>
                <a:gd name="T4" fmla="*/ 2 w 32"/>
                <a:gd name="T5" fmla="*/ 45 h 55"/>
                <a:gd name="T6" fmla="*/ 3 w 32"/>
                <a:gd name="T7" fmla="*/ 47 h 55"/>
                <a:gd name="T8" fmla="*/ 5 w 32"/>
                <a:gd name="T9" fmla="*/ 49 h 55"/>
                <a:gd name="T10" fmla="*/ 15 w 32"/>
                <a:gd name="T11" fmla="*/ 55 h 55"/>
                <a:gd name="T12" fmla="*/ 17 w 32"/>
                <a:gd name="T13" fmla="*/ 55 h 55"/>
                <a:gd name="T14" fmla="*/ 27 w 32"/>
                <a:gd name="T15" fmla="*/ 49 h 55"/>
                <a:gd name="T16" fmla="*/ 30 w 32"/>
                <a:gd name="T17" fmla="*/ 45 h 55"/>
                <a:gd name="T18" fmla="*/ 32 w 32"/>
                <a:gd name="T19" fmla="*/ 33 h 55"/>
                <a:gd name="T20" fmla="*/ 32 w 32"/>
                <a:gd name="T21" fmla="*/ 29 h 55"/>
                <a:gd name="T22" fmla="*/ 32 w 32"/>
                <a:gd name="T23" fmla="*/ 21 h 55"/>
                <a:gd name="T24" fmla="*/ 16 w 32"/>
                <a:gd name="T25" fmla="*/ 0 h 55"/>
                <a:gd name="T26" fmla="*/ 14 w 32"/>
                <a:gd name="T27" fmla="*/ 0 h 55"/>
                <a:gd name="T28" fmla="*/ 6 w 32"/>
                <a:gd name="T29" fmla="*/ 4 h 55"/>
                <a:gd name="T30" fmla="*/ 0 w 32"/>
                <a:gd name="T31" fmla="*/ 17 h 55"/>
                <a:gd name="T32" fmla="*/ 0 w 32"/>
                <a:gd name="T33" fmla="*/ 17 h 55"/>
                <a:gd name="T34" fmla="*/ 0 w 32"/>
                <a:gd name="T35" fmla="*/ 21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2" h="55">
                  <a:moveTo>
                    <a:pt x="0" y="21"/>
                  </a:moveTo>
                  <a:cubicBezTo>
                    <a:pt x="0" y="34"/>
                    <a:pt x="0" y="34"/>
                    <a:pt x="0" y="34"/>
                  </a:cubicBezTo>
                  <a:cubicBezTo>
                    <a:pt x="0" y="38"/>
                    <a:pt x="1" y="42"/>
                    <a:pt x="2" y="45"/>
                  </a:cubicBezTo>
                  <a:cubicBezTo>
                    <a:pt x="3" y="46"/>
                    <a:pt x="3" y="46"/>
                    <a:pt x="3" y="47"/>
                  </a:cubicBezTo>
                  <a:cubicBezTo>
                    <a:pt x="4" y="48"/>
                    <a:pt x="4" y="48"/>
                    <a:pt x="5" y="49"/>
                  </a:cubicBezTo>
                  <a:cubicBezTo>
                    <a:pt x="8" y="53"/>
                    <a:pt x="11" y="55"/>
                    <a:pt x="15" y="55"/>
                  </a:cubicBezTo>
                  <a:cubicBezTo>
                    <a:pt x="17" y="55"/>
                    <a:pt x="17" y="55"/>
                    <a:pt x="17" y="55"/>
                  </a:cubicBezTo>
                  <a:cubicBezTo>
                    <a:pt x="21" y="55"/>
                    <a:pt x="24" y="53"/>
                    <a:pt x="27" y="49"/>
                  </a:cubicBezTo>
                  <a:cubicBezTo>
                    <a:pt x="28" y="48"/>
                    <a:pt x="29" y="47"/>
                    <a:pt x="30" y="45"/>
                  </a:cubicBezTo>
                  <a:cubicBezTo>
                    <a:pt x="31" y="42"/>
                    <a:pt x="32" y="38"/>
                    <a:pt x="32" y="33"/>
                  </a:cubicBezTo>
                  <a:cubicBezTo>
                    <a:pt x="32" y="29"/>
                    <a:pt x="32" y="29"/>
                    <a:pt x="32" y="29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1" y="9"/>
                    <a:pt x="25" y="0"/>
                    <a:pt x="16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1" y="0"/>
                    <a:pt x="8" y="1"/>
                    <a:pt x="6" y="4"/>
                  </a:cubicBezTo>
                  <a:cubicBezTo>
                    <a:pt x="3" y="7"/>
                    <a:pt x="1" y="12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9"/>
                    <a:pt x="0" y="20"/>
                    <a:pt x="0" y="21"/>
                  </a:cubicBezTo>
                  <a:close/>
                </a:path>
              </a:pathLst>
            </a:cu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="" xmlns:a16="http://schemas.microsoft.com/office/drawing/2014/main" id="{A3B2EBB2-4AE5-4E9C-9D05-4C216DB5EF24}"/>
                </a:ext>
              </a:extLst>
            </p:cNvPr>
            <p:cNvSpPr/>
            <p:nvPr userDrawn="1"/>
          </p:nvSpPr>
          <p:spPr bwMode="auto">
            <a:xfrm>
              <a:off x="1137856" y="2016764"/>
              <a:ext cx="658076" cy="770057"/>
            </a:xfrm>
            <a:custGeom>
              <a:gdLst>
                <a:gd name="T0" fmla="*/ 1 w 118"/>
                <a:gd name="T1" fmla="*/ 58 h 138"/>
                <a:gd name="T2" fmla="*/ 1 w 118"/>
                <a:gd name="T3" fmla="*/ 67 h 138"/>
                <a:gd name="T4" fmla="*/ 2 w 118"/>
                <a:gd name="T5" fmla="*/ 102 h 138"/>
                <a:gd name="T6" fmla="*/ 2 w 118"/>
                <a:gd name="T7" fmla="*/ 104 h 138"/>
                <a:gd name="T8" fmla="*/ 12 w 118"/>
                <a:gd name="T9" fmla="*/ 123 h 138"/>
                <a:gd name="T10" fmla="*/ 16 w 118"/>
                <a:gd name="T11" fmla="*/ 126 h 138"/>
                <a:gd name="T12" fmla="*/ 56 w 118"/>
                <a:gd name="T13" fmla="*/ 138 h 138"/>
                <a:gd name="T14" fmla="*/ 65 w 118"/>
                <a:gd name="T15" fmla="*/ 137 h 138"/>
                <a:gd name="T16" fmla="*/ 103 w 118"/>
                <a:gd name="T17" fmla="*/ 123 h 138"/>
                <a:gd name="T18" fmla="*/ 106 w 118"/>
                <a:gd name="T19" fmla="*/ 120 h 138"/>
                <a:gd name="T20" fmla="*/ 109 w 118"/>
                <a:gd name="T21" fmla="*/ 117 h 138"/>
                <a:gd name="T22" fmla="*/ 113 w 118"/>
                <a:gd name="T23" fmla="*/ 110 h 138"/>
                <a:gd name="T24" fmla="*/ 114 w 118"/>
                <a:gd name="T25" fmla="*/ 105 h 138"/>
                <a:gd name="T26" fmla="*/ 116 w 118"/>
                <a:gd name="T27" fmla="*/ 102 h 138"/>
                <a:gd name="T28" fmla="*/ 117 w 118"/>
                <a:gd name="T29" fmla="*/ 81 h 138"/>
                <a:gd name="T30" fmla="*/ 117 w 118"/>
                <a:gd name="T31" fmla="*/ 80 h 138"/>
                <a:gd name="T32" fmla="*/ 117 w 118"/>
                <a:gd name="T33" fmla="*/ 78 h 138"/>
                <a:gd name="T34" fmla="*/ 117 w 118"/>
                <a:gd name="T35" fmla="*/ 62 h 138"/>
                <a:gd name="T36" fmla="*/ 117 w 118"/>
                <a:gd name="T37" fmla="*/ 55 h 138"/>
                <a:gd name="T38" fmla="*/ 106 w 118"/>
                <a:gd name="T39" fmla="*/ 14 h 138"/>
                <a:gd name="T40" fmla="*/ 102 w 118"/>
                <a:gd name="T41" fmla="*/ 11 h 138"/>
                <a:gd name="T42" fmla="*/ 63 w 118"/>
                <a:gd name="T43" fmla="*/ 0 h 138"/>
                <a:gd name="T44" fmla="*/ 54 w 118"/>
                <a:gd name="T45" fmla="*/ 0 h 138"/>
                <a:gd name="T46" fmla="*/ 50 w 118"/>
                <a:gd name="T47" fmla="*/ 0 h 138"/>
                <a:gd name="T48" fmla="*/ 47 w 118"/>
                <a:gd name="T49" fmla="*/ 1 h 138"/>
                <a:gd name="T50" fmla="*/ 44 w 118"/>
                <a:gd name="T51" fmla="*/ 1 h 138"/>
                <a:gd name="T52" fmla="*/ 37 w 118"/>
                <a:gd name="T53" fmla="*/ 2 h 138"/>
                <a:gd name="T54" fmla="*/ 6 w 118"/>
                <a:gd name="T55" fmla="*/ 22 h 138"/>
                <a:gd name="T56" fmla="*/ 0 w 118"/>
                <a:gd name="T57" fmla="*/ 38 h 138"/>
                <a:gd name="T58" fmla="*/ 1 w 118"/>
                <a:gd name="T59" fmla="*/ 58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8" h="138">
                  <a:moveTo>
                    <a:pt x="1" y="58"/>
                  </a:moveTo>
                  <a:cubicBezTo>
                    <a:pt x="1" y="61"/>
                    <a:pt x="1" y="64"/>
                    <a:pt x="1" y="67"/>
                  </a:cubicBezTo>
                  <a:cubicBezTo>
                    <a:pt x="2" y="79"/>
                    <a:pt x="2" y="90"/>
                    <a:pt x="2" y="102"/>
                  </a:cubicBezTo>
                  <a:cubicBezTo>
                    <a:pt x="2" y="103"/>
                    <a:pt x="2" y="103"/>
                    <a:pt x="2" y="104"/>
                  </a:cubicBezTo>
                  <a:cubicBezTo>
                    <a:pt x="3" y="111"/>
                    <a:pt x="6" y="118"/>
                    <a:pt x="12" y="123"/>
                  </a:cubicBezTo>
                  <a:cubicBezTo>
                    <a:pt x="13" y="124"/>
                    <a:pt x="15" y="125"/>
                    <a:pt x="16" y="126"/>
                  </a:cubicBezTo>
                  <a:cubicBezTo>
                    <a:pt x="26" y="134"/>
                    <a:pt x="41" y="138"/>
                    <a:pt x="56" y="138"/>
                  </a:cubicBezTo>
                  <a:cubicBezTo>
                    <a:pt x="65" y="137"/>
                    <a:pt x="65" y="137"/>
                    <a:pt x="65" y="137"/>
                  </a:cubicBezTo>
                  <a:cubicBezTo>
                    <a:pt x="79" y="137"/>
                    <a:pt x="93" y="133"/>
                    <a:pt x="103" y="123"/>
                  </a:cubicBezTo>
                  <a:cubicBezTo>
                    <a:pt x="104" y="122"/>
                    <a:pt x="105" y="121"/>
                    <a:pt x="106" y="120"/>
                  </a:cubicBezTo>
                  <a:cubicBezTo>
                    <a:pt x="107" y="119"/>
                    <a:pt x="108" y="118"/>
                    <a:pt x="109" y="117"/>
                  </a:cubicBezTo>
                  <a:cubicBezTo>
                    <a:pt x="110" y="114"/>
                    <a:pt x="112" y="112"/>
                    <a:pt x="113" y="110"/>
                  </a:cubicBezTo>
                  <a:cubicBezTo>
                    <a:pt x="113" y="108"/>
                    <a:pt x="114" y="107"/>
                    <a:pt x="114" y="105"/>
                  </a:cubicBezTo>
                  <a:cubicBezTo>
                    <a:pt x="115" y="104"/>
                    <a:pt x="115" y="103"/>
                    <a:pt x="116" y="102"/>
                  </a:cubicBezTo>
                  <a:cubicBezTo>
                    <a:pt x="117" y="95"/>
                    <a:pt x="118" y="88"/>
                    <a:pt x="117" y="81"/>
                  </a:cubicBezTo>
                  <a:cubicBezTo>
                    <a:pt x="117" y="80"/>
                    <a:pt x="117" y="80"/>
                    <a:pt x="117" y="80"/>
                  </a:cubicBezTo>
                  <a:cubicBezTo>
                    <a:pt x="117" y="78"/>
                    <a:pt x="117" y="78"/>
                    <a:pt x="117" y="78"/>
                  </a:cubicBezTo>
                  <a:cubicBezTo>
                    <a:pt x="117" y="73"/>
                    <a:pt x="117" y="67"/>
                    <a:pt x="117" y="62"/>
                  </a:cubicBezTo>
                  <a:cubicBezTo>
                    <a:pt x="117" y="59"/>
                    <a:pt x="117" y="57"/>
                    <a:pt x="117" y="55"/>
                  </a:cubicBezTo>
                  <a:cubicBezTo>
                    <a:pt x="117" y="41"/>
                    <a:pt x="116" y="25"/>
                    <a:pt x="106" y="14"/>
                  </a:cubicBezTo>
                  <a:cubicBezTo>
                    <a:pt x="104" y="13"/>
                    <a:pt x="103" y="12"/>
                    <a:pt x="102" y="11"/>
                  </a:cubicBezTo>
                  <a:cubicBezTo>
                    <a:pt x="91" y="2"/>
                    <a:pt x="76" y="0"/>
                    <a:pt x="63" y="0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53" y="0"/>
                    <a:pt x="51" y="0"/>
                    <a:pt x="50" y="0"/>
                  </a:cubicBezTo>
                  <a:cubicBezTo>
                    <a:pt x="49" y="0"/>
                    <a:pt x="48" y="0"/>
                    <a:pt x="47" y="1"/>
                  </a:cubicBezTo>
                  <a:cubicBezTo>
                    <a:pt x="46" y="1"/>
                    <a:pt x="45" y="1"/>
                    <a:pt x="44" y="1"/>
                  </a:cubicBezTo>
                  <a:cubicBezTo>
                    <a:pt x="41" y="1"/>
                    <a:pt x="39" y="2"/>
                    <a:pt x="37" y="2"/>
                  </a:cubicBezTo>
                  <a:cubicBezTo>
                    <a:pt x="24" y="5"/>
                    <a:pt x="13" y="12"/>
                    <a:pt x="6" y="22"/>
                  </a:cubicBezTo>
                  <a:cubicBezTo>
                    <a:pt x="2" y="27"/>
                    <a:pt x="1" y="32"/>
                    <a:pt x="0" y="38"/>
                  </a:cubicBezTo>
                  <a:cubicBezTo>
                    <a:pt x="0" y="45"/>
                    <a:pt x="0" y="52"/>
                    <a:pt x="1" y="58"/>
                  </a:cubicBezTo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="" xmlns:a16="http://schemas.microsoft.com/office/drawing/2014/main" id="{B8ACDDA2-EFE0-44B4-B4CF-316C9B69530B}"/>
                </a:ext>
              </a:extLst>
            </p:cNvPr>
            <p:cNvSpPr/>
            <p:nvPr userDrawn="1"/>
          </p:nvSpPr>
          <p:spPr bwMode="auto">
            <a:xfrm>
              <a:off x="1209954" y="2016764"/>
              <a:ext cx="585980" cy="450990"/>
            </a:xfrm>
            <a:custGeom>
              <a:gdLst>
                <a:gd name="T0" fmla="*/ 0 w 105"/>
                <a:gd name="T1" fmla="*/ 14 h 81"/>
                <a:gd name="T2" fmla="*/ 24 w 105"/>
                <a:gd name="T3" fmla="*/ 24 h 81"/>
                <a:gd name="T4" fmla="*/ 63 w 105"/>
                <a:gd name="T5" fmla="*/ 16 h 81"/>
                <a:gd name="T6" fmla="*/ 83 w 105"/>
                <a:gd name="T7" fmla="*/ 23 h 81"/>
                <a:gd name="T8" fmla="*/ 92 w 105"/>
                <a:gd name="T9" fmla="*/ 37 h 81"/>
                <a:gd name="T10" fmla="*/ 98 w 105"/>
                <a:gd name="T11" fmla="*/ 75 h 81"/>
                <a:gd name="T12" fmla="*/ 98 w 105"/>
                <a:gd name="T13" fmla="*/ 76 h 81"/>
                <a:gd name="T14" fmla="*/ 104 w 105"/>
                <a:gd name="T15" fmla="*/ 81 h 81"/>
                <a:gd name="T16" fmla="*/ 105 w 105"/>
                <a:gd name="T17" fmla="*/ 81 h 81"/>
                <a:gd name="T18" fmla="*/ 105 w 105"/>
                <a:gd name="T19" fmla="*/ 80 h 81"/>
                <a:gd name="T20" fmla="*/ 104 w 105"/>
                <a:gd name="T21" fmla="*/ 78 h 81"/>
                <a:gd name="T22" fmla="*/ 104 w 105"/>
                <a:gd name="T23" fmla="*/ 62 h 81"/>
                <a:gd name="T24" fmla="*/ 104 w 105"/>
                <a:gd name="T25" fmla="*/ 55 h 81"/>
                <a:gd name="T26" fmla="*/ 93 w 105"/>
                <a:gd name="T27" fmla="*/ 14 h 81"/>
                <a:gd name="T28" fmla="*/ 89 w 105"/>
                <a:gd name="T29" fmla="*/ 11 h 81"/>
                <a:gd name="T30" fmla="*/ 50 w 105"/>
                <a:gd name="T31" fmla="*/ 0 h 81"/>
                <a:gd name="T32" fmla="*/ 41 w 105"/>
                <a:gd name="T33" fmla="*/ 0 h 81"/>
                <a:gd name="T34" fmla="*/ 37 w 105"/>
                <a:gd name="T35" fmla="*/ 0 h 81"/>
                <a:gd name="T36" fmla="*/ 34 w 105"/>
                <a:gd name="T37" fmla="*/ 1 h 81"/>
                <a:gd name="T38" fmla="*/ 31 w 105"/>
                <a:gd name="T39" fmla="*/ 1 h 81"/>
                <a:gd name="T40" fmla="*/ 24 w 105"/>
                <a:gd name="T41" fmla="*/ 2 h 81"/>
                <a:gd name="T42" fmla="*/ 0 w 105"/>
                <a:gd name="T43" fmla="*/ 14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81">
                  <a:moveTo>
                    <a:pt x="0" y="14"/>
                  </a:moveTo>
                  <a:cubicBezTo>
                    <a:pt x="5" y="21"/>
                    <a:pt x="12" y="25"/>
                    <a:pt x="24" y="24"/>
                  </a:cubicBezTo>
                  <a:cubicBezTo>
                    <a:pt x="37" y="22"/>
                    <a:pt x="49" y="16"/>
                    <a:pt x="63" y="16"/>
                  </a:cubicBezTo>
                  <a:cubicBezTo>
                    <a:pt x="71" y="17"/>
                    <a:pt x="78" y="19"/>
                    <a:pt x="83" y="23"/>
                  </a:cubicBezTo>
                  <a:cubicBezTo>
                    <a:pt x="87" y="26"/>
                    <a:pt x="90" y="31"/>
                    <a:pt x="92" y="37"/>
                  </a:cubicBezTo>
                  <a:cubicBezTo>
                    <a:pt x="95" y="48"/>
                    <a:pt x="92" y="65"/>
                    <a:pt x="98" y="75"/>
                  </a:cubicBezTo>
                  <a:cubicBezTo>
                    <a:pt x="98" y="76"/>
                    <a:pt x="98" y="76"/>
                    <a:pt x="98" y="76"/>
                  </a:cubicBezTo>
                  <a:cubicBezTo>
                    <a:pt x="100" y="78"/>
                    <a:pt x="102" y="80"/>
                    <a:pt x="104" y="81"/>
                  </a:cubicBezTo>
                  <a:cubicBezTo>
                    <a:pt x="105" y="81"/>
                    <a:pt x="105" y="81"/>
                    <a:pt x="105" y="81"/>
                  </a:cubicBezTo>
                  <a:cubicBezTo>
                    <a:pt x="105" y="80"/>
                    <a:pt x="105" y="80"/>
                    <a:pt x="105" y="80"/>
                  </a:cubicBezTo>
                  <a:cubicBezTo>
                    <a:pt x="105" y="79"/>
                    <a:pt x="104" y="79"/>
                    <a:pt x="104" y="78"/>
                  </a:cubicBezTo>
                  <a:cubicBezTo>
                    <a:pt x="104" y="73"/>
                    <a:pt x="104" y="67"/>
                    <a:pt x="104" y="62"/>
                  </a:cubicBezTo>
                  <a:cubicBezTo>
                    <a:pt x="104" y="59"/>
                    <a:pt x="104" y="57"/>
                    <a:pt x="104" y="55"/>
                  </a:cubicBezTo>
                  <a:cubicBezTo>
                    <a:pt x="104" y="41"/>
                    <a:pt x="103" y="25"/>
                    <a:pt x="93" y="14"/>
                  </a:cubicBezTo>
                  <a:cubicBezTo>
                    <a:pt x="91" y="13"/>
                    <a:pt x="90" y="12"/>
                    <a:pt x="89" y="11"/>
                  </a:cubicBezTo>
                  <a:cubicBezTo>
                    <a:pt x="78" y="2"/>
                    <a:pt x="63" y="0"/>
                    <a:pt x="50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0" y="0"/>
                    <a:pt x="38" y="0"/>
                    <a:pt x="37" y="0"/>
                  </a:cubicBezTo>
                  <a:cubicBezTo>
                    <a:pt x="36" y="0"/>
                    <a:pt x="35" y="0"/>
                    <a:pt x="34" y="1"/>
                  </a:cubicBezTo>
                  <a:cubicBezTo>
                    <a:pt x="33" y="1"/>
                    <a:pt x="32" y="1"/>
                    <a:pt x="31" y="1"/>
                  </a:cubicBezTo>
                  <a:cubicBezTo>
                    <a:pt x="28" y="1"/>
                    <a:pt x="26" y="2"/>
                    <a:pt x="24" y="2"/>
                  </a:cubicBezTo>
                  <a:cubicBezTo>
                    <a:pt x="15" y="5"/>
                    <a:pt x="6" y="8"/>
                    <a:pt x="0" y="14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="" xmlns:a16="http://schemas.microsoft.com/office/drawing/2014/main" id="{949F8DE6-C9A6-4C3B-B691-E576240DD67C}"/>
                </a:ext>
              </a:extLst>
            </p:cNvPr>
            <p:cNvSpPr/>
            <p:nvPr userDrawn="1"/>
          </p:nvSpPr>
          <p:spPr bwMode="auto">
            <a:xfrm>
              <a:off x="1326536" y="2279075"/>
              <a:ext cx="90504" cy="306796"/>
            </a:xfrm>
            <a:custGeom>
              <a:gdLst>
                <a:gd name="T0" fmla="*/ 16 w 16"/>
                <a:gd name="T1" fmla="*/ 0 h 55"/>
                <a:gd name="T2" fmla="*/ 11 w 16"/>
                <a:gd name="T3" fmla="*/ 6 h 55"/>
                <a:gd name="T4" fmla="*/ 12 w 16"/>
                <a:gd name="T5" fmla="*/ 33 h 55"/>
                <a:gd name="T6" fmla="*/ 1 w 16"/>
                <a:gd name="T7" fmla="*/ 48 h 55"/>
                <a:gd name="T8" fmla="*/ 16 w 16"/>
                <a:gd name="T9" fmla="*/ 55 h 55"/>
                <a:gd name="T10" fmla="*/ 16 w 16"/>
                <a:gd name="T11" fmla="*/ 0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" h="55">
                  <a:moveTo>
                    <a:pt x="16" y="0"/>
                  </a:moveTo>
                  <a:cubicBezTo>
                    <a:pt x="13" y="1"/>
                    <a:pt x="11" y="3"/>
                    <a:pt x="11" y="6"/>
                  </a:cubicBezTo>
                  <a:cubicBezTo>
                    <a:pt x="7" y="14"/>
                    <a:pt x="12" y="26"/>
                    <a:pt x="12" y="33"/>
                  </a:cubicBezTo>
                  <a:cubicBezTo>
                    <a:pt x="13" y="41"/>
                    <a:pt x="13" y="49"/>
                    <a:pt x="1" y="48"/>
                  </a:cubicBezTo>
                  <a:cubicBezTo>
                    <a:pt x="0" y="53"/>
                    <a:pt x="12" y="54"/>
                    <a:pt x="16" y="55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Oval 20">
              <a:extLst>
                <a:ext uri="{FF2B5EF4-FFF2-40B4-BE49-F238E27FC236}">
                  <a16:creationId xmlns="" xmlns:a16="http://schemas.microsoft.com/office/drawing/2014/main" id="{AB1FF41C-2810-4A43-8CC4-AA6DECD1821A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315798" y="2423269"/>
              <a:ext cx="39883" cy="44486"/>
            </a:xfrm>
            <a:prstGeom prst="ellipse">
              <a:avLst/>
            </a:prstGeom>
            <a:solidFill>
              <a:srgbClr val="0663A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Oval 21">
              <a:extLst>
                <a:ext uri="{FF2B5EF4-FFF2-40B4-BE49-F238E27FC236}">
                  <a16:creationId xmlns="" xmlns:a16="http://schemas.microsoft.com/office/drawing/2014/main" id="{A805177C-CC8B-4AE6-B147-13989A7CDC47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529021" y="2423269"/>
              <a:ext cx="44485" cy="39883"/>
            </a:xfrm>
            <a:prstGeom prst="ellipse">
              <a:avLst/>
            </a:prstGeom>
            <a:solidFill>
              <a:srgbClr val="0663A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="" xmlns:a16="http://schemas.microsoft.com/office/drawing/2014/main" id="{43AB6762-5694-48BF-B4B2-C240B69FC4A7}"/>
                </a:ext>
              </a:extLst>
            </p:cNvPr>
            <p:cNvSpPr/>
            <p:nvPr userDrawn="1"/>
          </p:nvSpPr>
          <p:spPr bwMode="auto">
            <a:xfrm>
              <a:off x="1529021" y="2272939"/>
              <a:ext cx="139592" cy="67495"/>
            </a:xfrm>
            <a:custGeom>
              <a:gdLst>
                <a:gd name="T0" fmla="*/ 3 w 25"/>
                <a:gd name="T1" fmla="*/ 6 h 12"/>
                <a:gd name="T2" fmla="*/ 10 w 25"/>
                <a:gd name="T3" fmla="*/ 4 h 12"/>
                <a:gd name="T4" fmla="*/ 21 w 25"/>
                <a:gd name="T5" fmla="*/ 10 h 12"/>
                <a:gd name="T6" fmla="*/ 23 w 25"/>
                <a:gd name="T7" fmla="*/ 11 h 12"/>
                <a:gd name="T8" fmla="*/ 24 w 25"/>
                <a:gd name="T9" fmla="*/ 9 h 12"/>
                <a:gd name="T10" fmla="*/ 10 w 25"/>
                <a:gd name="T11" fmla="*/ 0 h 12"/>
                <a:gd name="T12" fmla="*/ 1 w 25"/>
                <a:gd name="T13" fmla="*/ 2 h 12"/>
                <a:gd name="T14" fmla="*/ 0 w 25"/>
                <a:gd name="T15" fmla="*/ 5 h 12"/>
                <a:gd name="T16" fmla="*/ 3 w 25"/>
                <a:gd name="T17" fmla="*/ 6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2">
                  <a:moveTo>
                    <a:pt x="3" y="6"/>
                  </a:moveTo>
                  <a:cubicBezTo>
                    <a:pt x="5" y="4"/>
                    <a:pt x="8" y="4"/>
                    <a:pt x="10" y="4"/>
                  </a:cubicBezTo>
                  <a:cubicBezTo>
                    <a:pt x="14" y="4"/>
                    <a:pt x="18" y="6"/>
                    <a:pt x="21" y="10"/>
                  </a:cubicBezTo>
                  <a:cubicBezTo>
                    <a:pt x="21" y="11"/>
                    <a:pt x="22" y="12"/>
                    <a:pt x="23" y="11"/>
                  </a:cubicBezTo>
                  <a:cubicBezTo>
                    <a:pt x="24" y="11"/>
                    <a:pt x="25" y="10"/>
                    <a:pt x="24" y="9"/>
                  </a:cubicBezTo>
                  <a:cubicBezTo>
                    <a:pt x="21" y="3"/>
                    <a:pt x="16" y="0"/>
                    <a:pt x="10" y="0"/>
                  </a:cubicBezTo>
                  <a:cubicBezTo>
                    <a:pt x="7" y="0"/>
                    <a:pt x="4" y="0"/>
                    <a:pt x="1" y="2"/>
                  </a:cubicBezTo>
                  <a:cubicBezTo>
                    <a:pt x="0" y="3"/>
                    <a:pt x="0" y="4"/>
                    <a:pt x="0" y="5"/>
                  </a:cubicBezTo>
                  <a:cubicBezTo>
                    <a:pt x="1" y="6"/>
                    <a:pt x="2" y="6"/>
                    <a:pt x="3" y="6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23">
              <a:extLst>
                <a:ext uri="{FF2B5EF4-FFF2-40B4-BE49-F238E27FC236}">
                  <a16:creationId xmlns="" xmlns:a16="http://schemas.microsoft.com/office/drawing/2014/main" id="{C25AB6C1-6A9B-41EB-A254-77F888F69726}"/>
                </a:ext>
              </a:extLst>
            </p:cNvPr>
            <p:cNvSpPr/>
            <p:nvPr userDrawn="1"/>
          </p:nvSpPr>
          <p:spPr bwMode="auto">
            <a:xfrm>
              <a:off x="1199215" y="2249929"/>
              <a:ext cx="139592" cy="67495"/>
            </a:xfrm>
            <a:custGeom>
              <a:gdLst>
                <a:gd name="T0" fmla="*/ 24 w 25"/>
                <a:gd name="T1" fmla="*/ 3 h 12"/>
                <a:gd name="T2" fmla="*/ 15 w 25"/>
                <a:gd name="T3" fmla="*/ 0 h 12"/>
                <a:gd name="T4" fmla="*/ 0 w 25"/>
                <a:gd name="T5" fmla="*/ 9 h 12"/>
                <a:gd name="T6" fmla="*/ 1 w 25"/>
                <a:gd name="T7" fmla="*/ 12 h 12"/>
                <a:gd name="T8" fmla="*/ 4 w 25"/>
                <a:gd name="T9" fmla="*/ 11 h 12"/>
                <a:gd name="T10" fmla="*/ 15 w 25"/>
                <a:gd name="T11" fmla="*/ 4 h 12"/>
                <a:gd name="T12" fmla="*/ 22 w 25"/>
                <a:gd name="T13" fmla="*/ 6 h 12"/>
                <a:gd name="T14" fmla="*/ 25 w 25"/>
                <a:gd name="T15" fmla="*/ 6 h 12"/>
                <a:gd name="T16" fmla="*/ 24 w 25"/>
                <a:gd name="T17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2">
                  <a:moveTo>
                    <a:pt x="24" y="3"/>
                  </a:moveTo>
                  <a:cubicBezTo>
                    <a:pt x="21" y="1"/>
                    <a:pt x="18" y="0"/>
                    <a:pt x="15" y="0"/>
                  </a:cubicBezTo>
                  <a:cubicBezTo>
                    <a:pt x="9" y="0"/>
                    <a:pt x="3" y="3"/>
                    <a:pt x="0" y="9"/>
                  </a:cubicBezTo>
                  <a:cubicBezTo>
                    <a:pt x="0" y="10"/>
                    <a:pt x="0" y="11"/>
                    <a:pt x="1" y="12"/>
                  </a:cubicBezTo>
                  <a:cubicBezTo>
                    <a:pt x="2" y="12"/>
                    <a:pt x="3" y="12"/>
                    <a:pt x="4" y="11"/>
                  </a:cubicBezTo>
                  <a:cubicBezTo>
                    <a:pt x="6" y="7"/>
                    <a:pt x="10" y="4"/>
                    <a:pt x="15" y="4"/>
                  </a:cubicBezTo>
                  <a:cubicBezTo>
                    <a:pt x="17" y="4"/>
                    <a:pt x="19" y="5"/>
                    <a:pt x="22" y="6"/>
                  </a:cubicBezTo>
                  <a:cubicBezTo>
                    <a:pt x="23" y="7"/>
                    <a:pt x="24" y="6"/>
                    <a:pt x="25" y="6"/>
                  </a:cubicBezTo>
                  <a:cubicBezTo>
                    <a:pt x="25" y="5"/>
                    <a:pt x="25" y="3"/>
                    <a:pt x="24" y="3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Oval 25">
              <a:extLst>
                <a:ext uri="{FF2B5EF4-FFF2-40B4-BE49-F238E27FC236}">
                  <a16:creationId xmlns="" xmlns:a16="http://schemas.microsoft.com/office/drawing/2014/main" id="{BE1BC594-165A-4732-8EA7-8673185E8BC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203818" y="2450880"/>
              <a:ext cx="107378" cy="107378"/>
            </a:xfrm>
            <a:prstGeom prst="ellipse">
              <a:avLst/>
            </a:pr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29">
              <a:extLst>
                <a:ext uri="{FF2B5EF4-FFF2-40B4-BE49-F238E27FC236}">
                  <a16:creationId xmlns="" xmlns:a16="http://schemas.microsoft.com/office/drawing/2014/main" id="{FEAD26E7-B31D-4906-B5AB-B37B24FE5DED}"/>
                </a:ext>
              </a:extLst>
            </p:cNvPr>
            <p:cNvSpPr/>
            <p:nvPr userDrawn="1"/>
          </p:nvSpPr>
          <p:spPr bwMode="auto">
            <a:xfrm>
              <a:off x="1645603" y="4400566"/>
              <a:ext cx="727106" cy="2205861"/>
            </a:xfrm>
            <a:custGeom>
              <a:gdLst>
                <a:gd name="T0" fmla="*/ 0 w 130"/>
                <a:gd name="T1" fmla="*/ 0 h 395"/>
                <a:gd name="T2" fmla="*/ 0 w 130"/>
                <a:gd name="T3" fmla="*/ 395 h 395"/>
                <a:gd name="T4" fmla="*/ 130 w 130"/>
                <a:gd name="T5" fmla="*/ 198 h 395"/>
                <a:gd name="T6" fmla="*/ 0 w 130"/>
                <a:gd name="T7" fmla="*/ 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0" h="395">
                  <a:moveTo>
                    <a:pt x="0" y="0"/>
                  </a:moveTo>
                  <a:cubicBezTo>
                    <a:pt x="0" y="395"/>
                    <a:pt x="0" y="395"/>
                    <a:pt x="0" y="395"/>
                  </a:cubicBezTo>
                  <a:cubicBezTo>
                    <a:pt x="76" y="365"/>
                    <a:pt x="130" y="288"/>
                    <a:pt x="130" y="198"/>
                  </a:cubicBezTo>
                  <a:cubicBezTo>
                    <a:pt x="130" y="108"/>
                    <a:pt x="76" y="31"/>
                    <a:pt x="0" y="0"/>
                  </a:cubicBezTo>
                  <a:close/>
                </a:path>
              </a:pathLst>
            </a:custGeom>
            <a:solidFill>
              <a:srgbClr val="8EB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Freeform 30">
              <a:extLst>
                <a:ext uri="{FF2B5EF4-FFF2-40B4-BE49-F238E27FC236}">
                  <a16:creationId xmlns="" xmlns:a16="http://schemas.microsoft.com/office/drawing/2014/main" id="{922D3FF5-94C4-4BB9-A095-49D5FDCBB8E3}"/>
                </a:ext>
              </a:extLst>
            </p:cNvPr>
            <p:cNvSpPr/>
            <p:nvPr userDrawn="1"/>
          </p:nvSpPr>
          <p:spPr bwMode="auto">
            <a:xfrm>
              <a:off x="673061" y="4372954"/>
              <a:ext cx="665746" cy="2222735"/>
            </a:xfrm>
            <a:custGeom>
              <a:gdLst>
                <a:gd name="T0" fmla="*/ 119 w 119"/>
                <a:gd name="T1" fmla="*/ 0 h 398"/>
                <a:gd name="T2" fmla="*/ 119 w 119"/>
                <a:gd name="T3" fmla="*/ 398 h 398"/>
                <a:gd name="T4" fmla="*/ 0 w 119"/>
                <a:gd name="T5" fmla="*/ 199 h 398"/>
                <a:gd name="T6" fmla="*/ 119 w 119"/>
                <a:gd name="T7" fmla="*/ 0 h 3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" h="398">
                  <a:moveTo>
                    <a:pt x="119" y="0"/>
                  </a:moveTo>
                  <a:cubicBezTo>
                    <a:pt x="119" y="398"/>
                    <a:pt x="119" y="398"/>
                    <a:pt x="119" y="398"/>
                  </a:cubicBezTo>
                  <a:cubicBezTo>
                    <a:pt x="49" y="368"/>
                    <a:pt x="0" y="290"/>
                    <a:pt x="0" y="199"/>
                  </a:cubicBezTo>
                  <a:cubicBezTo>
                    <a:pt x="0" y="108"/>
                    <a:pt x="49" y="31"/>
                    <a:pt x="119" y="0"/>
                  </a:cubicBezTo>
                  <a:close/>
                </a:path>
              </a:pathLst>
            </a:custGeom>
            <a:solidFill>
              <a:srgbClr val="8EB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31">
              <a:extLst>
                <a:ext uri="{FF2B5EF4-FFF2-40B4-BE49-F238E27FC236}">
                  <a16:creationId xmlns="" xmlns:a16="http://schemas.microsoft.com/office/drawing/2014/main" id="{9CF9ECAD-68FB-4228-A3D8-705F381E9202}"/>
                </a:ext>
              </a:extLst>
            </p:cNvPr>
            <p:cNvSpPr/>
            <p:nvPr userDrawn="1"/>
          </p:nvSpPr>
          <p:spPr bwMode="auto">
            <a:xfrm>
              <a:off x="1958535" y="3334452"/>
              <a:ext cx="351281" cy="1406658"/>
            </a:xfrm>
            <a:custGeom>
              <a:gdLst>
                <a:gd name="T0" fmla="*/ 63 w 63"/>
                <a:gd name="T1" fmla="*/ 233 h 252"/>
                <a:gd name="T2" fmla="*/ 6 w 63"/>
                <a:gd name="T3" fmla="*/ 0 h 252"/>
                <a:gd name="T4" fmla="*/ 0 w 63"/>
                <a:gd name="T5" fmla="*/ 91 h 252"/>
                <a:gd name="T6" fmla="*/ 42 w 63"/>
                <a:gd name="T7" fmla="*/ 252 h 252"/>
                <a:gd name="T8" fmla="*/ 63 w 63"/>
                <a:gd name="T9" fmla="*/ 233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251">
                  <a:moveTo>
                    <a:pt x="63" y="233"/>
                  </a:moveTo>
                  <a:cubicBezTo>
                    <a:pt x="63" y="233"/>
                    <a:pt x="56" y="13"/>
                    <a:pt x="6" y="0"/>
                  </a:cubicBezTo>
                  <a:cubicBezTo>
                    <a:pt x="0" y="91"/>
                    <a:pt x="0" y="91"/>
                    <a:pt x="0" y="91"/>
                  </a:cubicBezTo>
                  <a:cubicBezTo>
                    <a:pt x="0" y="91"/>
                    <a:pt x="51" y="214"/>
                    <a:pt x="42" y="252"/>
                  </a:cubicBezTo>
                  <a:lnTo>
                    <a:pt x="63" y="233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32">
              <a:extLst>
                <a:ext uri="{FF2B5EF4-FFF2-40B4-BE49-F238E27FC236}">
                  <a16:creationId xmlns="" xmlns:a16="http://schemas.microsoft.com/office/drawing/2014/main" id="{1341325B-6538-4F70-AED7-5EB3E8606898}"/>
                </a:ext>
              </a:extLst>
            </p:cNvPr>
            <p:cNvSpPr/>
            <p:nvPr userDrawn="1"/>
          </p:nvSpPr>
          <p:spPr bwMode="auto">
            <a:xfrm>
              <a:off x="1874166" y="3457170"/>
              <a:ext cx="843688" cy="1362173"/>
            </a:xfrm>
            <a:custGeom>
              <a:gdLst>
                <a:gd name="T0" fmla="*/ 151 w 151"/>
                <a:gd name="T1" fmla="*/ 0 h 244"/>
                <a:gd name="T2" fmla="*/ 122 w 151"/>
                <a:gd name="T3" fmla="*/ 13 h 244"/>
                <a:gd name="T4" fmla="*/ 116 w 151"/>
                <a:gd name="T5" fmla="*/ 33 h 244"/>
                <a:gd name="T6" fmla="*/ 116 w 151"/>
                <a:gd name="T7" fmla="*/ 33 h 244"/>
                <a:gd name="T8" fmla="*/ 58 w 151"/>
                <a:gd name="T9" fmla="*/ 230 h 244"/>
                <a:gd name="T10" fmla="*/ 73 w 151"/>
                <a:gd name="T11" fmla="*/ 244 h 244"/>
                <a:gd name="T12" fmla="*/ 151 w 151"/>
                <a:gd name="T13" fmla="*/ 0 h 2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1" h="244">
                  <a:moveTo>
                    <a:pt x="151" y="0"/>
                  </a:moveTo>
                  <a:cubicBezTo>
                    <a:pt x="122" y="13"/>
                    <a:pt x="122" y="13"/>
                    <a:pt x="122" y="13"/>
                  </a:cubicBezTo>
                  <a:cubicBezTo>
                    <a:pt x="120" y="20"/>
                    <a:pt x="118" y="27"/>
                    <a:pt x="116" y="33"/>
                  </a:cubicBezTo>
                  <a:cubicBezTo>
                    <a:pt x="116" y="33"/>
                    <a:pt x="116" y="33"/>
                    <a:pt x="116" y="33"/>
                  </a:cubicBezTo>
                  <a:cubicBezTo>
                    <a:pt x="105" y="91"/>
                    <a:pt x="0" y="161"/>
                    <a:pt x="58" y="230"/>
                  </a:cubicBezTo>
                  <a:cubicBezTo>
                    <a:pt x="63" y="237"/>
                    <a:pt x="68" y="241"/>
                    <a:pt x="73" y="244"/>
                  </a:cubicBezTo>
                  <a:lnTo>
                    <a:pt x="151" y="0"/>
                  </a:ln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33">
              <a:extLst>
                <a:ext uri="{FF2B5EF4-FFF2-40B4-BE49-F238E27FC236}">
                  <a16:creationId xmlns="" xmlns:a16="http://schemas.microsoft.com/office/drawing/2014/main" id="{DF99F2CE-C34D-4493-98F7-DEF3E460F848}"/>
                </a:ext>
              </a:extLst>
            </p:cNvPr>
            <p:cNvSpPr/>
            <p:nvPr userDrawn="1"/>
          </p:nvSpPr>
          <p:spPr bwMode="auto">
            <a:xfrm>
              <a:off x="2478553" y="3228607"/>
              <a:ext cx="300660" cy="418777"/>
            </a:xfrm>
            <a:custGeom>
              <a:gdLst>
                <a:gd name="T0" fmla="*/ 16 w 54"/>
                <a:gd name="T1" fmla="*/ 71 h 75"/>
                <a:gd name="T2" fmla="*/ 17 w 54"/>
                <a:gd name="T3" fmla="*/ 72 h 75"/>
                <a:gd name="T4" fmla="*/ 42 w 54"/>
                <a:gd name="T5" fmla="*/ 58 h 75"/>
                <a:gd name="T6" fmla="*/ 51 w 54"/>
                <a:gd name="T7" fmla="*/ 28 h 75"/>
                <a:gd name="T8" fmla="*/ 37 w 54"/>
                <a:gd name="T9" fmla="*/ 4 h 75"/>
                <a:gd name="T10" fmla="*/ 36 w 54"/>
                <a:gd name="T11" fmla="*/ 3 h 75"/>
                <a:gd name="T12" fmla="*/ 12 w 54"/>
                <a:gd name="T13" fmla="*/ 17 h 75"/>
                <a:gd name="T14" fmla="*/ 3 w 54"/>
                <a:gd name="T15" fmla="*/ 47 h 75"/>
                <a:gd name="T16" fmla="*/ 16 w 54"/>
                <a:gd name="T17" fmla="*/ 71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4" h="75">
                  <a:moveTo>
                    <a:pt x="16" y="71"/>
                  </a:moveTo>
                  <a:cubicBezTo>
                    <a:pt x="17" y="72"/>
                    <a:pt x="17" y="72"/>
                    <a:pt x="17" y="72"/>
                  </a:cubicBezTo>
                  <a:cubicBezTo>
                    <a:pt x="28" y="75"/>
                    <a:pt x="39" y="69"/>
                    <a:pt x="42" y="58"/>
                  </a:cubicBezTo>
                  <a:cubicBezTo>
                    <a:pt x="51" y="28"/>
                    <a:pt x="51" y="28"/>
                    <a:pt x="51" y="28"/>
                  </a:cubicBezTo>
                  <a:cubicBezTo>
                    <a:pt x="54" y="18"/>
                    <a:pt x="48" y="7"/>
                    <a:pt x="37" y="4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6" y="0"/>
                    <a:pt x="15" y="6"/>
                    <a:pt x="12" y="17"/>
                  </a:cubicBezTo>
                  <a:cubicBezTo>
                    <a:pt x="3" y="47"/>
                    <a:pt x="3" y="47"/>
                    <a:pt x="3" y="47"/>
                  </a:cubicBezTo>
                  <a:cubicBezTo>
                    <a:pt x="0" y="57"/>
                    <a:pt x="6" y="68"/>
                    <a:pt x="16" y="71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34">
              <a:extLst>
                <a:ext uri="{FF2B5EF4-FFF2-40B4-BE49-F238E27FC236}">
                  <a16:creationId xmlns="" xmlns:a16="http://schemas.microsoft.com/office/drawing/2014/main" id="{BA164691-AE45-4862-A66D-09CC24B97CC2}"/>
                </a:ext>
              </a:extLst>
            </p:cNvPr>
            <p:cNvSpPr/>
            <p:nvPr userDrawn="1"/>
          </p:nvSpPr>
          <p:spPr bwMode="auto">
            <a:xfrm>
              <a:off x="2723990" y="3032257"/>
              <a:ext cx="133456" cy="335942"/>
            </a:xfrm>
            <a:custGeom>
              <a:gdLst>
                <a:gd name="T0" fmla="*/ 3 w 24"/>
                <a:gd name="T1" fmla="*/ 60 h 60"/>
                <a:gd name="T2" fmla="*/ 3 w 24"/>
                <a:gd name="T3" fmla="*/ 60 h 60"/>
                <a:gd name="T4" fmla="*/ 8 w 24"/>
                <a:gd name="T5" fmla="*/ 57 h 60"/>
                <a:gd name="T6" fmla="*/ 23 w 24"/>
                <a:gd name="T7" fmla="*/ 5 h 60"/>
                <a:gd name="T8" fmla="*/ 21 w 24"/>
                <a:gd name="T9" fmla="*/ 1 h 60"/>
                <a:gd name="T10" fmla="*/ 16 w 24"/>
                <a:gd name="T11" fmla="*/ 3 h 60"/>
                <a:gd name="T12" fmla="*/ 1 w 24"/>
                <a:gd name="T13" fmla="*/ 55 h 60"/>
                <a:gd name="T14" fmla="*/ 3 w 24"/>
                <a:gd name="T15" fmla="*/ 6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60">
                  <a:moveTo>
                    <a:pt x="3" y="60"/>
                  </a:moveTo>
                  <a:cubicBezTo>
                    <a:pt x="3" y="60"/>
                    <a:pt x="3" y="60"/>
                    <a:pt x="3" y="60"/>
                  </a:cubicBezTo>
                  <a:cubicBezTo>
                    <a:pt x="5" y="60"/>
                    <a:pt x="7" y="59"/>
                    <a:pt x="8" y="57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3"/>
                    <a:pt x="23" y="1"/>
                    <a:pt x="21" y="1"/>
                  </a:cubicBezTo>
                  <a:cubicBezTo>
                    <a:pt x="19" y="0"/>
                    <a:pt x="17" y="1"/>
                    <a:pt x="16" y="3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0" y="57"/>
                    <a:pt x="2" y="59"/>
                    <a:pt x="3" y="60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35">
              <a:extLst>
                <a:ext uri="{FF2B5EF4-FFF2-40B4-BE49-F238E27FC236}">
                  <a16:creationId xmlns="" xmlns:a16="http://schemas.microsoft.com/office/drawing/2014/main" id="{F083F3FF-70E3-46A3-870B-A041559562FC}"/>
                </a:ext>
              </a:extLst>
            </p:cNvPr>
            <p:cNvSpPr/>
            <p:nvPr userDrawn="1"/>
          </p:nvSpPr>
          <p:spPr bwMode="auto">
            <a:xfrm>
              <a:off x="2622747" y="2943287"/>
              <a:ext cx="128854" cy="334407"/>
            </a:xfrm>
            <a:custGeom>
              <a:gdLst>
                <a:gd name="T0" fmla="*/ 3 w 23"/>
                <a:gd name="T1" fmla="*/ 59 h 60"/>
                <a:gd name="T2" fmla="*/ 3 w 23"/>
                <a:gd name="T3" fmla="*/ 59 h 60"/>
                <a:gd name="T4" fmla="*/ 7 w 23"/>
                <a:gd name="T5" fmla="*/ 57 h 60"/>
                <a:gd name="T6" fmla="*/ 22 w 23"/>
                <a:gd name="T7" fmla="*/ 5 h 60"/>
                <a:gd name="T8" fmla="*/ 20 w 23"/>
                <a:gd name="T9" fmla="*/ 1 h 60"/>
                <a:gd name="T10" fmla="*/ 16 w 23"/>
                <a:gd name="T11" fmla="*/ 3 h 60"/>
                <a:gd name="T12" fmla="*/ 0 w 23"/>
                <a:gd name="T13" fmla="*/ 55 h 60"/>
                <a:gd name="T14" fmla="*/ 3 w 23"/>
                <a:gd name="T15" fmla="*/ 59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" h="60"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4" y="60"/>
                    <a:pt x="6" y="59"/>
                    <a:pt x="7" y="57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3"/>
                    <a:pt x="22" y="1"/>
                    <a:pt x="20" y="1"/>
                  </a:cubicBezTo>
                  <a:cubicBezTo>
                    <a:pt x="18" y="0"/>
                    <a:pt x="16" y="1"/>
                    <a:pt x="16" y="3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7"/>
                    <a:pt x="1" y="59"/>
                    <a:pt x="3" y="59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36">
              <a:extLst>
                <a:ext uri="{FF2B5EF4-FFF2-40B4-BE49-F238E27FC236}">
                  <a16:creationId xmlns="" xmlns:a16="http://schemas.microsoft.com/office/drawing/2014/main" id="{44F9107C-3B12-4024-BB95-E955CF922271}"/>
                </a:ext>
              </a:extLst>
            </p:cNvPr>
            <p:cNvSpPr/>
            <p:nvPr userDrawn="1"/>
          </p:nvSpPr>
          <p:spPr bwMode="auto">
            <a:xfrm>
              <a:off x="2533776" y="3032257"/>
              <a:ext cx="128854" cy="335942"/>
            </a:xfrm>
            <a:custGeom>
              <a:gdLst>
                <a:gd name="T0" fmla="*/ 3 w 23"/>
                <a:gd name="T1" fmla="*/ 59 h 60"/>
                <a:gd name="T2" fmla="*/ 3 w 23"/>
                <a:gd name="T3" fmla="*/ 59 h 60"/>
                <a:gd name="T4" fmla="*/ 7 w 23"/>
                <a:gd name="T5" fmla="*/ 57 h 60"/>
                <a:gd name="T6" fmla="*/ 23 w 23"/>
                <a:gd name="T7" fmla="*/ 5 h 60"/>
                <a:gd name="T8" fmla="*/ 20 w 23"/>
                <a:gd name="T9" fmla="*/ 1 h 60"/>
                <a:gd name="T10" fmla="*/ 16 w 23"/>
                <a:gd name="T11" fmla="*/ 3 h 60"/>
                <a:gd name="T12" fmla="*/ 0 w 23"/>
                <a:gd name="T13" fmla="*/ 55 h 60"/>
                <a:gd name="T14" fmla="*/ 3 w 23"/>
                <a:gd name="T15" fmla="*/ 59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" h="60"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5" y="60"/>
                    <a:pt x="7" y="59"/>
                    <a:pt x="7" y="57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3" y="3"/>
                    <a:pt x="22" y="1"/>
                    <a:pt x="20" y="1"/>
                  </a:cubicBezTo>
                  <a:cubicBezTo>
                    <a:pt x="18" y="0"/>
                    <a:pt x="16" y="1"/>
                    <a:pt x="16" y="3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7"/>
                    <a:pt x="1" y="59"/>
                    <a:pt x="3" y="59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37">
              <a:extLst>
                <a:ext uri="{FF2B5EF4-FFF2-40B4-BE49-F238E27FC236}">
                  <a16:creationId xmlns="" xmlns:a16="http://schemas.microsoft.com/office/drawing/2014/main" id="{6AE2F423-C289-4D77-A116-0182E2703032}"/>
                </a:ext>
              </a:extLst>
            </p:cNvPr>
            <p:cNvSpPr/>
            <p:nvPr userDrawn="1"/>
          </p:nvSpPr>
          <p:spPr bwMode="auto">
            <a:xfrm>
              <a:off x="2684106" y="2943287"/>
              <a:ext cx="134990" cy="334407"/>
            </a:xfrm>
            <a:custGeom>
              <a:gdLst>
                <a:gd name="T0" fmla="*/ 3 w 24"/>
                <a:gd name="T1" fmla="*/ 59 h 60"/>
                <a:gd name="T2" fmla="*/ 3 w 24"/>
                <a:gd name="T3" fmla="*/ 59 h 60"/>
                <a:gd name="T4" fmla="*/ 8 w 24"/>
                <a:gd name="T5" fmla="*/ 57 h 60"/>
                <a:gd name="T6" fmla="*/ 23 w 24"/>
                <a:gd name="T7" fmla="*/ 5 h 60"/>
                <a:gd name="T8" fmla="*/ 21 w 24"/>
                <a:gd name="T9" fmla="*/ 1 h 60"/>
                <a:gd name="T10" fmla="*/ 16 w 24"/>
                <a:gd name="T11" fmla="*/ 3 h 60"/>
                <a:gd name="T12" fmla="*/ 1 w 24"/>
                <a:gd name="T13" fmla="*/ 55 h 60"/>
                <a:gd name="T14" fmla="*/ 3 w 24"/>
                <a:gd name="T15" fmla="*/ 59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60"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5" y="60"/>
                    <a:pt x="7" y="59"/>
                    <a:pt x="8" y="57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3"/>
                    <a:pt x="23" y="1"/>
                    <a:pt x="21" y="1"/>
                  </a:cubicBezTo>
                  <a:cubicBezTo>
                    <a:pt x="19" y="0"/>
                    <a:pt x="17" y="1"/>
                    <a:pt x="16" y="3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0" y="57"/>
                    <a:pt x="2" y="59"/>
                    <a:pt x="3" y="59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38">
              <a:extLst>
                <a:ext uri="{FF2B5EF4-FFF2-40B4-BE49-F238E27FC236}">
                  <a16:creationId xmlns="" xmlns:a16="http://schemas.microsoft.com/office/drawing/2014/main" id="{86C38DD8-43F0-45CB-BA08-6164555F520C}"/>
                </a:ext>
              </a:extLst>
            </p:cNvPr>
            <p:cNvSpPr/>
            <p:nvPr userDrawn="1"/>
          </p:nvSpPr>
          <p:spPr bwMode="auto">
            <a:xfrm>
              <a:off x="2461680" y="3144238"/>
              <a:ext cx="116582" cy="452524"/>
            </a:xfrm>
            <a:custGeom>
              <a:gdLst>
                <a:gd name="T0" fmla="*/ 21 w 21"/>
                <a:gd name="T1" fmla="*/ 45 h 81"/>
                <a:gd name="T2" fmla="*/ 9 w 21"/>
                <a:gd name="T3" fmla="*/ 26 h 81"/>
                <a:gd name="T4" fmla="*/ 5 w 21"/>
                <a:gd name="T5" fmla="*/ 0 h 81"/>
                <a:gd name="T6" fmla="*/ 1 w 21"/>
                <a:gd name="T7" fmla="*/ 47 h 81"/>
                <a:gd name="T8" fmla="*/ 11 w 21"/>
                <a:gd name="T9" fmla="*/ 81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81">
                  <a:moveTo>
                    <a:pt x="21" y="45"/>
                  </a:moveTo>
                  <a:cubicBezTo>
                    <a:pt x="10" y="56"/>
                    <a:pt x="9" y="33"/>
                    <a:pt x="9" y="26"/>
                  </a:cubicBezTo>
                  <a:cubicBezTo>
                    <a:pt x="9" y="17"/>
                    <a:pt x="13" y="6"/>
                    <a:pt x="5" y="0"/>
                  </a:cubicBezTo>
                  <a:cubicBezTo>
                    <a:pt x="3" y="15"/>
                    <a:pt x="3" y="31"/>
                    <a:pt x="1" y="47"/>
                  </a:cubicBezTo>
                  <a:cubicBezTo>
                    <a:pt x="1" y="57"/>
                    <a:pt x="0" y="76"/>
                    <a:pt x="11" y="81"/>
                  </a:cubicBezTo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39">
              <a:extLst>
                <a:ext uri="{FF2B5EF4-FFF2-40B4-BE49-F238E27FC236}">
                  <a16:creationId xmlns="" xmlns:a16="http://schemas.microsoft.com/office/drawing/2014/main" id="{C0730B59-A13A-4618-8285-177407AE8B0E}"/>
                </a:ext>
              </a:extLst>
            </p:cNvPr>
            <p:cNvSpPr/>
            <p:nvPr userDrawn="1"/>
          </p:nvSpPr>
          <p:spPr bwMode="auto">
            <a:xfrm>
              <a:off x="1343409" y="2607346"/>
              <a:ext cx="134990" cy="61359"/>
            </a:xfrm>
            <a:custGeom>
              <a:gdLst>
                <a:gd name="T0" fmla="*/ 24 w 24"/>
                <a:gd name="T1" fmla="*/ 0 h 11"/>
                <a:gd name="T2" fmla="*/ 12 w 24"/>
                <a:gd name="T3" fmla="*/ 11 h 11"/>
                <a:gd name="T4" fmla="*/ 0 w 24"/>
                <a:gd name="T5" fmla="*/ 0 h 11"/>
                <a:gd name="T6" fmla="*/ 24 w 24"/>
                <a:gd name="T7" fmla="*/ 0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1">
                  <a:moveTo>
                    <a:pt x="24" y="0"/>
                  </a:moveTo>
                  <a:cubicBezTo>
                    <a:pt x="23" y="6"/>
                    <a:pt x="18" y="11"/>
                    <a:pt x="12" y="11"/>
                  </a:cubicBezTo>
                  <a:cubicBezTo>
                    <a:pt x="6" y="11"/>
                    <a:pt x="1" y="6"/>
                    <a:pt x="0" y="0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Rectangle 40">
              <a:extLst>
                <a:ext uri="{FF2B5EF4-FFF2-40B4-BE49-F238E27FC236}">
                  <a16:creationId xmlns="" xmlns:a16="http://schemas.microsoft.com/office/drawing/2014/main" id="{4EE13846-1830-48F8-900D-EC8A2A526339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277449" y="4237964"/>
              <a:ext cx="435650" cy="207088"/>
            </a:xfrm>
            <a:prstGeom prst="rect">
              <a:avLst/>
            </a:prstGeom>
            <a:solidFill>
              <a:srgbClr val="0E8CC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41">
              <a:extLst>
                <a:ext uri="{FF2B5EF4-FFF2-40B4-BE49-F238E27FC236}">
                  <a16:creationId xmlns="" xmlns:a16="http://schemas.microsoft.com/office/drawing/2014/main" id="{350E7619-92DC-447B-A24E-0C26E309EBD2}"/>
                </a:ext>
              </a:extLst>
            </p:cNvPr>
            <p:cNvSpPr/>
            <p:nvPr userDrawn="1"/>
          </p:nvSpPr>
          <p:spPr bwMode="auto">
            <a:xfrm>
              <a:off x="1656341" y="3144238"/>
              <a:ext cx="816076" cy="3713762"/>
            </a:xfrm>
            <a:custGeom>
              <a:gdLst>
                <a:gd name="T0" fmla="*/ 101 w 146"/>
                <a:gd name="T1" fmla="*/ 665 h 665"/>
                <a:gd name="T2" fmla="*/ 0 w 146"/>
                <a:gd name="T3" fmla="*/ 665 h 665"/>
                <a:gd name="T4" fmla="*/ 0 w 146"/>
                <a:gd name="T5" fmla="*/ 0 h 665"/>
                <a:gd name="T6" fmla="*/ 81 w 146"/>
                <a:gd name="T7" fmla="*/ 57 h 665"/>
                <a:gd name="T8" fmla="*/ 56 w 146"/>
                <a:gd name="T9" fmla="*/ 123 h 665"/>
                <a:gd name="T10" fmla="*/ 32 w 146"/>
                <a:gd name="T11" fmla="*/ 158 h 665"/>
                <a:gd name="T12" fmla="*/ 47 w 146"/>
                <a:gd name="T13" fmla="*/ 246 h 665"/>
                <a:gd name="T14" fmla="*/ 94 w 146"/>
                <a:gd name="T15" fmla="*/ 297 h 665"/>
                <a:gd name="T16" fmla="*/ 123 w 146"/>
                <a:gd name="T17" fmla="*/ 352 h 665"/>
                <a:gd name="T18" fmla="*/ 125 w 146"/>
                <a:gd name="T19" fmla="*/ 543 h 665"/>
                <a:gd name="T20" fmla="*/ 101 w 146"/>
                <a:gd name="T21" fmla="*/ 665 h 6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665">
                  <a:moveTo>
                    <a:pt x="101" y="665"/>
                  </a:moveTo>
                  <a:cubicBezTo>
                    <a:pt x="0" y="665"/>
                    <a:pt x="0" y="665"/>
                    <a:pt x="0" y="66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5"/>
                    <a:pt x="71" y="21"/>
                    <a:pt x="81" y="57"/>
                  </a:cubicBezTo>
                  <a:cubicBezTo>
                    <a:pt x="75" y="81"/>
                    <a:pt x="71" y="102"/>
                    <a:pt x="56" y="123"/>
                  </a:cubicBezTo>
                  <a:cubicBezTo>
                    <a:pt x="48" y="135"/>
                    <a:pt x="39" y="146"/>
                    <a:pt x="32" y="158"/>
                  </a:cubicBezTo>
                  <a:cubicBezTo>
                    <a:pt x="14" y="193"/>
                    <a:pt x="20" y="219"/>
                    <a:pt x="47" y="246"/>
                  </a:cubicBezTo>
                  <a:cubicBezTo>
                    <a:pt x="62" y="262"/>
                    <a:pt x="80" y="276"/>
                    <a:pt x="94" y="297"/>
                  </a:cubicBezTo>
                  <a:cubicBezTo>
                    <a:pt x="106" y="315"/>
                    <a:pt x="116" y="332"/>
                    <a:pt x="123" y="352"/>
                  </a:cubicBezTo>
                  <a:cubicBezTo>
                    <a:pt x="146" y="412"/>
                    <a:pt x="137" y="482"/>
                    <a:pt x="125" y="543"/>
                  </a:cubicBezTo>
                  <a:cubicBezTo>
                    <a:pt x="116" y="586"/>
                    <a:pt x="101" y="620"/>
                    <a:pt x="101" y="665"/>
                  </a:cubicBez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Freeform 42">
              <a:extLst>
                <a:ext uri="{FF2B5EF4-FFF2-40B4-BE49-F238E27FC236}">
                  <a16:creationId xmlns="" xmlns:a16="http://schemas.microsoft.com/office/drawing/2014/main" id="{729D54E5-7A30-4A65-ADC2-822458C8292B}"/>
                </a:ext>
              </a:extLst>
            </p:cNvPr>
            <p:cNvSpPr/>
            <p:nvPr userDrawn="1"/>
          </p:nvSpPr>
          <p:spPr bwMode="auto">
            <a:xfrm>
              <a:off x="539605" y="3144238"/>
              <a:ext cx="816076" cy="3713762"/>
            </a:xfrm>
            <a:custGeom>
              <a:gdLst>
                <a:gd name="T0" fmla="*/ 45 w 146"/>
                <a:gd name="T1" fmla="*/ 665 h 665"/>
                <a:gd name="T2" fmla="*/ 146 w 146"/>
                <a:gd name="T3" fmla="*/ 665 h 665"/>
                <a:gd name="T4" fmla="*/ 146 w 146"/>
                <a:gd name="T5" fmla="*/ 0 h 665"/>
                <a:gd name="T6" fmla="*/ 65 w 146"/>
                <a:gd name="T7" fmla="*/ 57 h 665"/>
                <a:gd name="T8" fmla="*/ 90 w 146"/>
                <a:gd name="T9" fmla="*/ 123 h 665"/>
                <a:gd name="T10" fmla="*/ 114 w 146"/>
                <a:gd name="T11" fmla="*/ 159 h 665"/>
                <a:gd name="T12" fmla="*/ 99 w 146"/>
                <a:gd name="T13" fmla="*/ 246 h 665"/>
                <a:gd name="T14" fmla="*/ 53 w 146"/>
                <a:gd name="T15" fmla="*/ 297 h 665"/>
                <a:gd name="T16" fmla="*/ 23 w 146"/>
                <a:gd name="T17" fmla="*/ 352 h 665"/>
                <a:gd name="T18" fmla="*/ 22 w 146"/>
                <a:gd name="T19" fmla="*/ 543 h 665"/>
                <a:gd name="T20" fmla="*/ 45 w 146"/>
                <a:gd name="T21" fmla="*/ 665 h 6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665">
                  <a:moveTo>
                    <a:pt x="45" y="665"/>
                  </a:moveTo>
                  <a:cubicBezTo>
                    <a:pt x="146" y="665"/>
                    <a:pt x="146" y="665"/>
                    <a:pt x="146" y="665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14" y="5"/>
                    <a:pt x="75" y="21"/>
                    <a:pt x="65" y="57"/>
                  </a:cubicBezTo>
                  <a:cubicBezTo>
                    <a:pt x="72" y="81"/>
                    <a:pt x="76" y="102"/>
                    <a:pt x="90" y="123"/>
                  </a:cubicBezTo>
                  <a:cubicBezTo>
                    <a:pt x="98" y="135"/>
                    <a:pt x="108" y="146"/>
                    <a:pt x="114" y="159"/>
                  </a:cubicBezTo>
                  <a:cubicBezTo>
                    <a:pt x="132" y="193"/>
                    <a:pt x="126" y="219"/>
                    <a:pt x="99" y="246"/>
                  </a:cubicBezTo>
                  <a:cubicBezTo>
                    <a:pt x="84" y="262"/>
                    <a:pt x="67" y="276"/>
                    <a:pt x="53" y="297"/>
                  </a:cubicBezTo>
                  <a:cubicBezTo>
                    <a:pt x="41" y="315"/>
                    <a:pt x="30" y="333"/>
                    <a:pt x="23" y="352"/>
                  </a:cubicBezTo>
                  <a:cubicBezTo>
                    <a:pt x="0" y="412"/>
                    <a:pt x="9" y="482"/>
                    <a:pt x="22" y="543"/>
                  </a:cubicBezTo>
                  <a:cubicBezTo>
                    <a:pt x="30" y="586"/>
                    <a:pt x="45" y="621"/>
                    <a:pt x="45" y="665"/>
                  </a:cubicBez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43">
              <a:extLst>
                <a:ext uri="{FF2B5EF4-FFF2-40B4-BE49-F238E27FC236}">
                  <a16:creationId xmlns="" xmlns:a16="http://schemas.microsoft.com/office/drawing/2014/main" id="{879387A8-A969-4B8D-9B27-BEBA46BDB5A8}"/>
                </a:ext>
              </a:extLst>
            </p:cNvPr>
            <p:cNvSpPr/>
            <p:nvPr userDrawn="1"/>
          </p:nvSpPr>
          <p:spPr bwMode="auto">
            <a:xfrm>
              <a:off x="1723836" y="3635111"/>
              <a:ext cx="245436" cy="50622"/>
            </a:xfrm>
            <a:custGeom>
              <a:gdLst>
                <a:gd name="T0" fmla="*/ 4 w 44"/>
                <a:gd name="T1" fmla="*/ 9 h 9"/>
                <a:gd name="T2" fmla="*/ 39 w 44"/>
                <a:gd name="T3" fmla="*/ 9 h 9"/>
                <a:gd name="T4" fmla="*/ 44 w 44"/>
                <a:gd name="T5" fmla="*/ 4 h 9"/>
                <a:gd name="T6" fmla="*/ 39 w 44"/>
                <a:gd name="T7" fmla="*/ 0 h 9"/>
                <a:gd name="T8" fmla="*/ 4 w 44"/>
                <a:gd name="T9" fmla="*/ 0 h 9"/>
                <a:gd name="T10" fmla="*/ 0 w 44"/>
                <a:gd name="T11" fmla="*/ 4 h 9"/>
                <a:gd name="T12" fmla="*/ 4 w 44"/>
                <a:gd name="T13" fmla="*/ 9 h 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9">
                  <a:moveTo>
                    <a:pt x="4" y="9"/>
                  </a:moveTo>
                  <a:cubicBezTo>
                    <a:pt x="39" y="9"/>
                    <a:pt x="39" y="9"/>
                    <a:pt x="39" y="9"/>
                  </a:cubicBezTo>
                  <a:cubicBezTo>
                    <a:pt x="42" y="9"/>
                    <a:pt x="44" y="7"/>
                    <a:pt x="44" y="4"/>
                  </a:cubicBezTo>
                  <a:cubicBezTo>
                    <a:pt x="44" y="2"/>
                    <a:pt x="42" y="0"/>
                    <a:pt x="39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7"/>
                    <a:pt x="2" y="9"/>
                    <a:pt x="4" y="9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44">
              <a:extLst>
                <a:ext uri="{FF2B5EF4-FFF2-40B4-BE49-F238E27FC236}">
                  <a16:creationId xmlns="" xmlns:a16="http://schemas.microsoft.com/office/drawing/2014/main" id="{C92DB294-A4EA-48F9-9A74-0509D8C6ED25}"/>
                </a:ext>
              </a:extLst>
            </p:cNvPr>
            <p:cNvSpPr/>
            <p:nvPr userDrawn="1"/>
          </p:nvSpPr>
          <p:spPr bwMode="auto">
            <a:xfrm>
              <a:off x="1594982" y="3010782"/>
              <a:ext cx="257708" cy="1227183"/>
            </a:xfrm>
            <a:custGeom>
              <a:gdLst>
                <a:gd name="T0" fmla="*/ 0 w 46"/>
                <a:gd name="T1" fmla="*/ 4 h 220"/>
                <a:gd name="T2" fmla="*/ 38 w 46"/>
                <a:gd name="T3" fmla="*/ 63 h 220"/>
                <a:gd name="T4" fmla="*/ 23 w 46"/>
                <a:gd name="T5" fmla="*/ 63 h 220"/>
                <a:gd name="T6" fmla="*/ 45 w 46"/>
                <a:gd name="T7" fmla="*/ 80 h 220"/>
                <a:gd name="T8" fmla="*/ 11 w 46"/>
                <a:gd name="T9" fmla="*/ 220 h 220"/>
                <a:gd name="T10" fmla="*/ 11 w 46"/>
                <a:gd name="T11" fmla="*/ 24 h 220"/>
                <a:gd name="T12" fmla="*/ 0 w 46"/>
                <a:gd name="T13" fmla="*/ 4 h 2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6" h="220">
                  <a:moveTo>
                    <a:pt x="0" y="4"/>
                  </a:moveTo>
                  <a:cubicBezTo>
                    <a:pt x="0" y="4"/>
                    <a:pt x="46" y="0"/>
                    <a:pt x="38" y="63"/>
                  </a:cubicBezTo>
                  <a:cubicBezTo>
                    <a:pt x="23" y="63"/>
                    <a:pt x="23" y="63"/>
                    <a:pt x="23" y="63"/>
                  </a:cubicBezTo>
                  <a:cubicBezTo>
                    <a:pt x="45" y="80"/>
                    <a:pt x="45" y="80"/>
                    <a:pt x="45" y="80"/>
                  </a:cubicBezTo>
                  <a:cubicBezTo>
                    <a:pt x="11" y="220"/>
                    <a:pt x="11" y="220"/>
                    <a:pt x="11" y="220"/>
                  </a:cubicBezTo>
                  <a:cubicBezTo>
                    <a:pt x="11" y="24"/>
                    <a:pt x="11" y="24"/>
                    <a:pt x="11" y="24"/>
                  </a:cubicBezTo>
                  <a:lnTo>
                    <a:pt x="0" y="4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45">
              <a:extLst>
                <a:ext uri="{FF2B5EF4-FFF2-40B4-BE49-F238E27FC236}">
                  <a16:creationId xmlns="" xmlns:a16="http://schemas.microsoft.com/office/drawing/2014/main" id="{A2971A6C-8A63-4392-9C15-45816BF9001B}"/>
                </a:ext>
              </a:extLst>
            </p:cNvPr>
            <p:cNvSpPr/>
            <p:nvPr userDrawn="1"/>
          </p:nvSpPr>
          <p:spPr bwMode="auto">
            <a:xfrm>
              <a:off x="1165468" y="3010782"/>
              <a:ext cx="217825" cy="1227183"/>
            </a:xfrm>
            <a:custGeom>
              <a:gdLst>
                <a:gd name="T0" fmla="*/ 39 w 39"/>
                <a:gd name="T1" fmla="*/ 4 h 220"/>
                <a:gd name="T2" fmla="*/ 7 w 39"/>
                <a:gd name="T3" fmla="*/ 63 h 220"/>
                <a:gd name="T4" fmla="*/ 23 w 39"/>
                <a:gd name="T5" fmla="*/ 63 h 220"/>
                <a:gd name="T6" fmla="*/ 0 w 39"/>
                <a:gd name="T7" fmla="*/ 80 h 220"/>
                <a:gd name="T8" fmla="*/ 34 w 39"/>
                <a:gd name="T9" fmla="*/ 220 h 220"/>
                <a:gd name="T10" fmla="*/ 34 w 39"/>
                <a:gd name="T11" fmla="*/ 24 h 220"/>
                <a:gd name="T12" fmla="*/ 39 w 39"/>
                <a:gd name="T13" fmla="*/ 4 h 2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" h="220">
                  <a:moveTo>
                    <a:pt x="39" y="4"/>
                  </a:moveTo>
                  <a:cubicBezTo>
                    <a:pt x="39" y="4"/>
                    <a:pt x="0" y="0"/>
                    <a:pt x="7" y="63"/>
                  </a:cubicBezTo>
                  <a:cubicBezTo>
                    <a:pt x="23" y="63"/>
                    <a:pt x="23" y="63"/>
                    <a:pt x="23" y="63"/>
                  </a:cubicBezTo>
                  <a:cubicBezTo>
                    <a:pt x="0" y="80"/>
                    <a:pt x="0" y="80"/>
                    <a:pt x="0" y="80"/>
                  </a:cubicBezTo>
                  <a:cubicBezTo>
                    <a:pt x="34" y="220"/>
                    <a:pt x="34" y="220"/>
                    <a:pt x="34" y="220"/>
                  </a:cubicBezTo>
                  <a:cubicBezTo>
                    <a:pt x="34" y="24"/>
                    <a:pt x="34" y="24"/>
                    <a:pt x="34" y="24"/>
                  </a:cubicBezTo>
                  <a:lnTo>
                    <a:pt x="39" y="4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Oval 46">
              <a:extLst>
                <a:ext uri="{FF2B5EF4-FFF2-40B4-BE49-F238E27FC236}">
                  <a16:creationId xmlns="" xmlns:a16="http://schemas.microsoft.com/office/drawing/2014/main" id="{5CB66AA3-8A3C-42E8-AE74-DCA69D5BA77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025876" y="3529266"/>
              <a:ext cx="251572" cy="251572"/>
            </a:xfrm>
            <a:prstGeom prst="ellipse">
              <a:avLst/>
            </a:prstGeom>
            <a:solidFill>
              <a:srgbClr val="0E8CC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Rectangle 47">
              <a:extLst>
                <a:ext uri="{FF2B5EF4-FFF2-40B4-BE49-F238E27FC236}">
                  <a16:creationId xmlns="" xmlns:a16="http://schemas.microsoft.com/office/drawing/2014/main" id="{3A4A6FB7-AD48-4943-9818-2F5AC3A59E8F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131720" y="3596761"/>
              <a:ext cx="44485" cy="11658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Rectangle 48">
              <a:extLst>
                <a:ext uri="{FF2B5EF4-FFF2-40B4-BE49-F238E27FC236}">
                  <a16:creationId xmlns="" xmlns:a16="http://schemas.microsoft.com/office/drawing/2014/main" id="{458CAD4C-3A5A-40AE-A15E-B37E7E1E86C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093371" y="3630509"/>
              <a:ext cx="122718" cy="4448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Freeform 49">
              <a:extLst>
                <a:ext uri="{FF2B5EF4-FFF2-40B4-BE49-F238E27FC236}">
                  <a16:creationId xmlns="" xmlns:a16="http://schemas.microsoft.com/office/drawing/2014/main" id="{2506536B-29EC-4A55-9E9B-499768E48F94}"/>
                </a:ext>
              </a:extLst>
            </p:cNvPr>
            <p:cNvSpPr/>
            <p:nvPr userDrawn="1"/>
          </p:nvSpPr>
          <p:spPr bwMode="auto">
            <a:xfrm>
              <a:off x="1751447" y="5288740"/>
              <a:ext cx="575241" cy="569106"/>
            </a:xfrm>
            <a:custGeom>
              <a:gdLst>
                <a:gd name="T0" fmla="*/ 103 w 103"/>
                <a:gd name="T1" fmla="*/ 0 h 102"/>
                <a:gd name="T2" fmla="*/ 103 w 103"/>
                <a:gd name="T3" fmla="*/ 54 h 102"/>
                <a:gd name="T4" fmla="*/ 55 w 103"/>
                <a:gd name="T5" fmla="*/ 102 h 102"/>
                <a:gd name="T6" fmla="*/ 48 w 103"/>
                <a:gd name="T7" fmla="*/ 102 h 102"/>
                <a:gd name="T8" fmla="*/ 0 w 103"/>
                <a:gd name="T9" fmla="*/ 54 h 102"/>
                <a:gd name="T10" fmla="*/ 0 w 103"/>
                <a:gd name="T11" fmla="*/ 0 h 102"/>
                <a:gd name="T12" fmla="*/ 103 w 103"/>
                <a:gd name="T13" fmla="*/ 0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02">
                  <a:moveTo>
                    <a:pt x="103" y="0"/>
                  </a:moveTo>
                  <a:cubicBezTo>
                    <a:pt x="103" y="54"/>
                    <a:pt x="103" y="54"/>
                    <a:pt x="103" y="54"/>
                  </a:cubicBezTo>
                  <a:cubicBezTo>
                    <a:pt x="103" y="80"/>
                    <a:pt x="81" y="102"/>
                    <a:pt x="55" y="102"/>
                  </a:cubicBezTo>
                  <a:cubicBezTo>
                    <a:pt x="48" y="102"/>
                    <a:pt x="48" y="102"/>
                    <a:pt x="48" y="102"/>
                  </a:cubicBezTo>
                  <a:cubicBezTo>
                    <a:pt x="22" y="102"/>
                    <a:pt x="0" y="80"/>
                    <a:pt x="0" y="54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03" y="0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Freeform 50">
              <a:extLst>
                <a:ext uri="{FF2B5EF4-FFF2-40B4-BE49-F238E27FC236}">
                  <a16:creationId xmlns="" xmlns:a16="http://schemas.microsoft.com/office/drawing/2014/main" id="{9DF523D7-ED92-42E7-89FB-6C4CCBD0EA3C}"/>
                </a:ext>
              </a:extLst>
            </p:cNvPr>
            <p:cNvSpPr/>
            <p:nvPr userDrawn="1"/>
          </p:nvSpPr>
          <p:spPr bwMode="auto">
            <a:xfrm>
              <a:off x="685333" y="5288740"/>
              <a:ext cx="575241" cy="569106"/>
            </a:xfrm>
            <a:custGeom>
              <a:gdLst>
                <a:gd name="T0" fmla="*/ 103 w 103"/>
                <a:gd name="T1" fmla="*/ 0 h 102"/>
                <a:gd name="T2" fmla="*/ 103 w 103"/>
                <a:gd name="T3" fmla="*/ 54 h 102"/>
                <a:gd name="T4" fmla="*/ 55 w 103"/>
                <a:gd name="T5" fmla="*/ 102 h 102"/>
                <a:gd name="T6" fmla="*/ 48 w 103"/>
                <a:gd name="T7" fmla="*/ 102 h 102"/>
                <a:gd name="T8" fmla="*/ 0 w 103"/>
                <a:gd name="T9" fmla="*/ 54 h 102"/>
                <a:gd name="T10" fmla="*/ 0 w 103"/>
                <a:gd name="T11" fmla="*/ 0 h 102"/>
                <a:gd name="T12" fmla="*/ 103 w 103"/>
                <a:gd name="T13" fmla="*/ 0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02">
                  <a:moveTo>
                    <a:pt x="103" y="0"/>
                  </a:moveTo>
                  <a:cubicBezTo>
                    <a:pt x="103" y="54"/>
                    <a:pt x="103" y="54"/>
                    <a:pt x="103" y="54"/>
                  </a:cubicBezTo>
                  <a:cubicBezTo>
                    <a:pt x="103" y="80"/>
                    <a:pt x="82" y="102"/>
                    <a:pt x="55" y="102"/>
                  </a:cubicBezTo>
                  <a:cubicBezTo>
                    <a:pt x="48" y="102"/>
                    <a:pt x="48" y="102"/>
                    <a:pt x="48" y="102"/>
                  </a:cubicBezTo>
                  <a:cubicBezTo>
                    <a:pt x="22" y="102"/>
                    <a:pt x="0" y="80"/>
                    <a:pt x="0" y="54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03" y="0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Freeform 51">
              <a:extLst>
                <a:ext uri="{FF2B5EF4-FFF2-40B4-BE49-F238E27FC236}">
                  <a16:creationId xmlns="" xmlns:a16="http://schemas.microsoft.com/office/drawing/2014/main" id="{55F7B932-B422-4E05-AF84-FCAACBC623FE}"/>
                </a:ext>
              </a:extLst>
            </p:cNvPr>
            <p:cNvSpPr/>
            <p:nvPr userDrawn="1"/>
          </p:nvSpPr>
          <p:spPr bwMode="auto">
            <a:xfrm>
              <a:off x="903158" y="1625600"/>
              <a:ext cx="814542" cy="691825"/>
            </a:xfrm>
            <a:custGeom>
              <a:gdLst>
                <a:gd name="T0" fmla="*/ 138 w 146"/>
                <a:gd name="T1" fmla="*/ 82 h 124"/>
                <a:gd name="T2" fmla="*/ 110 w 146"/>
                <a:gd name="T3" fmla="*/ 110 h 124"/>
                <a:gd name="T4" fmla="*/ 68 w 146"/>
                <a:gd name="T5" fmla="*/ 100 h 124"/>
                <a:gd name="T6" fmla="*/ 32 w 146"/>
                <a:gd name="T7" fmla="*/ 114 h 124"/>
                <a:gd name="T8" fmla="*/ 1 w 146"/>
                <a:gd name="T9" fmla="*/ 85 h 124"/>
                <a:gd name="T10" fmla="*/ 0 w 146"/>
                <a:gd name="T11" fmla="*/ 85 h 124"/>
                <a:gd name="T12" fmla="*/ 138 w 146"/>
                <a:gd name="T13" fmla="*/ 82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6" h="124">
                  <a:moveTo>
                    <a:pt x="138" y="82"/>
                  </a:moveTo>
                  <a:cubicBezTo>
                    <a:pt x="146" y="99"/>
                    <a:pt x="125" y="111"/>
                    <a:pt x="110" y="110"/>
                  </a:cubicBezTo>
                  <a:cubicBezTo>
                    <a:pt x="95" y="109"/>
                    <a:pt x="83" y="99"/>
                    <a:pt x="68" y="100"/>
                  </a:cubicBezTo>
                  <a:cubicBezTo>
                    <a:pt x="53" y="100"/>
                    <a:pt x="47" y="114"/>
                    <a:pt x="32" y="114"/>
                  </a:cubicBezTo>
                  <a:cubicBezTo>
                    <a:pt x="15" y="114"/>
                    <a:pt x="0" y="102"/>
                    <a:pt x="1" y="85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44" y="124"/>
                    <a:pt x="112" y="0"/>
                    <a:pt x="138" y="82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Rectangle 52">
              <a:extLst>
                <a:ext uri="{FF2B5EF4-FFF2-40B4-BE49-F238E27FC236}">
                  <a16:creationId xmlns="" xmlns:a16="http://schemas.microsoft.com/office/drawing/2014/main" id="{8924494F-1142-4007-B53F-5156C6009ADA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2791485" y="4550896"/>
              <a:ext cx="564504" cy="737844"/>
            </a:xfrm>
            <a:prstGeom prst="rect">
              <a:avLst/>
            </a:prstGeom>
            <a:solidFill>
              <a:srgbClr val="16D1E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Freeform 53">
              <a:extLst>
                <a:ext uri="{FF2B5EF4-FFF2-40B4-BE49-F238E27FC236}">
                  <a16:creationId xmlns="" xmlns:a16="http://schemas.microsoft.com/office/drawing/2014/main" id="{597F09E9-2C76-49A8-947E-B657821696BA}"/>
                </a:ext>
              </a:extLst>
            </p:cNvPr>
            <p:cNvSpPr/>
            <p:nvPr userDrawn="1"/>
          </p:nvSpPr>
          <p:spPr bwMode="auto">
            <a:xfrm>
              <a:off x="2260726" y="1523699"/>
              <a:ext cx="1960426" cy="1263121"/>
            </a:xfrm>
            <a:custGeom>
              <a:gdLst>
                <a:gd name="T0" fmla="*/ 222 w 270"/>
                <a:gd name="T1" fmla="*/ 0 h 174"/>
                <a:gd name="T2" fmla="*/ 48 w 270"/>
                <a:gd name="T3" fmla="*/ 0 h 174"/>
                <a:gd name="T4" fmla="*/ 0 w 270"/>
                <a:gd name="T5" fmla="*/ 48 h 174"/>
                <a:gd name="T6" fmla="*/ 0 w 270"/>
                <a:gd name="T7" fmla="*/ 82 h 174"/>
                <a:gd name="T8" fmla="*/ 48 w 270"/>
                <a:gd name="T9" fmla="*/ 130 h 174"/>
                <a:gd name="T10" fmla="*/ 20 w 270"/>
                <a:gd name="T11" fmla="*/ 174 h 174"/>
                <a:gd name="T12" fmla="*/ 86 w 270"/>
                <a:gd name="T13" fmla="*/ 130 h 174"/>
                <a:gd name="T14" fmla="*/ 222 w 270"/>
                <a:gd name="T15" fmla="*/ 130 h 174"/>
                <a:gd name="T16" fmla="*/ 270 w 270"/>
                <a:gd name="T17" fmla="*/ 82 h 174"/>
                <a:gd name="T18" fmla="*/ 270 w 270"/>
                <a:gd name="T19" fmla="*/ 48 h 174"/>
                <a:gd name="T20" fmla="*/ 222 w 270"/>
                <a:gd name="T21" fmla="*/ 0 h 1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70" h="174">
                  <a:moveTo>
                    <a:pt x="222" y="0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82"/>
                    <a:pt x="0" y="82"/>
                    <a:pt x="0" y="82"/>
                  </a:cubicBezTo>
                  <a:cubicBezTo>
                    <a:pt x="0" y="109"/>
                    <a:pt x="22" y="130"/>
                    <a:pt x="48" y="130"/>
                  </a:cubicBezTo>
                  <a:cubicBezTo>
                    <a:pt x="56" y="144"/>
                    <a:pt x="20" y="174"/>
                    <a:pt x="20" y="174"/>
                  </a:cubicBezTo>
                  <a:cubicBezTo>
                    <a:pt x="70" y="174"/>
                    <a:pt x="86" y="130"/>
                    <a:pt x="86" y="130"/>
                  </a:cubicBezTo>
                  <a:cubicBezTo>
                    <a:pt x="222" y="130"/>
                    <a:pt x="222" y="130"/>
                    <a:pt x="222" y="130"/>
                  </a:cubicBezTo>
                  <a:cubicBezTo>
                    <a:pt x="249" y="130"/>
                    <a:pt x="270" y="109"/>
                    <a:pt x="270" y="82"/>
                  </a:cubicBezTo>
                  <a:cubicBezTo>
                    <a:pt x="270" y="48"/>
                    <a:pt x="270" y="48"/>
                    <a:pt x="270" y="48"/>
                  </a:cubicBezTo>
                  <a:cubicBezTo>
                    <a:pt x="270" y="22"/>
                    <a:pt x="249" y="0"/>
                    <a:pt x="222" y="0"/>
                  </a:cubicBezTo>
                  <a:close/>
                </a:path>
              </a:pathLst>
            </a:custGeom>
            <a:solidFill>
              <a:srgbClr val="0E8CC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Oval 54">
              <a:extLst>
                <a:ext uri="{FF2B5EF4-FFF2-40B4-BE49-F238E27FC236}">
                  <a16:creationId xmlns="" xmlns:a16="http://schemas.microsoft.com/office/drawing/2014/main" id="{FC0F2C4C-1095-4834-86C0-77A15C5EEC7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3237873" y="4797867"/>
              <a:ext cx="1380580" cy="1379047"/>
            </a:xfrm>
            <a:prstGeom prst="ellipse">
              <a:avLst/>
            </a:prstGeom>
            <a:gradFill flip="none" rotWithShape="1">
              <a:gsLst>
                <a:gs pos="0">
                  <a:srgbClr val="16D1EA"/>
                </a:gs>
                <a:gs pos="100000">
                  <a:srgbClr val="109BDA"/>
                </a:gs>
              </a:gsLst>
              <a:lin ang="81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Rectangle 56">
              <a:extLst>
                <a:ext uri="{FF2B5EF4-FFF2-40B4-BE49-F238E27FC236}">
                  <a16:creationId xmlns="" xmlns:a16="http://schemas.microsoft.com/office/drawing/2014/main" id="{CF2C4A78-A66E-4703-8C83-FFC9EB09FB32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3796241" y="5176759"/>
              <a:ext cx="230097" cy="619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Rectangle 57">
              <a:extLst>
                <a:ext uri="{FF2B5EF4-FFF2-40B4-BE49-F238E27FC236}">
                  <a16:creationId xmlns="" xmlns:a16="http://schemas.microsoft.com/office/drawing/2014/main" id="{E0F8B34D-4885-4762-8883-270573F78DA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3606027" y="5371575"/>
              <a:ext cx="615125" cy="23009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Rectangle 58">
              <a:extLst>
                <a:ext uri="{FF2B5EF4-FFF2-40B4-BE49-F238E27FC236}">
                  <a16:creationId xmlns="" xmlns:a16="http://schemas.microsoft.com/office/drawing/2014/main" id="{7E0E01D9-B6D6-4F26-B389-4AA6CAE74EA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46065" y="3757830"/>
              <a:ext cx="1630618" cy="1145882"/>
            </a:xfrm>
            <a:prstGeom prst="rect">
              <a:avLst/>
            </a:prstGeom>
            <a:solidFill>
              <a:srgbClr val="16D1E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Rectangle 59">
              <a:extLst>
                <a:ext uri="{FF2B5EF4-FFF2-40B4-BE49-F238E27FC236}">
                  <a16:creationId xmlns="" xmlns:a16="http://schemas.microsoft.com/office/drawing/2014/main" id="{7E90C81D-8C82-4875-9FBA-941D50B911C6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244316" y="4328470"/>
              <a:ext cx="412640" cy="960270"/>
            </a:xfrm>
            <a:prstGeom prst="rect">
              <a:avLst/>
            </a:prstGeom>
            <a:gradFill>
              <a:gsLst>
                <a:gs pos="0">
                  <a:srgbClr val="16D1EA"/>
                </a:gs>
                <a:gs pos="86000">
                  <a:srgbClr val="109BDA"/>
                </a:gs>
              </a:gsLst>
              <a:lin ang="189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Freeform 60">
              <a:extLst>
                <a:ext uri="{FF2B5EF4-FFF2-40B4-BE49-F238E27FC236}">
                  <a16:creationId xmlns="" xmlns:a16="http://schemas.microsoft.com/office/drawing/2014/main" id="{D299F188-3CD0-4245-9CC4-E0156373F0B5}"/>
                </a:ext>
              </a:extLst>
            </p:cNvPr>
            <p:cNvSpPr/>
            <p:nvPr userDrawn="1"/>
          </p:nvSpPr>
          <p:spPr bwMode="auto">
            <a:xfrm>
              <a:off x="5544976" y="4053887"/>
              <a:ext cx="27612" cy="200952"/>
            </a:xfrm>
            <a:custGeom>
              <a:gdLst>
                <a:gd name="T0" fmla="*/ 3 w 5"/>
                <a:gd name="T1" fmla="*/ 36 h 36"/>
                <a:gd name="T2" fmla="*/ 3 w 5"/>
                <a:gd name="T3" fmla="*/ 36 h 36"/>
                <a:gd name="T4" fmla="*/ 5 w 5"/>
                <a:gd name="T5" fmla="*/ 33 h 36"/>
                <a:gd name="T6" fmla="*/ 5 w 5"/>
                <a:gd name="T7" fmla="*/ 3 h 36"/>
                <a:gd name="T8" fmla="*/ 3 w 5"/>
                <a:gd name="T9" fmla="*/ 0 h 36"/>
                <a:gd name="T10" fmla="*/ 0 w 5"/>
                <a:gd name="T11" fmla="*/ 3 h 36"/>
                <a:gd name="T12" fmla="*/ 0 w 5"/>
                <a:gd name="T13" fmla="*/ 33 h 36"/>
                <a:gd name="T14" fmla="*/ 3 w 5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4" y="36"/>
                    <a:pt x="5" y="35"/>
                    <a:pt x="5" y="3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4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Freeform 61">
              <a:extLst>
                <a:ext uri="{FF2B5EF4-FFF2-40B4-BE49-F238E27FC236}">
                  <a16:creationId xmlns="" xmlns:a16="http://schemas.microsoft.com/office/drawing/2014/main" id="{3767A980-EBB1-4B8A-AD4A-B6453B030541}"/>
                </a:ext>
              </a:extLst>
            </p:cNvPr>
            <p:cNvSpPr/>
            <p:nvPr userDrawn="1"/>
          </p:nvSpPr>
          <p:spPr bwMode="auto">
            <a:xfrm>
              <a:off x="5477481" y="4053887"/>
              <a:ext cx="33748" cy="200952"/>
            </a:xfrm>
            <a:custGeom>
              <a:gdLst>
                <a:gd name="T0" fmla="*/ 3 w 6"/>
                <a:gd name="T1" fmla="*/ 36 h 36"/>
                <a:gd name="T2" fmla="*/ 3 w 6"/>
                <a:gd name="T3" fmla="*/ 36 h 36"/>
                <a:gd name="T4" fmla="*/ 6 w 6"/>
                <a:gd name="T5" fmla="*/ 33 h 36"/>
                <a:gd name="T6" fmla="*/ 6 w 6"/>
                <a:gd name="T7" fmla="*/ 3 h 36"/>
                <a:gd name="T8" fmla="*/ 3 w 6"/>
                <a:gd name="T9" fmla="*/ 0 h 36"/>
                <a:gd name="T10" fmla="*/ 0 w 6"/>
                <a:gd name="T11" fmla="*/ 3 h 36"/>
                <a:gd name="T12" fmla="*/ 0 w 6"/>
                <a:gd name="T13" fmla="*/ 33 h 36"/>
                <a:gd name="T14" fmla="*/ 3 w 6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5"/>
                    <a:pt x="6" y="3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5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92" name="Freeform 62">
              <a:extLst>
                <a:ext uri="{FF2B5EF4-FFF2-40B4-BE49-F238E27FC236}">
                  <a16:creationId xmlns="" xmlns:a16="http://schemas.microsoft.com/office/drawing/2014/main" id="{1711AC1E-67B8-4CA7-B26F-BC5E53AE13C4}"/>
                </a:ext>
              </a:extLst>
            </p:cNvPr>
            <p:cNvSpPr/>
            <p:nvPr userDrawn="1"/>
          </p:nvSpPr>
          <p:spPr bwMode="auto">
            <a:xfrm>
              <a:off x="5416122" y="4053887"/>
              <a:ext cx="29145" cy="200952"/>
            </a:xfrm>
            <a:custGeom>
              <a:gdLst>
                <a:gd name="T0" fmla="*/ 3 w 5"/>
                <a:gd name="T1" fmla="*/ 36 h 36"/>
                <a:gd name="T2" fmla="*/ 3 w 5"/>
                <a:gd name="T3" fmla="*/ 36 h 36"/>
                <a:gd name="T4" fmla="*/ 5 w 5"/>
                <a:gd name="T5" fmla="*/ 33 h 36"/>
                <a:gd name="T6" fmla="*/ 5 w 5"/>
                <a:gd name="T7" fmla="*/ 3 h 36"/>
                <a:gd name="T8" fmla="*/ 3 w 5"/>
                <a:gd name="T9" fmla="*/ 0 h 36"/>
                <a:gd name="T10" fmla="*/ 0 w 5"/>
                <a:gd name="T11" fmla="*/ 3 h 36"/>
                <a:gd name="T12" fmla="*/ 0 w 5"/>
                <a:gd name="T13" fmla="*/ 33 h 36"/>
                <a:gd name="T14" fmla="*/ 3 w 5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4" y="36"/>
                    <a:pt x="5" y="35"/>
                    <a:pt x="5" y="3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4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93" name="Freeform 63">
              <a:extLst>
                <a:ext uri="{FF2B5EF4-FFF2-40B4-BE49-F238E27FC236}">
                  <a16:creationId xmlns="" xmlns:a16="http://schemas.microsoft.com/office/drawing/2014/main" id="{5A3A1294-A21D-4D90-8912-08591C9F9AF6}"/>
                </a:ext>
              </a:extLst>
            </p:cNvPr>
            <p:cNvSpPr/>
            <p:nvPr userDrawn="1"/>
          </p:nvSpPr>
          <p:spPr bwMode="auto">
            <a:xfrm>
              <a:off x="5350160" y="4053887"/>
              <a:ext cx="33748" cy="200952"/>
            </a:xfrm>
            <a:custGeom>
              <a:gdLst>
                <a:gd name="T0" fmla="*/ 3 w 6"/>
                <a:gd name="T1" fmla="*/ 36 h 36"/>
                <a:gd name="T2" fmla="*/ 3 w 6"/>
                <a:gd name="T3" fmla="*/ 36 h 36"/>
                <a:gd name="T4" fmla="*/ 6 w 6"/>
                <a:gd name="T5" fmla="*/ 33 h 36"/>
                <a:gd name="T6" fmla="*/ 6 w 6"/>
                <a:gd name="T7" fmla="*/ 3 h 36"/>
                <a:gd name="T8" fmla="*/ 3 w 6"/>
                <a:gd name="T9" fmla="*/ 0 h 36"/>
                <a:gd name="T10" fmla="*/ 0 w 6"/>
                <a:gd name="T11" fmla="*/ 3 h 36"/>
                <a:gd name="T12" fmla="*/ 0 w 6"/>
                <a:gd name="T13" fmla="*/ 33 h 36"/>
                <a:gd name="T14" fmla="*/ 3 w 6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5"/>
                    <a:pt x="6" y="3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5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94" name="Freeform 64">
              <a:extLst>
                <a:ext uri="{FF2B5EF4-FFF2-40B4-BE49-F238E27FC236}">
                  <a16:creationId xmlns="" xmlns:a16="http://schemas.microsoft.com/office/drawing/2014/main" id="{063F573B-F8EF-410E-A501-23020D85CEED}"/>
                </a:ext>
              </a:extLst>
            </p:cNvPr>
            <p:cNvSpPr/>
            <p:nvPr userDrawn="1"/>
          </p:nvSpPr>
          <p:spPr bwMode="auto">
            <a:xfrm>
              <a:off x="5288801" y="4053887"/>
              <a:ext cx="27612" cy="200952"/>
            </a:xfrm>
            <a:custGeom>
              <a:gdLst>
                <a:gd name="T0" fmla="*/ 2 w 5"/>
                <a:gd name="T1" fmla="*/ 36 h 36"/>
                <a:gd name="T2" fmla="*/ 2 w 5"/>
                <a:gd name="T3" fmla="*/ 36 h 36"/>
                <a:gd name="T4" fmla="*/ 5 w 5"/>
                <a:gd name="T5" fmla="*/ 33 h 36"/>
                <a:gd name="T6" fmla="*/ 5 w 5"/>
                <a:gd name="T7" fmla="*/ 3 h 36"/>
                <a:gd name="T8" fmla="*/ 2 w 5"/>
                <a:gd name="T9" fmla="*/ 0 h 36"/>
                <a:gd name="T10" fmla="*/ 0 w 5"/>
                <a:gd name="T11" fmla="*/ 3 h 36"/>
                <a:gd name="T12" fmla="*/ 0 w 5"/>
                <a:gd name="T13" fmla="*/ 33 h 36"/>
                <a:gd name="T14" fmla="*/ 2 w 5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6">
                  <a:moveTo>
                    <a:pt x="2" y="36"/>
                  </a:move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5"/>
                    <a:pt x="5" y="3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4" y="0"/>
                    <a:pt x="2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2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95" name="Freeform 65">
              <a:extLst>
                <a:ext uri="{FF2B5EF4-FFF2-40B4-BE49-F238E27FC236}">
                  <a16:creationId xmlns="" xmlns:a16="http://schemas.microsoft.com/office/drawing/2014/main" id="{D4ED2BE9-D4B3-4CF7-860C-75F062B3C8D4}"/>
                </a:ext>
              </a:extLst>
            </p:cNvPr>
            <p:cNvSpPr/>
            <p:nvPr userDrawn="1"/>
          </p:nvSpPr>
          <p:spPr bwMode="auto">
            <a:xfrm>
              <a:off x="2730126" y="4451188"/>
              <a:ext cx="687222" cy="133457"/>
            </a:xfrm>
            <a:custGeom>
              <a:gdLst>
                <a:gd name="T0" fmla="*/ 12 w 123"/>
                <a:gd name="T1" fmla="*/ 24 h 24"/>
                <a:gd name="T2" fmla="*/ 111 w 123"/>
                <a:gd name="T3" fmla="*/ 24 h 24"/>
                <a:gd name="T4" fmla="*/ 123 w 123"/>
                <a:gd name="T5" fmla="*/ 12 h 24"/>
                <a:gd name="T6" fmla="*/ 111 w 123"/>
                <a:gd name="T7" fmla="*/ 0 h 24"/>
                <a:gd name="T8" fmla="*/ 12 w 123"/>
                <a:gd name="T9" fmla="*/ 0 h 24"/>
                <a:gd name="T10" fmla="*/ 0 w 123"/>
                <a:gd name="T11" fmla="*/ 12 h 24"/>
                <a:gd name="T12" fmla="*/ 12 w 123"/>
                <a:gd name="T13" fmla="*/ 2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24">
                  <a:moveTo>
                    <a:pt x="12" y="24"/>
                  </a:moveTo>
                  <a:cubicBezTo>
                    <a:pt x="111" y="24"/>
                    <a:pt x="111" y="24"/>
                    <a:pt x="111" y="24"/>
                  </a:cubicBezTo>
                  <a:cubicBezTo>
                    <a:pt x="118" y="24"/>
                    <a:pt x="123" y="18"/>
                    <a:pt x="123" y="12"/>
                  </a:cubicBezTo>
                  <a:cubicBezTo>
                    <a:pt x="123" y="5"/>
                    <a:pt x="118" y="0"/>
                    <a:pt x="111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0"/>
                    <a:pt x="0" y="5"/>
                    <a:pt x="0" y="12"/>
                  </a:cubicBezTo>
                  <a:cubicBezTo>
                    <a:pt x="0" y="18"/>
                    <a:pt x="5" y="24"/>
                    <a:pt x="12" y="24"/>
                  </a:cubicBezTo>
                  <a:close/>
                </a:path>
              </a:pathLst>
            </a:custGeom>
            <a:solidFill>
              <a:srgbClr val="A1EFF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5" name="任意多边形: 形状 84">
              <a:extLst>
                <a:ext uri="{FF2B5EF4-FFF2-40B4-BE49-F238E27FC236}">
                  <a16:creationId xmlns="" xmlns:a16="http://schemas.microsoft.com/office/drawing/2014/main" id="{EF5D5A19-1A8D-44D3-968D-93EC74B9E07A}"/>
                </a:ext>
              </a:extLst>
            </p:cNvPr>
            <p:cNvSpPr/>
            <p:nvPr userDrawn="1"/>
          </p:nvSpPr>
          <p:spPr bwMode="auto">
            <a:xfrm>
              <a:off x="2427932" y="4797867"/>
              <a:ext cx="296057" cy="490873"/>
            </a:xfrm>
            <a:custGeom>
              <a:gdLst>
                <a:gd name="connsiteX0" fmla="*/ 33516 w 296057"/>
                <a:gd name="connsiteY0" fmla="*/ 0 h 490873"/>
                <a:gd name="connsiteX1" fmla="*/ 262541 w 296057"/>
                <a:gd name="connsiteY1" fmla="*/ 0 h 490873"/>
                <a:gd name="connsiteX2" fmla="*/ 296057 w 296057"/>
                <a:gd name="connsiteY2" fmla="*/ 32981 h 490873"/>
                <a:gd name="connsiteX3" fmla="*/ 262541 w 296057"/>
                <a:gd name="connsiteY3" fmla="*/ 65962 h 490873"/>
                <a:gd name="connsiteX4" fmla="*/ 221780 w 296057"/>
                <a:gd name="connsiteY4" fmla="*/ 65962 h 490873"/>
                <a:gd name="connsiteX5" fmla="*/ 203552 w 296057"/>
                <a:gd name="connsiteY5" fmla="*/ 65962 h 490873"/>
                <a:gd name="connsiteX6" fmla="*/ 201997 w 296057"/>
                <a:gd name="connsiteY6" fmla="*/ 77180 h 490873"/>
                <a:gd name="connsiteX7" fmla="*/ 217685 w 296057"/>
                <a:gd name="connsiteY7" fmla="*/ 178402 h 490873"/>
                <a:gd name="connsiteX8" fmla="*/ 262310 w 296057"/>
                <a:gd name="connsiteY8" fmla="*/ 262099 h 490873"/>
                <a:gd name="connsiteX9" fmla="*/ 262310 w 296057"/>
                <a:gd name="connsiteY9" fmla="*/ 490873 h 490873"/>
                <a:gd name="connsiteX10" fmla="*/ 156466 w 296057"/>
                <a:gd name="connsiteY10" fmla="*/ 490873 h 490873"/>
                <a:gd name="connsiteX11" fmla="*/ 139592 w 296057"/>
                <a:gd name="connsiteY11" fmla="*/ 490873 h 490873"/>
                <a:gd name="connsiteX12" fmla="*/ 27612 w 296057"/>
                <a:gd name="connsiteY12" fmla="*/ 490873 h 490873"/>
                <a:gd name="connsiteX13" fmla="*/ 27612 w 296057"/>
                <a:gd name="connsiteY13" fmla="*/ 262099 h 490873"/>
                <a:gd name="connsiteX14" fmla="*/ 72431 w 296057"/>
                <a:gd name="connsiteY14" fmla="*/ 178402 h 490873"/>
                <a:gd name="connsiteX15" fmla="*/ 89238 w 296057"/>
                <a:gd name="connsiteY15" fmla="*/ 113536 h 490873"/>
                <a:gd name="connsiteX16" fmla="*/ 89238 w 296057"/>
                <a:gd name="connsiteY16" fmla="*/ 65962 h 490873"/>
                <a:gd name="connsiteX17" fmla="*/ 33516 w 296057"/>
                <a:gd name="connsiteY17" fmla="*/ 65962 h 490873"/>
                <a:gd name="connsiteX18" fmla="*/ 0 w 296057"/>
                <a:gd name="connsiteY18" fmla="*/ 32981 h 490873"/>
                <a:gd name="connsiteX19" fmla="*/ 33516 w 296057"/>
                <a:gd name="connsiteY19" fmla="*/ 0 h 49087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96057" h="490873">
                  <a:moveTo>
                    <a:pt x="33516" y="0"/>
                  </a:moveTo>
                  <a:cubicBezTo>
                    <a:pt x="33516" y="0"/>
                    <a:pt x="33516" y="0"/>
                    <a:pt x="262541" y="0"/>
                  </a:cubicBezTo>
                  <a:cubicBezTo>
                    <a:pt x="279299" y="0"/>
                    <a:pt x="296057" y="16490"/>
                    <a:pt x="296057" y="32981"/>
                  </a:cubicBezTo>
                  <a:cubicBezTo>
                    <a:pt x="296057" y="49472"/>
                    <a:pt x="279299" y="65962"/>
                    <a:pt x="262541" y="65962"/>
                  </a:cubicBezTo>
                  <a:cubicBezTo>
                    <a:pt x="262541" y="65962"/>
                    <a:pt x="262541" y="65962"/>
                    <a:pt x="221780" y="65962"/>
                  </a:cubicBezTo>
                  <a:lnTo>
                    <a:pt x="203552" y="65962"/>
                  </a:lnTo>
                  <a:lnTo>
                    <a:pt x="201997" y="77180"/>
                  </a:lnTo>
                  <a:cubicBezTo>
                    <a:pt x="200951" y="112490"/>
                    <a:pt x="209318" y="153293"/>
                    <a:pt x="217685" y="178402"/>
                  </a:cubicBezTo>
                  <a:cubicBezTo>
                    <a:pt x="234420" y="211881"/>
                    <a:pt x="262310" y="223040"/>
                    <a:pt x="262310" y="262099"/>
                  </a:cubicBezTo>
                  <a:cubicBezTo>
                    <a:pt x="262310" y="490873"/>
                    <a:pt x="262310" y="490873"/>
                    <a:pt x="262310" y="490873"/>
                  </a:cubicBezTo>
                  <a:lnTo>
                    <a:pt x="156466" y="490873"/>
                  </a:lnTo>
                  <a:lnTo>
                    <a:pt x="139592" y="490873"/>
                  </a:lnTo>
                  <a:lnTo>
                    <a:pt x="27612" y="490873"/>
                  </a:lnTo>
                  <a:cubicBezTo>
                    <a:pt x="27612" y="262099"/>
                    <a:pt x="27612" y="262099"/>
                    <a:pt x="27612" y="262099"/>
                  </a:cubicBezTo>
                  <a:cubicBezTo>
                    <a:pt x="27612" y="223040"/>
                    <a:pt x="55624" y="211881"/>
                    <a:pt x="72431" y="178402"/>
                  </a:cubicBezTo>
                  <a:cubicBezTo>
                    <a:pt x="80834" y="161662"/>
                    <a:pt x="86437" y="137948"/>
                    <a:pt x="89238" y="113536"/>
                  </a:cubicBezTo>
                  <a:lnTo>
                    <a:pt x="89238" y="65962"/>
                  </a:lnTo>
                  <a:lnTo>
                    <a:pt x="33516" y="65962"/>
                  </a:lnTo>
                  <a:cubicBezTo>
                    <a:pt x="16758" y="65962"/>
                    <a:pt x="0" y="49472"/>
                    <a:pt x="0" y="32981"/>
                  </a:cubicBezTo>
                  <a:cubicBezTo>
                    <a:pt x="0" y="16490"/>
                    <a:pt x="16758" y="0"/>
                    <a:pt x="33516" y="0"/>
                  </a:cubicBezTo>
                  <a:close/>
                </a:path>
              </a:pathLst>
            </a:custGeom>
            <a:solidFill>
              <a:srgbClr val="A1EFF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99" name="Rectangle 69">
              <a:extLst>
                <a:ext uri="{FF2B5EF4-FFF2-40B4-BE49-F238E27FC236}">
                  <a16:creationId xmlns="" xmlns:a16="http://schemas.microsoft.com/office/drawing/2014/main" id="{D67D850B-6A02-4C23-A9FB-2F858FD493A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2656495" y="4965070"/>
              <a:ext cx="530756" cy="323670"/>
            </a:xfrm>
            <a:prstGeom prst="rect">
              <a:avLst/>
            </a:prstGeom>
            <a:solidFill>
              <a:srgbClr val="D0F7F8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00" name="Rectangle 70">
              <a:extLst>
                <a:ext uri="{FF2B5EF4-FFF2-40B4-BE49-F238E27FC236}">
                  <a16:creationId xmlns="" xmlns:a16="http://schemas.microsoft.com/office/drawing/2014/main" id="{E06EF345-E512-470E-8C22-234FABB079D5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2791485" y="5020293"/>
              <a:ext cx="334407" cy="44486"/>
            </a:xfrm>
            <a:prstGeom prst="rect">
              <a:avLst/>
            </a:prstGeom>
            <a:solidFill>
              <a:srgbClr val="7DE8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03" name="Rectangle 71">
              <a:extLst>
                <a:ext uri="{FF2B5EF4-FFF2-40B4-BE49-F238E27FC236}">
                  <a16:creationId xmlns="" xmlns:a16="http://schemas.microsoft.com/office/drawing/2014/main" id="{3AD62F95-009F-495A-9026-9D54F0CA3F4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2791485" y="5126138"/>
              <a:ext cx="334407" cy="50622"/>
            </a:xfrm>
            <a:prstGeom prst="rect">
              <a:avLst/>
            </a:prstGeom>
            <a:solidFill>
              <a:srgbClr val="7DE8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04" name="Rectangle 72">
              <a:extLst>
                <a:ext uri="{FF2B5EF4-FFF2-40B4-BE49-F238E27FC236}">
                  <a16:creationId xmlns="" xmlns:a16="http://schemas.microsoft.com/office/drawing/2014/main" id="{60CEA131-8D26-41BB-92DE-250D1F11726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2852844" y="4673614"/>
              <a:ext cx="440251" cy="190213"/>
            </a:xfrm>
            <a:prstGeom prst="rect">
              <a:avLst/>
            </a:prstGeom>
            <a:solidFill>
              <a:srgbClr val="A1EFF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" name="Oval 25">
              <a:extLst>
                <a:ext uri="{FF2B5EF4-FFF2-40B4-BE49-F238E27FC236}">
                  <a16:creationId xmlns="" xmlns:a16="http://schemas.microsoft.com/office/drawing/2014/main" id="{DF9518C7-1F22-4390-93EB-4387AFE77F0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589741" y="2450880"/>
              <a:ext cx="107378" cy="107378"/>
            </a:xfrm>
            <a:prstGeom prst="ellipse">
              <a:avLst/>
            </a:pr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" name="文本框 3">
              <a:extLst>
                <a:ext uri="{FF2B5EF4-FFF2-40B4-BE49-F238E27FC236}">
                  <a16:creationId xmlns="" xmlns:a16="http://schemas.microsoft.com/office/drawing/2014/main" id="{C7FD1ABF-37B3-486A-A9AA-C02C16A80922}"/>
                </a:ext>
              </a:extLst>
            </p:cNvPr>
            <p:cNvSpPr txBox="1"/>
            <p:nvPr userDrawn="1"/>
          </p:nvSpPr>
          <p:spPr>
            <a:xfrm>
              <a:off x="5743575" y="3161112"/>
              <a:ext cx="457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文本框 72">
              <a:extLst>
                <a:ext uri="{FF2B5EF4-FFF2-40B4-BE49-F238E27FC236}">
                  <a16:creationId xmlns="" xmlns:a16="http://schemas.microsoft.com/office/drawing/2014/main" id="{C5BDA9CF-5079-44A3-B6AD-8EF167174816}"/>
                </a:ext>
              </a:extLst>
            </p:cNvPr>
            <p:cNvSpPr txBox="1"/>
            <p:nvPr userDrawn="1"/>
          </p:nvSpPr>
          <p:spPr>
            <a:xfrm>
              <a:off x="2751790" y="1693598"/>
              <a:ext cx="8771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bg1"/>
                  </a:solidFill>
                  <a:latin typeface="Arial Black" panose="020b0a04020102020204" pitchFamily="34" charset="0"/>
                </a:rPr>
                <a:t>Hi!</a:t>
              </a:r>
              <a:endParaRPr lang="zh-CN" altLang="en-US" sz="3600">
                <a:solidFill>
                  <a:schemeClr val="bg1"/>
                </a:solidFill>
                <a:latin typeface="Arial Black" panose="020b0a04020102020204" pitchFamily="34" charset="0"/>
              </a:endParaRPr>
            </a:p>
          </p:txBody>
        </p:sp>
      </p:grpSp>
      <p:sp>
        <p:nvSpPr>
          <p:cNvPr id="9801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673062" y="4191843"/>
            <a:ext cx="10845838" cy="558799"/>
          </a:xfrm>
        </p:spPr>
        <p:txBody>
          <a:bodyPr anchor="t">
            <a:normAutofit/>
          </a:bodyPr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178" indent="0" algn="ctr">
              <a:buNone/>
              <a:defRPr sz="2000"/>
            </a:lvl2pPr>
            <a:lvl3pPr marL="914354" indent="0" algn="ctr">
              <a:buNone/>
              <a:defRPr sz="1800"/>
            </a:lvl3pPr>
            <a:lvl4pPr marL="1371532" indent="0" algn="ctr">
              <a:buNone/>
              <a:defRPr sz="1600"/>
            </a:lvl4pPr>
            <a:lvl5pPr marL="1828709" indent="0" algn="ctr">
              <a:buNone/>
              <a:defRPr sz="1600"/>
            </a:lvl5pPr>
            <a:lvl6pPr marL="2285886" indent="0" algn="ctr">
              <a:buNone/>
              <a:defRPr sz="1600"/>
            </a:lvl6pPr>
            <a:lvl7pPr marL="2743062" indent="0" algn="ctr">
              <a:buNone/>
              <a:defRPr sz="1600"/>
            </a:lvl7pPr>
            <a:lvl8pPr marL="3200240" indent="0" algn="ctr">
              <a:buNone/>
              <a:defRPr sz="1600"/>
            </a:lvl8pPr>
            <a:lvl9pPr marL="3657418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802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673062" y="1129008"/>
            <a:ext cx="10845838" cy="3039269"/>
          </a:xfrm>
        </p:spPr>
        <p:txBody>
          <a:bodyPr anchor="b">
            <a:normAutofit/>
          </a:bodyPr>
          <a:lstStyle>
            <a:lvl1pPr algn="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673062" y="5118670"/>
            <a:ext cx="10845838" cy="296271"/>
          </a:xfrm>
        </p:spPr>
        <p:txBody>
          <a:bodyPr vert="horz" anchor="ctr">
            <a:noAutofit/>
          </a:bodyPr>
          <a:lstStyle>
            <a:lvl1pPr marL="0" indent="0" algn="r">
              <a:buNone/>
              <a:defRPr sz="1400" b="0">
                <a:solidFill>
                  <a:schemeClr val="bg1"/>
                </a:solidFill>
              </a:defRPr>
            </a:lvl1pPr>
            <a:lvl2pPr marL="457177" indent="0">
              <a:buNone/>
              <a:defRPr/>
            </a:lvl2pPr>
            <a:lvl3pPr marL="914353" indent="0">
              <a:buNone/>
              <a:defRPr/>
            </a:lvl3pPr>
            <a:lvl4pPr marL="1371531" indent="0">
              <a:buNone/>
              <a:defRPr/>
            </a:lvl4pPr>
            <a:lvl5pPr marL="1828709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sp>
        <p:nvSpPr>
          <p:cNvPr id="13" name="文本占位符 13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673062" y="5414941"/>
            <a:ext cx="10845838" cy="296271"/>
          </a:xfrm>
        </p:spPr>
        <p:txBody>
          <a:bodyPr vert="horz" anchor="ctr">
            <a:noAutofit/>
          </a:bodyPr>
          <a:lstStyle>
            <a:lvl1pPr marL="0" indent="0" algn="r">
              <a:buNone/>
              <a:defRPr sz="1400" b="0">
                <a:solidFill>
                  <a:schemeClr val="bg1"/>
                </a:solidFill>
              </a:defRPr>
            </a:lvl1pPr>
            <a:lvl2pPr marL="457177" indent="0">
              <a:buNone/>
              <a:defRPr/>
            </a:lvl2pPr>
            <a:lvl3pPr marL="914353" indent="0">
              <a:buNone/>
              <a:defRPr/>
            </a:lvl3pPr>
            <a:lvl4pPr marL="1371531" indent="0">
              <a:buNone/>
              <a:defRPr/>
            </a:lvl4pPr>
            <a:lvl5pPr marL="1828709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2586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>
            <a:extLst>
              <a:ext uri="{FF2B5EF4-FFF2-40B4-BE49-F238E27FC236}">
                <a16:creationId xmlns="" xmlns:a16="http://schemas.microsoft.com/office/drawing/2014/main" id="{BC92110A-3F62-4162-8C8B-654F1A3D2F71}"/>
              </a:ext>
            </a:extLst>
          </p:cNvPr>
          <p:cNvGrpSpPr/>
          <p:nvPr userDrawn="1"/>
        </p:nvGrpSpPr>
        <p:grpSpPr>
          <a:xfrm>
            <a:off x="0" y="3750210"/>
            <a:ext cx="5381544" cy="3107790"/>
            <a:chOff x="4646696" y="2204802"/>
            <a:chExt cx="5381544" cy="3107790"/>
          </a:xfrm>
        </p:grpSpPr>
        <p:sp>
          <p:nvSpPr>
            <p:cNvPr id="30" name="任意多边形: 形状 29">
              <a:extLst>
                <a:ext uri="{FF2B5EF4-FFF2-40B4-BE49-F238E27FC236}">
                  <a16:creationId xmlns="" xmlns:a16="http://schemas.microsoft.com/office/drawing/2014/main" id="{D1335F69-BCB4-4B01-A1B5-2E945A84D69C}"/>
                </a:ext>
              </a:extLst>
            </p:cNvPr>
            <p:cNvSpPr/>
            <p:nvPr userDrawn="1"/>
          </p:nvSpPr>
          <p:spPr bwMode="auto">
            <a:xfrm>
              <a:off x="4646696" y="3735722"/>
              <a:ext cx="5381544" cy="440252"/>
            </a:xfrm>
            <a:custGeom>
              <a:gdLst>
                <a:gd name="connsiteX0" fmla="*/ 0 w 5381544"/>
                <a:gd name="connsiteY0" fmla="*/ 0 h 440252"/>
                <a:gd name="connsiteX1" fmla="*/ 59823 w 5381544"/>
                <a:gd name="connsiteY1" fmla="*/ 0 h 440252"/>
                <a:gd name="connsiteX2" fmla="*/ 5163650 w 5381544"/>
                <a:gd name="connsiteY2" fmla="*/ 0 h 440252"/>
                <a:gd name="connsiteX3" fmla="*/ 5381544 w 5381544"/>
                <a:gd name="connsiteY3" fmla="*/ 217340 h 440252"/>
                <a:gd name="connsiteX4" fmla="*/ 5163650 w 5381544"/>
                <a:gd name="connsiteY4" fmla="*/ 440252 h 440252"/>
                <a:gd name="connsiteX5" fmla="*/ 99431 w 5381544"/>
                <a:gd name="connsiteY5" fmla="*/ 440252 h 440252"/>
                <a:gd name="connsiteX6" fmla="*/ 0 w 5381544"/>
                <a:gd name="connsiteY6" fmla="*/ 440252 h 4402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1544" h="440252">
                  <a:moveTo>
                    <a:pt x="0" y="0"/>
                  </a:moveTo>
                  <a:lnTo>
                    <a:pt x="59823" y="0"/>
                  </a:lnTo>
                  <a:cubicBezTo>
                    <a:pt x="659554" y="0"/>
                    <a:pt x="2030366" y="0"/>
                    <a:pt x="5163650" y="0"/>
                  </a:cubicBezTo>
                  <a:cubicBezTo>
                    <a:pt x="5280977" y="0"/>
                    <a:pt x="5381544" y="100311"/>
                    <a:pt x="5381544" y="217340"/>
                  </a:cubicBezTo>
                  <a:cubicBezTo>
                    <a:pt x="5381544" y="339942"/>
                    <a:pt x="5280977" y="440252"/>
                    <a:pt x="5163650" y="440252"/>
                  </a:cubicBezTo>
                  <a:cubicBezTo>
                    <a:pt x="5163650" y="440252"/>
                    <a:pt x="5163650" y="440252"/>
                    <a:pt x="99431" y="440252"/>
                  </a:cubicBezTo>
                  <a:lnTo>
                    <a:pt x="0" y="440252"/>
                  </a:lnTo>
                  <a:close/>
                </a:path>
              </a:pathLst>
            </a:custGeom>
            <a:gradFill>
              <a:gsLst>
                <a:gs pos="0">
                  <a:srgbClr val="16D1EA"/>
                </a:gs>
                <a:gs pos="100000">
                  <a:srgbClr val="109BDA"/>
                </a:gs>
              </a:gsLst>
              <a:lin ang="189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Rectangle 5">
              <a:extLst>
                <a:ext uri="{FF2B5EF4-FFF2-40B4-BE49-F238E27FC236}">
                  <a16:creationId xmlns="" xmlns:a16="http://schemas.microsoft.com/office/drawing/2014/main" id="{BF887074-1AD3-472F-9D66-5BB14B538616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47812" y="4178982"/>
              <a:ext cx="4598866" cy="1133610"/>
            </a:xfrm>
            <a:prstGeom prst="rect">
              <a:avLst/>
            </a:prstGeom>
            <a:gradFill flip="none" rotWithShape="1">
              <a:gsLst>
                <a:gs pos="0">
                  <a:srgbClr val="16D1EA"/>
                </a:gs>
                <a:gs pos="83000">
                  <a:srgbClr val="0E8CC4"/>
                </a:gs>
              </a:gsLst>
              <a:lin ang="162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Rectangle 52">
              <a:extLst>
                <a:ext uri="{FF2B5EF4-FFF2-40B4-BE49-F238E27FC236}">
                  <a16:creationId xmlns="" xmlns:a16="http://schemas.microsoft.com/office/drawing/2014/main" id="{53E48B6F-B3C9-456D-A13D-67DAD917CADF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592743" y="2997868"/>
              <a:ext cx="564504" cy="737844"/>
            </a:xfrm>
            <a:prstGeom prst="rect">
              <a:avLst/>
            </a:prstGeom>
            <a:solidFill>
              <a:srgbClr val="16D1E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Oval 54">
              <a:extLst>
                <a:ext uri="{FF2B5EF4-FFF2-40B4-BE49-F238E27FC236}">
                  <a16:creationId xmlns="" xmlns:a16="http://schemas.microsoft.com/office/drawing/2014/main" id="{8D71EB5C-023C-4EE2-A428-5CC3BAF04AE6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6039131" y="3244839"/>
              <a:ext cx="1380580" cy="1379047"/>
            </a:xfrm>
            <a:prstGeom prst="ellipse">
              <a:avLst/>
            </a:prstGeom>
            <a:gradFill flip="none" rotWithShape="1">
              <a:gsLst>
                <a:gs pos="0">
                  <a:srgbClr val="16D1EA"/>
                </a:gs>
                <a:gs pos="100000">
                  <a:srgbClr val="109BDA"/>
                </a:gs>
              </a:gsLst>
              <a:lin ang="81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Rectangle 56">
              <a:extLst>
                <a:ext uri="{FF2B5EF4-FFF2-40B4-BE49-F238E27FC236}">
                  <a16:creationId xmlns="" xmlns:a16="http://schemas.microsoft.com/office/drawing/2014/main" id="{48089245-25A2-42B9-9431-B92C5E43EB09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6597499" y="3623731"/>
              <a:ext cx="230097" cy="619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Rectangle 57">
              <a:extLst>
                <a:ext uri="{FF2B5EF4-FFF2-40B4-BE49-F238E27FC236}">
                  <a16:creationId xmlns="" xmlns:a16="http://schemas.microsoft.com/office/drawing/2014/main" id="{846DA00F-1F99-43A5-AC68-30D3D07EF5C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6407285" y="3818547"/>
              <a:ext cx="615125" cy="23009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Rectangle 58">
              <a:extLst>
                <a:ext uri="{FF2B5EF4-FFF2-40B4-BE49-F238E27FC236}">
                  <a16:creationId xmlns="" xmlns:a16="http://schemas.microsoft.com/office/drawing/2014/main" id="{3522DF90-59B3-4627-B078-FA695A14FC3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7447323" y="2204802"/>
              <a:ext cx="1630618" cy="1145882"/>
            </a:xfrm>
            <a:prstGeom prst="rect">
              <a:avLst/>
            </a:prstGeom>
            <a:solidFill>
              <a:srgbClr val="16D1E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="" xmlns:a16="http://schemas.microsoft.com/office/drawing/2014/main" id="{58910460-E137-4403-A4F2-0900AA749FE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8045574" y="2775442"/>
              <a:ext cx="412640" cy="960270"/>
            </a:xfrm>
            <a:prstGeom prst="rect">
              <a:avLst/>
            </a:prstGeom>
            <a:gradFill>
              <a:gsLst>
                <a:gs pos="0">
                  <a:srgbClr val="16D1EA"/>
                </a:gs>
                <a:gs pos="86000">
                  <a:srgbClr val="109BDA"/>
                </a:gs>
              </a:gsLst>
              <a:lin ang="189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60">
              <a:extLst>
                <a:ext uri="{FF2B5EF4-FFF2-40B4-BE49-F238E27FC236}">
                  <a16:creationId xmlns="" xmlns:a16="http://schemas.microsoft.com/office/drawing/2014/main" id="{9D2A5FEF-9D7D-4B9B-B5FC-607FDCF15F6F}"/>
                </a:ext>
              </a:extLst>
            </p:cNvPr>
            <p:cNvSpPr/>
            <p:nvPr userDrawn="1"/>
          </p:nvSpPr>
          <p:spPr bwMode="auto">
            <a:xfrm>
              <a:off x="8346234" y="2500859"/>
              <a:ext cx="27612" cy="200952"/>
            </a:xfrm>
            <a:custGeom>
              <a:gdLst>
                <a:gd name="T0" fmla="*/ 3 w 5"/>
                <a:gd name="T1" fmla="*/ 36 h 36"/>
                <a:gd name="T2" fmla="*/ 3 w 5"/>
                <a:gd name="T3" fmla="*/ 36 h 36"/>
                <a:gd name="T4" fmla="*/ 5 w 5"/>
                <a:gd name="T5" fmla="*/ 33 h 36"/>
                <a:gd name="T6" fmla="*/ 5 w 5"/>
                <a:gd name="T7" fmla="*/ 3 h 36"/>
                <a:gd name="T8" fmla="*/ 3 w 5"/>
                <a:gd name="T9" fmla="*/ 0 h 36"/>
                <a:gd name="T10" fmla="*/ 0 w 5"/>
                <a:gd name="T11" fmla="*/ 3 h 36"/>
                <a:gd name="T12" fmla="*/ 0 w 5"/>
                <a:gd name="T13" fmla="*/ 33 h 36"/>
                <a:gd name="T14" fmla="*/ 3 w 5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4" y="36"/>
                    <a:pt x="5" y="35"/>
                    <a:pt x="5" y="3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4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Freeform 61">
              <a:extLst>
                <a:ext uri="{FF2B5EF4-FFF2-40B4-BE49-F238E27FC236}">
                  <a16:creationId xmlns="" xmlns:a16="http://schemas.microsoft.com/office/drawing/2014/main" id="{87530136-6641-459C-852F-C51F7F364CEE}"/>
                </a:ext>
              </a:extLst>
            </p:cNvPr>
            <p:cNvSpPr/>
            <p:nvPr userDrawn="1"/>
          </p:nvSpPr>
          <p:spPr bwMode="auto">
            <a:xfrm>
              <a:off x="8278739" y="2500859"/>
              <a:ext cx="33748" cy="200952"/>
            </a:xfrm>
            <a:custGeom>
              <a:gdLst>
                <a:gd name="T0" fmla="*/ 3 w 6"/>
                <a:gd name="T1" fmla="*/ 36 h 36"/>
                <a:gd name="T2" fmla="*/ 3 w 6"/>
                <a:gd name="T3" fmla="*/ 36 h 36"/>
                <a:gd name="T4" fmla="*/ 6 w 6"/>
                <a:gd name="T5" fmla="*/ 33 h 36"/>
                <a:gd name="T6" fmla="*/ 6 w 6"/>
                <a:gd name="T7" fmla="*/ 3 h 36"/>
                <a:gd name="T8" fmla="*/ 3 w 6"/>
                <a:gd name="T9" fmla="*/ 0 h 36"/>
                <a:gd name="T10" fmla="*/ 0 w 6"/>
                <a:gd name="T11" fmla="*/ 3 h 36"/>
                <a:gd name="T12" fmla="*/ 0 w 6"/>
                <a:gd name="T13" fmla="*/ 33 h 36"/>
                <a:gd name="T14" fmla="*/ 3 w 6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5"/>
                    <a:pt x="6" y="3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5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62">
              <a:extLst>
                <a:ext uri="{FF2B5EF4-FFF2-40B4-BE49-F238E27FC236}">
                  <a16:creationId xmlns="" xmlns:a16="http://schemas.microsoft.com/office/drawing/2014/main" id="{84544FE6-215D-4630-B899-BA80BF08500D}"/>
                </a:ext>
              </a:extLst>
            </p:cNvPr>
            <p:cNvSpPr/>
            <p:nvPr userDrawn="1"/>
          </p:nvSpPr>
          <p:spPr bwMode="auto">
            <a:xfrm>
              <a:off x="8217380" y="2500859"/>
              <a:ext cx="29145" cy="200952"/>
            </a:xfrm>
            <a:custGeom>
              <a:gdLst>
                <a:gd name="T0" fmla="*/ 3 w 5"/>
                <a:gd name="T1" fmla="*/ 36 h 36"/>
                <a:gd name="T2" fmla="*/ 3 w 5"/>
                <a:gd name="T3" fmla="*/ 36 h 36"/>
                <a:gd name="T4" fmla="*/ 5 w 5"/>
                <a:gd name="T5" fmla="*/ 33 h 36"/>
                <a:gd name="T6" fmla="*/ 5 w 5"/>
                <a:gd name="T7" fmla="*/ 3 h 36"/>
                <a:gd name="T8" fmla="*/ 3 w 5"/>
                <a:gd name="T9" fmla="*/ 0 h 36"/>
                <a:gd name="T10" fmla="*/ 0 w 5"/>
                <a:gd name="T11" fmla="*/ 3 h 36"/>
                <a:gd name="T12" fmla="*/ 0 w 5"/>
                <a:gd name="T13" fmla="*/ 33 h 36"/>
                <a:gd name="T14" fmla="*/ 3 w 5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4" y="36"/>
                    <a:pt x="5" y="35"/>
                    <a:pt x="5" y="3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4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63">
              <a:extLst>
                <a:ext uri="{FF2B5EF4-FFF2-40B4-BE49-F238E27FC236}">
                  <a16:creationId xmlns="" xmlns:a16="http://schemas.microsoft.com/office/drawing/2014/main" id="{F3F3405F-C612-4BD2-844B-5DD056A2F2EA}"/>
                </a:ext>
              </a:extLst>
            </p:cNvPr>
            <p:cNvSpPr/>
            <p:nvPr userDrawn="1"/>
          </p:nvSpPr>
          <p:spPr bwMode="auto">
            <a:xfrm>
              <a:off x="8151418" y="2500859"/>
              <a:ext cx="33748" cy="200952"/>
            </a:xfrm>
            <a:custGeom>
              <a:gdLst>
                <a:gd name="T0" fmla="*/ 3 w 6"/>
                <a:gd name="T1" fmla="*/ 36 h 36"/>
                <a:gd name="T2" fmla="*/ 3 w 6"/>
                <a:gd name="T3" fmla="*/ 36 h 36"/>
                <a:gd name="T4" fmla="*/ 6 w 6"/>
                <a:gd name="T5" fmla="*/ 33 h 36"/>
                <a:gd name="T6" fmla="*/ 6 w 6"/>
                <a:gd name="T7" fmla="*/ 3 h 36"/>
                <a:gd name="T8" fmla="*/ 3 w 6"/>
                <a:gd name="T9" fmla="*/ 0 h 36"/>
                <a:gd name="T10" fmla="*/ 0 w 6"/>
                <a:gd name="T11" fmla="*/ 3 h 36"/>
                <a:gd name="T12" fmla="*/ 0 w 6"/>
                <a:gd name="T13" fmla="*/ 33 h 36"/>
                <a:gd name="T14" fmla="*/ 3 w 6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" h="36">
                  <a:moveTo>
                    <a:pt x="3" y="36"/>
                  </a:moveTo>
                  <a:cubicBezTo>
                    <a:pt x="3" y="36"/>
                    <a:pt x="3" y="36"/>
                    <a:pt x="3" y="36"/>
                  </a:cubicBezTo>
                  <a:cubicBezTo>
                    <a:pt x="5" y="36"/>
                    <a:pt x="6" y="35"/>
                    <a:pt x="6" y="3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5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3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64">
              <a:extLst>
                <a:ext uri="{FF2B5EF4-FFF2-40B4-BE49-F238E27FC236}">
                  <a16:creationId xmlns="" xmlns:a16="http://schemas.microsoft.com/office/drawing/2014/main" id="{26F96DD2-908D-478C-AC7F-51EDF0865B9E}"/>
                </a:ext>
              </a:extLst>
            </p:cNvPr>
            <p:cNvSpPr/>
            <p:nvPr userDrawn="1"/>
          </p:nvSpPr>
          <p:spPr bwMode="auto">
            <a:xfrm>
              <a:off x="8090059" y="2500859"/>
              <a:ext cx="27612" cy="200952"/>
            </a:xfrm>
            <a:custGeom>
              <a:gdLst>
                <a:gd name="T0" fmla="*/ 2 w 5"/>
                <a:gd name="T1" fmla="*/ 36 h 36"/>
                <a:gd name="T2" fmla="*/ 2 w 5"/>
                <a:gd name="T3" fmla="*/ 36 h 36"/>
                <a:gd name="T4" fmla="*/ 5 w 5"/>
                <a:gd name="T5" fmla="*/ 33 h 36"/>
                <a:gd name="T6" fmla="*/ 5 w 5"/>
                <a:gd name="T7" fmla="*/ 3 h 36"/>
                <a:gd name="T8" fmla="*/ 2 w 5"/>
                <a:gd name="T9" fmla="*/ 0 h 36"/>
                <a:gd name="T10" fmla="*/ 0 w 5"/>
                <a:gd name="T11" fmla="*/ 3 h 36"/>
                <a:gd name="T12" fmla="*/ 0 w 5"/>
                <a:gd name="T13" fmla="*/ 33 h 36"/>
                <a:gd name="T14" fmla="*/ 2 w 5"/>
                <a:gd name="T15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" h="36">
                  <a:moveTo>
                    <a:pt x="2" y="36"/>
                  </a:moveTo>
                  <a:cubicBezTo>
                    <a:pt x="2" y="36"/>
                    <a:pt x="2" y="36"/>
                    <a:pt x="2" y="36"/>
                  </a:cubicBezTo>
                  <a:cubicBezTo>
                    <a:pt x="4" y="36"/>
                    <a:pt x="5" y="35"/>
                    <a:pt x="5" y="3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2"/>
                    <a:pt x="4" y="0"/>
                    <a:pt x="2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5"/>
                    <a:pt x="1" y="36"/>
                    <a:pt x="2" y="36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65">
              <a:extLst>
                <a:ext uri="{FF2B5EF4-FFF2-40B4-BE49-F238E27FC236}">
                  <a16:creationId xmlns="" xmlns:a16="http://schemas.microsoft.com/office/drawing/2014/main" id="{2CD0C74F-552E-4D37-8940-698A34EAAED5}"/>
                </a:ext>
              </a:extLst>
            </p:cNvPr>
            <p:cNvSpPr/>
            <p:nvPr userDrawn="1"/>
          </p:nvSpPr>
          <p:spPr bwMode="auto">
            <a:xfrm>
              <a:off x="5531384" y="2898160"/>
              <a:ext cx="687222" cy="133457"/>
            </a:xfrm>
            <a:custGeom>
              <a:gdLst>
                <a:gd name="T0" fmla="*/ 12 w 123"/>
                <a:gd name="T1" fmla="*/ 24 h 24"/>
                <a:gd name="T2" fmla="*/ 111 w 123"/>
                <a:gd name="T3" fmla="*/ 24 h 24"/>
                <a:gd name="T4" fmla="*/ 123 w 123"/>
                <a:gd name="T5" fmla="*/ 12 h 24"/>
                <a:gd name="T6" fmla="*/ 111 w 123"/>
                <a:gd name="T7" fmla="*/ 0 h 24"/>
                <a:gd name="T8" fmla="*/ 12 w 123"/>
                <a:gd name="T9" fmla="*/ 0 h 24"/>
                <a:gd name="T10" fmla="*/ 0 w 123"/>
                <a:gd name="T11" fmla="*/ 12 h 24"/>
                <a:gd name="T12" fmla="*/ 12 w 123"/>
                <a:gd name="T13" fmla="*/ 2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24">
                  <a:moveTo>
                    <a:pt x="12" y="24"/>
                  </a:moveTo>
                  <a:cubicBezTo>
                    <a:pt x="111" y="24"/>
                    <a:pt x="111" y="24"/>
                    <a:pt x="111" y="24"/>
                  </a:cubicBezTo>
                  <a:cubicBezTo>
                    <a:pt x="118" y="24"/>
                    <a:pt x="123" y="18"/>
                    <a:pt x="123" y="12"/>
                  </a:cubicBezTo>
                  <a:cubicBezTo>
                    <a:pt x="123" y="5"/>
                    <a:pt x="118" y="0"/>
                    <a:pt x="111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0"/>
                    <a:pt x="0" y="5"/>
                    <a:pt x="0" y="12"/>
                  </a:cubicBezTo>
                  <a:cubicBezTo>
                    <a:pt x="0" y="18"/>
                    <a:pt x="5" y="24"/>
                    <a:pt x="12" y="24"/>
                  </a:cubicBezTo>
                  <a:close/>
                </a:path>
              </a:pathLst>
            </a:custGeom>
            <a:solidFill>
              <a:srgbClr val="A1EFF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任意多边形: 形状 23">
              <a:extLst>
                <a:ext uri="{FF2B5EF4-FFF2-40B4-BE49-F238E27FC236}">
                  <a16:creationId xmlns="" xmlns:a16="http://schemas.microsoft.com/office/drawing/2014/main" id="{07A6BF4A-16F6-4C41-BDD9-90A7DAC4F3AE}"/>
                </a:ext>
              </a:extLst>
            </p:cNvPr>
            <p:cNvSpPr/>
            <p:nvPr userDrawn="1"/>
          </p:nvSpPr>
          <p:spPr bwMode="auto">
            <a:xfrm>
              <a:off x="5229190" y="3244839"/>
              <a:ext cx="296057" cy="490873"/>
            </a:xfrm>
            <a:custGeom>
              <a:gdLst>
                <a:gd name="connsiteX0" fmla="*/ 33516 w 296057"/>
                <a:gd name="connsiteY0" fmla="*/ 0 h 490873"/>
                <a:gd name="connsiteX1" fmla="*/ 262541 w 296057"/>
                <a:gd name="connsiteY1" fmla="*/ 0 h 490873"/>
                <a:gd name="connsiteX2" fmla="*/ 296057 w 296057"/>
                <a:gd name="connsiteY2" fmla="*/ 32981 h 490873"/>
                <a:gd name="connsiteX3" fmla="*/ 262541 w 296057"/>
                <a:gd name="connsiteY3" fmla="*/ 65962 h 490873"/>
                <a:gd name="connsiteX4" fmla="*/ 221780 w 296057"/>
                <a:gd name="connsiteY4" fmla="*/ 65962 h 490873"/>
                <a:gd name="connsiteX5" fmla="*/ 203552 w 296057"/>
                <a:gd name="connsiteY5" fmla="*/ 65962 h 490873"/>
                <a:gd name="connsiteX6" fmla="*/ 201997 w 296057"/>
                <a:gd name="connsiteY6" fmla="*/ 77180 h 490873"/>
                <a:gd name="connsiteX7" fmla="*/ 217685 w 296057"/>
                <a:gd name="connsiteY7" fmla="*/ 178402 h 490873"/>
                <a:gd name="connsiteX8" fmla="*/ 262310 w 296057"/>
                <a:gd name="connsiteY8" fmla="*/ 262099 h 490873"/>
                <a:gd name="connsiteX9" fmla="*/ 262310 w 296057"/>
                <a:gd name="connsiteY9" fmla="*/ 490873 h 490873"/>
                <a:gd name="connsiteX10" fmla="*/ 156466 w 296057"/>
                <a:gd name="connsiteY10" fmla="*/ 490873 h 490873"/>
                <a:gd name="connsiteX11" fmla="*/ 139592 w 296057"/>
                <a:gd name="connsiteY11" fmla="*/ 490873 h 490873"/>
                <a:gd name="connsiteX12" fmla="*/ 27612 w 296057"/>
                <a:gd name="connsiteY12" fmla="*/ 490873 h 490873"/>
                <a:gd name="connsiteX13" fmla="*/ 27612 w 296057"/>
                <a:gd name="connsiteY13" fmla="*/ 262099 h 490873"/>
                <a:gd name="connsiteX14" fmla="*/ 72431 w 296057"/>
                <a:gd name="connsiteY14" fmla="*/ 178402 h 490873"/>
                <a:gd name="connsiteX15" fmla="*/ 89238 w 296057"/>
                <a:gd name="connsiteY15" fmla="*/ 113536 h 490873"/>
                <a:gd name="connsiteX16" fmla="*/ 89238 w 296057"/>
                <a:gd name="connsiteY16" fmla="*/ 65962 h 490873"/>
                <a:gd name="connsiteX17" fmla="*/ 33516 w 296057"/>
                <a:gd name="connsiteY17" fmla="*/ 65962 h 490873"/>
                <a:gd name="connsiteX18" fmla="*/ 0 w 296057"/>
                <a:gd name="connsiteY18" fmla="*/ 32981 h 490873"/>
                <a:gd name="connsiteX19" fmla="*/ 33516 w 296057"/>
                <a:gd name="connsiteY19" fmla="*/ 0 h 49087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96057" h="490873">
                  <a:moveTo>
                    <a:pt x="33516" y="0"/>
                  </a:moveTo>
                  <a:cubicBezTo>
                    <a:pt x="33516" y="0"/>
                    <a:pt x="33516" y="0"/>
                    <a:pt x="262541" y="0"/>
                  </a:cubicBezTo>
                  <a:cubicBezTo>
                    <a:pt x="279299" y="0"/>
                    <a:pt x="296057" y="16490"/>
                    <a:pt x="296057" y="32981"/>
                  </a:cubicBezTo>
                  <a:cubicBezTo>
                    <a:pt x="296057" y="49472"/>
                    <a:pt x="279299" y="65962"/>
                    <a:pt x="262541" y="65962"/>
                  </a:cubicBezTo>
                  <a:cubicBezTo>
                    <a:pt x="262541" y="65962"/>
                    <a:pt x="262541" y="65962"/>
                    <a:pt x="221780" y="65962"/>
                  </a:cubicBezTo>
                  <a:lnTo>
                    <a:pt x="203552" y="65962"/>
                  </a:lnTo>
                  <a:lnTo>
                    <a:pt x="201997" y="77180"/>
                  </a:lnTo>
                  <a:cubicBezTo>
                    <a:pt x="200951" y="112490"/>
                    <a:pt x="209318" y="153293"/>
                    <a:pt x="217685" y="178402"/>
                  </a:cubicBezTo>
                  <a:cubicBezTo>
                    <a:pt x="234420" y="211881"/>
                    <a:pt x="262310" y="223040"/>
                    <a:pt x="262310" y="262099"/>
                  </a:cubicBezTo>
                  <a:cubicBezTo>
                    <a:pt x="262310" y="490873"/>
                    <a:pt x="262310" y="490873"/>
                    <a:pt x="262310" y="490873"/>
                  </a:cubicBezTo>
                  <a:lnTo>
                    <a:pt x="156466" y="490873"/>
                  </a:lnTo>
                  <a:lnTo>
                    <a:pt x="139592" y="490873"/>
                  </a:lnTo>
                  <a:lnTo>
                    <a:pt x="27612" y="490873"/>
                  </a:lnTo>
                  <a:cubicBezTo>
                    <a:pt x="27612" y="262099"/>
                    <a:pt x="27612" y="262099"/>
                    <a:pt x="27612" y="262099"/>
                  </a:cubicBezTo>
                  <a:cubicBezTo>
                    <a:pt x="27612" y="223040"/>
                    <a:pt x="55624" y="211881"/>
                    <a:pt x="72431" y="178402"/>
                  </a:cubicBezTo>
                  <a:cubicBezTo>
                    <a:pt x="80834" y="161662"/>
                    <a:pt x="86437" y="137948"/>
                    <a:pt x="89238" y="113536"/>
                  </a:cubicBezTo>
                  <a:lnTo>
                    <a:pt x="89238" y="65962"/>
                  </a:lnTo>
                  <a:lnTo>
                    <a:pt x="33516" y="65962"/>
                  </a:lnTo>
                  <a:cubicBezTo>
                    <a:pt x="16758" y="65962"/>
                    <a:pt x="0" y="49472"/>
                    <a:pt x="0" y="32981"/>
                  </a:cubicBezTo>
                  <a:cubicBezTo>
                    <a:pt x="0" y="16490"/>
                    <a:pt x="16758" y="0"/>
                    <a:pt x="33516" y="0"/>
                  </a:cubicBezTo>
                  <a:close/>
                </a:path>
              </a:pathLst>
            </a:custGeom>
            <a:solidFill>
              <a:srgbClr val="A1EFF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Rectangle 69">
              <a:extLst>
                <a:ext uri="{FF2B5EF4-FFF2-40B4-BE49-F238E27FC236}">
                  <a16:creationId xmlns="" xmlns:a16="http://schemas.microsoft.com/office/drawing/2014/main" id="{5ED08720-5CD9-4E6F-B81D-224E0B0555DD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457753" y="3412042"/>
              <a:ext cx="530756" cy="323670"/>
            </a:xfrm>
            <a:prstGeom prst="rect">
              <a:avLst/>
            </a:prstGeom>
            <a:solidFill>
              <a:srgbClr val="D0F7F8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Rectangle 70">
              <a:extLst>
                <a:ext uri="{FF2B5EF4-FFF2-40B4-BE49-F238E27FC236}">
                  <a16:creationId xmlns="" xmlns:a16="http://schemas.microsoft.com/office/drawing/2014/main" id="{30347A6F-43BB-4A96-9393-C7FAF520DECB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592743" y="3467265"/>
              <a:ext cx="334407" cy="44486"/>
            </a:xfrm>
            <a:prstGeom prst="rect">
              <a:avLst/>
            </a:prstGeom>
            <a:solidFill>
              <a:srgbClr val="7DE8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Rectangle 71">
              <a:extLst>
                <a:ext uri="{FF2B5EF4-FFF2-40B4-BE49-F238E27FC236}">
                  <a16:creationId xmlns="" xmlns:a16="http://schemas.microsoft.com/office/drawing/2014/main" id="{1D23DAA9-21D9-483F-9C43-7F3EC381A9E4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592743" y="3573110"/>
              <a:ext cx="334407" cy="50622"/>
            </a:xfrm>
            <a:prstGeom prst="rect">
              <a:avLst/>
            </a:prstGeom>
            <a:solidFill>
              <a:srgbClr val="7DE8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Rectangle 72">
              <a:extLst>
                <a:ext uri="{FF2B5EF4-FFF2-40B4-BE49-F238E27FC236}">
                  <a16:creationId xmlns="" xmlns:a16="http://schemas.microsoft.com/office/drawing/2014/main" id="{A4F77B1D-E065-4BF2-AEAE-E12026B737D6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654102" y="3120586"/>
              <a:ext cx="440251" cy="190213"/>
            </a:xfrm>
            <a:prstGeom prst="rect">
              <a:avLst/>
            </a:prstGeom>
            <a:solidFill>
              <a:srgbClr val="A1EFF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5996998" y="3750210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5998114" y="4645560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lnSpc>
                <a:spcPct val="150000"/>
              </a:lnSpc>
              <a:spcBef>
                <a:spcPct val="0"/>
              </a:spcBef>
              <a:buNone/>
              <a:defRPr sz="1100">
                <a:solidFill>
                  <a:schemeClr val="accent1"/>
                </a:solidFill>
              </a:defRPr>
            </a:lvl1pPr>
            <a:lvl2pPr marL="45717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5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3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88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06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2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41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533342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>
            <a:extLst>
              <a:ext uri="{FF2B5EF4-FFF2-40B4-BE49-F238E27FC236}">
                <a16:creationId xmlns="" xmlns:a16="http://schemas.microsoft.com/office/drawing/2014/main" id="{9888B6D7-9D3F-49D7-BACE-73A9D1149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="" xmlns:a16="http://schemas.microsoft.com/office/drawing/2014/main" id="{7AC997A4-1DD8-4731-B9FD-42398A20F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请在插入菜单</a:t>
            </a:r>
            <a:r>
              <a:rPr lang="en-US" altLang="zh-CN"/>
              <a:t>—</a:t>
            </a:r>
            <a:r>
              <a:rPr lang="zh-CN" altLang="en-US"/>
              <a:t>页眉和页脚中修改此文本</a:t>
            </a:r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="" xmlns:a16="http://schemas.microsoft.com/office/drawing/2014/main" id="{DBA9825E-1876-42AD-ABCF-E0E100F35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标题 5">
            <a:extLst>
              <a:ext uri="{FF2B5EF4-FFF2-40B4-BE49-F238E27FC236}">
                <a16:creationId xmlns="" xmlns:a16="http://schemas.microsoft.com/office/drawing/2014/main" id="{D124F9DB-C87A-423F-9657-38C7A29014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>
            <a:extLst>
              <a:ext uri="{FF2B5EF4-FFF2-40B4-BE49-F238E27FC236}">
                <a16:creationId xmlns="" xmlns:a16="http://schemas.microsoft.com/office/drawing/2014/main" id="{2070191C-4093-409C-8FD5-7369A79637A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759340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1C7A1C-3684-4AAF-A408-C63B6CB641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8986EA5F-D77D-4318-90E9-C04AA8ADC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00832621-D9D9-445E-BFF9-F8348FA1E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请在插入菜单</a:t>
            </a:r>
            <a:r>
              <a:rPr lang="en-US" altLang="zh-CN"/>
              <a:t>—</a:t>
            </a:r>
            <a:r>
              <a:rPr lang="zh-CN" altLang="en-US"/>
              <a:t>页眉和页脚中修改此文本</a:t>
            </a:r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8371151B-F790-4A9F-962F-B8718A956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417621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irst-aid-kit_20438"/>
          <p:cNvSpPr>
            <a:spLocks noChangeAspect="1"/>
          </p:cNvSpPr>
          <p:nvPr userDrawn="1"/>
        </p:nvSpPr>
        <p:spPr bwMode="auto">
          <a:xfrm>
            <a:off x="214304" y="144177"/>
            <a:ext cx="423266" cy="420517"/>
          </a:xfrm>
          <a:custGeom>
            <a:gdLst>
              <a:gd name="T0" fmla="*/ 4069 w 4147"/>
              <a:gd name="T1" fmla="*/ 650 h 4126"/>
              <a:gd name="T2" fmla="*/ 3881 w 4147"/>
              <a:gd name="T3" fmla="*/ 573 h 4126"/>
              <a:gd name="T4" fmla="*/ 3155 w 4147"/>
              <a:gd name="T5" fmla="*/ 573 h 4126"/>
              <a:gd name="T6" fmla="*/ 3155 w 4147"/>
              <a:gd name="T7" fmla="*/ 204 h 4126"/>
              <a:gd name="T8" fmla="*/ 2952 w 4147"/>
              <a:gd name="T9" fmla="*/ 0 h 4126"/>
              <a:gd name="T10" fmla="*/ 1195 w 4147"/>
              <a:gd name="T11" fmla="*/ 0 h 4126"/>
              <a:gd name="T12" fmla="*/ 991 w 4147"/>
              <a:gd name="T13" fmla="*/ 204 h 4126"/>
              <a:gd name="T14" fmla="*/ 991 w 4147"/>
              <a:gd name="T15" fmla="*/ 573 h 4126"/>
              <a:gd name="T16" fmla="*/ 266 w 4147"/>
              <a:gd name="T17" fmla="*/ 573 h 4126"/>
              <a:gd name="T18" fmla="*/ 0 w 4147"/>
              <a:gd name="T19" fmla="*/ 838 h 4126"/>
              <a:gd name="T20" fmla="*/ 0 w 4147"/>
              <a:gd name="T21" fmla="*/ 3861 h 4126"/>
              <a:gd name="T22" fmla="*/ 266 w 4147"/>
              <a:gd name="T23" fmla="*/ 4126 h 4126"/>
              <a:gd name="T24" fmla="*/ 3881 w 4147"/>
              <a:gd name="T25" fmla="*/ 4126 h 4126"/>
              <a:gd name="T26" fmla="*/ 4146 w 4147"/>
              <a:gd name="T27" fmla="*/ 3861 h 4126"/>
              <a:gd name="T28" fmla="*/ 4146 w 4147"/>
              <a:gd name="T29" fmla="*/ 838 h 4126"/>
              <a:gd name="T30" fmla="*/ 4069 w 4147"/>
              <a:gd name="T31" fmla="*/ 650 h 4126"/>
              <a:gd name="T32" fmla="*/ 1239 w 4147"/>
              <a:gd name="T33" fmla="*/ 248 h 4126"/>
              <a:gd name="T34" fmla="*/ 2907 w 4147"/>
              <a:gd name="T35" fmla="*/ 248 h 4126"/>
              <a:gd name="T36" fmla="*/ 2907 w 4147"/>
              <a:gd name="T37" fmla="*/ 717 h 4126"/>
              <a:gd name="T38" fmla="*/ 1239 w 4147"/>
              <a:gd name="T39" fmla="*/ 717 h 4126"/>
              <a:gd name="T40" fmla="*/ 1239 w 4147"/>
              <a:gd name="T41" fmla="*/ 248 h 4126"/>
              <a:gd name="T42" fmla="*/ 2969 w 4147"/>
              <a:gd name="T43" fmla="*/ 2543 h 4126"/>
              <a:gd name="T44" fmla="*/ 2266 w 4147"/>
              <a:gd name="T45" fmla="*/ 2543 h 4126"/>
              <a:gd name="T46" fmla="*/ 2266 w 4147"/>
              <a:gd name="T47" fmla="*/ 3246 h 4126"/>
              <a:gd name="T48" fmla="*/ 1880 w 4147"/>
              <a:gd name="T49" fmla="*/ 3246 h 4126"/>
              <a:gd name="T50" fmla="*/ 1880 w 4147"/>
              <a:gd name="T51" fmla="*/ 2543 h 4126"/>
              <a:gd name="T52" fmla="*/ 1177 w 4147"/>
              <a:gd name="T53" fmla="*/ 2543 h 4126"/>
              <a:gd name="T54" fmla="*/ 1177 w 4147"/>
              <a:gd name="T55" fmla="*/ 2156 h 4126"/>
              <a:gd name="T56" fmla="*/ 1880 w 4147"/>
              <a:gd name="T57" fmla="*/ 2156 h 4126"/>
              <a:gd name="T58" fmla="*/ 1880 w 4147"/>
              <a:gd name="T59" fmla="*/ 1453 h 4126"/>
              <a:gd name="T60" fmla="*/ 2266 w 4147"/>
              <a:gd name="T61" fmla="*/ 1453 h 4126"/>
              <a:gd name="T62" fmla="*/ 2266 w 4147"/>
              <a:gd name="T63" fmla="*/ 2156 h 4126"/>
              <a:gd name="T64" fmla="*/ 2969 w 4147"/>
              <a:gd name="T65" fmla="*/ 2156 h 4126"/>
              <a:gd name="T66" fmla="*/ 2969 w 4147"/>
              <a:gd name="T67" fmla="*/ 2543 h 41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147" h="4126">
                <a:moveTo>
                  <a:pt x="4069" y="650"/>
                </a:moveTo>
                <a:cubicBezTo>
                  <a:pt x="4019" y="600"/>
                  <a:pt x="3952" y="573"/>
                  <a:pt x="3881" y="573"/>
                </a:cubicBezTo>
                <a:lnTo>
                  <a:pt x="3155" y="573"/>
                </a:lnTo>
                <a:lnTo>
                  <a:pt x="3155" y="204"/>
                </a:lnTo>
                <a:cubicBezTo>
                  <a:pt x="3155" y="92"/>
                  <a:pt x="3064" y="0"/>
                  <a:pt x="2952" y="0"/>
                </a:cubicBezTo>
                <a:lnTo>
                  <a:pt x="1195" y="0"/>
                </a:lnTo>
                <a:cubicBezTo>
                  <a:pt x="1083" y="0"/>
                  <a:pt x="991" y="92"/>
                  <a:pt x="991" y="204"/>
                </a:cubicBezTo>
                <a:lnTo>
                  <a:pt x="991" y="573"/>
                </a:lnTo>
                <a:lnTo>
                  <a:pt x="266" y="573"/>
                </a:lnTo>
                <a:cubicBezTo>
                  <a:pt x="119" y="573"/>
                  <a:pt x="0" y="692"/>
                  <a:pt x="0" y="838"/>
                </a:cubicBezTo>
                <a:lnTo>
                  <a:pt x="0" y="3861"/>
                </a:lnTo>
                <a:cubicBezTo>
                  <a:pt x="0" y="4007"/>
                  <a:pt x="119" y="4126"/>
                  <a:pt x="266" y="4126"/>
                </a:cubicBezTo>
                <a:lnTo>
                  <a:pt x="3881" y="4126"/>
                </a:lnTo>
                <a:cubicBezTo>
                  <a:pt x="4027" y="4126"/>
                  <a:pt x="4146" y="4007"/>
                  <a:pt x="4146" y="3861"/>
                </a:cubicBezTo>
                <a:lnTo>
                  <a:pt x="4146" y="838"/>
                </a:lnTo>
                <a:cubicBezTo>
                  <a:pt x="4147" y="767"/>
                  <a:pt x="4119" y="700"/>
                  <a:pt x="4069" y="650"/>
                </a:cubicBezTo>
                <a:close/>
                <a:moveTo>
                  <a:pt x="1239" y="248"/>
                </a:moveTo>
                <a:lnTo>
                  <a:pt x="2907" y="248"/>
                </a:lnTo>
                <a:lnTo>
                  <a:pt x="2907" y="717"/>
                </a:lnTo>
                <a:lnTo>
                  <a:pt x="1239" y="717"/>
                </a:lnTo>
                <a:lnTo>
                  <a:pt x="1239" y="248"/>
                </a:lnTo>
                <a:close/>
                <a:moveTo>
                  <a:pt x="2969" y="2543"/>
                </a:moveTo>
                <a:lnTo>
                  <a:pt x="2266" y="2543"/>
                </a:lnTo>
                <a:lnTo>
                  <a:pt x="2266" y="3246"/>
                </a:lnTo>
                <a:lnTo>
                  <a:pt x="1880" y="3246"/>
                </a:lnTo>
                <a:lnTo>
                  <a:pt x="1880" y="2543"/>
                </a:lnTo>
                <a:lnTo>
                  <a:pt x="1177" y="2543"/>
                </a:lnTo>
                <a:lnTo>
                  <a:pt x="1177" y="2156"/>
                </a:lnTo>
                <a:lnTo>
                  <a:pt x="1880" y="2156"/>
                </a:lnTo>
                <a:lnTo>
                  <a:pt x="1880" y="1453"/>
                </a:lnTo>
                <a:lnTo>
                  <a:pt x="2266" y="1453"/>
                </a:lnTo>
                <a:lnTo>
                  <a:pt x="2266" y="2156"/>
                </a:lnTo>
                <a:lnTo>
                  <a:pt x="2969" y="2156"/>
                </a:lnTo>
                <a:lnTo>
                  <a:pt x="2969" y="2543"/>
                </a:lnTo>
                <a:close/>
              </a:path>
            </a:pathLst>
          </a:custGeom>
          <a:gradFill flip="none" rotWithShape="1">
            <a:gsLst>
              <a:gs pos="0">
                <a:srgbClr val="16D1EA">
                  <a:shade val="30000"/>
                  <a:satMod val="115000"/>
                </a:srgbClr>
              </a:gs>
              <a:gs pos="50000">
                <a:srgbClr val="16D1EA">
                  <a:shade val="67500"/>
                  <a:satMod val="115000"/>
                </a:srgbClr>
              </a:gs>
              <a:gs pos="100000">
                <a:srgbClr val="16D1EA">
                  <a:shade val="100000"/>
                  <a:satMod val="115000"/>
                </a:srgbClr>
              </a:gs>
            </a:gsLst>
            <a:lin ang="10800000" scaled="1"/>
          </a:gra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矩形 2"/>
          <p:cNvSpPr/>
          <p:nvPr userDrawn="1"/>
        </p:nvSpPr>
        <p:spPr>
          <a:xfrm>
            <a:off x="0" y="6762750"/>
            <a:ext cx="12192000" cy="95250"/>
          </a:xfrm>
          <a:prstGeom prst="rect">
            <a:avLst/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772862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Pr>
        <a:gradFill>
          <a:gsLst>
            <a:gs pos="30000">
              <a:schemeClr val="accent2"/>
            </a:gs>
            <a:gs pos="79000">
              <a:schemeClr val="accent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>
            <a:extLst>
              <a:ext uri="{FF2B5EF4-FFF2-40B4-BE49-F238E27FC236}">
                <a16:creationId xmlns="" xmlns:a16="http://schemas.microsoft.com/office/drawing/2014/main" id="{2B8375DD-6E42-4B96-B249-7DA106DB52E9}"/>
              </a:ext>
            </a:extLst>
          </p:cNvPr>
          <p:cNvGrpSpPr/>
          <p:nvPr userDrawn="1"/>
        </p:nvGrpSpPr>
        <p:grpSpPr>
          <a:xfrm>
            <a:off x="8109850" y="952203"/>
            <a:ext cx="3031676" cy="5905797"/>
            <a:chOff x="171451" y="1625600"/>
            <a:chExt cx="2685995" cy="5232400"/>
          </a:xfrm>
        </p:grpSpPr>
        <p:sp>
          <p:nvSpPr>
            <p:cNvPr id="7" name="Freeform 7">
              <a:extLst>
                <a:ext uri="{FF2B5EF4-FFF2-40B4-BE49-F238E27FC236}">
                  <a16:creationId xmlns="" xmlns:a16="http://schemas.microsoft.com/office/drawing/2014/main" id="{83D75B8A-C100-4CF4-B66F-3023AE419A74}"/>
                </a:ext>
              </a:extLst>
            </p:cNvPr>
            <p:cNvSpPr/>
            <p:nvPr userDrawn="1"/>
          </p:nvSpPr>
          <p:spPr bwMode="auto">
            <a:xfrm>
              <a:off x="478246" y="2233055"/>
              <a:ext cx="2368462" cy="2284094"/>
            </a:xfrm>
            <a:custGeom>
              <a:gdLst>
                <a:gd name="T0" fmla="*/ 153 w 424"/>
                <a:gd name="T1" fmla="*/ 15 h 409"/>
                <a:gd name="T2" fmla="*/ 206 w 424"/>
                <a:gd name="T3" fmla="*/ 21 h 409"/>
                <a:gd name="T4" fmla="*/ 213 w 424"/>
                <a:gd name="T5" fmla="*/ 96 h 409"/>
                <a:gd name="T6" fmla="*/ 292 w 424"/>
                <a:gd name="T7" fmla="*/ 158 h 409"/>
                <a:gd name="T8" fmla="*/ 331 w 424"/>
                <a:gd name="T9" fmla="*/ 175 h 409"/>
                <a:gd name="T10" fmla="*/ 345 w 424"/>
                <a:gd name="T11" fmla="*/ 214 h 409"/>
                <a:gd name="T12" fmla="*/ 386 w 424"/>
                <a:gd name="T13" fmla="*/ 241 h 409"/>
                <a:gd name="T14" fmla="*/ 305 w 424"/>
                <a:gd name="T15" fmla="*/ 390 h 409"/>
                <a:gd name="T16" fmla="*/ 121 w 424"/>
                <a:gd name="T17" fmla="*/ 394 h 409"/>
                <a:gd name="T18" fmla="*/ 10 w 424"/>
                <a:gd name="T19" fmla="*/ 257 h 409"/>
                <a:gd name="T20" fmla="*/ 67 w 424"/>
                <a:gd name="T21" fmla="*/ 194 h 409"/>
                <a:gd name="T22" fmla="*/ 103 w 424"/>
                <a:gd name="T23" fmla="*/ 137 h 409"/>
                <a:gd name="T24" fmla="*/ 149 w 424"/>
                <a:gd name="T25" fmla="*/ 122 h 409"/>
                <a:gd name="T26" fmla="*/ 148 w 424"/>
                <a:gd name="T27" fmla="*/ 62 h 409"/>
                <a:gd name="T28" fmla="*/ 153 w 424"/>
                <a:gd name="T29" fmla="*/ 15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22" h="409">
                  <a:moveTo>
                    <a:pt x="153" y="15"/>
                  </a:moveTo>
                  <a:cubicBezTo>
                    <a:pt x="162" y="0"/>
                    <a:pt x="196" y="9"/>
                    <a:pt x="206" y="21"/>
                  </a:cubicBezTo>
                  <a:cubicBezTo>
                    <a:pt x="222" y="39"/>
                    <a:pt x="217" y="75"/>
                    <a:pt x="213" y="96"/>
                  </a:cubicBezTo>
                  <a:cubicBezTo>
                    <a:pt x="202" y="161"/>
                    <a:pt x="240" y="162"/>
                    <a:pt x="292" y="158"/>
                  </a:cubicBezTo>
                  <a:cubicBezTo>
                    <a:pt x="307" y="157"/>
                    <a:pt x="324" y="161"/>
                    <a:pt x="331" y="175"/>
                  </a:cubicBezTo>
                  <a:cubicBezTo>
                    <a:pt x="337" y="189"/>
                    <a:pt x="333" y="202"/>
                    <a:pt x="345" y="214"/>
                  </a:cubicBezTo>
                  <a:cubicBezTo>
                    <a:pt x="360" y="227"/>
                    <a:pt x="374" y="223"/>
                    <a:pt x="386" y="241"/>
                  </a:cubicBezTo>
                  <a:cubicBezTo>
                    <a:pt x="424" y="302"/>
                    <a:pt x="359" y="371"/>
                    <a:pt x="305" y="390"/>
                  </a:cubicBezTo>
                  <a:cubicBezTo>
                    <a:pt x="247" y="409"/>
                    <a:pt x="179" y="408"/>
                    <a:pt x="121" y="394"/>
                  </a:cubicBezTo>
                  <a:cubicBezTo>
                    <a:pt x="57" y="378"/>
                    <a:pt x="0" y="325"/>
                    <a:pt x="10" y="257"/>
                  </a:cubicBezTo>
                  <a:cubicBezTo>
                    <a:pt x="16" y="220"/>
                    <a:pt x="41" y="196"/>
                    <a:pt x="67" y="194"/>
                  </a:cubicBezTo>
                  <a:cubicBezTo>
                    <a:pt x="91" y="193"/>
                    <a:pt x="70" y="149"/>
                    <a:pt x="103" y="137"/>
                  </a:cubicBezTo>
                  <a:cubicBezTo>
                    <a:pt x="118" y="131"/>
                    <a:pt x="139" y="137"/>
                    <a:pt x="149" y="122"/>
                  </a:cubicBezTo>
                  <a:cubicBezTo>
                    <a:pt x="161" y="104"/>
                    <a:pt x="151" y="80"/>
                    <a:pt x="148" y="62"/>
                  </a:cubicBezTo>
                  <a:cubicBezTo>
                    <a:pt x="153" y="15"/>
                    <a:pt x="153" y="15"/>
                    <a:pt x="153" y="15"/>
                  </a:cubicBezTo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="" xmlns:a16="http://schemas.microsoft.com/office/drawing/2014/main" id="{3FE02579-F1FA-458F-8184-DA6F3F76FF64}"/>
                </a:ext>
              </a:extLst>
            </p:cNvPr>
            <p:cNvSpPr/>
            <p:nvPr userDrawn="1"/>
          </p:nvSpPr>
          <p:spPr bwMode="auto">
            <a:xfrm>
              <a:off x="1232963" y="3958780"/>
              <a:ext cx="524621" cy="475533"/>
            </a:xfrm>
            <a:custGeom>
              <a:gdLst>
                <a:gd name="T0" fmla="*/ 42 w 94"/>
                <a:gd name="T1" fmla="*/ 85 h 85"/>
                <a:gd name="T2" fmla="*/ 51 w 94"/>
                <a:gd name="T3" fmla="*/ 85 h 85"/>
                <a:gd name="T4" fmla="*/ 94 w 94"/>
                <a:gd name="T5" fmla="*/ 42 h 85"/>
                <a:gd name="T6" fmla="*/ 51 w 94"/>
                <a:gd name="T7" fmla="*/ 0 h 85"/>
                <a:gd name="T8" fmla="*/ 42 w 94"/>
                <a:gd name="T9" fmla="*/ 0 h 85"/>
                <a:gd name="T10" fmla="*/ 0 w 94"/>
                <a:gd name="T11" fmla="*/ 42 h 85"/>
                <a:gd name="T12" fmla="*/ 42 w 94"/>
                <a:gd name="T13" fmla="*/ 85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4" h="85">
                  <a:moveTo>
                    <a:pt x="42" y="85"/>
                  </a:moveTo>
                  <a:cubicBezTo>
                    <a:pt x="51" y="85"/>
                    <a:pt x="51" y="85"/>
                    <a:pt x="51" y="85"/>
                  </a:cubicBezTo>
                  <a:cubicBezTo>
                    <a:pt x="75" y="85"/>
                    <a:pt x="94" y="66"/>
                    <a:pt x="94" y="42"/>
                  </a:cubicBezTo>
                  <a:cubicBezTo>
                    <a:pt x="94" y="19"/>
                    <a:pt x="75" y="0"/>
                    <a:pt x="51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9"/>
                    <a:pt x="0" y="42"/>
                  </a:cubicBezTo>
                  <a:cubicBezTo>
                    <a:pt x="0" y="66"/>
                    <a:pt x="19" y="85"/>
                    <a:pt x="42" y="85"/>
                  </a:cubicBezTo>
                  <a:close/>
                </a:path>
              </a:pathLst>
            </a:custGeom>
            <a:solidFill>
              <a:srgbClr val="B4C8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="" xmlns:a16="http://schemas.microsoft.com/office/drawing/2014/main" id="{826E2E82-BD8C-4D57-8EC1-287681046C90}"/>
                </a:ext>
              </a:extLst>
            </p:cNvPr>
            <p:cNvSpPr/>
            <p:nvPr userDrawn="1"/>
          </p:nvSpPr>
          <p:spPr bwMode="auto">
            <a:xfrm>
              <a:off x="171451" y="3975655"/>
              <a:ext cx="1205707" cy="1044640"/>
            </a:xfrm>
            <a:custGeom>
              <a:gdLst>
                <a:gd name="T0" fmla="*/ 216 w 216"/>
                <a:gd name="T1" fmla="*/ 187 h 187"/>
                <a:gd name="T2" fmla="*/ 211 w 216"/>
                <a:gd name="T3" fmla="*/ 155 h 187"/>
                <a:gd name="T4" fmla="*/ 193 w 216"/>
                <a:gd name="T5" fmla="*/ 144 h 187"/>
                <a:gd name="T6" fmla="*/ 193 w 216"/>
                <a:gd name="T7" fmla="*/ 145 h 187"/>
                <a:gd name="T8" fmla="*/ 18 w 216"/>
                <a:gd name="T9" fmla="*/ 38 h 187"/>
                <a:gd name="T10" fmla="*/ 0 w 216"/>
                <a:gd name="T11" fmla="*/ 49 h 187"/>
                <a:gd name="T12" fmla="*/ 216 w 216"/>
                <a:gd name="T13" fmla="*/ 187 h 1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" h="187">
                  <a:moveTo>
                    <a:pt x="216" y="187"/>
                  </a:moveTo>
                  <a:cubicBezTo>
                    <a:pt x="211" y="155"/>
                    <a:pt x="211" y="155"/>
                    <a:pt x="211" y="155"/>
                  </a:cubicBezTo>
                  <a:cubicBezTo>
                    <a:pt x="205" y="152"/>
                    <a:pt x="199" y="148"/>
                    <a:pt x="193" y="144"/>
                  </a:cubicBezTo>
                  <a:cubicBezTo>
                    <a:pt x="193" y="145"/>
                    <a:pt x="193" y="145"/>
                    <a:pt x="193" y="145"/>
                  </a:cubicBezTo>
                  <a:cubicBezTo>
                    <a:pt x="140" y="119"/>
                    <a:pt x="99" y="0"/>
                    <a:pt x="18" y="38"/>
                  </a:cubicBezTo>
                  <a:cubicBezTo>
                    <a:pt x="10" y="42"/>
                    <a:pt x="4" y="45"/>
                    <a:pt x="0" y="49"/>
                  </a:cubicBezTo>
                  <a:lnTo>
                    <a:pt x="216" y="187"/>
                  </a:ln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="" xmlns:a16="http://schemas.microsoft.com/office/drawing/2014/main" id="{1934B5A3-8EBA-406A-930A-B8497881691F}"/>
                </a:ext>
              </a:extLst>
            </p:cNvPr>
            <p:cNvSpPr/>
            <p:nvPr userDrawn="1"/>
          </p:nvSpPr>
          <p:spPr bwMode="auto">
            <a:xfrm>
              <a:off x="171451" y="3161112"/>
              <a:ext cx="1061513" cy="1144348"/>
            </a:xfrm>
            <a:custGeom>
              <a:gdLst>
                <a:gd name="T0" fmla="*/ 0 w 190"/>
                <a:gd name="T1" fmla="*/ 195 h 205"/>
                <a:gd name="T2" fmla="*/ 190 w 190"/>
                <a:gd name="T3" fmla="*/ 17 h 205"/>
                <a:gd name="T4" fmla="*/ 143 w 190"/>
                <a:gd name="T5" fmla="*/ 96 h 205"/>
                <a:gd name="T6" fmla="*/ 17 w 190"/>
                <a:gd name="T7" fmla="*/ 205 h 205"/>
                <a:gd name="T8" fmla="*/ 0 w 190"/>
                <a:gd name="T9" fmla="*/ 195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0" h="205">
                  <a:moveTo>
                    <a:pt x="0" y="195"/>
                  </a:moveTo>
                  <a:cubicBezTo>
                    <a:pt x="0" y="195"/>
                    <a:pt x="141" y="0"/>
                    <a:pt x="190" y="17"/>
                  </a:cubicBezTo>
                  <a:cubicBezTo>
                    <a:pt x="143" y="96"/>
                    <a:pt x="143" y="96"/>
                    <a:pt x="143" y="96"/>
                  </a:cubicBezTo>
                  <a:cubicBezTo>
                    <a:pt x="143" y="96"/>
                    <a:pt x="31" y="169"/>
                    <a:pt x="17" y="205"/>
                  </a:cubicBezTo>
                  <a:lnTo>
                    <a:pt x="0" y="195"/>
                  </a:ln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="" xmlns:a16="http://schemas.microsoft.com/office/drawing/2014/main" id="{03FF703F-3B40-4120-9CBD-15CE73EABAF1}"/>
                </a:ext>
              </a:extLst>
            </p:cNvPr>
            <p:cNvSpPr/>
            <p:nvPr userDrawn="1"/>
          </p:nvSpPr>
          <p:spPr bwMode="auto">
            <a:xfrm>
              <a:off x="1260574" y="4176605"/>
              <a:ext cx="452523" cy="274583"/>
            </a:xfrm>
            <a:custGeom>
              <a:gdLst>
                <a:gd name="T0" fmla="*/ 20 w 81"/>
                <a:gd name="T1" fmla="*/ 22 h 49"/>
                <a:gd name="T2" fmla="*/ 22 w 81"/>
                <a:gd name="T3" fmla="*/ 0 h 49"/>
                <a:gd name="T4" fmla="*/ 62 w 81"/>
                <a:gd name="T5" fmla="*/ 0 h 49"/>
                <a:gd name="T6" fmla="*/ 81 w 81"/>
                <a:gd name="T7" fmla="*/ 43 h 49"/>
                <a:gd name="T8" fmla="*/ 0 w 81"/>
                <a:gd name="T9" fmla="*/ 49 h 49"/>
                <a:gd name="T10" fmla="*/ 20 w 81"/>
                <a:gd name="T11" fmla="*/ 22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49">
                  <a:moveTo>
                    <a:pt x="20" y="22"/>
                  </a:moveTo>
                  <a:cubicBezTo>
                    <a:pt x="22" y="15"/>
                    <a:pt x="23" y="7"/>
                    <a:pt x="2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58" y="29"/>
                    <a:pt x="69" y="41"/>
                    <a:pt x="81" y="43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14" y="41"/>
                    <a:pt x="19" y="31"/>
                    <a:pt x="20" y="22"/>
                  </a:cubicBezTo>
                  <a:close/>
                </a:path>
              </a:pathLst>
            </a:custGeom>
            <a:solidFill>
              <a:srgbClr val="0663A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任意多边形: 形状 11">
              <a:extLst>
                <a:ext uri="{FF2B5EF4-FFF2-40B4-BE49-F238E27FC236}">
                  <a16:creationId xmlns="" xmlns:a16="http://schemas.microsoft.com/office/drawing/2014/main" id="{072CC283-E85E-48A2-AAFF-A6542E49FC17}"/>
                </a:ext>
              </a:extLst>
            </p:cNvPr>
            <p:cNvSpPr/>
            <p:nvPr userDrawn="1"/>
          </p:nvSpPr>
          <p:spPr bwMode="auto">
            <a:xfrm>
              <a:off x="795780" y="4417440"/>
              <a:ext cx="1408192" cy="2440560"/>
            </a:xfrm>
            <a:custGeom>
              <a:gdLst>
                <a:gd name="connsiteX0" fmla="*/ 704096 w 1408192"/>
                <a:gd name="connsiteY0" fmla="*/ 0 h 2440560"/>
                <a:gd name="connsiteX1" fmla="*/ 1408192 w 1408192"/>
                <a:gd name="connsiteY1" fmla="*/ 781376 h 2440560"/>
                <a:gd name="connsiteX2" fmla="*/ 1385840 w 1408192"/>
                <a:gd name="connsiteY2" fmla="*/ 987882 h 2440560"/>
                <a:gd name="connsiteX3" fmla="*/ 913944 w 1408192"/>
                <a:gd name="connsiteY3" fmla="*/ 987882 h 2440560"/>
                <a:gd name="connsiteX4" fmla="*/ 913944 w 1408192"/>
                <a:gd name="connsiteY4" fmla="*/ 1014607 h 2440560"/>
                <a:gd name="connsiteX5" fmla="*/ 913944 w 1408192"/>
                <a:gd name="connsiteY5" fmla="*/ 2440560 h 2440560"/>
                <a:gd name="connsiteX6" fmla="*/ 522780 w 1408192"/>
                <a:gd name="connsiteY6" fmla="*/ 2440560 h 2440560"/>
                <a:gd name="connsiteX7" fmla="*/ 522780 w 1408192"/>
                <a:gd name="connsiteY7" fmla="*/ 1003694 h 2440560"/>
                <a:gd name="connsiteX8" fmla="*/ 522780 w 1408192"/>
                <a:gd name="connsiteY8" fmla="*/ 987882 h 2440560"/>
                <a:gd name="connsiteX9" fmla="*/ 22352 w 1408192"/>
                <a:gd name="connsiteY9" fmla="*/ 987882 h 2440560"/>
                <a:gd name="connsiteX10" fmla="*/ 0 w 1408192"/>
                <a:gd name="connsiteY10" fmla="*/ 781376 h 2440560"/>
                <a:gd name="connsiteX11" fmla="*/ 704096 w 1408192"/>
                <a:gd name="connsiteY11" fmla="*/ 0 h 24405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08192" h="2440560">
                  <a:moveTo>
                    <a:pt x="704096" y="0"/>
                  </a:moveTo>
                  <a:cubicBezTo>
                    <a:pt x="1095261" y="0"/>
                    <a:pt x="1408192" y="351619"/>
                    <a:pt x="1408192" y="781376"/>
                  </a:cubicBezTo>
                  <a:cubicBezTo>
                    <a:pt x="1408192" y="853932"/>
                    <a:pt x="1397016" y="920907"/>
                    <a:pt x="1385840" y="987882"/>
                  </a:cubicBezTo>
                  <a:lnTo>
                    <a:pt x="913944" y="987882"/>
                  </a:lnTo>
                  <a:lnTo>
                    <a:pt x="913944" y="1014607"/>
                  </a:lnTo>
                  <a:cubicBezTo>
                    <a:pt x="913944" y="2440560"/>
                    <a:pt x="913944" y="2440560"/>
                    <a:pt x="913944" y="2440560"/>
                  </a:cubicBezTo>
                  <a:lnTo>
                    <a:pt x="522780" y="2440560"/>
                  </a:lnTo>
                  <a:cubicBezTo>
                    <a:pt x="522780" y="1775392"/>
                    <a:pt x="522780" y="1318090"/>
                    <a:pt x="522780" y="1003694"/>
                  </a:cubicBezTo>
                  <a:lnTo>
                    <a:pt x="522780" y="987882"/>
                  </a:lnTo>
                  <a:lnTo>
                    <a:pt x="22352" y="987882"/>
                  </a:lnTo>
                  <a:cubicBezTo>
                    <a:pt x="5588" y="920907"/>
                    <a:pt x="0" y="853932"/>
                    <a:pt x="0" y="781376"/>
                  </a:cubicBezTo>
                  <a:cubicBezTo>
                    <a:pt x="0" y="351619"/>
                    <a:pt x="312932" y="0"/>
                    <a:pt x="704096" y="0"/>
                  </a:cubicBezTo>
                  <a:close/>
                </a:path>
              </a:pathLst>
            </a:custGeom>
            <a:solidFill>
              <a:srgbClr val="11A9E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="" xmlns:a16="http://schemas.microsoft.com/office/drawing/2014/main" id="{416017F3-65B4-449A-A49A-88506EE92E84}"/>
                </a:ext>
              </a:extLst>
            </p:cNvPr>
            <p:cNvSpPr/>
            <p:nvPr userDrawn="1"/>
          </p:nvSpPr>
          <p:spPr bwMode="auto">
            <a:xfrm>
              <a:off x="1321934" y="2490764"/>
              <a:ext cx="374291" cy="786931"/>
            </a:xfrm>
            <a:custGeom>
              <a:gdLst>
                <a:gd name="T0" fmla="*/ 43 w 67"/>
                <a:gd name="T1" fmla="*/ 1 h 141"/>
                <a:gd name="T2" fmla="*/ 8 w 67"/>
                <a:gd name="T3" fmla="*/ 0 h 141"/>
                <a:gd name="T4" fmla="*/ 8 w 67"/>
                <a:gd name="T5" fmla="*/ 2 h 141"/>
                <a:gd name="T6" fmla="*/ 16 w 67"/>
                <a:gd name="T7" fmla="*/ 68 h 141"/>
                <a:gd name="T8" fmla="*/ 1 w 67"/>
                <a:gd name="T9" fmla="*/ 117 h 141"/>
                <a:gd name="T10" fmla="*/ 27 w 67"/>
                <a:gd name="T11" fmla="*/ 140 h 141"/>
                <a:gd name="T12" fmla="*/ 67 w 67"/>
                <a:gd name="T13" fmla="*/ 127 h 141"/>
                <a:gd name="T14" fmla="*/ 43 w 67"/>
                <a:gd name="T15" fmla="*/ 1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7" h="141">
                  <a:moveTo>
                    <a:pt x="43" y="1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8" y="1"/>
                    <a:pt x="8" y="1"/>
                    <a:pt x="8" y="2"/>
                  </a:cubicBezTo>
                  <a:cubicBezTo>
                    <a:pt x="16" y="23"/>
                    <a:pt x="16" y="46"/>
                    <a:pt x="16" y="68"/>
                  </a:cubicBezTo>
                  <a:cubicBezTo>
                    <a:pt x="15" y="85"/>
                    <a:pt x="12" y="102"/>
                    <a:pt x="1" y="117"/>
                  </a:cubicBezTo>
                  <a:cubicBezTo>
                    <a:pt x="0" y="119"/>
                    <a:pt x="1" y="139"/>
                    <a:pt x="27" y="140"/>
                  </a:cubicBezTo>
                  <a:cubicBezTo>
                    <a:pt x="55" y="141"/>
                    <a:pt x="66" y="126"/>
                    <a:pt x="67" y="127"/>
                  </a:cubicBezTo>
                  <a:cubicBezTo>
                    <a:pt x="38" y="88"/>
                    <a:pt x="26" y="43"/>
                    <a:pt x="43" y="1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="" xmlns:a16="http://schemas.microsoft.com/office/drawing/2014/main" id="{04DE6F82-3D9A-414D-9884-28B8C022FD9A}"/>
                </a:ext>
              </a:extLst>
            </p:cNvPr>
            <p:cNvSpPr/>
            <p:nvPr userDrawn="1"/>
          </p:nvSpPr>
          <p:spPr bwMode="auto">
            <a:xfrm>
              <a:off x="958381" y="3133500"/>
              <a:ext cx="1122872" cy="1055377"/>
            </a:xfrm>
            <a:custGeom>
              <a:gdLst>
                <a:gd name="T0" fmla="*/ 19 w 201"/>
                <a:gd name="T1" fmla="*/ 109 h 189"/>
                <a:gd name="T2" fmla="*/ 62 w 201"/>
                <a:gd name="T3" fmla="*/ 161 h 189"/>
                <a:gd name="T4" fmla="*/ 65 w 201"/>
                <a:gd name="T5" fmla="*/ 161 h 189"/>
                <a:gd name="T6" fmla="*/ 70 w 201"/>
                <a:gd name="T7" fmla="*/ 169 h 189"/>
                <a:gd name="T8" fmla="*/ 76 w 201"/>
                <a:gd name="T9" fmla="*/ 188 h 189"/>
                <a:gd name="T10" fmla="*/ 116 w 201"/>
                <a:gd name="T11" fmla="*/ 187 h 189"/>
                <a:gd name="T12" fmla="*/ 128 w 201"/>
                <a:gd name="T13" fmla="*/ 166 h 189"/>
                <a:gd name="T14" fmla="*/ 157 w 201"/>
                <a:gd name="T15" fmla="*/ 142 h 189"/>
                <a:gd name="T16" fmla="*/ 199 w 201"/>
                <a:gd name="T17" fmla="*/ 65 h 189"/>
                <a:gd name="T18" fmla="*/ 194 w 201"/>
                <a:gd name="T19" fmla="*/ 40 h 189"/>
                <a:gd name="T20" fmla="*/ 149 w 201"/>
                <a:gd name="T21" fmla="*/ 18 h 189"/>
                <a:gd name="T22" fmla="*/ 123 w 201"/>
                <a:gd name="T23" fmla="*/ 0 h 189"/>
                <a:gd name="T24" fmla="*/ 68 w 201"/>
                <a:gd name="T25" fmla="*/ 1 h 189"/>
                <a:gd name="T26" fmla="*/ 18 w 201"/>
                <a:gd name="T27" fmla="*/ 30 h 189"/>
                <a:gd name="T28" fmla="*/ 19 w 201"/>
                <a:gd name="T29" fmla="*/ 109 h 1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01" h="189">
                  <a:moveTo>
                    <a:pt x="19" y="109"/>
                  </a:moveTo>
                  <a:cubicBezTo>
                    <a:pt x="26" y="137"/>
                    <a:pt x="50" y="144"/>
                    <a:pt x="62" y="161"/>
                  </a:cubicBezTo>
                  <a:cubicBezTo>
                    <a:pt x="63" y="160"/>
                    <a:pt x="64" y="161"/>
                    <a:pt x="65" y="161"/>
                  </a:cubicBezTo>
                  <a:cubicBezTo>
                    <a:pt x="67" y="164"/>
                    <a:pt x="69" y="166"/>
                    <a:pt x="70" y="169"/>
                  </a:cubicBezTo>
                  <a:cubicBezTo>
                    <a:pt x="73" y="175"/>
                    <a:pt x="75" y="181"/>
                    <a:pt x="76" y="188"/>
                  </a:cubicBezTo>
                  <a:cubicBezTo>
                    <a:pt x="89" y="189"/>
                    <a:pt x="105" y="188"/>
                    <a:pt x="116" y="187"/>
                  </a:cubicBezTo>
                  <a:cubicBezTo>
                    <a:pt x="118" y="179"/>
                    <a:pt x="122" y="173"/>
                    <a:pt x="128" y="166"/>
                  </a:cubicBezTo>
                  <a:cubicBezTo>
                    <a:pt x="137" y="157"/>
                    <a:pt x="149" y="149"/>
                    <a:pt x="157" y="142"/>
                  </a:cubicBezTo>
                  <a:cubicBezTo>
                    <a:pt x="179" y="124"/>
                    <a:pt x="195" y="95"/>
                    <a:pt x="199" y="65"/>
                  </a:cubicBezTo>
                  <a:cubicBezTo>
                    <a:pt x="201" y="54"/>
                    <a:pt x="198" y="46"/>
                    <a:pt x="194" y="40"/>
                  </a:cubicBezTo>
                  <a:cubicBezTo>
                    <a:pt x="185" y="28"/>
                    <a:pt x="166" y="24"/>
                    <a:pt x="149" y="18"/>
                  </a:cubicBezTo>
                  <a:cubicBezTo>
                    <a:pt x="139" y="13"/>
                    <a:pt x="130" y="8"/>
                    <a:pt x="123" y="0"/>
                  </a:cubicBezTo>
                  <a:cubicBezTo>
                    <a:pt x="107" y="6"/>
                    <a:pt x="84" y="7"/>
                    <a:pt x="68" y="1"/>
                  </a:cubicBezTo>
                  <a:cubicBezTo>
                    <a:pt x="61" y="15"/>
                    <a:pt x="29" y="20"/>
                    <a:pt x="18" y="30"/>
                  </a:cubicBezTo>
                  <a:cubicBezTo>
                    <a:pt x="0" y="45"/>
                    <a:pt x="12" y="87"/>
                    <a:pt x="19" y="109"/>
                  </a:cubicBezTo>
                  <a:close/>
                </a:path>
              </a:pathLst>
            </a:custGeom>
            <a:solidFill>
              <a:srgbClr val="0E8CC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="" xmlns:a16="http://schemas.microsoft.com/office/drawing/2014/main" id="{7AA33E5A-E7D8-4974-970B-AD7D8E538E19}"/>
                </a:ext>
              </a:extLst>
            </p:cNvPr>
            <p:cNvSpPr/>
            <p:nvPr userDrawn="1"/>
          </p:nvSpPr>
          <p:spPr bwMode="auto">
            <a:xfrm>
              <a:off x="969119" y="2340434"/>
              <a:ext cx="196349" cy="312932"/>
            </a:xfrm>
            <a:custGeom>
              <a:gdLst>
                <a:gd name="T0" fmla="*/ 17 w 35"/>
                <a:gd name="T1" fmla="*/ 56 h 56"/>
                <a:gd name="T2" fmla="*/ 19 w 35"/>
                <a:gd name="T3" fmla="*/ 56 h 56"/>
                <a:gd name="T4" fmla="*/ 35 w 35"/>
                <a:gd name="T5" fmla="*/ 34 h 56"/>
                <a:gd name="T6" fmla="*/ 34 w 35"/>
                <a:gd name="T7" fmla="*/ 22 h 56"/>
                <a:gd name="T8" fmla="*/ 18 w 35"/>
                <a:gd name="T9" fmla="*/ 1 h 56"/>
                <a:gd name="T10" fmla="*/ 16 w 35"/>
                <a:gd name="T11" fmla="*/ 1 h 56"/>
                <a:gd name="T12" fmla="*/ 1 w 35"/>
                <a:gd name="T13" fmla="*/ 22 h 56"/>
                <a:gd name="T14" fmla="*/ 1 w 35"/>
                <a:gd name="T15" fmla="*/ 35 h 56"/>
                <a:gd name="T16" fmla="*/ 17 w 35"/>
                <a:gd name="T17" fmla="*/ 56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" h="56">
                  <a:moveTo>
                    <a:pt x="17" y="56"/>
                  </a:moveTo>
                  <a:cubicBezTo>
                    <a:pt x="19" y="56"/>
                    <a:pt x="19" y="56"/>
                    <a:pt x="19" y="56"/>
                  </a:cubicBezTo>
                  <a:cubicBezTo>
                    <a:pt x="28" y="56"/>
                    <a:pt x="35" y="46"/>
                    <a:pt x="35" y="34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10"/>
                    <a:pt x="27" y="0"/>
                    <a:pt x="18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7" y="1"/>
                    <a:pt x="0" y="11"/>
                    <a:pt x="1" y="22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46"/>
                    <a:pt x="8" y="56"/>
                    <a:pt x="17" y="56"/>
                  </a:cubicBezTo>
                  <a:close/>
                </a:path>
              </a:pathLst>
            </a:cu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="" xmlns:a16="http://schemas.microsoft.com/office/drawing/2014/main" id="{3A310397-63A5-4A60-AE41-34E612E374A9}"/>
                </a:ext>
              </a:extLst>
            </p:cNvPr>
            <p:cNvSpPr/>
            <p:nvPr userDrawn="1"/>
          </p:nvSpPr>
          <p:spPr bwMode="auto">
            <a:xfrm>
              <a:off x="1757583" y="2340434"/>
              <a:ext cx="177941" cy="306796"/>
            </a:xfrm>
            <a:custGeom>
              <a:gdLst>
                <a:gd name="T0" fmla="*/ 0 w 32"/>
                <a:gd name="T1" fmla="*/ 21 h 55"/>
                <a:gd name="T2" fmla="*/ 0 w 32"/>
                <a:gd name="T3" fmla="*/ 34 h 55"/>
                <a:gd name="T4" fmla="*/ 2 w 32"/>
                <a:gd name="T5" fmla="*/ 45 h 55"/>
                <a:gd name="T6" fmla="*/ 3 w 32"/>
                <a:gd name="T7" fmla="*/ 47 h 55"/>
                <a:gd name="T8" fmla="*/ 5 w 32"/>
                <a:gd name="T9" fmla="*/ 49 h 55"/>
                <a:gd name="T10" fmla="*/ 15 w 32"/>
                <a:gd name="T11" fmla="*/ 55 h 55"/>
                <a:gd name="T12" fmla="*/ 17 w 32"/>
                <a:gd name="T13" fmla="*/ 55 h 55"/>
                <a:gd name="T14" fmla="*/ 27 w 32"/>
                <a:gd name="T15" fmla="*/ 49 h 55"/>
                <a:gd name="T16" fmla="*/ 30 w 32"/>
                <a:gd name="T17" fmla="*/ 45 h 55"/>
                <a:gd name="T18" fmla="*/ 32 w 32"/>
                <a:gd name="T19" fmla="*/ 33 h 55"/>
                <a:gd name="T20" fmla="*/ 32 w 32"/>
                <a:gd name="T21" fmla="*/ 29 h 55"/>
                <a:gd name="T22" fmla="*/ 32 w 32"/>
                <a:gd name="T23" fmla="*/ 21 h 55"/>
                <a:gd name="T24" fmla="*/ 16 w 32"/>
                <a:gd name="T25" fmla="*/ 0 h 55"/>
                <a:gd name="T26" fmla="*/ 14 w 32"/>
                <a:gd name="T27" fmla="*/ 0 h 55"/>
                <a:gd name="T28" fmla="*/ 6 w 32"/>
                <a:gd name="T29" fmla="*/ 4 h 55"/>
                <a:gd name="T30" fmla="*/ 0 w 32"/>
                <a:gd name="T31" fmla="*/ 17 h 55"/>
                <a:gd name="T32" fmla="*/ 0 w 32"/>
                <a:gd name="T33" fmla="*/ 17 h 55"/>
                <a:gd name="T34" fmla="*/ 0 w 32"/>
                <a:gd name="T35" fmla="*/ 21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2" h="55">
                  <a:moveTo>
                    <a:pt x="0" y="21"/>
                  </a:moveTo>
                  <a:cubicBezTo>
                    <a:pt x="0" y="34"/>
                    <a:pt x="0" y="34"/>
                    <a:pt x="0" y="34"/>
                  </a:cubicBezTo>
                  <a:cubicBezTo>
                    <a:pt x="0" y="38"/>
                    <a:pt x="1" y="42"/>
                    <a:pt x="2" y="45"/>
                  </a:cubicBezTo>
                  <a:cubicBezTo>
                    <a:pt x="3" y="46"/>
                    <a:pt x="3" y="46"/>
                    <a:pt x="3" y="47"/>
                  </a:cubicBezTo>
                  <a:cubicBezTo>
                    <a:pt x="4" y="48"/>
                    <a:pt x="4" y="48"/>
                    <a:pt x="5" y="49"/>
                  </a:cubicBezTo>
                  <a:cubicBezTo>
                    <a:pt x="8" y="53"/>
                    <a:pt x="11" y="55"/>
                    <a:pt x="15" y="55"/>
                  </a:cubicBezTo>
                  <a:cubicBezTo>
                    <a:pt x="17" y="55"/>
                    <a:pt x="17" y="55"/>
                    <a:pt x="17" y="55"/>
                  </a:cubicBezTo>
                  <a:cubicBezTo>
                    <a:pt x="21" y="55"/>
                    <a:pt x="24" y="53"/>
                    <a:pt x="27" y="49"/>
                  </a:cubicBezTo>
                  <a:cubicBezTo>
                    <a:pt x="28" y="48"/>
                    <a:pt x="29" y="47"/>
                    <a:pt x="30" y="45"/>
                  </a:cubicBezTo>
                  <a:cubicBezTo>
                    <a:pt x="31" y="42"/>
                    <a:pt x="32" y="38"/>
                    <a:pt x="32" y="33"/>
                  </a:cubicBezTo>
                  <a:cubicBezTo>
                    <a:pt x="32" y="29"/>
                    <a:pt x="32" y="29"/>
                    <a:pt x="32" y="29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1" y="9"/>
                    <a:pt x="25" y="0"/>
                    <a:pt x="16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1" y="0"/>
                    <a:pt x="8" y="1"/>
                    <a:pt x="6" y="4"/>
                  </a:cubicBezTo>
                  <a:cubicBezTo>
                    <a:pt x="3" y="7"/>
                    <a:pt x="1" y="12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9"/>
                    <a:pt x="0" y="20"/>
                    <a:pt x="0" y="21"/>
                  </a:cubicBezTo>
                  <a:close/>
                </a:path>
              </a:pathLst>
            </a:cu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="" xmlns:a16="http://schemas.microsoft.com/office/drawing/2014/main" id="{8D7A7D2A-4E51-4847-925B-3450F6CAC2AC}"/>
                </a:ext>
              </a:extLst>
            </p:cNvPr>
            <p:cNvSpPr/>
            <p:nvPr userDrawn="1"/>
          </p:nvSpPr>
          <p:spPr bwMode="auto">
            <a:xfrm>
              <a:off x="1137856" y="2016764"/>
              <a:ext cx="658076" cy="770057"/>
            </a:xfrm>
            <a:custGeom>
              <a:gdLst>
                <a:gd name="T0" fmla="*/ 1 w 118"/>
                <a:gd name="T1" fmla="*/ 58 h 138"/>
                <a:gd name="T2" fmla="*/ 1 w 118"/>
                <a:gd name="T3" fmla="*/ 67 h 138"/>
                <a:gd name="T4" fmla="*/ 2 w 118"/>
                <a:gd name="T5" fmla="*/ 102 h 138"/>
                <a:gd name="T6" fmla="*/ 2 w 118"/>
                <a:gd name="T7" fmla="*/ 104 h 138"/>
                <a:gd name="T8" fmla="*/ 12 w 118"/>
                <a:gd name="T9" fmla="*/ 123 h 138"/>
                <a:gd name="T10" fmla="*/ 16 w 118"/>
                <a:gd name="T11" fmla="*/ 126 h 138"/>
                <a:gd name="T12" fmla="*/ 56 w 118"/>
                <a:gd name="T13" fmla="*/ 138 h 138"/>
                <a:gd name="T14" fmla="*/ 65 w 118"/>
                <a:gd name="T15" fmla="*/ 137 h 138"/>
                <a:gd name="T16" fmla="*/ 103 w 118"/>
                <a:gd name="T17" fmla="*/ 123 h 138"/>
                <a:gd name="T18" fmla="*/ 106 w 118"/>
                <a:gd name="T19" fmla="*/ 120 h 138"/>
                <a:gd name="T20" fmla="*/ 109 w 118"/>
                <a:gd name="T21" fmla="*/ 117 h 138"/>
                <a:gd name="T22" fmla="*/ 113 w 118"/>
                <a:gd name="T23" fmla="*/ 110 h 138"/>
                <a:gd name="T24" fmla="*/ 114 w 118"/>
                <a:gd name="T25" fmla="*/ 105 h 138"/>
                <a:gd name="T26" fmla="*/ 116 w 118"/>
                <a:gd name="T27" fmla="*/ 102 h 138"/>
                <a:gd name="T28" fmla="*/ 117 w 118"/>
                <a:gd name="T29" fmla="*/ 81 h 138"/>
                <a:gd name="T30" fmla="*/ 117 w 118"/>
                <a:gd name="T31" fmla="*/ 80 h 138"/>
                <a:gd name="T32" fmla="*/ 117 w 118"/>
                <a:gd name="T33" fmla="*/ 78 h 138"/>
                <a:gd name="T34" fmla="*/ 117 w 118"/>
                <a:gd name="T35" fmla="*/ 62 h 138"/>
                <a:gd name="T36" fmla="*/ 117 w 118"/>
                <a:gd name="T37" fmla="*/ 55 h 138"/>
                <a:gd name="T38" fmla="*/ 106 w 118"/>
                <a:gd name="T39" fmla="*/ 14 h 138"/>
                <a:gd name="T40" fmla="*/ 102 w 118"/>
                <a:gd name="T41" fmla="*/ 11 h 138"/>
                <a:gd name="T42" fmla="*/ 63 w 118"/>
                <a:gd name="T43" fmla="*/ 0 h 138"/>
                <a:gd name="T44" fmla="*/ 54 w 118"/>
                <a:gd name="T45" fmla="*/ 0 h 138"/>
                <a:gd name="T46" fmla="*/ 50 w 118"/>
                <a:gd name="T47" fmla="*/ 0 h 138"/>
                <a:gd name="T48" fmla="*/ 47 w 118"/>
                <a:gd name="T49" fmla="*/ 1 h 138"/>
                <a:gd name="T50" fmla="*/ 44 w 118"/>
                <a:gd name="T51" fmla="*/ 1 h 138"/>
                <a:gd name="T52" fmla="*/ 37 w 118"/>
                <a:gd name="T53" fmla="*/ 2 h 138"/>
                <a:gd name="T54" fmla="*/ 6 w 118"/>
                <a:gd name="T55" fmla="*/ 22 h 138"/>
                <a:gd name="T56" fmla="*/ 0 w 118"/>
                <a:gd name="T57" fmla="*/ 38 h 138"/>
                <a:gd name="T58" fmla="*/ 1 w 118"/>
                <a:gd name="T59" fmla="*/ 58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8" h="138">
                  <a:moveTo>
                    <a:pt x="1" y="58"/>
                  </a:moveTo>
                  <a:cubicBezTo>
                    <a:pt x="1" y="61"/>
                    <a:pt x="1" y="64"/>
                    <a:pt x="1" y="67"/>
                  </a:cubicBezTo>
                  <a:cubicBezTo>
                    <a:pt x="2" y="79"/>
                    <a:pt x="2" y="90"/>
                    <a:pt x="2" y="102"/>
                  </a:cubicBezTo>
                  <a:cubicBezTo>
                    <a:pt x="2" y="103"/>
                    <a:pt x="2" y="103"/>
                    <a:pt x="2" y="104"/>
                  </a:cubicBezTo>
                  <a:cubicBezTo>
                    <a:pt x="3" y="111"/>
                    <a:pt x="6" y="118"/>
                    <a:pt x="12" y="123"/>
                  </a:cubicBezTo>
                  <a:cubicBezTo>
                    <a:pt x="13" y="124"/>
                    <a:pt x="15" y="125"/>
                    <a:pt x="16" y="126"/>
                  </a:cubicBezTo>
                  <a:cubicBezTo>
                    <a:pt x="26" y="134"/>
                    <a:pt x="41" y="138"/>
                    <a:pt x="56" y="138"/>
                  </a:cubicBezTo>
                  <a:cubicBezTo>
                    <a:pt x="65" y="137"/>
                    <a:pt x="65" y="137"/>
                    <a:pt x="65" y="137"/>
                  </a:cubicBezTo>
                  <a:cubicBezTo>
                    <a:pt x="79" y="137"/>
                    <a:pt x="93" y="133"/>
                    <a:pt x="103" y="123"/>
                  </a:cubicBezTo>
                  <a:cubicBezTo>
                    <a:pt x="104" y="122"/>
                    <a:pt x="105" y="121"/>
                    <a:pt x="106" y="120"/>
                  </a:cubicBezTo>
                  <a:cubicBezTo>
                    <a:pt x="107" y="119"/>
                    <a:pt x="108" y="118"/>
                    <a:pt x="109" y="117"/>
                  </a:cubicBezTo>
                  <a:cubicBezTo>
                    <a:pt x="110" y="114"/>
                    <a:pt x="112" y="112"/>
                    <a:pt x="113" y="110"/>
                  </a:cubicBezTo>
                  <a:cubicBezTo>
                    <a:pt x="113" y="108"/>
                    <a:pt x="114" y="107"/>
                    <a:pt x="114" y="105"/>
                  </a:cubicBezTo>
                  <a:cubicBezTo>
                    <a:pt x="115" y="104"/>
                    <a:pt x="115" y="103"/>
                    <a:pt x="116" y="102"/>
                  </a:cubicBezTo>
                  <a:cubicBezTo>
                    <a:pt x="117" y="95"/>
                    <a:pt x="118" y="88"/>
                    <a:pt x="117" y="81"/>
                  </a:cubicBezTo>
                  <a:cubicBezTo>
                    <a:pt x="117" y="80"/>
                    <a:pt x="117" y="80"/>
                    <a:pt x="117" y="80"/>
                  </a:cubicBezTo>
                  <a:cubicBezTo>
                    <a:pt x="117" y="78"/>
                    <a:pt x="117" y="78"/>
                    <a:pt x="117" y="78"/>
                  </a:cubicBezTo>
                  <a:cubicBezTo>
                    <a:pt x="117" y="73"/>
                    <a:pt x="117" y="67"/>
                    <a:pt x="117" y="62"/>
                  </a:cubicBezTo>
                  <a:cubicBezTo>
                    <a:pt x="117" y="59"/>
                    <a:pt x="117" y="57"/>
                    <a:pt x="117" y="55"/>
                  </a:cubicBezTo>
                  <a:cubicBezTo>
                    <a:pt x="117" y="41"/>
                    <a:pt x="116" y="25"/>
                    <a:pt x="106" y="14"/>
                  </a:cubicBezTo>
                  <a:cubicBezTo>
                    <a:pt x="104" y="13"/>
                    <a:pt x="103" y="12"/>
                    <a:pt x="102" y="11"/>
                  </a:cubicBezTo>
                  <a:cubicBezTo>
                    <a:pt x="91" y="2"/>
                    <a:pt x="76" y="0"/>
                    <a:pt x="63" y="0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53" y="0"/>
                    <a:pt x="51" y="0"/>
                    <a:pt x="50" y="0"/>
                  </a:cubicBezTo>
                  <a:cubicBezTo>
                    <a:pt x="49" y="0"/>
                    <a:pt x="48" y="0"/>
                    <a:pt x="47" y="1"/>
                  </a:cubicBezTo>
                  <a:cubicBezTo>
                    <a:pt x="46" y="1"/>
                    <a:pt x="45" y="1"/>
                    <a:pt x="44" y="1"/>
                  </a:cubicBezTo>
                  <a:cubicBezTo>
                    <a:pt x="41" y="1"/>
                    <a:pt x="39" y="2"/>
                    <a:pt x="37" y="2"/>
                  </a:cubicBezTo>
                  <a:cubicBezTo>
                    <a:pt x="24" y="5"/>
                    <a:pt x="13" y="12"/>
                    <a:pt x="6" y="22"/>
                  </a:cubicBezTo>
                  <a:cubicBezTo>
                    <a:pt x="2" y="27"/>
                    <a:pt x="1" y="32"/>
                    <a:pt x="0" y="38"/>
                  </a:cubicBezTo>
                  <a:cubicBezTo>
                    <a:pt x="0" y="45"/>
                    <a:pt x="0" y="52"/>
                    <a:pt x="1" y="58"/>
                  </a:cubicBezTo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="" xmlns:a16="http://schemas.microsoft.com/office/drawing/2014/main" id="{9BBE27C3-ACBD-48D4-82B5-B5F8DD6113E9}"/>
                </a:ext>
              </a:extLst>
            </p:cNvPr>
            <p:cNvSpPr/>
            <p:nvPr userDrawn="1"/>
          </p:nvSpPr>
          <p:spPr bwMode="auto">
            <a:xfrm>
              <a:off x="1209954" y="2016764"/>
              <a:ext cx="585980" cy="450990"/>
            </a:xfrm>
            <a:custGeom>
              <a:gdLst>
                <a:gd name="T0" fmla="*/ 0 w 105"/>
                <a:gd name="T1" fmla="*/ 14 h 81"/>
                <a:gd name="T2" fmla="*/ 24 w 105"/>
                <a:gd name="T3" fmla="*/ 24 h 81"/>
                <a:gd name="T4" fmla="*/ 63 w 105"/>
                <a:gd name="T5" fmla="*/ 16 h 81"/>
                <a:gd name="T6" fmla="*/ 83 w 105"/>
                <a:gd name="T7" fmla="*/ 23 h 81"/>
                <a:gd name="T8" fmla="*/ 92 w 105"/>
                <a:gd name="T9" fmla="*/ 37 h 81"/>
                <a:gd name="T10" fmla="*/ 98 w 105"/>
                <a:gd name="T11" fmla="*/ 75 h 81"/>
                <a:gd name="T12" fmla="*/ 98 w 105"/>
                <a:gd name="T13" fmla="*/ 76 h 81"/>
                <a:gd name="T14" fmla="*/ 104 w 105"/>
                <a:gd name="T15" fmla="*/ 81 h 81"/>
                <a:gd name="T16" fmla="*/ 105 w 105"/>
                <a:gd name="T17" fmla="*/ 81 h 81"/>
                <a:gd name="T18" fmla="*/ 105 w 105"/>
                <a:gd name="T19" fmla="*/ 80 h 81"/>
                <a:gd name="T20" fmla="*/ 104 w 105"/>
                <a:gd name="T21" fmla="*/ 78 h 81"/>
                <a:gd name="T22" fmla="*/ 104 w 105"/>
                <a:gd name="T23" fmla="*/ 62 h 81"/>
                <a:gd name="T24" fmla="*/ 104 w 105"/>
                <a:gd name="T25" fmla="*/ 55 h 81"/>
                <a:gd name="T26" fmla="*/ 93 w 105"/>
                <a:gd name="T27" fmla="*/ 14 h 81"/>
                <a:gd name="T28" fmla="*/ 89 w 105"/>
                <a:gd name="T29" fmla="*/ 11 h 81"/>
                <a:gd name="T30" fmla="*/ 50 w 105"/>
                <a:gd name="T31" fmla="*/ 0 h 81"/>
                <a:gd name="T32" fmla="*/ 41 w 105"/>
                <a:gd name="T33" fmla="*/ 0 h 81"/>
                <a:gd name="T34" fmla="*/ 37 w 105"/>
                <a:gd name="T35" fmla="*/ 0 h 81"/>
                <a:gd name="T36" fmla="*/ 34 w 105"/>
                <a:gd name="T37" fmla="*/ 1 h 81"/>
                <a:gd name="T38" fmla="*/ 31 w 105"/>
                <a:gd name="T39" fmla="*/ 1 h 81"/>
                <a:gd name="T40" fmla="*/ 24 w 105"/>
                <a:gd name="T41" fmla="*/ 2 h 81"/>
                <a:gd name="T42" fmla="*/ 0 w 105"/>
                <a:gd name="T43" fmla="*/ 14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81">
                  <a:moveTo>
                    <a:pt x="0" y="14"/>
                  </a:moveTo>
                  <a:cubicBezTo>
                    <a:pt x="5" y="21"/>
                    <a:pt x="12" y="25"/>
                    <a:pt x="24" y="24"/>
                  </a:cubicBezTo>
                  <a:cubicBezTo>
                    <a:pt x="37" y="22"/>
                    <a:pt x="49" y="16"/>
                    <a:pt x="63" y="16"/>
                  </a:cubicBezTo>
                  <a:cubicBezTo>
                    <a:pt x="71" y="17"/>
                    <a:pt x="78" y="19"/>
                    <a:pt x="83" y="23"/>
                  </a:cubicBezTo>
                  <a:cubicBezTo>
                    <a:pt x="87" y="26"/>
                    <a:pt x="90" y="31"/>
                    <a:pt x="92" y="37"/>
                  </a:cubicBezTo>
                  <a:cubicBezTo>
                    <a:pt x="95" y="48"/>
                    <a:pt x="92" y="65"/>
                    <a:pt x="98" y="75"/>
                  </a:cubicBezTo>
                  <a:cubicBezTo>
                    <a:pt x="98" y="76"/>
                    <a:pt x="98" y="76"/>
                    <a:pt x="98" y="76"/>
                  </a:cubicBezTo>
                  <a:cubicBezTo>
                    <a:pt x="100" y="78"/>
                    <a:pt x="102" y="80"/>
                    <a:pt x="104" y="81"/>
                  </a:cubicBezTo>
                  <a:cubicBezTo>
                    <a:pt x="105" y="81"/>
                    <a:pt x="105" y="81"/>
                    <a:pt x="105" y="81"/>
                  </a:cubicBezTo>
                  <a:cubicBezTo>
                    <a:pt x="105" y="80"/>
                    <a:pt x="105" y="80"/>
                    <a:pt x="105" y="80"/>
                  </a:cubicBezTo>
                  <a:cubicBezTo>
                    <a:pt x="105" y="79"/>
                    <a:pt x="104" y="79"/>
                    <a:pt x="104" y="78"/>
                  </a:cubicBezTo>
                  <a:cubicBezTo>
                    <a:pt x="104" y="73"/>
                    <a:pt x="104" y="67"/>
                    <a:pt x="104" y="62"/>
                  </a:cubicBezTo>
                  <a:cubicBezTo>
                    <a:pt x="104" y="59"/>
                    <a:pt x="104" y="57"/>
                    <a:pt x="104" y="55"/>
                  </a:cubicBezTo>
                  <a:cubicBezTo>
                    <a:pt x="104" y="41"/>
                    <a:pt x="103" y="25"/>
                    <a:pt x="93" y="14"/>
                  </a:cubicBezTo>
                  <a:cubicBezTo>
                    <a:pt x="91" y="13"/>
                    <a:pt x="90" y="12"/>
                    <a:pt x="89" y="11"/>
                  </a:cubicBezTo>
                  <a:cubicBezTo>
                    <a:pt x="78" y="2"/>
                    <a:pt x="63" y="0"/>
                    <a:pt x="50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0" y="0"/>
                    <a:pt x="38" y="0"/>
                    <a:pt x="37" y="0"/>
                  </a:cubicBezTo>
                  <a:cubicBezTo>
                    <a:pt x="36" y="0"/>
                    <a:pt x="35" y="0"/>
                    <a:pt x="34" y="1"/>
                  </a:cubicBezTo>
                  <a:cubicBezTo>
                    <a:pt x="33" y="1"/>
                    <a:pt x="32" y="1"/>
                    <a:pt x="31" y="1"/>
                  </a:cubicBezTo>
                  <a:cubicBezTo>
                    <a:pt x="28" y="1"/>
                    <a:pt x="26" y="2"/>
                    <a:pt x="24" y="2"/>
                  </a:cubicBezTo>
                  <a:cubicBezTo>
                    <a:pt x="15" y="5"/>
                    <a:pt x="6" y="8"/>
                    <a:pt x="0" y="14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="" xmlns:a16="http://schemas.microsoft.com/office/drawing/2014/main" id="{88765B40-DB6D-4E35-A333-E2A3F1FA4727}"/>
                </a:ext>
              </a:extLst>
            </p:cNvPr>
            <p:cNvSpPr/>
            <p:nvPr userDrawn="1"/>
          </p:nvSpPr>
          <p:spPr bwMode="auto">
            <a:xfrm>
              <a:off x="1326536" y="2279075"/>
              <a:ext cx="90504" cy="306796"/>
            </a:xfrm>
            <a:custGeom>
              <a:gdLst>
                <a:gd name="T0" fmla="*/ 16 w 16"/>
                <a:gd name="T1" fmla="*/ 0 h 55"/>
                <a:gd name="T2" fmla="*/ 11 w 16"/>
                <a:gd name="T3" fmla="*/ 6 h 55"/>
                <a:gd name="T4" fmla="*/ 12 w 16"/>
                <a:gd name="T5" fmla="*/ 33 h 55"/>
                <a:gd name="T6" fmla="*/ 1 w 16"/>
                <a:gd name="T7" fmla="*/ 48 h 55"/>
                <a:gd name="T8" fmla="*/ 16 w 16"/>
                <a:gd name="T9" fmla="*/ 55 h 55"/>
                <a:gd name="T10" fmla="*/ 16 w 16"/>
                <a:gd name="T11" fmla="*/ 0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" h="55">
                  <a:moveTo>
                    <a:pt x="16" y="0"/>
                  </a:moveTo>
                  <a:cubicBezTo>
                    <a:pt x="13" y="1"/>
                    <a:pt x="11" y="3"/>
                    <a:pt x="11" y="6"/>
                  </a:cubicBezTo>
                  <a:cubicBezTo>
                    <a:pt x="7" y="14"/>
                    <a:pt x="12" y="26"/>
                    <a:pt x="12" y="33"/>
                  </a:cubicBezTo>
                  <a:cubicBezTo>
                    <a:pt x="13" y="41"/>
                    <a:pt x="13" y="49"/>
                    <a:pt x="1" y="48"/>
                  </a:cubicBezTo>
                  <a:cubicBezTo>
                    <a:pt x="0" y="53"/>
                    <a:pt x="12" y="54"/>
                    <a:pt x="16" y="55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Oval 20">
              <a:extLst>
                <a:ext uri="{FF2B5EF4-FFF2-40B4-BE49-F238E27FC236}">
                  <a16:creationId xmlns="" xmlns:a16="http://schemas.microsoft.com/office/drawing/2014/main" id="{9A166954-E74C-4817-A780-F162CA8E674E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315798" y="2423269"/>
              <a:ext cx="39883" cy="44486"/>
            </a:xfrm>
            <a:prstGeom prst="ellipse">
              <a:avLst/>
            </a:prstGeom>
            <a:solidFill>
              <a:srgbClr val="0663A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Oval 21">
              <a:extLst>
                <a:ext uri="{FF2B5EF4-FFF2-40B4-BE49-F238E27FC236}">
                  <a16:creationId xmlns="" xmlns:a16="http://schemas.microsoft.com/office/drawing/2014/main" id="{8481B5CC-A349-4D5D-A8F5-8F5AAAAF40E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529021" y="2423269"/>
              <a:ext cx="44485" cy="39883"/>
            </a:xfrm>
            <a:prstGeom prst="ellipse">
              <a:avLst/>
            </a:prstGeom>
            <a:solidFill>
              <a:srgbClr val="0663A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="" xmlns:a16="http://schemas.microsoft.com/office/drawing/2014/main" id="{5F4627FC-034C-41CD-9522-98D13D4E0424}"/>
                </a:ext>
              </a:extLst>
            </p:cNvPr>
            <p:cNvSpPr/>
            <p:nvPr userDrawn="1"/>
          </p:nvSpPr>
          <p:spPr bwMode="auto">
            <a:xfrm>
              <a:off x="1529021" y="2272939"/>
              <a:ext cx="139592" cy="67495"/>
            </a:xfrm>
            <a:custGeom>
              <a:gdLst>
                <a:gd name="T0" fmla="*/ 3 w 25"/>
                <a:gd name="T1" fmla="*/ 6 h 12"/>
                <a:gd name="T2" fmla="*/ 10 w 25"/>
                <a:gd name="T3" fmla="*/ 4 h 12"/>
                <a:gd name="T4" fmla="*/ 21 w 25"/>
                <a:gd name="T5" fmla="*/ 10 h 12"/>
                <a:gd name="T6" fmla="*/ 23 w 25"/>
                <a:gd name="T7" fmla="*/ 11 h 12"/>
                <a:gd name="T8" fmla="*/ 24 w 25"/>
                <a:gd name="T9" fmla="*/ 9 h 12"/>
                <a:gd name="T10" fmla="*/ 10 w 25"/>
                <a:gd name="T11" fmla="*/ 0 h 12"/>
                <a:gd name="T12" fmla="*/ 1 w 25"/>
                <a:gd name="T13" fmla="*/ 2 h 12"/>
                <a:gd name="T14" fmla="*/ 0 w 25"/>
                <a:gd name="T15" fmla="*/ 5 h 12"/>
                <a:gd name="T16" fmla="*/ 3 w 25"/>
                <a:gd name="T17" fmla="*/ 6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2">
                  <a:moveTo>
                    <a:pt x="3" y="6"/>
                  </a:moveTo>
                  <a:cubicBezTo>
                    <a:pt x="5" y="4"/>
                    <a:pt x="8" y="4"/>
                    <a:pt x="10" y="4"/>
                  </a:cubicBezTo>
                  <a:cubicBezTo>
                    <a:pt x="14" y="4"/>
                    <a:pt x="18" y="6"/>
                    <a:pt x="21" y="10"/>
                  </a:cubicBezTo>
                  <a:cubicBezTo>
                    <a:pt x="21" y="11"/>
                    <a:pt x="22" y="12"/>
                    <a:pt x="23" y="11"/>
                  </a:cubicBezTo>
                  <a:cubicBezTo>
                    <a:pt x="24" y="11"/>
                    <a:pt x="25" y="10"/>
                    <a:pt x="24" y="9"/>
                  </a:cubicBezTo>
                  <a:cubicBezTo>
                    <a:pt x="21" y="3"/>
                    <a:pt x="16" y="0"/>
                    <a:pt x="10" y="0"/>
                  </a:cubicBezTo>
                  <a:cubicBezTo>
                    <a:pt x="7" y="0"/>
                    <a:pt x="4" y="0"/>
                    <a:pt x="1" y="2"/>
                  </a:cubicBezTo>
                  <a:cubicBezTo>
                    <a:pt x="0" y="3"/>
                    <a:pt x="0" y="4"/>
                    <a:pt x="0" y="5"/>
                  </a:cubicBezTo>
                  <a:cubicBezTo>
                    <a:pt x="1" y="6"/>
                    <a:pt x="2" y="6"/>
                    <a:pt x="3" y="6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23">
              <a:extLst>
                <a:ext uri="{FF2B5EF4-FFF2-40B4-BE49-F238E27FC236}">
                  <a16:creationId xmlns="" xmlns:a16="http://schemas.microsoft.com/office/drawing/2014/main" id="{E348731D-5E97-4ED9-A4FA-8579870D98AE}"/>
                </a:ext>
              </a:extLst>
            </p:cNvPr>
            <p:cNvSpPr/>
            <p:nvPr userDrawn="1"/>
          </p:nvSpPr>
          <p:spPr bwMode="auto">
            <a:xfrm>
              <a:off x="1199215" y="2249929"/>
              <a:ext cx="139592" cy="67495"/>
            </a:xfrm>
            <a:custGeom>
              <a:gdLst>
                <a:gd name="T0" fmla="*/ 24 w 25"/>
                <a:gd name="T1" fmla="*/ 3 h 12"/>
                <a:gd name="T2" fmla="*/ 15 w 25"/>
                <a:gd name="T3" fmla="*/ 0 h 12"/>
                <a:gd name="T4" fmla="*/ 0 w 25"/>
                <a:gd name="T5" fmla="*/ 9 h 12"/>
                <a:gd name="T6" fmla="*/ 1 w 25"/>
                <a:gd name="T7" fmla="*/ 12 h 12"/>
                <a:gd name="T8" fmla="*/ 4 w 25"/>
                <a:gd name="T9" fmla="*/ 11 h 12"/>
                <a:gd name="T10" fmla="*/ 15 w 25"/>
                <a:gd name="T11" fmla="*/ 4 h 12"/>
                <a:gd name="T12" fmla="*/ 22 w 25"/>
                <a:gd name="T13" fmla="*/ 6 h 12"/>
                <a:gd name="T14" fmla="*/ 25 w 25"/>
                <a:gd name="T15" fmla="*/ 6 h 12"/>
                <a:gd name="T16" fmla="*/ 24 w 25"/>
                <a:gd name="T17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2">
                  <a:moveTo>
                    <a:pt x="24" y="3"/>
                  </a:moveTo>
                  <a:cubicBezTo>
                    <a:pt x="21" y="1"/>
                    <a:pt x="18" y="0"/>
                    <a:pt x="15" y="0"/>
                  </a:cubicBezTo>
                  <a:cubicBezTo>
                    <a:pt x="9" y="0"/>
                    <a:pt x="3" y="3"/>
                    <a:pt x="0" y="9"/>
                  </a:cubicBezTo>
                  <a:cubicBezTo>
                    <a:pt x="0" y="10"/>
                    <a:pt x="0" y="11"/>
                    <a:pt x="1" y="12"/>
                  </a:cubicBezTo>
                  <a:cubicBezTo>
                    <a:pt x="2" y="12"/>
                    <a:pt x="3" y="12"/>
                    <a:pt x="4" y="11"/>
                  </a:cubicBezTo>
                  <a:cubicBezTo>
                    <a:pt x="6" y="7"/>
                    <a:pt x="10" y="4"/>
                    <a:pt x="15" y="4"/>
                  </a:cubicBezTo>
                  <a:cubicBezTo>
                    <a:pt x="17" y="4"/>
                    <a:pt x="19" y="5"/>
                    <a:pt x="22" y="6"/>
                  </a:cubicBezTo>
                  <a:cubicBezTo>
                    <a:pt x="23" y="7"/>
                    <a:pt x="24" y="6"/>
                    <a:pt x="25" y="6"/>
                  </a:cubicBezTo>
                  <a:cubicBezTo>
                    <a:pt x="25" y="5"/>
                    <a:pt x="25" y="3"/>
                    <a:pt x="24" y="3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="" xmlns:a16="http://schemas.microsoft.com/office/drawing/2014/main" id="{4F95FDF6-7AE3-47F2-90D5-AE13F2524264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203818" y="2450880"/>
              <a:ext cx="107378" cy="107378"/>
            </a:xfrm>
            <a:prstGeom prst="ellipse">
              <a:avLst/>
            </a:pr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29">
              <a:extLst>
                <a:ext uri="{FF2B5EF4-FFF2-40B4-BE49-F238E27FC236}">
                  <a16:creationId xmlns="" xmlns:a16="http://schemas.microsoft.com/office/drawing/2014/main" id="{5EDE77C4-F595-4523-924A-8397FCAEE50C}"/>
                </a:ext>
              </a:extLst>
            </p:cNvPr>
            <p:cNvSpPr/>
            <p:nvPr userDrawn="1"/>
          </p:nvSpPr>
          <p:spPr bwMode="auto">
            <a:xfrm>
              <a:off x="1645603" y="4400566"/>
              <a:ext cx="727106" cy="2205861"/>
            </a:xfrm>
            <a:custGeom>
              <a:gdLst>
                <a:gd name="T0" fmla="*/ 0 w 130"/>
                <a:gd name="T1" fmla="*/ 0 h 395"/>
                <a:gd name="T2" fmla="*/ 0 w 130"/>
                <a:gd name="T3" fmla="*/ 395 h 395"/>
                <a:gd name="T4" fmla="*/ 130 w 130"/>
                <a:gd name="T5" fmla="*/ 198 h 395"/>
                <a:gd name="T6" fmla="*/ 0 w 130"/>
                <a:gd name="T7" fmla="*/ 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0" h="395">
                  <a:moveTo>
                    <a:pt x="0" y="0"/>
                  </a:moveTo>
                  <a:cubicBezTo>
                    <a:pt x="0" y="395"/>
                    <a:pt x="0" y="395"/>
                    <a:pt x="0" y="395"/>
                  </a:cubicBezTo>
                  <a:cubicBezTo>
                    <a:pt x="76" y="365"/>
                    <a:pt x="130" y="288"/>
                    <a:pt x="130" y="198"/>
                  </a:cubicBezTo>
                  <a:cubicBezTo>
                    <a:pt x="130" y="108"/>
                    <a:pt x="76" y="31"/>
                    <a:pt x="0" y="0"/>
                  </a:cubicBezTo>
                  <a:close/>
                </a:path>
              </a:pathLst>
            </a:custGeom>
            <a:solidFill>
              <a:srgbClr val="8EB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0">
              <a:extLst>
                <a:ext uri="{FF2B5EF4-FFF2-40B4-BE49-F238E27FC236}">
                  <a16:creationId xmlns="" xmlns:a16="http://schemas.microsoft.com/office/drawing/2014/main" id="{98CBF483-E98E-4581-9342-23A024A4881E}"/>
                </a:ext>
              </a:extLst>
            </p:cNvPr>
            <p:cNvSpPr/>
            <p:nvPr userDrawn="1"/>
          </p:nvSpPr>
          <p:spPr bwMode="auto">
            <a:xfrm>
              <a:off x="673061" y="4372954"/>
              <a:ext cx="665746" cy="2222735"/>
            </a:xfrm>
            <a:custGeom>
              <a:gdLst>
                <a:gd name="T0" fmla="*/ 119 w 119"/>
                <a:gd name="T1" fmla="*/ 0 h 398"/>
                <a:gd name="T2" fmla="*/ 119 w 119"/>
                <a:gd name="T3" fmla="*/ 398 h 398"/>
                <a:gd name="T4" fmla="*/ 0 w 119"/>
                <a:gd name="T5" fmla="*/ 199 h 398"/>
                <a:gd name="T6" fmla="*/ 119 w 119"/>
                <a:gd name="T7" fmla="*/ 0 h 3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" h="398">
                  <a:moveTo>
                    <a:pt x="119" y="0"/>
                  </a:moveTo>
                  <a:cubicBezTo>
                    <a:pt x="119" y="398"/>
                    <a:pt x="119" y="398"/>
                    <a:pt x="119" y="398"/>
                  </a:cubicBezTo>
                  <a:cubicBezTo>
                    <a:pt x="49" y="368"/>
                    <a:pt x="0" y="290"/>
                    <a:pt x="0" y="199"/>
                  </a:cubicBezTo>
                  <a:cubicBezTo>
                    <a:pt x="0" y="108"/>
                    <a:pt x="49" y="31"/>
                    <a:pt x="119" y="0"/>
                  </a:cubicBezTo>
                  <a:close/>
                </a:path>
              </a:pathLst>
            </a:custGeom>
            <a:solidFill>
              <a:srgbClr val="8EB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1">
              <a:extLst>
                <a:ext uri="{FF2B5EF4-FFF2-40B4-BE49-F238E27FC236}">
                  <a16:creationId xmlns="" xmlns:a16="http://schemas.microsoft.com/office/drawing/2014/main" id="{1E8221D4-F851-4254-8066-5BDB40C932B6}"/>
                </a:ext>
              </a:extLst>
            </p:cNvPr>
            <p:cNvSpPr/>
            <p:nvPr userDrawn="1"/>
          </p:nvSpPr>
          <p:spPr bwMode="auto">
            <a:xfrm>
              <a:off x="1958535" y="3334452"/>
              <a:ext cx="351281" cy="1406658"/>
            </a:xfrm>
            <a:custGeom>
              <a:gdLst>
                <a:gd name="T0" fmla="*/ 63 w 63"/>
                <a:gd name="T1" fmla="*/ 233 h 252"/>
                <a:gd name="T2" fmla="*/ 6 w 63"/>
                <a:gd name="T3" fmla="*/ 0 h 252"/>
                <a:gd name="T4" fmla="*/ 0 w 63"/>
                <a:gd name="T5" fmla="*/ 91 h 252"/>
                <a:gd name="T6" fmla="*/ 42 w 63"/>
                <a:gd name="T7" fmla="*/ 252 h 252"/>
                <a:gd name="T8" fmla="*/ 63 w 63"/>
                <a:gd name="T9" fmla="*/ 233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251">
                  <a:moveTo>
                    <a:pt x="63" y="233"/>
                  </a:moveTo>
                  <a:cubicBezTo>
                    <a:pt x="63" y="233"/>
                    <a:pt x="56" y="13"/>
                    <a:pt x="6" y="0"/>
                  </a:cubicBezTo>
                  <a:cubicBezTo>
                    <a:pt x="0" y="91"/>
                    <a:pt x="0" y="91"/>
                    <a:pt x="0" y="91"/>
                  </a:cubicBezTo>
                  <a:cubicBezTo>
                    <a:pt x="0" y="91"/>
                    <a:pt x="51" y="214"/>
                    <a:pt x="42" y="252"/>
                  </a:cubicBezTo>
                  <a:lnTo>
                    <a:pt x="63" y="233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Freeform 32">
              <a:extLst>
                <a:ext uri="{FF2B5EF4-FFF2-40B4-BE49-F238E27FC236}">
                  <a16:creationId xmlns="" xmlns:a16="http://schemas.microsoft.com/office/drawing/2014/main" id="{E016FFBB-439B-4BF0-9277-1EA65A8290C8}"/>
                </a:ext>
              </a:extLst>
            </p:cNvPr>
            <p:cNvSpPr/>
            <p:nvPr userDrawn="1"/>
          </p:nvSpPr>
          <p:spPr bwMode="auto">
            <a:xfrm>
              <a:off x="1874166" y="3457170"/>
              <a:ext cx="843688" cy="1362173"/>
            </a:xfrm>
            <a:custGeom>
              <a:gdLst>
                <a:gd name="T0" fmla="*/ 151 w 151"/>
                <a:gd name="T1" fmla="*/ 0 h 244"/>
                <a:gd name="T2" fmla="*/ 122 w 151"/>
                <a:gd name="T3" fmla="*/ 13 h 244"/>
                <a:gd name="T4" fmla="*/ 116 w 151"/>
                <a:gd name="T5" fmla="*/ 33 h 244"/>
                <a:gd name="T6" fmla="*/ 116 w 151"/>
                <a:gd name="T7" fmla="*/ 33 h 244"/>
                <a:gd name="T8" fmla="*/ 58 w 151"/>
                <a:gd name="T9" fmla="*/ 230 h 244"/>
                <a:gd name="T10" fmla="*/ 73 w 151"/>
                <a:gd name="T11" fmla="*/ 244 h 244"/>
                <a:gd name="T12" fmla="*/ 151 w 151"/>
                <a:gd name="T13" fmla="*/ 0 h 2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1" h="244">
                  <a:moveTo>
                    <a:pt x="151" y="0"/>
                  </a:moveTo>
                  <a:cubicBezTo>
                    <a:pt x="122" y="13"/>
                    <a:pt x="122" y="13"/>
                    <a:pt x="122" y="13"/>
                  </a:cubicBezTo>
                  <a:cubicBezTo>
                    <a:pt x="120" y="20"/>
                    <a:pt x="118" y="27"/>
                    <a:pt x="116" y="33"/>
                  </a:cubicBezTo>
                  <a:cubicBezTo>
                    <a:pt x="116" y="33"/>
                    <a:pt x="116" y="33"/>
                    <a:pt x="116" y="33"/>
                  </a:cubicBezTo>
                  <a:cubicBezTo>
                    <a:pt x="105" y="91"/>
                    <a:pt x="0" y="161"/>
                    <a:pt x="58" y="230"/>
                  </a:cubicBezTo>
                  <a:cubicBezTo>
                    <a:pt x="63" y="237"/>
                    <a:pt x="68" y="241"/>
                    <a:pt x="73" y="244"/>
                  </a:cubicBezTo>
                  <a:lnTo>
                    <a:pt x="151" y="0"/>
                  </a:ln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33">
              <a:extLst>
                <a:ext uri="{FF2B5EF4-FFF2-40B4-BE49-F238E27FC236}">
                  <a16:creationId xmlns="" xmlns:a16="http://schemas.microsoft.com/office/drawing/2014/main" id="{A3512510-1A9D-4450-9081-7EF6EF7CC22A}"/>
                </a:ext>
              </a:extLst>
            </p:cNvPr>
            <p:cNvSpPr/>
            <p:nvPr userDrawn="1"/>
          </p:nvSpPr>
          <p:spPr bwMode="auto">
            <a:xfrm>
              <a:off x="2478553" y="3228607"/>
              <a:ext cx="300660" cy="418777"/>
            </a:xfrm>
            <a:custGeom>
              <a:gdLst>
                <a:gd name="T0" fmla="*/ 16 w 54"/>
                <a:gd name="T1" fmla="*/ 71 h 75"/>
                <a:gd name="T2" fmla="*/ 17 w 54"/>
                <a:gd name="T3" fmla="*/ 72 h 75"/>
                <a:gd name="T4" fmla="*/ 42 w 54"/>
                <a:gd name="T5" fmla="*/ 58 h 75"/>
                <a:gd name="T6" fmla="*/ 51 w 54"/>
                <a:gd name="T7" fmla="*/ 28 h 75"/>
                <a:gd name="T8" fmla="*/ 37 w 54"/>
                <a:gd name="T9" fmla="*/ 4 h 75"/>
                <a:gd name="T10" fmla="*/ 36 w 54"/>
                <a:gd name="T11" fmla="*/ 3 h 75"/>
                <a:gd name="T12" fmla="*/ 12 w 54"/>
                <a:gd name="T13" fmla="*/ 17 h 75"/>
                <a:gd name="T14" fmla="*/ 3 w 54"/>
                <a:gd name="T15" fmla="*/ 47 h 75"/>
                <a:gd name="T16" fmla="*/ 16 w 54"/>
                <a:gd name="T17" fmla="*/ 71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4" h="75">
                  <a:moveTo>
                    <a:pt x="16" y="71"/>
                  </a:moveTo>
                  <a:cubicBezTo>
                    <a:pt x="17" y="72"/>
                    <a:pt x="17" y="72"/>
                    <a:pt x="17" y="72"/>
                  </a:cubicBezTo>
                  <a:cubicBezTo>
                    <a:pt x="28" y="75"/>
                    <a:pt x="39" y="69"/>
                    <a:pt x="42" y="58"/>
                  </a:cubicBezTo>
                  <a:cubicBezTo>
                    <a:pt x="51" y="28"/>
                    <a:pt x="51" y="28"/>
                    <a:pt x="51" y="28"/>
                  </a:cubicBezTo>
                  <a:cubicBezTo>
                    <a:pt x="54" y="18"/>
                    <a:pt x="48" y="7"/>
                    <a:pt x="37" y="4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6" y="0"/>
                    <a:pt x="15" y="6"/>
                    <a:pt x="12" y="17"/>
                  </a:cubicBezTo>
                  <a:cubicBezTo>
                    <a:pt x="3" y="47"/>
                    <a:pt x="3" y="47"/>
                    <a:pt x="3" y="47"/>
                  </a:cubicBezTo>
                  <a:cubicBezTo>
                    <a:pt x="0" y="57"/>
                    <a:pt x="6" y="68"/>
                    <a:pt x="16" y="71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Freeform 34">
              <a:extLst>
                <a:ext uri="{FF2B5EF4-FFF2-40B4-BE49-F238E27FC236}">
                  <a16:creationId xmlns="" xmlns:a16="http://schemas.microsoft.com/office/drawing/2014/main" id="{723E4FAB-946C-4565-A729-5B3B8FC943C1}"/>
                </a:ext>
              </a:extLst>
            </p:cNvPr>
            <p:cNvSpPr/>
            <p:nvPr userDrawn="1"/>
          </p:nvSpPr>
          <p:spPr bwMode="auto">
            <a:xfrm>
              <a:off x="2723990" y="3032257"/>
              <a:ext cx="133456" cy="335942"/>
            </a:xfrm>
            <a:custGeom>
              <a:gdLst>
                <a:gd name="T0" fmla="*/ 3 w 24"/>
                <a:gd name="T1" fmla="*/ 60 h 60"/>
                <a:gd name="T2" fmla="*/ 3 w 24"/>
                <a:gd name="T3" fmla="*/ 60 h 60"/>
                <a:gd name="T4" fmla="*/ 8 w 24"/>
                <a:gd name="T5" fmla="*/ 57 h 60"/>
                <a:gd name="T6" fmla="*/ 23 w 24"/>
                <a:gd name="T7" fmla="*/ 5 h 60"/>
                <a:gd name="T8" fmla="*/ 21 w 24"/>
                <a:gd name="T9" fmla="*/ 1 h 60"/>
                <a:gd name="T10" fmla="*/ 16 w 24"/>
                <a:gd name="T11" fmla="*/ 3 h 60"/>
                <a:gd name="T12" fmla="*/ 1 w 24"/>
                <a:gd name="T13" fmla="*/ 55 h 60"/>
                <a:gd name="T14" fmla="*/ 3 w 24"/>
                <a:gd name="T15" fmla="*/ 6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60">
                  <a:moveTo>
                    <a:pt x="3" y="60"/>
                  </a:moveTo>
                  <a:cubicBezTo>
                    <a:pt x="3" y="60"/>
                    <a:pt x="3" y="60"/>
                    <a:pt x="3" y="60"/>
                  </a:cubicBezTo>
                  <a:cubicBezTo>
                    <a:pt x="5" y="60"/>
                    <a:pt x="7" y="59"/>
                    <a:pt x="8" y="57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3"/>
                    <a:pt x="23" y="1"/>
                    <a:pt x="21" y="1"/>
                  </a:cubicBezTo>
                  <a:cubicBezTo>
                    <a:pt x="19" y="0"/>
                    <a:pt x="17" y="1"/>
                    <a:pt x="16" y="3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0" y="57"/>
                    <a:pt x="2" y="59"/>
                    <a:pt x="3" y="60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35">
              <a:extLst>
                <a:ext uri="{FF2B5EF4-FFF2-40B4-BE49-F238E27FC236}">
                  <a16:creationId xmlns="" xmlns:a16="http://schemas.microsoft.com/office/drawing/2014/main" id="{EEEA7E39-262A-4723-AE2D-1CBCBA485D4F}"/>
                </a:ext>
              </a:extLst>
            </p:cNvPr>
            <p:cNvSpPr/>
            <p:nvPr userDrawn="1"/>
          </p:nvSpPr>
          <p:spPr bwMode="auto">
            <a:xfrm>
              <a:off x="2622747" y="2943287"/>
              <a:ext cx="128854" cy="334407"/>
            </a:xfrm>
            <a:custGeom>
              <a:gdLst>
                <a:gd name="T0" fmla="*/ 3 w 23"/>
                <a:gd name="T1" fmla="*/ 59 h 60"/>
                <a:gd name="T2" fmla="*/ 3 w 23"/>
                <a:gd name="T3" fmla="*/ 59 h 60"/>
                <a:gd name="T4" fmla="*/ 7 w 23"/>
                <a:gd name="T5" fmla="*/ 57 h 60"/>
                <a:gd name="T6" fmla="*/ 22 w 23"/>
                <a:gd name="T7" fmla="*/ 5 h 60"/>
                <a:gd name="T8" fmla="*/ 20 w 23"/>
                <a:gd name="T9" fmla="*/ 1 h 60"/>
                <a:gd name="T10" fmla="*/ 16 w 23"/>
                <a:gd name="T11" fmla="*/ 3 h 60"/>
                <a:gd name="T12" fmla="*/ 0 w 23"/>
                <a:gd name="T13" fmla="*/ 55 h 60"/>
                <a:gd name="T14" fmla="*/ 3 w 23"/>
                <a:gd name="T15" fmla="*/ 59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" h="60"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4" y="60"/>
                    <a:pt x="6" y="59"/>
                    <a:pt x="7" y="57"/>
                  </a:cubicBezTo>
                  <a:cubicBezTo>
                    <a:pt x="22" y="5"/>
                    <a:pt x="22" y="5"/>
                    <a:pt x="22" y="5"/>
                  </a:cubicBezTo>
                  <a:cubicBezTo>
                    <a:pt x="23" y="3"/>
                    <a:pt x="22" y="1"/>
                    <a:pt x="20" y="1"/>
                  </a:cubicBezTo>
                  <a:cubicBezTo>
                    <a:pt x="18" y="0"/>
                    <a:pt x="16" y="1"/>
                    <a:pt x="16" y="3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7"/>
                    <a:pt x="1" y="59"/>
                    <a:pt x="3" y="59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36">
              <a:extLst>
                <a:ext uri="{FF2B5EF4-FFF2-40B4-BE49-F238E27FC236}">
                  <a16:creationId xmlns="" xmlns:a16="http://schemas.microsoft.com/office/drawing/2014/main" id="{02D5B333-1F83-44F0-AC2C-7AEEE9DA776F}"/>
                </a:ext>
              </a:extLst>
            </p:cNvPr>
            <p:cNvSpPr/>
            <p:nvPr userDrawn="1"/>
          </p:nvSpPr>
          <p:spPr bwMode="auto">
            <a:xfrm>
              <a:off x="2533776" y="3032257"/>
              <a:ext cx="128854" cy="335942"/>
            </a:xfrm>
            <a:custGeom>
              <a:gdLst>
                <a:gd name="T0" fmla="*/ 3 w 23"/>
                <a:gd name="T1" fmla="*/ 59 h 60"/>
                <a:gd name="T2" fmla="*/ 3 w 23"/>
                <a:gd name="T3" fmla="*/ 59 h 60"/>
                <a:gd name="T4" fmla="*/ 7 w 23"/>
                <a:gd name="T5" fmla="*/ 57 h 60"/>
                <a:gd name="T6" fmla="*/ 23 w 23"/>
                <a:gd name="T7" fmla="*/ 5 h 60"/>
                <a:gd name="T8" fmla="*/ 20 w 23"/>
                <a:gd name="T9" fmla="*/ 1 h 60"/>
                <a:gd name="T10" fmla="*/ 16 w 23"/>
                <a:gd name="T11" fmla="*/ 3 h 60"/>
                <a:gd name="T12" fmla="*/ 0 w 23"/>
                <a:gd name="T13" fmla="*/ 55 h 60"/>
                <a:gd name="T14" fmla="*/ 3 w 23"/>
                <a:gd name="T15" fmla="*/ 59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" h="60"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5" y="60"/>
                    <a:pt x="7" y="59"/>
                    <a:pt x="7" y="57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3" y="3"/>
                    <a:pt x="22" y="1"/>
                    <a:pt x="20" y="1"/>
                  </a:cubicBezTo>
                  <a:cubicBezTo>
                    <a:pt x="18" y="0"/>
                    <a:pt x="16" y="1"/>
                    <a:pt x="16" y="3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7"/>
                    <a:pt x="1" y="59"/>
                    <a:pt x="3" y="59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37">
              <a:extLst>
                <a:ext uri="{FF2B5EF4-FFF2-40B4-BE49-F238E27FC236}">
                  <a16:creationId xmlns="" xmlns:a16="http://schemas.microsoft.com/office/drawing/2014/main" id="{1DB1F6F6-9569-4481-BCDB-22C9EFFB30C7}"/>
                </a:ext>
              </a:extLst>
            </p:cNvPr>
            <p:cNvSpPr/>
            <p:nvPr userDrawn="1"/>
          </p:nvSpPr>
          <p:spPr bwMode="auto">
            <a:xfrm>
              <a:off x="2684106" y="2943287"/>
              <a:ext cx="134990" cy="334407"/>
            </a:xfrm>
            <a:custGeom>
              <a:gdLst>
                <a:gd name="T0" fmla="*/ 3 w 24"/>
                <a:gd name="T1" fmla="*/ 59 h 60"/>
                <a:gd name="T2" fmla="*/ 3 w 24"/>
                <a:gd name="T3" fmla="*/ 59 h 60"/>
                <a:gd name="T4" fmla="*/ 8 w 24"/>
                <a:gd name="T5" fmla="*/ 57 h 60"/>
                <a:gd name="T6" fmla="*/ 23 w 24"/>
                <a:gd name="T7" fmla="*/ 5 h 60"/>
                <a:gd name="T8" fmla="*/ 21 w 24"/>
                <a:gd name="T9" fmla="*/ 1 h 60"/>
                <a:gd name="T10" fmla="*/ 16 w 24"/>
                <a:gd name="T11" fmla="*/ 3 h 60"/>
                <a:gd name="T12" fmla="*/ 1 w 24"/>
                <a:gd name="T13" fmla="*/ 55 h 60"/>
                <a:gd name="T14" fmla="*/ 3 w 24"/>
                <a:gd name="T15" fmla="*/ 59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60"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5" y="60"/>
                    <a:pt x="7" y="59"/>
                    <a:pt x="8" y="57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3"/>
                    <a:pt x="23" y="1"/>
                    <a:pt x="21" y="1"/>
                  </a:cubicBezTo>
                  <a:cubicBezTo>
                    <a:pt x="19" y="0"/>
                    <a:pt x="17" y="1"/>
                    <a:pt x="16" y="3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0" y="57"/>
                    <a:pt x="2" y="59"/>
                    <a:pt x="3" y="59"/>
                  </a:cubicBezTo>
                  <a:close/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38">
              <a:extLst>
                <a:ext uri="{FF2B5EF4-FFF2-40B4-BE49-F238E27FC236}">
                  <a16:creationId xmlns="" xmlns:a16="http://schemas.microsoft.com/office/drawing/2014/main" id="{D0046848-5DE1-46E9-A923-3F376ED535A9}"/>
                </a:ext>
              </a:extLst>
            </p:cNvPr>
            <p:cNvSpPr/>
            <p:nvPr userDrawn="1"/>
          </p:nvSpPr>
          <p:spPr bwMode="auto">
            <a:xfrm>
              <a:off x="2461680" y="3144238"/>
              <a:ext cx="116582" cy="452524"/>
            </a:xfrm>
            <a:custGeom>
              <a:gdLst>
                <a:gd name="T0" fmla="*/ 21 w 21"/>
                <a:gd name="T1" fmla="*/ 45 h 81"/>
                <a:gd name="T2" fmla="*/ 9 w 21"/>
                <a:gd name="T3" fmla="*/ 26 h 81"/>
                <a:gd name="T4" fmla="*/ 5 w 21"/>
                <a:gd name="T5" fmla="*/ 0 h 81"/>
                <a:gd name="T6" fmla="*/ 1 w 21"/>
                <a:gd name="T7" fmla="*/ 47 h 81"/>
                <a:gd name="T8" fmla="*/ 11 w 21"/>
                <a:gd name="T9" fmla="*/ 81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81">
                  <a:moveTo>
                    <a:pt x="21" y="45"/>
                  </a:moveTo>
                  <a:cubicBezTo>
                    <a:pt x="10" y="56"/>
                    <a:pt x="9" y="33"/>
                    <a:pt x="9" y="26"/>
                  </a:cubicBezTo>
                  <a:cubicBezTo>
                    <a:pt x="9" y="17"/>
                    <a:pt x="13" y="6"/>
                    <a:pt x="5" y="0"/>
                  </a:cubicBezTo>
                  <a:cubicBezTo>
                    <a:pt x="3" y="15"/>
                    <a:pt x="3" y="31"/>
                    <a:pt x="1" y="47"/>
                  </a:cubicBezTo>
                  <a:cubicBezTo>
                    <a:pt x="1" y="57"/>
                    <a:pt x="0" y="76"/>
                    <a:pt x="11" y="81"/>
                  </a:cubicBezTo>
                </a:path>
              </a:pathLst>
            </a:custGeom>
            <a:solidFill>
              <a:srgbClr val="FFC9A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39">
              <a:extLst>
                <a:ext uri="{FF2B5EF4-FFF2-40B4-BE49-F238E27FC236}">
                  <a16:creationId xmlns="" xmlns:a16="http://schemas.microsoft.com/office/drawing/2014/main" id="{E1914F75-5082-4FD5-A6CB-FB9CD138A9CC}"/>
                </a:ext>
              </a:extLst>
            </p:cNvPr>
            <p:cNvSpPr/>
            <p:nvPr userDrawn="1"/>
          </p:nvSpPr>
          <p:spPr bwMode="auto">
            <a:xfrm>
              <a:off x="1343409" y="2607346"/>
              <a:ext cx="134990" cy="61359"/>
            </a:xfrm>
            <a:custGeom>
              <a:gdLst>
                <a:gd name="T0" fmla="*/ 24 w 24"/>
                <a:gd name="T1" fmla="*/ 0 h 11"/>
                <a:gd name="T2" fmla="*/ 12 w 24"/>
                <a:gd name="T3" fmla="*/ 11 h 11"/>
                <a:gd name="T4" fmla="*/ 0 w 24"/>
                <a:gd name="T5" fmla="*/ 0 h 11"/>
                <a:gd name="T6" fmla="*/ 24 w 24"/>
                <a:gd name="T7" fmla="*/ 0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1">
                  <a:moveTo>
                    <a:pt x="24" y="0"/>
                  </a:moveTo>
                  <a:cubicBezTo>
                    <a:pt x="23" y="6"/>
                    <a:pt x="18" y="11"/>
                    <a:pt x="12" y="11"/>
                  </a:cubicBezTo>
                  <a:cubicBezTo>
                    <a:pt x="6" y="11"/>
                    <a:pt x="1" y="6"/>
                    <a:pt x="0" y="0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Rectangle 40">
              <a:extLst>
                <a:ext uri="{FF2B5EF4-FFF2-40B4-BE49-F238E27FC236}">
                  <a16:creationId xmlns="" xmlns:a16="http://schemas.microsoft.com/office/drawing/2014/main" id="{145C9D82-0786-4017-B7AB-22D88320A7E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277449" y="4237964"/>
              <a:ext cx="435650" cy="207088"/>
            </a:xfrm>
            <a:prstGeom prst="rect">
              <a:avLst/>
            </a:prstGeom>
            <a:solidFill>
              <a:srgbClr val="0E8CC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41">
              <a:extLst>
                <a:ext uri="{FF2B5EF4-FFF2-40B4-BE49-F238E27FC236}">
                  <a16:creationId xmlns="" xmlns:a16="http://schemas.microsoft.com/office/drawing/2014/main" id="{3639ECE6-29A2-445A-B5CD-EBFC9339A216}"/>
                </a:ext>
              </a:extLst>
            </p:cNvPr>
            <p:cNvSpPr/>
            <p:nvPr userDrawn="1"/>
          </p:nvSpPr>
          <p:spPr bwMode="auto">
            <a:xfrm>
              <a:off x="1656341" y="3144238"/>
              <a:ext cx="816076" cy="3713762"/>
            </a:xfrm>
            <a:custGeom>
              <a:gdLst>
                <a:gd name="T0" fmla="*/ 101 w 146"/>
                <a:gd name="T1" fmla="*/ 665 h 665"/>
                <a:gd name="T2" fmla="*/ 0 w 146"/>
                <a:gd name="T3" fmla="*/ 665 h 665"/>
                <a:gd name="T4" fmla="*/ 0 w 146"/>
                <a:gd name="T5" fmla="*/ 0 h 665"/>
                <a:gd name="T6" fmla="*/ 81 w 146"/>
                <a:gd name="T7" fmla="*/ 57 h 665"/>
                <a:gd name="T8" fmla="*/ 56 w 146"/>
                <a:gd name="T9" fmla="*/ 123 h 665"/>
                <a:gd name="T10" fmla="*/ 32 w 146"/>
                <a:gd name="T11" fmla="*/ 158 h 665"/>
                <a:gd name="T12" fmla="*/ 47 w 146"/>
                <a:gd name="T13" fmla="*/ 246 h 665"/>
                <a:gd name="T14" fmla="*/ 94 w 146"/>
                <a:gd name="T15" fmla="*/ 297 h 665"/>
                <a:gd name="T16" fmla="*/ 123 w 146"/>
                <a:gd name="T17" fmla="*/ 352 h 665"/>
                <a:gd name="T18" fmla="*/ 125 w 146"/>
                <a:gd name="T19" fmla="*/ 543 h 665"/>
                <a:gd name="T20" fmla="*/ 101 w 146"/>
                <a:gd name="T21" fmla="*/ 665 h 6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665">
                  <a:moveTo>
                    <a:pt x="101" y="665"/>
                  </a:moveTo>
                  <a:cubicBezTo>
                    <a:pt x="0" y="665"/>
                    <a:pt x="0" y="665"/>
                    <a:pt x="0" y="66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5"/>
                    <a:pt x="71" y="21"/>
                    <a:pt x="81" y="57"/>
                  </a:cubicBezTo>
                  <a:cubicBezTo>
                    <a:pt x="75" y="81"/>
                    <a:pt x="71" y="102"/>
                    <a:pt x="56" y="123"/>
                  </a:cubicBezTo>
                  <a:cubicBezTo>
                    <a:pt x="48" y="135"/>
                    <a:pt x="39" y="146"/>
                    <a:pt x="32" y="158"/>
                  </a:cubicBezTo>
                  <a:cubicBezTo>
                    <a:pt x="14" y="193"/>
                    <a:pt x="20" y="219"/>
                    <a:pt x="47" y="246"/>
                  </a:cubicBezTo>
                  <a:cubicBezTo>
                    <a:pt x="62" y="262"/>
                    <a:pt x="80" y="276"/>
                    <a:pt x="94" y="297"/>
                  </a:cubicBezTo>
                  <a:cubicBezTo>
                    <a:pt x="106" y="315"/>
                    <a:pt x="116" y="332"/>
                    <a:pt x="123" y="352"/>
                  </a:cubicBezTo>
                  <a:cubicBezTo>
                    <a:pt x="146" y="412"/>
                    <a:pt x="137" y="482"/>
                    <a:pt x="125" y="543"/>
                  </a:cubicBezTo>
                  <a:cubicBezTo>
                    <a:pt x="116" y="586"/>
                    <a:pt x="101" y="620"/>
                    <a:pt x="101" y="665"/>
                  </a:cubicBez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42">
              <a:extLst>
                <a:ext uri="{FF2B5EF4-FFF2-40B4-BE49-F238E27FC236}">
                  <a16:creationId xmlns="" xmlns:a16="http://schemas.microsoft.com/office/drawing/2014/main" id="{3ED71584-CF90-4171-9388-14DE6B7C1F08}"/>
                </a:ext>
              </a:extLst>
            </p:cNvPr>
            <p:cNvSpPr/>
            <p:nvPr userDrawn="1"/>
          </p:nvSpPr>
          <p:spPr bwMode="auto">
            <a:xfrm>
              <a:off x="539605" y="3144238"/>
              <a:ext cx="816076" cy="3713762"/>
            </a:xfrm>
            <a:custGeom>
              <a:gdLst>
                <a:gd name="T0" fmla="*/ 45 w 146"/>
                <a:gd name="T1" fmla="*/ 665 h 665"/>
                <a:gd name="T2" fmla="*/ 146 w 146"/>
                <a:gd name="T3" fmla="*/ 665 h 665"/>
                <a:gd name="T4" fmla="*/ 146 w 146"/>
                <a:gd name="T5" fmla="*/ 0 h 665"/>
                <a:gd name="T6" fmla="*/ 65 w 146"/>
                <a:gd name="T7" fmla="*/ 57 h 665"/>
                <a:gd name="T8" fmla="*/ 90 w 146"/>
                <a:gd name="T9" fmla="*/ 123 h 665"/>
                <a:gd name="T10" fmla="*/ 114 w 146"/>
                <a:gd name="T11" fmla="*/ 159 h 665"/>
                <a:gd name="T12" fmla="*/ 99 w 146"/>
                <a:gd name="T13" fmla="*/ 246 h 665"/>
                <a:gd name="T14" fmla="*/ 53 w 146"/>
                <a:gd name="T15" fmla="*/ 297 h 665"/>
                <a:gd name="T16" fmla="*/ 23 w 146"/>
                <a:gd name="T17" fmla="*/ 352 h 665"/>
                <a:gd name="T18" fmla="*/ 22 w 146"/>
                <a:gd name="T19" fmla="*/ 543 h 665"/>
                <a:gd name="T20" fmla="*/ 45 w 146"/>
                <a:gd name="T21" fmla="*/ 665 h 6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665">
                  <a:moveTo>
                    <a:pt x="45" y="665"/>
                  </a:moveTo>
                  <a:cubicBezTo>
                    <a:pt x="146" y="665"/>
                    <a:pt x="146" y="665"/>
                    <a:pt x="146" y="665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14" y="5"/>
                    <a:pt x="75" y="21"/>
                    <a:pt x="65" y="57"/>
                  </a:cubicBezTo>
                  <a:cubicBezTo>
                    <a:pt x="72" y="81"/>
                    <a:pt x="76" y="102"/>
                    <a:pt x="90" y="123"/>
                  </a:cubicBezTo>
                  <a:cubicBezTo>
                    <a:pt x="98" y="135"/>
                    <a:pt x="108" y="146"/>
                    <a:pt x="114" y="159"/>
                  </a:cubicBezTo>
                  <a:cubicBezTo>
                    <a:pt x="132" y="193"/>
                    <a:pt x="126" y="219"/>
                    <a:pt x="99" y="246"/>
                  </a:cubicBezTo>
                  <a:cubicBezTo>
                    <a:pt x="84" y="262"/>
                    <a:pt x="67" y="276"/>
                    <a:pt x="53" y="297"/>
                  </a:cubicBezTo>
                  <a:cubicBezTo>
                    <a:pt x="41" y="315"/>
                    <a:pt x="30" y="333"/>
                    <a:pt x="23" y="352"/>
                  </a:cubicBezTo>
                  <a:cubicBezTo>
                    <a:pt x="0" y="412"/>
                    <a:pt x="9" y="482"/>
                    <a:pt x="22" y="543"/>
                  </a:cubicBezTo>
                  <a:cubicBezTo>
                    <a:pt x="30" y="586"/>
                    <a:pt x="45" y="621"/>
                    <a:pt x="45" y="665"/>
                  </a:cubicBezTo>
                  <a:close/>
                </a:path>
              </a:pathLst>
            </a:custGeom>
            <a:solidFill>
              <a:srgbClr val="C5EAF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43">
              <a:extLst>
                <a:ext uri="{FF2B5EF4-FFF2-40B4-BE49-F238E27FC236}">
                  <a16:creationId xmlns="" xmlns:a16="http://schemas.microsoft.com/office/drawing/2014/main" id="{0788CBD2-C5E6-43A6-B01D-65F8737A38CA}"/>
                </a:ext>
              </a:extLst>
            </p:cNvPr>
            <p:cNvSpPr/>
            <p:nvPr userDrawn="1"/>
          </p:nvSpPr>
          <p:spPr bwMode="auto">
            <a:xfrm>
              <a:off x="1723836" y="3635111"/>
              <a:ext cx="245436" cy="50622"/>
            </a:xfrm>
            <a:custGeom>
              <a:gdLst>
                <a:gd name="T0" fmla="*/ 4 w 44"/>
                <a:gd name="T1" fmla="*/ 9 h 9"/>
                <a:gd name="T2" fmla="*/ 39 w 44"/>
                <a:gd name="T3" fmla="*/ 9 h 9"/>
                <a:gd name="T4" fmla="*/ 44 w 44"/>
                <a:gd name="T5" fmla="*/ 4 h 9"/>
                <a:gd name="T6" fmla="*/ 39 w 44"/>
                <a:gd name="T7" fmla="*/ 0 h 9"/>
                <a:gd name="T8" fmla="*/ 4 w 44"/>
                <a:gd name="T9" fmla="*/ 0 h 9"/>
                <a:gd name="T10" fmla="*/ 0 w 44"/>
                <a:gd name="T11" fmla="*/ 4 h 9"/>
                <a:gd name="T12" fmla="*/ 4 w 44"/>
                <a:gd name="T13" fmla="*/ 9 h 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9">
                  <a:moveTo>
                    <a:pt x="4" y="9"/>
                  </a:moveTo>
                  <a:cubicBezTo>
                    <a:pt x="39" y="9"/>
                    <a:pt x="39" y="9"/>
                    <a:pt x="39" y="9"/>
                  </a:cubicBezTo>
                  <a:cubicBezTo>
                    <a:pt x="42" y="9"/>
                    <a:pt x="44" y="7"/>
                    <a:pt x="44" y="4"/>
                  </a:cubicBezTo>
                  <a:cubicBezTo>
                    <a:pt x="44" y="2"/>
                    <a:pt x="42" y="0"/>
                    <a:pt x="39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7"/>
                    <a:pt x="2" y="9"/>
                    <a:pt x="4" y="9"/>
                  </a:cubicBezTo>
                  <a:close/>
                </a:path>
              </a:pathLst>
            </a:custGeom>
            <a:solidFill>
              <a:srgbClr val="109BDA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44">
              <a:extLst>
                <a:ext uri="{FF2B5EF4-FFF2-40B4-BE49-F238E27FC236}">
                  <a16:creationId xmlns="" xmlns:a16="http://schemas.microsoft.com/office/drawing/2014/main" id="{1AA29CA5-9746-44C5-857C-BC0E4F9336FC}"/>
                </a:ext>
              </a:extLst>
            </p:cNvPr>
            <p:cNvSpPr/>
            <p:nvPr userDrawn="1"/>
          </p:nvSpPr>
          <p:spPr bwMode="auto">
            <a:xfrm>
              <a:off x="1594982" y="3010782"/>
              <a:ext cx="257708" cy="1227183"/>
            </a:xfrm>
            <a:custGeom>
              <a:gdLst>
                <a:gd name="T0" fmla="*/ 0 w 46"/>
                <a:gd name="T1" fmla="*/ 4 h 220"/>
                <a:gd name="T2" fmla="*/ 38 w 46"/>
                <a:gd name="T3" fmla="*/ 63 h 220"/>
                <a:gd name="T4" fmla="*/ 23 w 46"/>
                <a:gd name="T5" fmla="*/ 63 h 220"/>
                <a:gd name="T6" fmla="*/ 45 w 46"/>
                <a:gd name="T7" fmla="*/ 80 h 220"/>
                <a:gd name="T8" fmla="*/ 11 w 46"/>
                <a:gd name="T9" fmla="*/ 220 h 220"/>
                <a:gd name="T10" fmla="*/ 11 w 46"/>
                <a:gd name="T11" fmla="*/ 24 h 220"/>
                <a:gd name="T12" fmla="*/ 0 w 46"/>
                <a:gd name="T13" fmla="*/ 4 h 2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6" h="220">
                  <a:moveTo>
                    <a:pt x="0" y="4"/>
                  </a:moveTo>
                  <a:cubicBezTo>
                    <a:pt x="0" y="4"/>
                    <a:pt x="46" y="0"/>
                    <a:pt x="38" y="63"/>
                  </a:cubicBezTo>
                  <a:cubicBezTo>
                    <a:pt x="23" y="63"/>
                    <a:pt x="23" y="63"/>
                    <a:pt x="23" y="63"/>
                  </a:cubicBezTo>
                  <a:cubicBezTo>
                    <a:pt x="45" y="80"/>
                    <a:pt x="45" y="80"/>
                    <a:pt x="45" y="80"/>
                  </a:cubicBezTo>
                  <a:cubicBezTo>
                    <a:pt x="11" y="220"/>
                    <a:pt x="11" y="220"/>
                    <a:pt x="11" y="220"/>
                  </a:cubicBezTo>
                  <a:cubicBezTo>
                    <a:pt x="11" y="24"/>
                    <a:pt x="11" y="24"/>
                    <a:pt x="11" y="24"/>
                  </a:cubicBezTo>
                  <a:lnTo>
                    <a:pt x="0" y="4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45">
              <a:extLst>
                <a:ext uri="{FF2B5EF4-FFF2-40B4-BE49-F238E27FC236}">
                  <a16:creationId xmlns="" xmlns:a16="http://schemas.microsoft.com/office/drawing/2014/main" id="{A555A765-23AA-4C7F-B768-B9A89D1E4902}"/>
                </a:ext>
              </a:extLst>
            </p:cNvPr>
            <p:cNvSpPr/>
            <p:nvPr userDrawn="1"/>
          </p:nvSpPr>
          <p:spPr bwMode="auto">
            <a:xfrm>
              <a:off x="1165468" y="3010782"/>
              <a:ext cx="217825" cy="1227183"/>
            </a:xfrm>
            <a:custGeom>
              <a:gdLst>
                <a:gd name="T0" fmla="*/ 39 w 39"/>
                <a:gd name="T1" fmla="*/ 4 h 220"/>
                <a:gd name="T2" fmla="*/ 7 w 39"/>
                <a:gd name="T3" fmla="*/ 63 h 220"/>
                <a:gd name="T4" fmla="*/ 23 w 39"/>
                <a:gd name="T5" fmla="*/ 63 h 220"/>
                <a:gd name="T6" fmla="*/ 0 w 39"/>
                <a:gd name="T7" fmla="*/ 80 h 220"/>
                <a:gd name="T8" fmla="*/ 34 w 39"/>
                <a:gd name="T9" fmla="*/ 220 h 220"/>
                <a:gd name="T10" fmla="*/ 34 w 39"/>
                <a:gd name="T11" fmla="*/ 24 h 220"/>
                <a:gd name="T12" fmla="*/ 39 w 39"/>
                <a:gd name="T13" fmla="*/ 4 h 2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" h="220">
                  <a:moveTo>
                    <a:pt x="39" y="4"/>
                  </a:moveTo>
                  <a:cubicBezTo>
                    <a:pt x="39" y="4"/>
                    <a:pt x="0" y="0"/>
                    <a:pt x="7" y="63"/>
                  </a:cubicBezTo>
                  <a:cubicBezTo>
                    <a:pt x="23" y="63"/>
                    <a:pt x="23" y="63"/>
                    <a:pt x="23" y="63"/>
                  </a:cubicBezTo>
                  <a:cubicBezTo>
                    <a:pt x="0" y="80"/>
                    <a:pt x="0" y="80"/>
                    <a:pt x="0" y="80"/>
                  </a:cubicBezTo>
                  <a:cubicBezTo>
                    <a:pt x="34" y="220"/>
                    <a:pt x="34" y="220"/>
                    <a:pt x="34" y="220"/>
                  </a:cubicBezTo>
                  <a:cubicBezTo>
                    <a:pt x="34" y="24"/>
                    <a:pt x="34" y="24"/>
                    <a:pt x="34" y="24"/>
                  </a:cubicBezTo>
                  <a:lnTo>
                    <a:pt x="39" y="4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Oval 46">
              <a:extLst>
                <a:ext uri="{FF2B5EF4-FFF2-40B4-BE49-F238E27FC236}">
                  <a16:creationId xmlns="" xmlns:a16="http://schemas.microsoft.com/office/drawing/2014/main" id="{0A601450-6A76-44A9-98FA-039457CABAC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025876" y="3529266"/>
              <a:ext cx="251572" cy="251572"/>
            </a:xfrm>
            <a:prstGeom prst="ellipse">
              <a:avLst/>
            </a:prstGeom>
            <a:solidFill>
              <a:srgbClr val="0E8CC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Rectangle 47">
              <a:extLst>
                <a:ext uri="{FF2B5EF4-FFF2-40B4-BE49-F238E27FC236}">
                  <a16:creationId xmlns="" xmlns:a16="http://schemas.microsoft.com/office/drawing/2014/main" id="{84D2B18D-F8A4-4C58-A46D-21B3433F0B54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131720" y="3596761"/>
              <a:ext cx="44485" cy="11658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Rectangle 48">
              <a:extLst>
                <a:ext uri="{FF2B5EF4-FFF2-40B4-BE49-F238E27FC236}">
                  <a16:creationId xmlns="" xmlns:a16="http://schemas.microsoft.com/office/drawing/2014/main" id="{E214EA9C-B500-40B5-B1A1-6DA585F2355C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093371" y="3630509"/>
              <a:ext cx="122718" cy="4448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49">
              <a:extLst>
                <a:ext uri="{FF2B5EF4-FFF2-40B4-BE49-F238E27FC236}">
                  <a16:creationId xmlns="" xmlns:a16="http://schemas.microsoft.com/office/drawing/2014/main" id="{22F8D97B-ECC0-4A6D-ACBD-C9783D9CC389}"/>
                </a:ext>
              </a:extLst>
            </p:cNvPr>
            <p:cNvSpPr/>
            <p:nvPr userDrawn="1"/>
          </p:nvSpPr>
          <p:spPr bwMode="auto">
            <a:xfrm>
              <a:off x="1751447" y="5288740"/>
              <a:ext cx="575241" cy="569106"/>
            </a:xfrm>
            <a:custGeom>
              <a:gdLst>
                <a:gd name="T0" fmla="*/ 103 w 103"/>
                <a:gd name="T1" fmla="*/ 0 h 102"/>
                <a:gd name="T2" fmla="*/ 103 w 103"/>
                <a:gd name="T3" fmla="*/ 54 h 102"/>
                <a:gd name="T4" fmla="*/ 55 w 103"/>
                <a:gd name="T5" fmla="*/ 102 h 102"/>
                <a:gd name="T6" fmla="*/ 48 w 103"/>
                <a:gd name="T7" fmla="*/ 102 h 102"/>
                <a:gd name="T8" fmla="*/ 0 w 103"/>
                <a:gd name="T9" fmla="*/ 54 h 102"/>
                <a:gd name="T10" fmla="*/ 0 w 103"/>
                <a:gd name="T11" fmla="*/ 0 h 102"/>
                <a:gd name="T12" fmla="*/ 103 w 103"/>
                <a:gd name="T13" fmla="*/ 0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02">
                  <a:moveTo>
                    <a:pt x="103" y="0"/>
                  </a:moveTo>
                  <a:cubicBezTo>
                    <a:pt x="103" y="54"/>
                    <a:pt x="103" y="54"/>
                    <a:pt x="103" y="54"/>
                  </a:cubicBezTo>
                  <a:cubicBezTo>
                    <a:pt x="103" y="80"/>
                    <a:pt x="81" y="102"/>
                    <a:pt x="55" y="102"/>
                  </a:cubicBezTo>
                  <a:cubicBezTo>
                    <a:pt x="48" y="102"/>
                    <a:pt x="48" y="102"/>
                    <a:pt x="48" y="102"/>
                  </a:cubicBezTo>
                  <a:cubicBezTo>
                    <a:pt x="22" y="102"/>
                    <a:pt x="0" y="80"/>
                    <a:pt x="0" y="54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03" y="0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50">
              <a:extLst>
                <a:ext uri="{FF2B5EF4-FFF2-40B4-BE49-F238E27FC236}">
                  <a16:creationId xmlns="" xmlns:a16="http://schemas.microsoft.com/office/drawing/2014/main" id="{0DDDAC07-502E-48E0-88F9-2145FDFB1D8C}"/>
                </a:ext>
              </a:extLst>
            </p:cNvPr>
            <p:cNvSpPr/>
            <p:nvPr userDrawn="1"/>
          </p:nvSpPr>
          <p:spPr bwMode="auto">
            <a:xfrm>
              <a:off x="685333" y="5288740"/>
              <a:ext cx="575241" cy="569106"/>
            </a:xfrm>
            <a:custGeom>
              <a:gdLst>
                <a:gd name="T0" fmla="*/ 103 w 103"/>
                <a:gd name="T1" fmla="*/ 0 h 102"/>
                <a:gd name="T2" fmla="*/ 103 w 103"/>
                <a:gd name="T3" fmla="*/ 54 h 102"/>
                <a:gd name="T4" fmla="*/ 55 w 103"/>
                <a:gd name="T5" fmla="*/ 102 h 102"/>
                <a:gd name="T6" fmla="*/ 48 w 103"/>
                <a:gd name="T7" fmla="*/ 102 h 102"/>
                <a:gd name="T8" fmla="*/ 0 w 103"/>
                <a:gd name="T9" fmla="*/ 54 h 102"/>
                <a:gd name="T10" fmla="*/ 0 w 103"/>
                <a:gd name="T11" fmla="*/ 0 h 102"/>
                <a:gd name="T12" fmla="*/ 103 w 103"/>
                <a:gd name="T13" fmla="*/ 0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02">
                  <a:moveTo>
                    <a:pt x="103" y="0"/>
                  </a:moveTo>
                  <a:cubicBezTo>
                    <a:pt x="103" y="54"/>
                    <a:pt x="103" y="54"/>
                    <a:pt x="103" y="54"/>
                  </a:cubicBezTo>
                  <a:cubicBezTo>
                    <a:pt x="103" y="80"/>
                    <a:pt x="82" y="102"/>
                    <a:pt x="55" y="102"/>
                  </a:cubicBezTo>
                  <a:cubicBezTo>
                    <a:pt x="48" y="102"/>
                    <a:pt x="48" y="102"/>
                    <a:pt x="48" y="102"/>
                  </a:cubicBezTo>
                  <a:cubicBezTo>
                    <a:pt x="22" y="102"/>
                    <a:pt x="0" y="80"/>
                    <a:pt x="0" y="54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03" y="0"/>
                  </a:lnTo>
                  <a:close/>
                </a:path>
              </a:pathLst>
            </a:custGeom>
            <a:solidFill>
              <a:srgbClr val="FAF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Freeform 51">
              <a:extLst>
                <a:ext uri="{FF2B5EF4-FFF2-40B4-BE49-F238E27FC236}">
                  <a16:creationId xmlns="" xmlns:a16="http://schemas.microsoft.com/office/drawing/2014/main" id="{2B3B47EA-70A5-4795-BB95-29CF7AE884B5}"/>
                </a:ext>
              </a:extLst>
            </p:cNvPr>
            <p:cNvSpPr/>
            <p:nvPr userDrawn="1"/>
          </p:nvSpPr>
          <p:spPr bwMode="auto">
            <a:xfrm>
              <a:off x="903158" y="1625600"/>
              <a:ext cx="814542" cy="691825"/>
            </a:xfrm>
            <a:custGeom>
              <a:gdLst>
                <a:gd name="T0" fmla="*/ 138 w 146"/>
                <a:gd name="T1" fmla="*/ 82 h 124"/>
                <a:gd name="T2" fmla="*/ 110 w 146"/>
                <a:gd name="T3" fmla="*/ 110 h 124"/>
                <a:gd name="T4" fmla="*/ 68 w 146"/>
                <a:gd name="T5" fmla="*/ 100 h 124"/>
                <a:gd name="T6" fmla="*/ 32 w 146"/>
                <a:gd name="T7" fmla="*/ 114 h 124"/>
                <a:gd name="T8" fmla="*/ 1 w 146"/>
                <a:gd name="T9" fmla="*/ 85 h 124"/>
                <a:gd name="T10" fmla="*/ 0 w 146"/>
                <a:gd name="T11" fmla="*/ 85 h 124"/>
                <a:gd name="T12" fmla="*/ 138 w 146"/>
                <a:gd name="T13" fmla="*/ 82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6" h="124">
                  <a:moveTo>
                    <a:pt x="138" y="82"/>
                  </a:moveTo>
                  <a:cubicBezTo>
                    <a:pt x="146" y="99"/>
                    <a:pt x="125" y="111"/>
                    <a:pt x="110" y="110"/>
                  </a:cubicBezTo>
                  <a:cubicBezTo>
                    <a:pt x="95" y="109"/>
                    <a:pt x="83" y="99"/>
                    <a:pt x="68" y="100"/>
                  </a:cubicBezTo>
                  <a:cubicBezTo>
                    <a:pt x="53" y="100"/>
                    <a:pt x="47" y="114"/>
                    <a:pt x="32" y="114"/>
                  </a:cubicBezTo>
                  <a:cubicBezTo>
                    <a:pt x="15" y="114"/>
                    <a:pt x="0" y="102"/>
                    <a:pt x="1" y="85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44" y="124"/>
                    <a:pt x="112" y="0"/>
                    <a:pt x="138" y="82"/>
                  </a:cubicBezTo>
                  <a:close/>
                </a:path>
              </a:pathLst>
            </a:custGeom>
            <a:solidFill>
              <a:srgbClr val="FAB3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Oval 25">
              <a:extLst>
                <a:ext uri="{FF2B5EF4-FFF2-40B4-BE49-F238E27FC236}">
                  <a16:creationId xmlns="" xmlns:a16="http://schemas.microsoft.com/office/drawing/2014/main" id="{9D39683B-3073-4D57-B36A-26453C9FE42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589741" y="2450880"/>
              <a:ext cx="107378" cy="107378"/>
            </a:xfrm>
            <a:prstGeom prst="ellipse">
              <a:avLst/>
            </a:prstGeom>
            <a:solidFill>
              <a:srgbClr val="FFBC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1" name="任意多边形: 形状 70">
            <a:extLst>
              <a:ext uri="{FF2B5EF4-FFF2-40B4-BE49-F238E27FC236}">
                <a16:creationId xmlns="" xmlns:a16="http://schemas.microsoft.com/office/drawing/2014/main" id="{C1093641-D33A-4A17-9724-75221D0913DB}"/>
              </a:ext>
            </a:extLst>
          </p:cNvPr>
          <p:cNvSpPr/>
          <p:nvPr userDrawn="1"/>
        </p:nvSpPr>
        <p:spPr>
          <a:xfrm flipH="1">
            <a:off x="0" y="-49554"/>
            <a:ext cx="12096118" cy="6868738"/>
          </a:xfrm>
          <a:custGeom>
            <a:gdLst>
              <a:gd name="connsiteX0" fmla="*/ 12096118 w 12096118"/>
              <a:gd name="connsiteY0" fmla="*/ 0 h 6818116"/>
              <a:gd name="connsiteX1" fmla="*/ 6504436 w 12096118"/>
              <a:gd name="connsiteY1" fmla="*/ 0 h 6818116"/>
              <a:gd name="connsiteX2" fmla="*/ 6491047 w 12096118"/>
              <a:gd name="connsiteY2" fmla="*/ 386784 h 6818116"/>
              <a:gd name="connsiteX3" fmla="*/ 6128054 w 12096118"/>
              <a:gd name="connsiteY3" fmla="*/ 2766944 h 6818116"/>
              <a:gd name="connsiteX4" fmla="*/ 4705759 w 12096118"/>
              <a:gd name="connsiteY4" fmla="*/ 5361833 h 6818116"/>
              <a:gd name="connsiteX5" fmla="*/ 2197378 w 12096118"/>
              <a:gd name="connsiteY5" fmla="*/ 6332790 h 6818116"/>
              <a:gd name="connsiteX6" fmla="*/ 86427 w 12096118"/>
              <a:gd name="connsiteY6" fmla="*/ 6774058 h 6818116"/>
              <a:gd name="connsiteX7" fmla="*/ 0 w 12096118"/>
              <a:gd name="connsiteY7" fmla="*/ 6818116 h 6818116"/>
              <a:gd name="connsiteX8" fmla="*/ 12096118 w 12096118"/>
              <a:gd name="connsiteY8" fmla="*/ 6818116 h 6818116"/>
              <a:gd name="connsiteX9" fmla="*/ 12096118 w 12096118"/>
              <a:gd name="connsiteY9" fmla="*/ 5792092 h 6818116"/>
              <a:gd name="connsiteX10" fmla="*/ 12096118 w 12096118"/>
              <a:gd name="connsiteY10" fmla="*/ 2341912 h 68181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096118" h="6818116">
                <a:moveTo>
                  <a:pt x="12096118" y="0"/>
                </a:moveTo>
                <a:lnTo>
                  <a:pt x="6504436" y="0"/>
                </a:lnTo>
                <a:lnTo>
                  <a:pt x="6491047" y="386784"/>
                </a:lnTo>
                <a:cubicBezTo>
                  <a:pt x="6451972" y="1185052"/>
                  <a:pt x="6351682" y="1979128"/>
                  <a:pt x="6128054" y="2766944"/>
                </a:cubicBezTo>
                <a:cubicBezTo>
                  <a:pt x="5850047" y="3745869"/>
                  <a:pt x="5342148" y="4695457"/>
                  <a:pt x="4705759" y="5361833"/>
                </a:cubicBezTo>
                <a:cubicBezTo>
                  <a:pt x="3963069" y="6139759"/>
                  <a:pt x="3111193" y="6191547"/>
                  <a:pt x="2197378" y="6332790"/>
                </a:cubicBezTo>
                <a:cubicBezTo>
                  <a:pt x="1543740" y="6433562"/>
                  <a:pt x="757102" y="6479157"/>
                  <a:pt x="86427" y="6774058"/>
                </a:cubicBezTo>
                <a:lnTo>
                  <a:pt x="0" y="6818116"/>
                </a:lnTo>
                <a:lnTo>
                  <a:pt x="12096118" y="6818116"/>
                </a:lnTo>
                <a:lnTo>
                  <a:pt x="12096118" y="5792092"/>
                </a:lnTo>
                <a:lnTo>
                  <a:pt x="12096118" y="2341912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673099" y="1128872"/>
            <a:ext cx="10847389" cy="2921170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73099" y="4734768"/>
            <a:ext cx="10847389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400" smtClean="0">
                <a:solidFill>
                  <a:schemeClr val="accent1">
                    <a:lumMod val="75000"/>
                  </a:schemeClr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589" marR="0" lvl="0" indent="-228589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</a:p>
        </p:txBody>
      </p:sp>
      <p:sp>
        <p:nvSpPr>
          <p:cNvPr id="6" name="文本占位符 13">
            <a:extLst>
              <a:ext uri="{FF2B5EF4-FFF2-40B4-BE49-F238E27FC236}">
                <a16:creationId xmlns="" xmlns:a16="http://schemas.microsoft.com/office/drawing/2014/main" id="{05EBDA4F-7210-4CAE-8333-80DB24212E7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73101" y="4438497"/>
            <a:ext cx="10847389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400" b="0">
                <a:solidFill>
                  <a:schemeClr val="accent1">
                    <a:lumMod val="75000"/>
                  </a:schemeClr>
                </a:solidFill>
              </a:defRPr>
            </a:lvl1pPr>
            <a:lvl2pPr marL="457177" indent="0">
              <a:buNone/>
              <a:defRPr/>
            </a:lvl2pPr>
            <a:lvl3pPr marL="914353" indent="0">
              <a:buNone/>
              <a:defRPr/>
            </a:lvl3pPr>
            <a:lvl4pPr marL="1371531" indent="0">
              <a:buNone/>
              <a:defRPr/>
            </a:lvl4pPr>
            <a:lvl5pPr marL="1828709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sp>
        <p:nvSpPr>
          <p:cNvPr id="51" name="Freeform 53">
            <a:extLst>
              <a:ext uri="{FF2B5EF4-FFF2-40B4-BE49-F238E27FC236}">
                <a16:creationId xmlns="" xmlns:a16="http://schemas.microsoft.com/office/drawing/2014/main" id="{06552400-AE7E-4D37-B10E-ED1A8660E17B}"/>
              </a:ext>
            </a:extLst>
          </p:cNvPr>
          <p:cNvSpPr/>
          <p:nvPr userDrawn="1"/>
        </p:nvSpPr>
        <p:spPr bwMode="auto">
          <a:xfrm flipH="1">
            <a:off x="6569045" y="1352081"/>
            <a:ext cx="1960426" cy="1263121"/>
          </a:xfrm>
          <a:custGeom>
            <a:gdLst>
              <a:gd name="T0" fmla="*/ 222 w 270"/>
              <a:gd name="T1" fmla="*/ 0 h 174"/>
              <a:gd name="T2" fmla="*/ 48 w 270"/>
              <a:gd name="T3" fmla="*/ 0 h 174"/>
              <a:gd name="T4" fmla="*/ 0 w 270"/>
              <a:gd name="T5" fmla="*/ 48 h 174"/>
              <a:gd name="T6" fmla="*/ 0 w 270"/>
              <a:gd name="T7" fmla="*/ 82 h 174"/>
              <a:gd name="T8" fmla="*/ 48 w 270"/>
              <a:gd name="T9" fmla="*/ 130 h 174"/>
              <a:gd name="T10" fmla="*/ 20 w 270"/>
              <a:gd name="T11" fmla="*/ 174 h 174"/>
              <a:gd name="T12" fmla="*/ 86 w 270"/>
              <a:gd name="T13" fmla="*/ 130 h 174"/>
              <a:gd name="T14" fmla="*/ 222 w 270"/>
              <a:gd name="T15" fmla="*/ 130 h 174"/>
              <a:gd name="T16" fmla="*/ 270 w 270"/>
              <a:gd name="T17" fmla="*/ 82 h 174"/>
              <a:gd name="T18" fmla="*/ 270 w 270"/>
              <a:gd name="T19" fmla="*/ 48 h 174"/>
              <a:gd name="T20" fmla="*/ 222 w 270"/>
              <a:gd name="T21" fmla="*/ 0 h 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70" h="174">
                <a:moveTo>
                  <a:pt x="222" y="0"/>
                </a:moveTo>
                <a:cubicBezTo>
                  <a:pt x="48" y="0"/>
                  <a:pt x="48" y="0"/>
                  <a:pt x="48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82"/>
                  <a:pt x="0" y="82"/>
                  <a:pt x="0" y="82"/>
                </a:cubicBezTo>
                <a:cubicBezTo>
                  <a:pt x="0" y="109"/>
                  <a:pt x="22" y="130"/>
                  <a:pt x="48" y="130"/>
                </a:cubicBezTo>
                <a:cubicBezTo>
                  <a:pt x="56" y="144"/>
                  <a:pt x="20" y="174"/>
                  <a:pt x="20" y="174"/>
                </a:cubicBezTo>
                <a:cubicBezTo>
                  <a:pt x="70" y="174"/>
                  <a:pt x="86" y="130"/>
                  <a:pt x="86" y="130"/>
                </a:cubicBezTo>
                <a:cubicBezTo>
                  <a:pt x="222" y="130"/>
                  <a:pt x="222" y="130"/>
                  <a:pt x="222" y="130"/>
                </a:cubicBezTo>
                <a:cubicBezTo>
                  <a:pt x="249" y="130"/>
                  <a:pt x="270" y="109"/>
                  <a:pt x="270" y="82"/>
                </a:cubicBezTo>
                <a:cubicBezTo>
                  <a:pt x="270" y="48"/>
                  <a:pt x="270" y="48"/>
                  <a:pt x="270" y="48"/>
                </a:cubicBezTo>
                <a:cubicBezTo>
                  <a:pt x="270" y="22"/>
                  <a:pt x="249" y="0"/>
                  <a:pt x="222" y="0"/>
                </a:cubicBezTo>
                <a:close/>
              </a:path>
            </a:pathLst>
          </a:custGeom>
          <a:solidFill>
            <a:srgbClr val="0E8CC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文本框 61">
            <a:extLst>
              <a:ext uri="{FF2B5EF4-FFF2-40B4-BE49-F238E27FC236}">
                <a16:creationId xmlns="" xmlns:a16="http://schemas.microsoft.com/office/drawing/2014/main" id="{0ABF9A59-365E-4409-9F34-B2317595DB30}"/>
              </a:ext>
            </a:extLst>
          </p:cNvPr>
          <p:cNvSpPr txBox="1"/>
          <p:nvPr userDrawn="1"/>
        </p:nvSpPr>
        <p:spPr>
          <a:xfrm>
            <a:off x="7060109" y="1521980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chemeClr val="bg1"/>
                </a:solidFill>
                <a:latin typeface="Arial Black" panose="020b0a04020102020204" pitchFamily="34" charset="0"/>
              </a:rPr>
              <a:t>Hi!</a:t>
            </a:r>
            <a:endParaRPr lang="zh-CN" altLang="en-US" sz="360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86584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>
            <a:extLst>
              <a:ext uri="{FF2B5EF4-FFF2-40B4-BE49-F238E27FC236}">
                <a16:creationId xmlns="" xmlns:a16="http://schemas.microsoft.com/office/drawing/2014/main" id="{04388434-9949-479C-A9C3-67A953F6A9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页脚占位符 4">
            <a:extLst>
              <a:ext uri="{FF2B5EF4-FFF2-40B4-BE49-F238E27FC236}">
                <a16:creationId xmlns="" xmlns:a16="http://schemas.microsoft.com/office/drawing/2014/main" id="{50A5656E-7A33-4865-A262-1F96263BAA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请在插入菜单</a:t>
            </a:r>
            <a:r>
              <a:rPr lang="en-US" altLang="zh-CN"/>
              <a:t>—</a:t>
            </a:r>
            <a:r>
              <a:rPr lang="zh-CN" altLang="en-US"/>
              <a:t>页眉和页脚中修改此文本</a:t>
            </a:r>
            <a:endParaRPr lang="zh-CN" altLang="en-US"/>
          </a:p>
        </p:txBody>
      </p:sp>
      <p:sp>
        <p:nvSpPr>
          <p:cNvPr id="10" name="灯片编号占位符 5">
            <a:extLst>
              <a:ext uri="{FF2B5EF4-FFF2-40B4-BE49-F238E27FC236}">
                <a16:creationId xmlns="" xmlns:a16="http://schemas.microsoft.com/office/drawing/2014/main" id="{5BF52F79-380E-4278-8B67-588AFE5840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4027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70" r:id="rId4"/>
    <p:sldLayoutId id="2147483671" r:id="rId5"/>
    <p:sldLayoutId id="2147483672" r:id="rId6"/>
  </p:sldLayoutIdLst>
  <p:transition/>
  <p:timing/>
  <p:hf hdr="0" dt="0"/>
  <p:txStyles>
    <p:titleStyle>
      <a:lvl1pPr algn="l" defTabSz="914354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89" indent="-228589" algn="l" defTabSz="914354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66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42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20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98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74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52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29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06" indent="-228589" algn="l" defTabSz="914354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4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9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6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4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422" userDrawn="1">
          <p15:clr>
            <a:srgbClr val="F26B43"/>
          </p15:clr>
        </p15:guide>
        <p15:guide id="2" pos="7257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31" userDrawn="1">
          <p15:clr>
            <a:srgbClr val="F26B43"/>
          </p15:clr>
        </p15:guide>
        <p15:guide id="6" orient="horz" pos="3866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1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1.emf" /><Relationship Id="rId6" Type="http://schemas.openxmlformats.org/officeDocument/2006/relationships/tags" Target="../tags/tag2.xml" /><Relationship Id="rId7" Type="http://schemas.openxmlformats.org/officeDocument/2006/relationships/vmlDrawing" Target="../drawings/vmlDrawing1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chart" Target="../charts/chart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Relationship Id="rId3" Type="http://schemas.openxmlformats.org/officeDocument/2006/relationships/chart" Target="../charts/chart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9.xml" /><Relationship Id="rId3" Type="http://schemas.openxmlformats.org/officeDocument/2006/relationships/chart" Target="../charts/chart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2.xml" /><Relationship Id="rId3" Type="http://schemas.openxmlformats.org/officeDocument/2006/relationships/chart" Target="../charts/chart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1023424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对象 2" hidden="1">
            <a:extLst>
              <a:ext uri="{FF2B5EF4-FFF2-40B4-BE49-F238E27FC236}">
                <a16:creationId xmlns="" xmlns:a16="http://schemas.microsoft.com/office/drawing/2014/main" id="{3C326D0B-7DAB-41B6-8030-2E4A18CC949B}"/>
              </a:ext>
            </a:extLst>
          </p:cNvPr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258408615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4" imgW="347" imgH="348" progId="TCLayout.ActiveDocument.1">
                  <p:embed/>
                </p:oleObj>
              </mc:Choice>
              <mc:Fallback>
                <p:oleObj name="think-cell Slide" r:id="rId4" imgW="347" imgH="348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矩形 1" hidden="1">
            <a:extLst>
              <a:ext uri="{FF2B5EF4-FFF2-40B4-BE49-F238E27FC236}">
                <a16:creationId xmlns="" xmlns:a16="http://schemas.microsoft.com/office/drawing/2014/main" id="{EC933494-1B63-4A32-964F-D05236799BAA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numCol="1" spcCol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4000" b="1">
              <a:latin typeface="Arial" pitchFamily="34" charset="0"/>
              <a:ea typeface="微软雅黑" panose="020b0503020204020204" pitchFamily="34" charset="-122"/>
              <a:cs typeface="+mj-cs"/>
              <a:sym typeface="Arial" pitchFamily="34" charset="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4429125" y="1420199"/>
            <a:ext cx="7180120" cy="3434184"/>
            <a:chOff x="381000" y="695135"/>
            <a:chExt cx="6501904" cy="3109801"/>
          </a:xfrm>
        </p:grpSpPr>
        <p:sp>
          <p:nvSpPr>
            <p:cNvPr id="13" name="矩形 12"/>
            <p:cNvSpPr/>
            <p:nvPr/>
          </p:nvSpPr>
          <p:spPr>
            <a:xfrm>
              <a:off x="381000" y="1162870"/>
              <a:ext cx="6375400" cy="168895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zh-CN" altLang="en-US" sz="4800" b="1" i="1" smtClean="0">
                  <a:solidFill>
                    <a:schemeClr val="bg1"/>
                  </a:solidFill>
                  <a:latin typeface="+mj-ea"/>
                  <a:ea typeface="+mj-ea"/>
                </a:rPr>
                <a:t>提高</a:t>
              </a:r>
              <a:r>
                <a:rPr lang="en-US" altLang="zh-CN" sz="4800" b="1" i="1" smtClean="0">
                  <a:solidFill>
                    <a:schemeClr val="bg1"/>
                  </a:solidFill>
                  <a:latin typeface="+mj-ea"/>
                  <a:ea typeface="+mj-ea"/>
                </a:rPr>
                <a:t>HIV</a:t>
              </a:r>
              <a:r>
                <a:rPr lang="zh-CN" altLang="en-US" sz="4800" b="1" i="1" smtClean="0">
                  <a:solidFill>
                    <a:schemeClr val="bg1"/>
                  </a:solidFill>
                  <a:latin typeface="+mj-ea"/>
                  <a:ea typeface="+mj-ea"/>
                </a:rPr>
                <a:t>个案管理入组患者治疗依从性</a:t>
              </a:r>
              <a:endParaRPr lang="zh-CN" altLang="en-US" sz="4800" b="1" i="1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507504" y="695135"/>
              <a:ext cx="6375400" cy="48359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altLang="zh-CN" sz="2400" b="1" i="1" smtClean="0">
                  <a:solidFill>
                    <a:schemeClr val="bg1"/>
                  </a:solidFill>
                </a:rPr>
                <a:t>XXX</a:t>
              </a:r>
              <a:r>
                <a:rPr lang="zh-CN" altLang="en-US" sz="2400" b="1" i="1" smtClean="0">
                  <a:solidFill>
                    <a:schemeClr val="bg1"/>
                  </a:solidFill>
                </a:rPr>
                <a:t>圈成果汇报</a:t>
              </a:r>
              <a:endParaRPr lang="zh-CN" altLang="en-US" sz="2400" b="1" i="1">
                <a:solidFill>
                  <a:schemeClr val="bg1"/>
                </a:solidFill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381000" y="2767972"/>
              <a:ext cx="6375400" cy="44970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zh-CN" altLang="en-US" sz="2400" i="1">
                  <a:solidFill>
                    <a:schemeClr val="bg1"/>
                  </a:solidFill>
                </a:rPr>
                <a:t>汇报</a:t>
              </a:r>
              <a:r>
                <a:rPr lang="zh-CN" altLang="en-US" sz="2400" i="1" smtClean="0">
                  <a:solidFill>
                    <a:schemeClr val="bg1"/>
                  </a:solidFill>
                </a:rPr>
                <a:t>单位  </a:t>
              </a:r>
              <a:r>
                <a:rPr lang="en-US" altLang="zh-CN" sz="2400" i="1" smtClean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›  XXX</a:t>
              </a:r>
              <a:r>
                <a:rPr lang="zh-CN" altLang="en-US" sz="2400" i="1" smtClean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科</a:t>
              </a:r>
              <a:endParaRPr lang="zh-CN" altLang="en-US" sz="2400" i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381000" y="3319990"/>
              <a:ext cx="6375400" cy="48494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zh-CN" altLang="en-US" sz="2400" i="1" smtClean="0">
                  <a:solidFill>
                    <a:schemeClr val="bg1"/>
                  </a:solidFill>
                </a:rPr>
                <a:t>汇报</a:t>
              </a:r>
              <a:r>
                <a:rPr lang="zh-CN" altLang="en-US" sz="2400" i="1">
                  <a:solidFill>
                    <a:schemeClr val="bg1"/>
                  </a:solidFill>
                </a:rPr>
                <a:t>人</a:t>
              </a:r>
              <a:r>
                <a:rPr lang="zh-CN" altLang="en-US" sz="2400" i="1" smtClean="0">
                  <a:solidFill>
                    <a:schemeClr val="bg1"/>
                  </a:solidFill>
                </a:rPr>
                <a:t>  </a:t>
              </a:r>
              <a:r>
                <a:rPr lang="en-US" altLang="zh-CN" sz="2400" i="1" smtClean="0">
                  <a:solidFill>
                    <a:schemeClr val="bg1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›  XX</a:t>
              </a:r>
              <a:endParaRPr lang="zh-CN" altLang="en-US" sz="2400" i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7174189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活动步骤</a:t>
            </a:r>
            <a:endParaRPr lang="zh-CN" altLang="en-US" sz="2000" b="1">
              <a:gradFill flip="none" rotWithShape="1">
                <a:gsLst>
                  <a:gs pos="0">
                    <a:srgbClr val="2179AD">
                      <a:shade val="30000"/>
                      <a:satMod val="115000"/>
                    </a:srgbClr>
                  </a:gs>
                  <a:gs pos="50000">
                    <a:srgbClr val="2179AD">
                      <a:shade val="67500"/>
                      <a:satMod val="115000"/>
                    </a:srgbClr>
                  </a:gs>
                  <a:gs pos="100000">
                    <a:srgbClr val="2179AD">
                      <a:shade val="100000"/>
                      <a:satMod val="115000"/>
                    </a:srgbClr>
                  </a:gs>
                </a:gsLst>
                <a:lin ang="10800000" scaled="1"/>
              </a:gradFill>
            </a:endParaRPr>
          </a:p>
        </p:txBody>
      </p:sp>
      <p:grpSp>
        <p:nvGrpSpPr>
          <p:cNvPr id="121" name="组合 120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/>
          <p:nvPr/>
        </p:nvGrpSpPr>
        <p:grpSpPr>
          <a:xfrm>
            <a:off x="7039042" y="1863171"/>
            <a:ext cx="3969552" cy="3612453"/>
            <a:chOff x="3740151" y="1282701"/>
            <a:chExt cx="4711700" cy="4287838"/>
          </a:xfrm>
        </p:grpSpPr>
        <p:sp>
          <p:nvSpPr>
            <p:cNvPr id="122" name="íşḷíḍè"/>
            <p:cNvSpPr/>
            <p:nvPr/>
          </p:nvSpPr>
          <p:spPr bwMode="auto">
            <a:xfrm>
              <a:off x="4010026" y="2662238"/>
              <a:ext cx="4237038" cy="2646363"/>
            </a:xfrm>
            <a:custGeom>
              <a:gdLst>
                <a:gd name="T0" fmla="*/ 1005 w 1031"/>
                <a:gd name="T1" fmla="*/ 0 h 645"/>
                <a:gd name="T2" fmla="*/ 26 w 1031"/>
                <a:gd name="T3" fmla="*/ 0 h 645"/>
                <a:gd name="T4" fmla="*/ 0 w 1031"/>
                <a:gd name="T5" fmla="*/ 26 h 645"/>
                <a:gd name="T6" fmla="*/ 0 w 1031"/>
                <a:gd name="T7" fmla="*/ 645 h 645"/>
                <a:gd name="T8" fmla="*/ 1031 w 1031"/>
                <a:gd name="T9" fmla="*/ 645 h 645"/>
                <a:gd name="T10" fmla="*/ 1031 w 1031"/>
                <a:gd name="T11" fmla="*/ 26 h 645"/>
                <a:gd name="T12" fmla="*/ 1005 w 1031"/>
                <a:gd name="T13" fmla="*/ 0 h 6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1" h="645">
                  <a:moveTo>
                    <a:pt x="1005" y="0"/>
                  </a:moveTo>
                  <a:cubicBezTo>
                    <a:pt x="26" y="0"/>
                    <a:pt x="26" y="0"/>
                    <a:pt x="26" y="0"/>
                  </a:cubicBezTo>
                  <a:cubicBezTo>
                    <a:pt x="11" y="0"/>
                    <a:pt x="0" y="11"/>
                    <a:pt x="0" y="26"/>
                  </a:cubicBezTo>
                  <a:cubicBezTo>
                    <a:pt x="0" y="645"/>
                    <a:pt x="0" y="645"/>
                    <a:pt x="0" y="645"/>
                  </a:cubicBezTo>
                  <a:cubicBezTo>
                    <a:pt x="1031" y="645"/>
                    <a:pt x="1031" y="645"/>
                    <a:pt x="1031" y="645"/>
                  </a:cubicBezTo>
                  <a:cubicBezTo>
                    <a:pt x="1031" y="26"/>
                    <a:pt x="1031" y="26"/>
                    <a:pt x="1031" y="26"/>
                  </a:cubicBezTo>
                  <a:cubicBezTo>
                    <a:pt x="1031" y="11"/>
                    <a:pt x="1019" y="0"/>
                    <a:pt x="1005" y="0"/>
                  </a:cubicBezTo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3" name="isḻïḓé"/>
            <p:cNvSpPr/>
            <p:nvPr/>
          </p:nvSpPr>
          <p:spPr bwMode="auto">
            <a:xfrm>
              <a:off x="4208463" y="2846388"/>
              <a:ext cx="3841750" cy="2293938"/>
            </a:xfrm>
            <a:prstGeom prst="rect">
              <a:avLst/>
            </a:prstGeom>
            <a:solidFill>
              <a:srgbClr val="319E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4" name="îṥḻîdé"/>
            <p:cNvSpPr/>
            <p:nvPr/>
          </p:nvSpPr>
          <p:spPr bwMode="auto">
            <a:xfrm>
              <a:off x="3740151" y="5283201"/>
              <a:ext cx="4711700" cy="287338"/>
            </a:xfrm>
            <a:custGeom>
              <a:gdLst>
                <a:gd name="T0" fmla="*/ 0 w 1147"/>
                <a:gd name="T1" fmla="*/ 0 h 70"/>
                <a:gd name="T2" fmla="*/ 70 w 1147"/>
                <a:gd name="T3" fmla="*/ 70 h 70"/>
                <a:gd name="T4" fmla="*/ 1078 w 1147"/>
                <a:gd name="T5" fmla="*/ 70 h 70"/>
                <a:gd name="T6" fmla="*/ 1147 w 1147"/>
                <a:gd name="T7" fmla="*/ 0 h 70"/>
                <a:gd name="T8" fmla="*/ 0 w 1147"/>
                <a:gd name="T9" fmla="*/ 0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7" h="70">
                  <a:moveTo>
                    <a:pt x="0" y="0"/>
                  </a:moveTo>
                  <a:cubicBezTo>
                    <a:pt x="0" y="39"/>
                    <a:pt x="32" y="70"/>
                    <a:pt x="70" y="70"/>
                  </a:cubicBezTo>
                  <a:cubicBezTo>
                    <a:pt x="1078" y="70"/>
                    <a:pt x="1078" y="70"/>
                    <a:pt x="1078" y="70"/>
                  </a:cubicBezTo>
                  <a:cubicBezTo>
                    <a:pt x="1116" y="70"/>
                    <a:pt x="1147" y="39"/>
                    <a:pt x="1147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797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5" name="iS1îďe"/>
            <p:cNvSpPr/>
            <p:nvPr/>
          </p:nvSpPr>
          <p:spPr bwMode="auto">
            <a:xfrm>
              <a:off x="5584826" y="5287963"/>
              <a:ext cx="939800" cy="73025"/>
            </a:xfrm>
            <a:custGeom>
              <a:gdLst>
                <a:gd name="T0" fmla="*/ 211 w 229"/>
                <a:gd name="T1" fmla="*/ 18 h 18"/>
                <a:gd name="T2" fmla="*/ 19 w 229"/>
                <a:gd name="T3" fmla="*/ 18 h 18"/>
                <a:gd name="T4" fmla="*/ 0 w 229"/>
                <a:gd name="T5" fmla="*/ 0 h 18"/>
                <a:gd name="T6" fmla="*/ 229 w 229"/>
                <a:gd name="T7" fmla="*/ 0 h 18"/>
                <a:gd name="T8" fmla="*/ 211 w 229"/>
                <a:gd name="T9" fmla="*/ 18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9" h="18">
                  <a:moveTo>
                    <a:pt x="211" y="18"/>
                  </a:moveTo>
                  <a:cubicBezTo>
                    <a:pt x="19" y="18"/>
                    <a:pt x="19" y="18"/>
                    <a:pt x="19" y="18"/>
                  </a:cubicBezTo>
                  <a:cubicBezTo>
                    <a:pt x="8" y="18"/>
                    <a:pt x="0" y="10"/>
                    <a:pt x="0" y="0"/>
                  </a:cubicBezTo>
                  <a:cubicBezTo>
                    <a:pt x="229" y="0"/>
                    <a:pt x="229" y="0"/>
                    <a:pt x="229" y="0"/>
                  </a:cubicBezTo>
                  <a:cubicBezTo>
                    <a:pt x="229" y="10"/>
                    <a:pt x="221" y="18"/>
                    <a:pt x="211" y="1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6" name="iṧḻíḋê"/>
            <p:cNvSpPr/>
            <p:nvPr/>
          </p:nvSpPr>
          <p:spPr bwMode="auto">
            <a:xfrm>
              <a:off x="3740151" y="5283201"/>
              <a:ext cx="1384300" cy="287338"/>
            </a:xfrm>
            <a:custGeom>
              <a:gdLst>
                <a:gd name="T0" fmla="*/ 183 w 337"/>
                <a:gd name="T1" fmla="*/ 0 h 70"/>
                <a:gd name="T2" fmla="*/ 0 w 337"/>
                <a:gd name="T3" fmla="*/ 0 h 70"/>
                <a:gd name="T4" fmla="*/ 70 w 337"/>
                <a:gd name="T5" fmla="*/ 70 h 70"/>
                <a:gd name="T6" fmla="*/ 337 w 337"/>
                <a:gd name="T7" fmla="*/ 70 h 70"/>
                <a:gd name="T8" fmla="*/ 183 w 337"/>
                <a:gd name="T9" fmla="*/ 0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7" h="70">
                  <a:moveTo>
                    <a:pt x="183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9"/>
                    <a:pt x="32" y="70"/>
                    <a:pt x="70" y="70"/>
                  </a:cubicBezTo>
                  <a:cubicBezTo>
                    <a:pt x="337" y="70"/>
                    <a:pt x="337" y="70"/>
                    <a:pt x="337" y="70"/>
                  </a:cubicBezTo>
                  <a:cubicBezTo>
                    <a:pt x="279" y="52"/>
                    <a:pt x="227" y="26"/>
                    <a:pt x="183" y="0"/>
                  </a:cubicBezTo>
                </a:path>
              </a:pathLst>
            </a:custGeom>
            <a:solidFill>
              <a:srgbClr val="7B7A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7" name="ïṡļidé"/>
            <p:cNvSpPr/>
            <p:nvPr/>
          </p:nvSpPr>
          <p:spPr bwMode="auto">
            <a:xfrm>
              <a:off x="4010026" y="2662238"/>
              <a:ext cx="1163638" cy="2038350"/>
            </a:xfrm>
            <a:custGeom>
              <a:gdLst>
                <a:gd name="T0" fmla="*/ 283 w 283"/>
                <a:gd name="T1" fmla="*/ 0 h 497"/>
                <a:gd name="T2" fmla="*/ 26 w 283"/>
                <a:gd name="T3" fmla="*/ 0 h 497"/>
                <a:gd name="T4" fmla="*/ 0 w 283"/>
                <a:gd name="T5" fmla="*/ 26 h 497"/>
                <a:gd name="T6" fmla="*/ 0 w 283"/>
                <a:gd name="T7" fmla="*/ 497 h 497"/>
                <a:gd name="T8" fmla="*/ 283 w 283"/>
                <a:gd name="T9" fmla="*/ 0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3" h="497">
                  <a:moveTo>
                    <a:pt x="283" y="0"/>
                  </a:moveTo>
                  <a:cubicBezTo>
                    <a:pt x="26" y="0"/>
                    <a:pt x="26" y="0"/>
                    <a:pt x="26" y="0"/>
                  </a:cubicBezTo>
                  <a:cubicBezTo>
                    <a:pt x="11" y="0"/>
                    <a:pt x="0" y="11"/>
                    <a:pt x="0" y="26"/>
                  </a:cubicBezTo>
                  <a:cubicBezTo>
                    <a:pt x="0" y="497"/>
                    <a:pt x="0" y="497"/>
                    <a:pt x="0" y="497"/>
                  </a:cubicBezTo>
                  <a:lnTo>
                    <a:pt x="283" y="0"/>
                  </a:lnTo>
                  <a:close/>
                </a:path>
              </a:pathLst>
            </a:custGeom>
            <a:solidFill>
              <a:srgbClr val="2179AD">
                <a:alpha val="47000"/>
              </a:srgb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8" name="ïš1ídé"/>
            <p:cNvSpPr/>
            <p:nvPr/>
          </p:nvSpPr>
          <p:spPr bwMode="auto">
            <a:xfrm>
              <a:off x="6746876" y="3022601"/>
              <a:ext cx="1484313" cy="1009650"/>
            </a:xfrm>
            <a:custGeom>
              <a:gdLst>
                <a:gd name="T0" fmla="*/ 34 w 361"/>
                <a:gd name="T1" fmla="*/ 138 h 246"/>
                <a:gd name="T2" fmla="*/ 128 w 361"/>
                <a:gd name="T3" fmla="*/ 186 h 246"/>
                <a:gd name="T4" fmla="*/ 231 w 361"/>
                <a:gd name="T5" fmla="*/ 51 h 246"/>
                <a:gd name="T6" fmla="*/ 248 w 361"/>
                <a:gd name="T7" fmla="*/ 5 h 246"/>
                <a:gd name="T8" fmla="*/ 257 w 361"/>
                <a:gd name="T9" fmla="*/ 29 h 246"/>
                <a:gd name="T10" fmla="*/ 331 w 361"/>
                <a:gd name="T11" fmla="*/ 0 h 246"/>
                <a:gd name="T12" fmla="*/ 361 w 361"/>
                <a:gd name="T13" fmla="*/ 10 h 246"/>
                <a:gd name="T14" fmla="*/ 261 w 361"/>
                <a:gd name="T15" fmla="*/ 66 h 246"/>
                <a:gd name="T16" fmla="*/ 96 w 361"/>
                <a:gd name="T17" fmla="*/ 246 h 246"/>
                <a:gd name="T18" fmla="*/ 0 w 361"/>
                <a:gd name="T19" fmla="*/ 182 h 246"/>
                <a:gd name="T20" fmla="*/ 34 w 361"/>
                <a:gd name="T21" fmla="*/ 138 h 2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61" h="246">
                  <a:moveTo>
                    <a:pt x="34" y="138"/>
                  </a:moveTo>
                  <a:cubicBezTo>
                    <a:pt x="128" y="186"/>
                    <a:pt x="128" y="186"/>
                    <a:pt x="128" y="186"/>
                  </a:cubicBezTo>
                  <a:cubicBezTo>
                    <a:pt x="231" y="51"/>
                    <a:pt x="231" y="51"/>
                    <a:pt x="231" y="51"/>
                  </a:cubicBezTo>
                  <a:cubicBezTo>
                    <a:pt x="248" y="5"/>
                    <a:pt x="248" y="5"/>
                    <a:pt x="248" y="5"/>
                  </a:cubicBezTo>
                  <a:cubicBezTo>
                    <a:pt x="257" y="29"/>
                    <a:pt x="257" y="29"/>
                    <a:pt x="257" y="29"/>
                  </a:cubicBezTo>
                  <a:cubicBezTo>
                    <a:pt x="257" y="29"/>
                    <a:pt x="308" y="0"/>
                    <a:pt x="331" y="0"/>
                  </a:cubicBezTo>
                  <a:cubicBezTo>
                    <a:pt x="355" y="0"/>
                    <a:pt x="361" y="10"/>
                    <a:pt x="361" y="10"/>
                  </a:cubicBezTo>
                  <a:cubicBezTo>
                    <a:pt x="261" y="66"/>
                    <a:pt x="261" y="66"/>
                    <a:pt x="261" y="66"/>
                  </a:cubicBezTo>
                  <a:cubicBezTo>
                    <a:pt x="96" y="246"/>
                    <a:pt x="96" y="246"/>
                    <a:pt x="96" y="246"/>
                  </a:cubicBezTo>
                  <a:cubicBezTo>
                    <a:pt x="0" y="182"/>
                    <a:pt x="0" y="182"/>
                    <a:pt x="0" y="182"/>
                  </a:cubicBezTo>
                  <a:lnTo>
                    <a:pt x="34" y="138"/>
                  </a:lnTo>
                  <a:close/>
                </a:path>
              </a:pathLst>
            </a:custGeom>
            <a:solidFill>
              <a:srgbClr val="EEBC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9" name="íŝ1íḍé"/>
            <p:cNvSpPr/>
            <p:nvPr/>
          </p:nvSpPr>
          <p:spPr bwMode="auto">
            <a:xfrm>
              <a:off x="5222876" y="3178176"/>
              <a:ext cx="1327150" cy="1962150"/>
            </a:xfrm>
            <a:custGeom>
              <a:gdLst>
                <a:gd name="T0" fmla="*/ 0 w 323"/>
                <a:gd name="T1" fmla="*/ 70 h 478"/>
                <a:gd name="T2" fmla="*/ 55 w 323"/>
                <a:gd name="T3" fmla="*/ 303 h 478"/>
                <a:gd name="T4" fmla="*/ 24 w 323"/>
                <a:gd name="T5" fmla="*/ 478 h 478"/>
                <a:gd name="T6" fmla="*/ 323 w 323"/>
                <a:gd name="T7" fmla="*/ 478 h 478"/>
                <a:gd name="T8" fmla="*/ 287 w 323"/>
                <a:gd name="T9" fmla="*/ 282 h 478"/>
                <a:gd name="T10" fmla="*/ 313 w 323"/>
                <a:gd name="T11" fmla="*/ 25 h 478"/>
                <a:gd name="T12" fmla="*/ 258 w 323"/>
                <a:gd name="T13" fmla="*/ 1 h 478"/>
                <a:gd name="T14" fmla="*/ 54 w 323"/>
                <a:gd name="T15" fmla="*/ 9 h 478"/>
                <a:gd name="T16" fmla="*/ 0 w 323"/>
                <a:gd name="T17" fmla="*/ 70 h 4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3" h="478">
                  <a:moveTo>
                    <a:pt x="0" y="70"/>
                  </a:moveTo>
                  <a:cubicBezTo>
                    <a:pt x="55" y="303"/>
                    <a:pt x="55" y="303"/>
                    <a:pt x="55" y="303"/>
                  </a:cubicBezTo>
                  <a:cubicBezTo>
                    <a:pt x="24" y="478"/>
                    <a:pt x="24" y="478"/>
                    <a:pt x="24" y="478"/>
                  </a:cubicBezTo>
                  <a:cubicBezTo>
                    <a:pt x="323" y="478"/>
                    <a:pt x="323" y="478"/>
                    <a:pt x="323" y="478"/>
                  </a:cubicBezTo>
                  <a:cubicBezTo>
                    <a:pt x="287" y="282"/>
                    <a:pt x="287" y="282"/>
                    <a:pt x="287" y="282"/>
                  </a:cubicBezTo>
                  <a:cubicBezTo>
                    <a:pt x="313" y="25"/>
                    <a:pt x="313" y="25"/>
                    <a:pt x="313" y="25"/>
                  </a:cubicBezTo>
                  <a:cubicBezTo>
                    <a:pt x="299" y="9"/>
                    <a:pt x="279" y="0"/>
                    <a:pt x="258" y="1"/>
                  </a:cubicBezTo>
                  <a:cubicBezTo>
                    <a:pt x="54" y="9"/>
                    <a:pt x="54" y="9"/>
                    <a:pt x="54" y="9"/>
                  </a:cubicBezTo>
                  <a:cubicBezTo>
                    <a:pt x="46" y="10"/>
                    <a:pt x="0" y="70"/>
                    <a:pt x="0" y="70"/>
                  </a:cubicBezTo>
                  <a:close/>
                </a:path>
              </a:pathLst>
            </a:custGeom>
            <a:solidFill>
              <a:srgbClr val="61A7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0" name="ïṣ1ïḋe"/>
            <p:cNvSpPr/>
            <p:nvPr/>
          </p:nvSpPr>
          <p:spPr bwMode="auto">
            <a:xfrm>
              <a:off x="6118226" y="3128963"/>
              <a:ext cx="1647825" cy="2011363"/>
            </a:xfrm>
            <a:custGeom>
              <a:gdLst>
                <a:gd name="T0" fmla="*/ 401 w 401"/>
                <a:gd name="T1" fmla="*/ 63 h 490"/>
                <a:gd name="T2" fmla="*/ 361 w 401"/>
                <a:gd name="T3" fmla="*/ 42 h 490"/>
                <a:gd name="T4" fmla="*/ 258 w 401"/>
                <a:gd name="T5" fmla="*/ 145 h 490"/>
                <a:gd name="T6" fmla="*/ 105 w 401"/>
                <a:gd name="T7" fmla="*/ 31 h 490"/>
                <a:gd name="T8" fmla="*/ 8 w 401"/>
                <a:gd name="T9" fmla="*/ 12 h 490"/>
                <a:gd name="T10" fmla="*/ 69 w 401"/>
                <a:gd name="T11" fmla="*/ 294 h 490"/>
                <a:gd name="T12" fmla="*/ 105 w 401"/>
                <a:gd name="T13" fmla="*/ 490 h 490"/>
                <a:gd name="T14" fmla="*/ 145 w 401"/>
                <a:gd name="T15" fmla="*/ 490 h 490"/>
                <a:gd name="T16" fmla="*/ 107 w 401"/>
                <a:gd name="T17" fmla="*/ 151 h 490"/>
                <a:gd name="T18" fmla="*/ 251 w 401"/>
                <a:gd name="T19" fmla="*/ 233 h 490"/>
                <a:gd name="T20" fmla="*/ 401 w 401"/>
                <a:gd name="T21" fmla="*/ 63 h 4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01" h="490">
                  <a:moveTo>
                    <a:pt x="401" y="63"/>
                  </a:moveTo>
                  <a:cubicBezTo>
                    <a:pt x="361" y="42"/>
                    <a:pt x="361" y="42"/>
                    <a:pt x="361" y="42"/>
                  </a:cubicBezTo>
                  <a:cubicBezTo>
                    <a:pt x="258" y="145"/>
                    <a:pt x="258" y="145"/>
                    <a:pt x="258" y="145"/>
                  </a:cubicBezTo>
                  <a:cubicBezTo>
                    <a:pt x="105" y="31"/>
                    <a:pt x="105" y="31"/>
                    <a:pt x="105" y="31"/>
                  </a:cubicBezTo>
                  <a:cubicBezTo>
                    <a:pt x="105" y="31"/>
                    <a:pt x="69" y="0"/>
                    <a:pt x="8" y="12"/>
                  </a:cubicBezTo>
                  <a:cubicBezTo>
                    <a:pt x="8" y="12"/>
                    <a:pt x="0" y="125"/>
                    <a:pt x="69" y="294"/>
                  </a:cubicBezTo>
                  <a:cubicBezTo>
                    <a:pt x="78" y="365"/>
                    <a:pt x="105" y="490"/>
                    <a:pt x="105" y="490"/>
                  </a:cubicBezTo>
                  <a:cubicBezTo>
                    <a:pt x="145" y="490"/>
                    <a:pt x="145" y="490"/>
                    <a:pt x="145" y="490"/>
                  </a:cubicBezTo>
                  <a:cubicBezTo>
                    <a:pt x="107" y="151"/>
                    <a:pt x="107" y="151"/>
                    <a:pt x="107" y="151"/>
                  </a:cubicBezTo>
                  <a:cubicBezTo>
                    <a:pt x="251" y="233"/>
                    <a:pt x="251" y="233"/>
                    <a:pt x="251" y="233"/>
                  </a:cubicBezTo>
                  <a:lnTo>
                    <a:pt x="401" y="6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1" name="ïŝ1îḋé"/>
            <p:cNvSpPr/>
            <p:nvPr/>
          </p:nvSpPr>
          <p:spPr bwMode="auto">
            <a:xfrm>
              <a:off x="5621338" y="3198813"/>
              <a:ext cx="468313" cy="422275"/>
            </a:xfrm>
            <a:custGeom>
              <a:gdLst>
                <a:gd name="T0" fmla="*/ 114 w 114"/>
                <a:gd name="T1" fmla="*/ 8 h 103"/>
                <a:gd name="T2" fmla="*/ 87 w 114"/>
                <a:gd name="T3" fmla="*/ 103 h 103"/>
                <a:gd name="T4" fmla="*/ 0 w 114"/>
                <a:gd name="T5" fmla="*/ 8 h 103"/>
                <a:gd name="T6" fmla="*/ 56 w 114"/>
                <a:gd name="T7" fmla="*/ 0 h 103"/>
                <a:gd name="T8" fmla="*/ 114 w 114"/>
                <a:gd name="T9" fmla="*/ 8 h 1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" h="103">
                  <a:moveTo>
                    <a:pt x="114" y="8"/>
                  </a:moveTo>
                  <a:cubicBezTo>
                    <a:pt x="112" y="10"/>
                    <a:pt x="87" y="103"/>
                    <a:pt x="87" y="103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56" y="0"/>
                    <a:pt x="56" y="0"/>
                    <a:pt x="56" y="0"/>
                  </a:cubicBezTo>
                  <a:lnTo>
                    <a:pt x="114" y="8"/>
                  </a:lnTo>
                  <a:close/>
                </a:path>
              </a:pathLst>
            </a:custGeom>
            <a:solidFill>
              <a:srgbClr val="EEBC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2" name="îṣḻïdè"/>
            <p:cNvSpPr/>
            <p:nvPr/>
          </p:nvSpPr>
          <p:spPr bwMode="auto">
            <a:xfrm>
              <a:off x="5888038" y="3079751"/>
              <a:ext cx="419100" cy="344488"/>
            </a:xfrm>
            <a:custGeom>
              <a:gdLst>
                <a:gd name="T0" fmla="*/ 99 w 102"/>
                <a:gd name="T1" fmla="*/ 84 h 84"/>
                <a:gd name="T2" fmla="*/ 87 w 102"/>
                <a:gd name="T3" fmla="*/ 83 h 84"/>
                <a:gd name="T4" fmla="*/ 0 w 102"/>
                <a:gd name="T5" fmla="*/ 11 h 84"/>
                <a:gd name="T6" fmla="*/ 1 w 102"/>
                <a:gd name="T7" fmla="*/ 0 h 84"/>
                <a:gd name="T8" fmla="*/ 99 w 102"/>
                <a:gd name="T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2" h="84">
                  <a:moveTo>
                    <a:pt x="99" y="84"/>
                  </a:moveTo>
                  <a:cubicBezTo>
                    <a:pt x="87" y="83"/>
                    <a:pt x="87" y="83"/>
                    <a:pt x="87" y="83"/>
                  </a:cubicBezTo>
                  <a:cubicBezTo>
                    <a:pt x="91" y="16"/>
                    <a:pt x="4" y="11"/>
                    <a:pt x="0" y="11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2" y="1"/>
                    <a:pt x="102" y="6"/>
                    <a:pt x="99" y="84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3" name="iṩļíḓe"/>
            <p:cNvSpPr/>
            <p:nvPr/>
          </p:nvSpPr>
          <p:spPr bwMode="auto">
            <a:xfrm>
              <a:off x="5321301" y="3195638"/>
              <a:ext cx="444500" cy="1944688"/>
            </a:xfrm>
            <a:custGeom>
              <a:gdLst>
                <a:gd name="T0" fmla="*/ 67 w 108"/>
                <a:gd name="T1" fmla="*/ 0 h 474"/>
                <a:gd name="T2" fmla="*/ 89 w 108"/>
                <a:gd name="T3" fmla="*/ 281 h 474"/>
                <a:gd name="T4" fmla="*/ 0 w 108"/>
                <a:gd name="T5" fmla="*/ 474 h 474"/>
                <a:gd name="T6" fmla="*/ 23 w 108"/>
                <a:gd name="T7" fmla="*/ 281 h 474"/>
                <a:gd name="T8" fmla="*/ 67 w 108"/>
                <a:gd name="T9" fmla="*/ 0 h 4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8" h="472">
                  <a:moveTo>
                    <a:pt x="67" y="0"/>
                  </a:moveTo>
                  <a:cubicBezTo>
                    <a:pt x="67" y="0"/>
                    <a:pt x="108" y="226"/>
                    <a:pt x="89" y="281"/>
                  </a:cubicBezTo>
                  <a:cubicBezTo>
                    <a:pt x="70" y="337"/>
                    <a:pt x="0" y="474"/>
                    <a:pt x="0" y="474"/>
                  </a:cubicBezTo>
                  <a:cubicBezTo>
                    <a:pt x="23" y="281"/>
                    <a:pt x="23" y="281"/>
                    <a:pt x="23" y="281"/>
                  </a:cubicBezTo>
                  <a:lnTo>
                    <a:pt x="67" y="0"/>
                  </a:lnTo>
                  <a:close/>
                </a:path>
              </a:pathLst>
            </a:custGeom>
            <a:gradFill>
              <a:gsLst>
                <a:gs pos="100000">
                  <a:srgbClr val="338BE8"/>
                </a:gs>
                <a:gs pos="0">
                  <a:srgbClr val="5EA5FA"/>
                </a:gs>
              </a:gsLst>
              <a:lin ang="16200000" scaled="0"/>
            </a:gra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4" name="îṧḻíḋe"/>
            <p:cNvSpPr/>
            <p:nvPr/>
          </p:nvSpPr>
          <p:spPr bwMode="auto">
            <a:xfrm>
              <a:off x="6048376" y="3413126"/>
              <a:ext cx="423863" cy="573088"/>
            </a:xfrm>
            <a:custGeom>
              <a:gdLst>
                <a:gd name="T0" fmla="*/ 78 w 103"/>
                <a:gd name="T1" fmla="*/ 140 h 140"/>
                <a:gd name="T2" fmla="*/ 67 w 103"/>
                <a:gd name="T3" fmla="*/ 137 h 140"/>
                <a:gd name="T4" fmla="*/ 68 w 103"/>
                <a:gd name="T5" fmla="*/ 19 h 140"/>
                <a:gd name="T6" fmla="*/ 49 w 103"/>
                <a:gd name="T7" fmla="*/ 12 h 140"/>
                <a:gd name="T8" fmla="*/ 31 w 103"/>
                <a:gd name="T9" fmla="*/ 21 h 140"/>
                <a:gd name="T10" fmla="*/ 47 w 103"/>
                <a:gd name="T11" fmla="*/ 132 h 140"/>
                <a:gd name="T12" fmla="*/ 37 w 103"/>
                <a:gd name="T13" fmla="*/ 137 h 140"/>
                <a:gd name="T14" fmla="*/ 22 w 103"/>
                <a:gd name="T15" fmla="*/ 15 h 140"/>
                <a:gd name="T16" fmla="*/ 49 w 103"/>
                <a:gd name="T17" fmla="*/ 1 h 140"/>
                <a:gd name="T18" fmla="*/ 77 w 103"/>
                <a:gd name="T19" fmla="*/ 12 h 140"/>
                <a:gd name="T20" fmla="*/ 78 w 103"/>
                <a:gd name="T21" fmla="*/ 140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3" h="140">
                  <a:moveTo>
                    <a:pt x="78" y="140"/>
                  </a:moveTo>
                  <a:cubicBezTo>
                    <a:pt x="67" y="137"/>
                    <a:pt x="67" y="137"/>
                    <a:pt x="67" y="137"/>
                  </a:cubicBezTo>
                  <a:cubicBezTo>
                    <a:pt x="74" y="112"/>
                    <a:pt x="87" y="43"/>
                    <a:pt x="68" y="19"/>
                  </a:cubicBezTo>
                  <a:cubicBezTo>
                    <a:pt x="64" y="14"/>
                    <a:pt x="57" y="11"/>
                    <a:pt x="49" y="12"/>
                  </a:cubicBezTo>
                  <a:cubicBezTo>
                    <a:pt x="41" y="12"/>
                    <a:pt x="35" y="15"/>
                    <a:pt x="31" y="21"/>
                  </a:cubicBezTo>
                  <a:cubicBezTo>
                    <a:pt x="16" y="46"/>
                    <a:pt x="38" y="110"/>
                    <a:pt x="47" y="132"/>
                  </a:cubicBezTo>
                  <a:cubicBezTo>
                    <a:pt x="37" y="137"/>
                    <a:pt x="37" y="137"/>
                    <a:pt x="37" y="137"/>
                  </a:cubicBezTo>
                  <a:cubicBezTo>
                    <a:pt x="35" y="133"/>
                    <a:pt x="0" y="50"/>
                    <a:pt x="22" y="15"/>
                  </a:cubicBezTo>
                  <a:cubicBezTo>
                    <a:pt x="28" y="6"/>
                    <a:pt x="37" y="1"/>
                    <a:pt x="49" y="1"/>
                  </a:cubicBezTo>
                  <a:cubicBezTo>
                    <a:pt x="61" y="0"/>
                    <a:pt x="70" y="4"/>
                    <a:pt x="77" y="12"/>
                  </a:cubicBezTo>
                  <a:cubicBezTo>
                    <a:pt x="103" y="45"/>
                    <a:pt x="79" y="136"/>
                    <a:pt x="78" y="140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5" name="iṧľíḍé"/>
            <p:cNvSpPr/>
            <p:nvPr/>
          </p:nvSpPr>
          <p:spPr bwMode="auto">
            <a:xfrm>
              <a:off x="5251451" y="3195638"/>
              <a:ext cx="460375" cy="1944688"/>
            </a:xfrm>
            <a:custGeom>
              <a:gdLst>
                <a:gd name="T0" fmla="*/ 84 w 112"/>
                <a:gd name="T1" fmla="*/ 0 h 474"/>
                <a:gd name="T2" fmla="*/ 48 w 112"/>
                <a:gd name="T3" fmla="*/ 299 h 474"/>
                <a:gd name="T4" fmla="*/ 17 w 112"/>
                <a:gd name="T5" fmla="*/ 474 h 474"/>
                <a:gd name="T6" fmla="*/ 0 w 112"/>
                <a:gd name="T7" fmla="*/ 474 h 474"/>
                <a:gd name="T8" fmla="*/ 15 w 112"/>
                <a:gd name="T9" fmla="*/ 154 h 474"/>
                <a:gd name="T10" fmla="*/ 45 w 112"/>
                <a:gd name="T11" fmla="*/ 5 h 474"/>
                <a:gd name="T12" fmla="*/ 84 w 112"/>
                <a:gd name="T13" fmla="*/ 0 h 4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472">
                  <a:moveTo>
                    <a:pt x="84" y="0"/>
                  </a:moveTo>
                  <a:cubicBezTo>
                    <a:pt x="84" y="0"/>
                    <a:pt x="112" y="247"/>
                    <a:pt x="48" y="299"/>
                  </a:cubicBezTo>
                  <a:cubicBezTo>
                    <a:pt x="49" y="299"/>
                    <a:pt x="17" y="474"/>
                    <a:pt x="17" y="474"/>
                  </a:cubicBezTo>
                  <a:cubicBezTo>
                    <a:pt x="0" y="474"/>
                    <a:pt x="0" y="474"/>
                    <a:pt x="0" y="474"/>
                  </a:cubicBezTo>
                  <a:cubicBezTo>
                    <a:pt x="15" y="154"/>
                    <a:pt x="15" y="154"/>
                    <a:pt x="15" y="154"/>
                  </a:cubicBezTo>
                  <a:cubicBezTo>
                    <a:pt x="45" y="5"/>
                    <a:pt x="45" y="5"/>
                    <a:pt x="45" y="5"/>
                  </a:cubicBezTo>
                  <a:lnTo>
                    <a:pt x="8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6" name="ïš1íḋè"/>
            <p:cNvSpPr/>
            <p:nvPr/>
          </p:nvSpPr>
          <p:spPr bwMode="auto">
            <a:xfrm>
              <a:off x="6299201" y="3946526"/>
              <a:ext cx="115888" cy="109538"/>
            </a:xfrm>
            <a:custGeom>
              <a:gdLst>
                <a:gd name="T0" fmla="*/ 1 w 28"/>
                <a:gd name="T1" fmla="*/ 15 h 27"/>
                <a:gd name="T2" fmla="*/ 15 w 28"/>
                <a:gd name="T3" fmla="*/ 27 h 27"/>
                <a:gd name="T4" fmla="*/ 27 w 28"/>
                <a:gd name="T5" fmla="*/ 12 h 27"/>
                <a:gd name="T6" fmla="*/ 13 w 28"/>
                <a:gd name="T7" fmla="*/ 1 h 27"/>
                <a:gd name="T8" fmla="*/ 1 w 28"/>
                <a:gd name="T9" fmla="*/ 15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27">
                  <a:moveTo>
                    <a:pt x="1" y="15"/>
                  </a:moveTo>
                  <a:cubicBezTo>
                    <a:pt x="2" y="22"/>
                    <a:pt x="8" y="27"/>
                    <a:pt x="15" y="27"/>
                  </a:cubicBezTo>
                  <a:cubicBezTo>
                    <a:pt x="22" y="26"/>
                    <a:pt x="28" y="20"/>
                    <a:pt x="27" y="12"/>
                  </a:cubicBezTo>
                  <a:cubicBezTo>
                    <a:pt x="26" y="5"/>
                    <a:pt x="20" y="0"/>
                    <a:pt x="13" y="1"/>
                  </a:cubicBezTo>
                  <a:cubicBezTo>
                    <a:pt x="6" y="1"/>
                    <a:pt x="0" y="8"/>
                    <a:pt x="1" y="15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7" name="ísļíḓé"/>
            <p:cNvSpPr/>
            <p:nvPr/>
          </p:nvSpPr>
          <p:spPr bwMode="auto">
            <a:xfrm>
              <a:off x="6159501" y="3933826"/>
              <a:ext cx="111125" cy="111125"/>
            </a:xfrm>
            <a:custGeom>
              <a:gdLst>
                <a:gd name="T0" fmla="*/ 1 w 27"/>
                <a:gd name="T1" fmla="*/ 15 h 27"/>
                <a:gd name="T2" fmla="*/ 15 w 27"/>
                <a:gd name="T3" fmla="*/ 26 h 27"/>
                <a:gd name="T4" fmla="*/ 27 w 27"/>
                <a:gd name="T5" fmla="*/ 12 h 27"/>
                <a:gd name="T6" fmla="*/ 13 w 27"/>
                <a:gd name="T7" fmla="*/ 1 h 27"/>
                <a:gd name="T8" fmla="*/ 1 w 27"/>
                <a:gd name="T9" fmla="*/ 15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27">
                  <a:moveTo>
                    <a:pt x="1" y="15"/>
                  </a:moveTo>
                  <a:cubicBezTo>
                    <a:pt x="1" y="22"/>
                    <a:pt x="8" y="27"/>
                    <a:pt x="15" y="26"/>
                  </a:cubicBezTo>
                  <a:cubicBezTo>
                    <a:pt x="22" y="26"/>
                    <a:pt x="27" y="19"/>
                    <a:pt x="27" y="12"/>
                  </a:cubicBezTo>
                  <a:cubicBezTo>
                    <a:pt x="26" y="5"/>
                    <a:pt x="20" y="0"/>
                    <a:pt x="13" y="1"/>
                  </a:cubicBezTo>
                  <a:cubicBezTo>
                    <a:pt x="5" y="1"/>
                    <a:pt x="0" y="7"/>
                    <a:pt x="1" y="15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8" name="îṥļîdê"/>
            <p:cNvSpPr/>
            <p:nvPr/>
          </p:nvSpPr>
          <p:spPr bwMode="auto">
            <a:xfrm>
              <a:off x="4191001" y="3216276"/>
              <a:ext cx="1404938" cy="1673225"/>
            </a:xfrm>
            <a:custGeom>
              <a:gdLst>
                <a:gd name="T0" fmla="*/ 297 w 342"/>
                <a:gd name="T1" fmla="*/ 150 h 408"/>
                <a:gd name="T2" fmla="*/ 297 w 342"/>
                <a:gd name="T3" fmla="*/ 143 h 408"/>
                <a:gd name="T4" fmla="*/ 342 w 342"/>
                <a:gd name="T5" fmla="*/ 111 h 408"/>
                <a:gd name="T6" fmla="*/ 303 w 342"/>
                <a:gd name="T7" fmla="*/ 3 h 408"/>
                <a:gd name="T8" fmla="*/ 303 w 342"/>
                <a:gd name="T9" fmla="*/ 0 h 408"/>
                <a:gd name="T10" fmla="*/ 229 w 342"/>
                <a:gd name="T11" fmla="*/ 58 h 408"/>
                <a:gd name="T12" fmla="*/ 17 w 342"/>
                <a:gd name="T13" fmla="*/ 252 h 408"/>
                <a:gd name="T14" fmla="*/ 278 w 342"/>
                <a:gd name="T15" fmla="*/ 408 h 408"/>
                <a:gd name="T16" fmla="*/ 292 w 342"/>
                <a:gd name="T17" fmla="*/ 391 h 408"/>
                <a:gd name="T18" fmla="*/ 126 w 342"/>
                <a:gd name="T19" fmla="*/ 245 h 408"/>
                <a:gd name="T20" fmla="*/ 216 w 342"/>
                <a:gd name="T21" fmla="*/ 191 h 408"/>
                <a:gd name="T22" fmla="*/ 297 w 342"/>
                <a:gd name="T23" fmla="*/ 150 h 4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42" h="408">
                  <a:moveTo>
                    <a:pt x="297" y="150"/>
                  </a:moveTo>
                  <a:cubicBezTo>
                    <a:pt x="297" y="143"/>
                    <a:pt x="297" y="143"/>
                    <a:pt x="297" y="143"/>
                  </a:cubicBezTo>
                  <a:cubicBezTo>
                    <a:pt x="342" y="111"/>
                    <a:pt x="342" y="111"/>
                    <a:pt x="342" y="111"/>
                  </a:cubicBezTo>
                  <a:cubicBezTo>
                    <a:pt x="303" y="3"/>
                    <a:pt x="303" y="3"/>
                    <a:pt x="303" y="3"/>
                  </a:cubicBezTo>
                  <a:cubicBezTo>
                    <a:pt x="303" y="0"/>
                    <a:pt x="303" y="0"/>
                    <a:pt x="303" y="0"/>
                  </a:cubicBezTo>
                  <a:cubicBezTo>
                    <a:pt x="229" y="58"/>
                    <a:pt x="229" y="58"/>
                    <a:pt x="229" y="58"/>
                  </a:cubicBezTo>
                  <a:cubicBezTo>
                    <a:pt x="139" y="129"/>
                    <a:pt x="0" y="241"/>
                    <a:pt x="17" y="252"/>
                  </a:cubicBezTo>
                  <a:cubicBezTo>
                    <a:pt x="278" y="408"/>
                    <a:pt x="278" y="408"/>
                    <a:pt x="278" y="408"/>
                  </a:cubicBezTo>
                  <a:cubicBezTo>
                    <a:pt x="292" y="391"/>
                    <a:pt x="292" y="391"/>
                    <a:pt x="292" y="391"/>
                  </a:cubicBezTo>
                  <a:cubicBezTo>
                    <a:pt x="126" y="245"/>
                    <a:pt x="126" y="245"/>
                    <a:pt x="126" y="245"/>
                  </a:cubicBezTo>
                  <a:cubicBezTo>
                    <a:pt x="216" y="191"/>
                    <a:pt x="216" y="191"/>
                    <a:pt x="216" y="191"/>
                  </a:cubicBezTo>
                  <a:lnTo>
                    <a:pt x="297" y="1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9" name="iṣḻïḍè"/>
            <p:cNvSpPr/>
            <p:nvPr/>
          </p:nvSpPr>
          <p:spPr bwMode="auto">
            <a:xfrm>
              <a:off x="5349876" y="3749676"/>
              <a:ext cx="193675" cy="192088"/>
            </a:xfrm>
            <a:prstGeom prst="ellipse">
              <a:avLst/>
            </a:prstGeom>
            <a:solidFill>
              <a:srgbClr val="EBEE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0" name="íṡľïḑé"/>
            <p:cNvSpPr/>
            <p:nvPr/>
          </p:nvSpPr>
          <p:spPr bwMode="auto">
            <a:xfrm>
              <a:off x="5235576" y="4695826"/>
              <a:ext cx="225425" cy="227013"/>
            </a:xfrm>
            <a:prstGeom prst="ellipse">
              <a:avLst/>
            </a:prstGeom>
            <a:solidFill>
              <a:srgbClr val="EEBC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1" name="ís1iďe"/>
            <p:cNvSpPr/>
            <p:nvPr/>
          </p:nvSpPr>
          <p:spPr bwMode="auto">
            <a:xfrm>
              <a:off x="6508751" y="3281363"/>
              <a:ext cx="377825" cy="652463"/>
            </a:xfrm>
            <a:custGeom>
              <a:gdLst>
                <a:gd name="T0" fmla="*/ 0 w 92"/>
                <a:gd name="T1" fmla="*/ 0 h 159"/>
                <a:gd name="T2" fmla="*/ 92 w 92"/>
                <a:gd name="T3" fmla="*/ 159 h 159"/>
                <a:gd name="T4" fmla="*/ 10 w 92"/>
                <a:gd name="T5" fmla="*/ 114 h 159"/>
                <a:gd name="T6" fmla="*/ 0 w 92"/>
                <a:gd name="T7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59">
                  <a:moveTo>
                    <a:pt x="0" y="0"/>
                  </a:moveTo>
                  <a:cubicBezTo>
                    <a:pt x="2" y="4"/>
                    <a:pt x="92" y="159"/>
                    <a:pt x="92" y="159"/>
                  </a:cubicBezTo>
                  <a:cubicBezTo>
                    <a:pt x="10" y="114"/>
                    <a:pt x="10" y="114"/>
                    <a:pt x="10" y="114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100000">
                  <a:srgbClr val="D2E6F9"/>
                </a:gs>
                <a:gs pos="0">
                  <a:srgbClr val="EFF6FD"/>
                </a:gs>
              </a:gsLst>
              <a:lin ang="16200000" scaled="0"/>
            </a:gra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2" name="íṧ1iďé"/>
            <p:cNvSpPr/>
            <p:nvPr/>
          </p:nvSpPr>
          <p:spPr bwMode="auto">
            <a:xfrm>
              <a:off x="5427663" y="3100388"/>
              <a:ext cx="369888" cy="685800"/>
            </a:xfrm>
            <a:custGeom>
              <a:gdLst>
                <a:gd name="T0" fmla="*/ 11 w 90"/>
                <a:gd name="T1" fmla="*/ 167 h 167"/>
                <a:gd name="T2" fmla="*/ 0 w 90"/>
                <a:gd name="T3" fmla="*/ 167 h 167"/>
                <a:gd name="T4" fmla="*/ 4 w 90"/>
                <a:gd name="T5" fmla="*/ 72 h 167"/>
                <a:gd name="T6" fmla="*/ 90 w 90"/>
                <a:gd name="T7" fmla="*/ 1 h 167"/>
                <a:gd name="T8" fmla="*/ 90 w 90"/>
                <a:gd name="T9" fmla="*/ 11 h 167"/>
                <a:gd name="T10" fmla="*/ 15 w 90"/>
                <a:gd name="T11" fmla="*/ 72 h 167"/>
                <a:gd name="T12" fmla="*/ 11 w 90"/>
                <a:gd name="T13" fmla="*/ 167 h 1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67">
                  <a:moveTo>
                    <a:pt x="11" y="167"/>
                  </a:moveTo>
                  <a:cubicBezTo>
                    <a:pt x="0" y="167"/>
                    <a:pt x="0" y="167"/>
                    <a:pt x="0" y="167"/>
                  </a:cubicBezTo>
                  <a:cubicBezTo>
                    <a:pt x="0" y="167"/>
                    <a:pt x="0" y="139"/>
                    <a:pt x="4" y="72"/>
                  </a:cubicBezTo>
                  <a:cubicBezTo>
                    <a:pt x="7" y="0"/>
                    <a:pt x="89" y="1"/>
                    <a:pt x="90" y="1"/>
                  </a:cubicBezTo>
                  <a:cubicBezTo>
                    <a:pt x="90" y="11"/>
                    <a:pt x="90" y="11"/>
                    <a:pt x="90" y="11"/>
                  </a:cubicBezTo>
                  <a:cubicBezTo>
                    <a:pt x="87" y="11"/>
                    <a:pt x="18" y="11"/>
                    <a:pt x="15" y="72"/>
                  </a:cubicBezTo>
                  <a:cubicBezTo>
                    <a:pt x="11" y="139"/>
                    <a:pt x="11" y="167"/>
                    <a:pt x="11" y="167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3" name="îs1íḓé"/>
            <p:cNvSpPr/>
            <p:nvPr/>
          </p:nvSpPr>
          <p:spPr bwMode="auto">
            <a:xfrm>
              <a:off x="5370513" y="3765551"/>
              <a:ext cx="155575" cy="155575"/>
            </a:xfrm>
            <a:prstGeom prst="ellipse">
              <a:avLst/>
            </a:pr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4" name="îṡļíḋê"/>
            <p:cNvSpPr/>
            <p:nvPr/>
          </p:nvSpPr>
          <p:spPr bwMode="auto">
            <a:xfrm>
              <a:off x="5160963" y="3232151"/>
              <a:ext cx="255588" cy="725488"/>
            </a:xfrm>
            <a:custGeom>
              <a:gdLst>
                <a:gd name="T0" fmla="*/ 93 w 161"/>
                <a:gd name="T1" fmla="*/ 411 h 457"/>
                <a:gd name="T2" fmla="*/ 0 w 161"/>
                <a:gd name="T3" fmla="*/ 457 h 457"/>
                <a:gd name="T4" fmla="*/ 161 w 161"/>
                <a:gd name="T5" fmla="*/ 0 h 457"/>
                <a:gd name="T6" fmla="*/ 93 w 161"/>
                <a:gd name="T7" fmla="*/ 411 h 4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1" h="457">
                  <a:moveTo>
                    <a:pt x="93" y="411"/>
                  </a:moveTo>
                  <a:lnTo>
                    <a:pt x="0" y="457"/>
                  </a:lnTo>
                  <a:lnTo>
                    <a:pt x="161" y="0"/>
                  </a:lnTo>
                  <a:lnTo>
                    <a:pt x="93" y="411"/>
                  </a:lnTo>
                  <a:close/>
                </a:path>
              </a:pathLst>
            </a:custGeom>
            <a:gradFill>
              <a:gsLst>
                <a:gs pos="100000">
                  <a:srgbClr val="D2E6F9"/>
                </a:gs>
                <a:gs pos="0">
                  <a:srgbClr val="EFF6FD"/>
                </a:gs>
              </a:gsLst>
              <a:lin ang="16200000" scaled="0"/>
            </a:gra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5" name="ïšľîdê"/>
            <p:cNvSpPr/>
            <p:nvPr/>
          </p:nvSpPr>
          <p:spPr bwMode="auto">
            <a:xfrm>
              <a:off x="5707063" y="2690813"/>
              <a:ext cx="292100" cy="652463"/>
            </a:xfrm>
            <a:custGeom>
              <a:gdLst>
                <a:gd name="T0" fmla="*/ 71 w 71"/>
                <a:gd name="T1" fmla="*/ 0 h 159"/>
                <a:gd name="T2" fmla="*/ 67 w 71"/>
                <a:gd name="T3" fmla="*/ 127 h 159"/>
                <a:gd name="T4" fmla="*/ 41 w 71"/>
                <a:gd name="T5" fmla="*/ 157 h 159"/>
                <a:gd name="T6" fmla="*/ 7 w 71"/>
                <a:gd name="T7" fmla="*/ 131 h 159"/>
                <a:gd name="T8" fmla="*/ 0 w 71"/>
                <a:gd name="T9" fmla="*/ 21 h 159"/>
                <a:gd name="T10" fmla="*/ 71 w 71"/>
                <a:gd name="T11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1" h="159">
                  <a:moveTo>
                    <a:pt x="71" y="0"/>
                  </a:moveTo>
                  <a:cubicBezTo>
                    <a:pt x="67" y="127"/>
                    <a:pt x="67" y="127"/>
                    <a:pt x="67" y="127"/>
                  </a:cubicBezTo>
                  <a:cubicBezTo>
                    <a:pt x="67" y="142"/>
                    <a:pt x="56" y="154"/>
                    <a:pt x="41" y="157"/>
                  </a:cubicBezTo>
                  <a:cubicBezTo>
                    <a:pt x="25" y="159"/>
                    <a:pt x="9" y="148"/>
                    <a:pt x="7" y="131"/>
                  </a:cubicBezTo>
                  <a:cubicBezTo>
                    <a:pt x="0" y="21"/>
                    <a:pt x="0" y="21"/>
                    <a:pt x="0" y="21"/>
                  </a:cubicBezTo>
                  <a:lnTo>
                    <a:pt x="71" y="0"/>
                  </a:lnTo>
                  <a:close/>
                </a:path>
              </a:pathLst>
            </a:custGeom>
            <a:solidFill>
              <a:srgbClr val="EEBC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6" name="ïṥľidé"/>
            <p:cNvSpPr/>
            <p:nvPr/>
          </p:nvSpPr>
          <p:spPr bwMode="auto">
            <a:xfrm>
              <a:off x="5686426" y="2957513"/>
              <a:ext cx="300038" cy="258763"/>
            </a:xfrm>
            <a:custGeom>
              <a:gdLst>
                <a:gd name="T0" fmla="*/ 0 w 73"/>
                <a:gd name="T1" fmla="*/ 21 h 63"/>
                <a:gd name="T2" fmla="*/ 72 w 73"/>
                <a:gd name="T3" fmla="*/ 62 h 63"/>
                <a:gd name="T4" fmla="*/ 73 w 73"/>
                <a:gd name="T5" fmla="*/ 0 h 63"/>
                <a:gd name="T6" fmla="*/ 37 w 73"/>
                <a:gd name="T7" fmla="*/ 1 h 63"/>
                <a:gd name="T8" fmla="*/ 0 w 73"/>
                <a:gd name="T9" fmla="*/ 21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3" h="62">
                  <a:moveTo>
                    <a:pt x="0" y="21"/>
                  </a:moveTo>
                  <a:cubicBezTo>
                    <a:pt x="0" y="21"/>
                    <a:pt x="71" y="61"/>
                    <a:pt x="72" y="62"/>
                  </a:cubicBezTo>
                  <a:cubicBezTo>
                    <a:pt x="72" y="63"/>
                    <a:pt x="73" y="0"/>
                    <a:pt x="73" y="0"/>
                  </a:cubicBezTo>
                  <a:cubicBezTo>
                    <a:pt x="73" y="0"/>
                    <a:pt x="40" y="1"/>
                    <a:pt x="37" y="1"/>
                  </a:cubicBezTo>
                  <a:cubicBezTo>
                    <a:pt x="34" y="1"/>
                    <a:pt x="0" y="21"/>
                    <a:pt x="0" y="21"/>
                  </a:cubicBezTo>
                  <a:close/>
                </a:path>
              </a:pathLst>
            </a:custGeom>
            <a:gradFill>
              <a:gsLst>
                <a:gs pos="100000">
                  <a:srgbClr val="D4869A"/>
                </a:gs>
                <a:gs pos="0">
                  <a:srgbClr val="D991A4"/>
                </a:gs>
              </a:gsLst>
              <a:lin ang="16200000" scaled="0"/>
            </a:gra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7" name="íṥļíḍè"/>
            <p:cNvSpPr/>
            <p:nvPr/>
          </p:nvSpPr>
          <p:spPr bwMode="auto">
            <a:xfrm>
              <a:off x="5440363" y="1882776"/>
              <a:ext cx="825500" cy="1258888"/>
            </a:xfrm>
            <a:custGeom>
              <a:gdLst>
                <a:gd name="T0" fmla="*/ 19 w 201"/>
                <a:gd name="T1" fmla="*/ 79 h 307"/>
                <a:gd name="T2" fmla="*/ 3 w 201"/>
                <a:gd name="T3" fmla="*/ 173 h 307"/>
                <a:gd name="T4" fmla="*/ 40 w 201"/>
                <a:gd name="T5" fmla="*/ 270 h 307"/>
                <a:gd name="T6" fmla="*/ 136 w 201"/>
                <a:gd name="T7" fmla="*/ 290 h 307"/>
                <a:gd name="T8" fmla="*/ 175 w 201"/>
                <a:gd name="T9" fmla="*/ 241 h 307"/>
                <a:gd name="T10" fmla="*/ 189 w 201"/>
                <a:gd name="T11" fmla="*/ 119 h 307"/>
                <a:gd name="T12" fmla="*/ 19 w 201"/>
                <a:gd name="T13" fmla="*/ 79 h 3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1" h="307">
                  <a:moveTo>
                    <a:pt x="19" y="79"/>
                  </a:moveTo>
                  <a:cubicBezTo>
                    <a:pt x="3" y="106"/>
                    <a:pt x="0" y="141"/>
                    <a:pt x="3" y="173"/>
                  </a:cubicBezTo>
                  <a:cubicBezTo>
                    <a:pt x="6" y="208"/>
                    <a:pt x="16" y="244"/>
                    <a:pt x="40" y="270"/>
                  </a:cubicBezTo>
                  <a:cubicBezTo>
                    <a:pt x="64" y="295"/>
                    <a:pt x="105" y="307"/>
                    <a:pt x="136" y="290"/>
                  </a:cubicBezTo>
                  <a:cubicBezTo>
                    <a:pt x="154" y="279"/>
                    <a:pt x="166" y="260"/>
                    <a:pt x="175" y="241"/>
                  </a:cubicBezTo>
                  <a:cubicBezTo>
                    <a:pt x="193" y="203"/>
                    <a:pt x="201" y="160"/>
                    <a:pt x="189" y="119"/>
                  </a:cubicBezTo>
                  <a:cubicBezTo>
                    <a:pt x="168" y="46"/>
                    <a:pt x="66" y="0"/>
                    <a:pt x="19" y="79"/>
                  </a:cubicBezTo>
                  <a:close/>
                </a:path>
              </a:pathLst>
            </a:custGeom>
            <a:solidFill>
              <a:srgbClr val="EEBC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8" name="ïšḷiḍe"/>
            <p:cNvSpPr/>
            <p:nvPr/>
          </p:nvSpPr>
          <p:spPr bwMode="auto">
            <a:xfrm>
              <a:off x="6081713" y="2509838"/>
              <a:ext cx="258763" cy="328613"/>
            </a:xfrm>
            <a:custGeom>
              <a:gdLst>
                <a:gd name="T0" fmla="*/ 46 w 63"/>
                <a:gd name="T1" fmla="*/ 5 h 80"/>
                <a:gd name="T2" fmla="*/ 62 w 63"/>
                <a:gd name="T3" fmla="*/ 29 h 80"/>
                <a:gd name="T4" fmla="*/ 53 w 63"/>
                <a:gd name="T5" fmla="*/ 58 h 80"/>
                <a:gd name="T6" fmla="*/ 42 w 63"/>
                <a:gd name="T7" fmla="*/ 71 h 80"/>
                <a:gd name="T8" fmla="*/ 27 w 63"/>
                <a:gd name="T9" fmla="*/ 78 h 80"/>
                <a:gd name="T10" fmla="*/ 8 w 63"/>
                <a:gd name="T11" fmla="*/ 75 h 80"/>
                <a:gd name="T12" fmla="*/ 4 w 63"/>
                <a:gd name="T13" fmla="*/ 66 h 80"/>
                <a:gd name="T14" fmla="*/ 11 w 63"/>
                <a:gd name="T15" fmla="*/ 28 h 80"/>
                <a:gd name="T16" fmla="*/ 46 w 63"/>
                <a:gd name="T17" fmla="*/ 5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2" h="80">
                  <a:moveTo>
                    <a:pt x="46" y="5"/>
                  </a:moveTo>
                  <a:cubicBezTo>
                    <a:pt x="56" y="8"/>
                    <a:pt x="62" y="18"/>
                    <a:pt x="62" y="29"/>
                  </a:cubicBezTo>
                  <a:cubicBezTo>
                    <a:pt x="63" y="39"/>
                    <a:pt x="58" y="49"/>
                    <a:pt x="53" y="58"/>
                  </a:cubicBezTo>
                  <a:cubicBezTo>
                    <a:pt x="50" y="63"/>
                    <a:pt x="47" y="68"/>
                    <a:pt x="42" y="71"/>
                  </a:cubicBezTo>
                  <a:cubicBezTo>
                    <a:pt x="38" y="75"/>
                    <a:pt x="33" y="77"/>
                    <a:pt x="27" y="78"/>
                  </a:cubicBezTo>
                  <a:cubicBezTo>
                    <a:pt x="21" y="80"/>
                    <a:pt x="13" y="80"/>
                    <a:pt x="8" y="75"/>
                  </a:cubicBezTo>
                  <a:cubicBezTo>
                    <a:pt x="6" y="73"/>
                    <a:pt x="5" y="69"/>
                    <a:pt x="4" y="66"/>
                  </a:cubicBezTo>
                  <a:cubicBezTo>
                    <a:pt x="0" y="49"/>
                    <a:pt x="3" y="42"/>
                    <a:pt x="11" y="28"/>
                  </a:cubicBezTo>
                  <a:cubicBezTo>
                    <a:pt x="19" y="16"/>
                    <a:pt x="29" y="0"/>
                    <a:pt x="46" y="5"/>
                  </a:cubicBezTo>
                  <a:close/>
                </a:path>
              </a:pathLst>
            </a:custGeom>
            <a:solidFill>
              <a:srgbClr val="EEBC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9" name="íşļïḋè"/>
            <p:cNvSpPr/>
            <p:nvPr/>
          </p:nvSpPr>
          <p:spPr bwMode="auto">
            <a:xfrm>
              <a:off x="5354638" y="2514601"/>
              <a:ext cx="258763" cy="331788"/>
            </a:xfrm>
            <a:custGeom>
              <a:gdLst>
                <a:gd name="T0" fmla="*/ 16 w 63"/>
                <a:gd name="T1" fmla="*/ 5 h 81"/>
                <a:gd name="T2" fmla="*/ 0 w 63"/>
                <a:gd name="T3" fmla="*/ 29 h 81"/>
                <a:gd name="T4" fmla="*/ 10 w 63"/>
                <a:gd name="T5" fmla="*/ 58 h 81"/>
                <a:gd name="T6" fmla="*/ 20 w 63"/>
                <a:gd name="T7" fmla="*/ 72 h 81"/>
                <a:gd name="T8" fmla="*/ 35 w 63"/>
                <a:gd name="T9" fmla="*/ 79 h 81"/>
                <a:gd name="T10" fmla="*/ 54 w 63"/>
                <a:gd name="T11" fmla="*/ 76 h 81"/>
                <a:gd name="T12" fmla="*/ 59 w 63"/>
                <a:gd name="T13" fmla="*/ 66 h 81"/>
                <a:gd name="T14" fmla="*/ 51 w 63"/>
                <a:gd name="T15" fmla="*/ 29 h 81"/>
                <a:gd name="T16" fmla="*/ 16 w 63"/>
                <a:gd name="T17" fmla="*/ 5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2" h="81">
                  <a:moveTo>
                    <a:pt x="16" y="5"/>
                  </a:moveTo>
                  <a:cubicBezTo>
                    <a:pt x="6" y="8"/>
                    <a:pt x="0" y="19"/>
                    <a:pt x="0" y="29"/>
                  </a:cubicBezTo>
                  <a:cubicBezTo>
                    <a:pt x="0" y="39"/>
                    <a:pt x="4" y="49"/>
                    <a:pt x="10" y="58"/>
                  </a:cubicBezTo>
                  <a:cubicBezTo>
                    <a:pt x="12" y="63"/>
                    <a:pt x="16" y="68"/>
                    <a:pt x="20" y="72"/>
                  </a:cubicBezTo>
                  <a:cubicBezTo>
                    <a:pt x="24" y="75"/>
                    <a:pt x="30" y="77"/>
                    <a:pt x="35" y="79"/>
                  </a:cubicBezTo>
                  <a:cubicBezTo>
                    <a:pt x="42" y="80"/>
                    <a:pt x="50" y="81"/>
                    <a:pt x="54" y="76"/>
                  </a:cubicBezTo>
                  <a:cubicBezTo>
                    <a:pt x="57" y="73"/>
                    <a:pt x="58" y="69"/>
                    <a:pt x="59" y="66"/>
                  </a:cubicBezTo>
                  <a:cubicBezTo>
                    <a:pt x="63" y="49"/>
                    <a:pt x="59" y="42"/>
                    <a:pt x="51" y="29"/>
                  </a:cubicBezTo>
                  <a:cubicBezTo>
                    <a:pt x="44" y="17"/>
                    <a:pt x="34" y="0"/>
                    <a:pt x="16" y="5"/>
                  </a:cubicBezTo>
                  <a:close/>
                </a:path>
              </a:pathLst>
            </a:custGeom>
            <a:solidFill>
              <a:srgbClr val="EEBC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0" name="ïşḷíḋe"/>
            <p:cNvSpPr/>
            <p:nvPr/>
          </p:nvSpPr>
          <p:spPr bwMode="auto">
            <a:xfrm>
              <a:off x="5440363" y="1939926"/>
              <a:ext cx="698500" cy="738188"/>
            </a:xfrm>
            <a:custGeom>
              <a:gdLst>
                <a:gd name="T0" fmla="*/ 19 w 170"/>
                <a:gd name="T1" fmla="*/ 65 h 180"/>
                <a:gd name="T2" fmla="*/ 3 w 170"/>
                <a:gd name="T3" fmla="*/ 159 h 180"/>
                <a:gd name="T4" fmla="*/ 4 w 170"/>
                <a:gd name="T5" fmla="*/ 174 h 180"/>
                <a:gd name="T6" fmla="*/ 7 w 170"/>
                <a:gd name="T7" fmla="*/ 180 h 180"/>
                <a:gd name="T8" fmla="*/ 86 w 170"/>
                <a:gd name="T9" fmla="*/ 139 h 180"/>
                <a:gd name="T10" fmla="*/ 139 w 170"/>
                <a:gd name="T11" fmla="*/ 106 h 180"/>
                <a:gd name="T12" fmla="*/ 170 w 170"/>
                <a:gd name="T13" fmla="*/ 68 h 180"/>
                <a:gd name="T14" fmla="*/ 19 w 170"/>
                <a:gd name="T15" fmla="*/ 65 h 1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0" h="180">
                  <a:moveTo>
                    <a:pt x="19" y="65"/>
                  </a:moveTo>
                  <a:cubicBezTo>
                    <a:pt x="3" y="92"/>
                    <a:pt x="0" y="127"/>
                    <a:pt x="3" y="159"/>
                  </a:cubicBezTo>
                  <a:cubicBezTo>
                    <a:pt x="3" y="164"/>
                    <a:pt x="4" y="169"/>
                    <a:pt x="4" y="174"/>
                  </a:cubicBezTo>
                  <a:cubicBezTo>
                    <a:pt x="5" y="176"/>
                    <a:pt x="6" y="178"/>
                    <a:pt x="7" y="180"/>
                  </a:cubicBezTo>
                  <a:cubicBezTo>
                    <a:pt x="33" y="167"/>
                    <a:pt x="60" y="153"/>
                    <a:pt x="86" y="139"/>
                  </a:cubicBezTo>
                  <a:cubicBezTo>
                    <a:pt x="105" y="129"/>
                    <a:pt x="123" y="120"/>
                    <a:pt x="139" y="106"/>
                  </a:cubicBezTo>
                  <a:cubicBezTo>
                    <a:pt x="147" y="100"/>
                    <a:pt x="161" y="84"/>
                    <a:pt x="170" y="68"/>
                  </a:cubicBezTo>
                  <a:cubicBezTo>
                    <a:pt x="133" y="19"/>
                    <a:pt x="57" y="0"/>
                    <a:pt x="19" y="65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1" name="ïṣḷiḍè"/>
            <p:cNvSpPr/>
            <p:nvPr/>
          </p:nvSpPr>
          <p:spPr bwMode="auto">
            <a:xfrm>
              <a:off x="5576888" y="1800226"/>
              <a:ext cx="504825" cy="500063"/>
            </a:xfrm>
            <a:prstGeom prst="ellipse">
              <a:avLst/>
            </a:pr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2" name="iṥ1íďe"/>
            <p:cNvSpPr/>
            <p:nvPr/>
          </p:nvSpPr>
          <p:spPr bwMode="auto">
            <a:xfrm>
              <a:off x="6097588" y="2193926"/>
              <a:ext cx="144463" cy="357188"/>
            </a:xfrm>
            <a:custGeom>
              <a:gdLst>
                <a:gd name="T0" fmla="*/ 35 w 35"/>
                <a:gd name="T1" fmla="*/ 87 h 87"/>
                <a:gd name="T2" fmla="*/ 29 w 35"/>
                <a:gd name="T3" fmla="*/ 43 h 87"/>
                <a:gd name="T4" fmla="*/ 5 w 35"/>
                <a:gd name="T5" fmla="*/ 0 h 87"/>
                <a:gd name="T6" fmla="*/ 8 w 35"/>
                <a:gd name="T7" fmla="*/ 50 h 87"/>
                <a:gd name="T8" fmla="*/ 35 w 35"/>
                <a:gd name="T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87">
                  <a:moveTo>
                    <a:pt x="35" y="87"/>
                  </a:moveTo>
                  <a:cubicBezTo>
                    <a:pt x="35" y="72"/>
                    <a:pt x="33" y="58"/>
                    <a:pt x="29" y="43"/>
                  </a:cubicBezTo>
                  <a:cubicBezTo>
                    <a:pt x="25" y="27"/>
                    <a:pt x="16" y="12"/>
                    <a:pt x="5" y="0"/>
                  </a:cubicBezTo>
                  <a:cubicBezTo>
                    <a:pt x="0" y="10"/>
                    <a:pt x="4" y="39"/>
                    <a:pt x="8" y="50"/>
                  </a:cubicBezTo>
                  <a:cubicBezTo>
                    <a:pt x="13" y="65"/>
                    <a:pt x="21" y="79"/>
                    <a:pt x="35" y="87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3" name="i$ḻíḑè"/>
            <p:cNvSpPr/>
            <p:nvPr/>
          </p:nvSpPr>
          <p:spPr bwMode="auto">
            <a:xfrm>
              <a:off x="5745163" y="2846388"/>
              <a:ext cx="258763" cy="111125"/>
            </a:xfrm>
            <a:custGeom>
              <a:gdLst>
                <a:gd name="T0" fmla="*/ 0 w 63"/>
                <a:gd name="T1" fmla="*/ 0 h 27"/>
                <a:gd name="T2" fmla="*/ 31 w 63"/>
                <a:gd name="T3" fmla="*/ 27 h 27"/>
                <a:gd name="T4" fmla="*/ 63 w 63"/>
                <a:gd name="T5" fmla="*/ 0 h 27"/>
                <a:gd name="T6" fmla="*/ 0 w 63"/>
                <a:gd name="T7" fmla="*/ 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2" h="27">
                  <a:moveTo>
                    <a:pt x="0" y="0"/>
                  </a:moveTo>
                  <a:cubicBezTo>
                    <a:pt x="2" y="15"/>
                    <a:pt x="16" y="27"/>
                    <a:pt x="31" y="27"/>
                  </a:cubicBezTo>
                  <a:cubicBezTo>
                    <a:pt x="47" y="27"/>
                    <a:pt x="60" y="15"/>
                    <a:pt x="6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4" name="iṣļiḋe"/>
            <p:cNvSpPr/>
            <p:nvPr/>
          </p:nvSpPr>
          <p:spPr bwMode="auto">
            <a:xfrm>
              <a:off x="5719763" y="2616201"/>
              <a:ext cx="74613" cy="57150"/>
            </a:xfrm>
            <a:custGeom>
              <a:gdLst>
                <a:gd name="T0" fmla="*/ 9 w 18"/>
                <a:gd name="T1" fmla="*/ 14 h 14"/>
                <a:gd name="T2" fmla="*/ 9 w 18"/>
                <a:gd name="T3" fmla="*/ 0 h 14"/>
                <a:gd name="T4" fmla="*/ 9 w 18"/>
                <a:gd name="T5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14">
                  <a:moveTo>
                    <a:pt x="9" y="14"/>
                  </a:moveTo>
                  <a:cubicBezTo>
                    <a:pt x="18" y="14"/>
                    <a:pt x="18" y="0"/>
                    <a:pt x="9" y="0"/>
                  </a:cubicBezTo>
                  <a:cubicBezTo>
                    <a:pt x="0" y="0"/>
                    <a:pt x="0" y="14"/>
                    <a:pt x="9" y="14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5" name="íşlide"/>
            <p:cNvSpPr/>
            <p:nvPr/>
          </p:nvSpPr>
          <p:spPr bwMode="auto">
            <a:xfrm>
              <a:off x="5954713" y="2616201"/>
              <a:ext cx="73025" cy="57150"/>
            </a:xfrm>
            <a:custGeom>
              <a:gdLst>
                <a:gd name="T0" fmla="*/ 9 w 18"/>
                <a:gd name="T1" fmla="*/ 14 h 14"/>
                <a:gd name="T2" fmla="*/ 9 w 18"/>
                <a:gd name="T3" fmla="*/ 0 h 14"/>
                <a:gd name="T4" fmla="*/ 9 w 18"/>
                <a:gd name="T5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14">
                  <a:moveTo>
                    <a:pt x="9" y="14"/>
                  </a:moveTo>
                  <a:cubicBezTo>
                    <a:pt x="18" y="14"/>
                    <a:pt x="18" y="0"/>
                    <a:pt x="9" y="0"/>
                  </a:cubicBezTo>
                  <a:cubicBezTo>
                    <a:pt x="0" y="0"/>
                    <a:pt x="0" y="14"/>
                    <a:pt x="9" y="14"/>
                  </a:cubicBezTo>
                  <a:close/>
                </a:path>
              </a:pathLst>
            </a:custGeom>
            <a:solidFill>
              <a:srgbClr val="524F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6" name="ïSlîḑê"/>
            <p:cNvSpPr/>
            <p:nvPr/>
          </p:nvSpPr>
          <p:spPr bwMode="auto">
            <a:xfrm>
              <a:off x="6373813" y="1282701"/>
              <a:ext cx="1601788" cy="1301750"/>
            </a:xfrm>
            <a:custGeom>
              <a:gdLst>
                <a:gd name="T0" fmla="*/ 292 w 390"/>
                <a:gd name="T1" fmla="*/ 0 h 317"/>
                <a:gd name="T2" fmla="*/ 99 w 390"/>
                <a:gd name="T3" fmla="*/ 0 h 317"/>
                <a:gd name="T4" fmla="*/ 0 w 390"/>
                <a:gd name="T5" fmla="*/ 99 h 317"/>
                <a:gd name="T6" fmla="*/ 0 w 390"/>
                <a:gd name="T7" fmla="*/ 182 h 317"/>
                <a:gd name="T8" fmla="*/ 70 w 390"/>
                <a:gd name="T9" fmla="*/ 276 h 317"/>
                <a:gd name="T10" fmla="*/ 47 w 390"/>
                <a:gd name="T11" fmla="*/ 317 h 317"/>
                <a:gd name="T12" fmla="*/ 131 w 390"/>
                <a:gd name="T13" fmla="*/ 280 h 317"/>
                <a:gd name="T14" fmla="*/ 292 w 390"/>
                <a:gd name="T15" fmla="*/ 280 h 317"/>
                <a:gd name="T16" fmla="*/ 390 w 390"/>
                <a:gd name="T17" fmla="*/ 182 h 317"/>
                <a:gd name="T18" fmla="*/ 390 w 390"/>
                <a:gd name="T19" fmla="*/ 99 h 317"/>
                <a:gd name="T20" fmla="*/ 292 w 390"/>
                <a:gd name="T21" fmla="*/ 0 h 3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90" h="317">
                  <a:moveTo>
                    <a:pt x="292" y="0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44" y="0"/>
                    <a:pt x="0" y="44"/>
                    <a:pt x="0" y="99"/>
                  </a:cubicBezTo>
                  <a:cubicBezTo>
                    <a:pt x="0" y="182"/>
                    <a:pt x="0" y="182"/>
                    <a:pt x="0" y="182"/>
                  </a:cubicBezTo>
                  <a:cubicBezTo>
                    <a:pt x="0" y="226"/>
                    <a:pt x="29" y="264"/>
                    <a:pt x="70" y="276"/>
                  </a:cubicBezTo>
                  <a:cubicBezTo>
                    <a:pt x="47" y="317"/>
                    <a:pt x="47" y="317"/>
                    <a:pt x="47" y="317"/>
                  </a:cubicBezTo>
                  <a:cubicBezTo>
                    <a:pt x="131" y="280"/>
                    <a:pt x="131" y="280"/>
                    <a:pt x="131" y="280"/>
                  </a:cubicBezTo>
                  <a:cubicBezTo>
                    <a:pt x="292" y="280"/>
                    <a:pt x="292" y="280"/>
                    <a:pt x="292" y="280"/>
                  </a:cubicBezTo>
                  <a:cubicBezTo>
                    <a:pt x="346" y="280"/>
                    <a:pt x="390" y="236"/>
                    <a:pt x="390" y="182"/>
                  </a:cubicBezTo>
                  <a:cubicBezTo>
                    <a:pt x="390" y="99"/>
                    <a:pt x="390" y="99"/>
                    <a:pt x="390" y="99"/>
                  </a:cubicBezTo>
                  <a:cubicBezTo>
                    <a:pt x="390" y="44"/>
                    <a:pt x="346" y="0"/>
                    <a:pt x="292" y="0"/>
                  </a:cubicBezTo>
                  <a:close/>
                </a:path>
              </a:pathLst>
            </a:custGeom>
            <a:solidFill>
              <a:srgbClr val="319E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7" name="îṥļíďê"/>
            <p:cNvSpPr/>
            <p:nvPr/>
          </p:nvSpPr>
          <p:spPr bwMode="auto">
            <a:xfrm>
              <a:off x="6842126" y="1520826"/>
              <a:ext cx="669925" cy="668338"/>
            </a:xfrm>
            <a:custGeom>
              <a:gdLst>
                <a:gd name="T0" fmla="*/ 422 w 422"/>
                <a:gd name="T1" fmla="*/ 160 h 421"/>
                <a:gd name="T2" fmla="*/ 261 w 422"/>
                <a:gd name="T3" fmla="*/ 160 h 421"/>
                <a:gd name="T4" fmla="*/ 264 w 422"/>
                <a:gd name="T5" fmla="*/ 0 h 421"/>
                <a:gd name="T6" fmla="*/ 160 w 422"/>
                <a:gd name="T7" fmla="*/ 0 h 421"/>
                <a:gd name="T8" fmla="*/ 160 w 422"/>
                <a:gd name="T9" fmla="*/ 160 h 421"/>
                <a:gd name="T10" fmla="*/ 2 w 422"/>
                <a:gd name="T11" fmla="*/ 158 h 421"/>
                <a:gd name="T12" fmla="*/ 0 w 422"/>
                <a:gd name="T13" fmla="*/ 261 h 421"/>
                <a:gd name="T14" fmla="*/ 160 w 422"/>
                <a:gd name="T15" fmla="*/ 261 h 421"/>
                <a:gd name="T16" fmla="*/ 160 w 422"/>
                <a:gd name="T17" fmla="*/ 419 h 421"/>
                <a:gd name="T18" fmla="*/ 261 w 422"/>
                <a:gd name="T19" fmla="*/ 421 h 421"/>
                <a:gd name="T20" fmla="*/ 261 w 422"/>
                <a:gd name="T21" fmla="*/ 261 h 421"/>
                <a:gd name="T22" fmla="*/ 422 w 422"/>
                <a:gd name="T23" fmla="*/ 261 h 421"/>
                <a:gd name="T24" fmla="*/ 422 w 422"/>
                <a:gd name="T25" fmla="*/ 160 h 4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22" h="421">
                  <a:moveTo>
                    <a:pt x="422" y="160"/>
                  </a:moveTo>
                  <a:lnTo>
                    <a:pt x="261" y="160"/>
                  </a:lnTo>
                  <a:lnTo>
                    <a:pt x="264" y="0"/>
                  </a:lnTo>
                  <a:lnTo>
                    <a:pt x="160" y="0"/>
                  </a:lnTo>
                  <a:lnTo>
                    <a:pt x="160" y="160"/>
                  </a:lnTo>
                  <a:lnTo>
                    <a:pt x="2" y="158"/>
                  </a:lnTo>
                  <a:lnTo>
                    <a:pt x="0" y="261"/>
                  </a:lnTo>
                  <a:lnTo>
                    <a:pt x="160" y="261"/>
                  </a:lnTo>
                  <a:lnTo>
                    <a:pt x="160" y="419"/>
                  </a:lnTo>
                  <a:lnTo>
                    <a:pt x="261" y="421"/>
                  </a:lnTo>
                  <a:lnTo>
                    <a:pt x="261" y="261"/>
                  </a:lnTo>
                  <a:lnTo>
                    <a:pt x="422" y="261"/>
                  </a:lnTo>
                  <a:lnTo>
                    <a:pt x="422" y="16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  <p:sp>
        <p:nvSpPr>
          <p:cNvPr id="78" name="等腰三角形 77"/>
          <p:cNvSpPr/>
          <p:nvPr/>
        </p:nvSpPr>
        <p:spPr>
          <a:xfrm rot="5400000">
            <a:off x="8086309" y="5920309"/>
            <a:ext cx="205740" cy="177362"/>
          </a:xfrm>
          <a:prstGeom prst="triangle">
            <a:avLst/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9" name="等腰三角形 78"/>
          <p:cNvSpPr/>
          <p:nvPr/>
        </p:nvSpPr>
        <p:spPr>
          <a:xfrm rot="5400000">
            <a:off x="4828227" y="5920309"/>
            <a:ext cx="205740" cy="177362"/>
          </a:xfrm>
          <a:prstGeom prst="triangle">
            <a:avLst/>
          </a:prstGeom>
          <a:solidFill>
            <a:srgbClr val="31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0" name="组合 79"/>
          <p:cNvGrpSpPr/>
          <p:nvPr/>
        </p:nvGrpSpPr>
        <p:grpSpPr>
          <a:xfrm>
            <a:off x="1425956" y="1006928"/>
            <a:ext cx="2723216" cy="449943"/>
            <a:chOff x="1447223" y="1133928"/>
            <a:chExt cx="2723216" cy="449943"/>
          </a:xfrm>
        </p:grpSpPr>
        <p:sp>
          <p:nvSpPr>
            <p:cNvPr id="81" name="圆角矩形 80"/>
            <p:cNvSpPr/>
            <p:nvPr/>
          </p:nvSpPr>
          <p:spPr>
            <a:xfrm>
              <a:off x="1447223" y="1133928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rgbClr val="319EC6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2" name="圆角矩形 81"/>
            <p:cNvSpPr/>
            <p:nvPr/>
          </p:nvSpPr>
          <p:spPr>
            <a:xfrm>
              <a:off x="1964268" y="1133928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主题</a:t>
              </a: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选定</a:t>
              </a: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2072709" y="1690124"/>
            <a:ext cx="2723216" cy="449943"/>
            <a:chOff x="1447223" y="2141442"/>
            <a:chExt cx="2723216" cy="449943"/>
          </a:xfrm>
        </p:grpSpPr>
        <p:sp>
          <p:nvSpPr>
            <p:cNvPr id="84" name="圆角矩形 83"/>
            <p:cNvSpPr/>
            <p:nvPr/>
          </p:nvSpPr>
          <p:spPr>
            <a:xfrm>
              <a:off x="1447223" y="2141442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rgbClr val="319EC6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5" name="圆角矩形 84"/>
            <p:cNvSpPr/>
            <p:nvPr/>
          </p:nvSpPr>
          <p:spPr>
            <a:xfrm>
              <a:off x="1964268" y="2141442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活动</a:t>
              </a: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计划拟定</a:t>
              </a: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1425956" y="2373320"/>
            <a:ext cx="2723216" cy="449943"/>
            <a:chOff x="1447223" y="3148956"/>
            <a:chExt cx="2723216" cy="449943"/>
          </a:xfrm>
        </p:grpSpPr>
        <p:sp>
          <p:nvSpPr>
            <p:cNvPr id="87" name="圆角矩形 86"/>
            <p:cNvSpPr/>
            <p:nvPr/>
          </p:nvSpPr>
          <p:spPr>
            <a:xfrm>
              <a:off x="1447223" y="3148956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rgbClr val="319EC6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8" name="圆角矩形 87"/>
            <p:cNvSpPr/>
            <p:nvPr/>
          </p:nvSpPr>
          <p:spPr>
            <a:xfrm>
              <a:off x="1964268" y="3148956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课题明确化</a:t>
              </a:r>
            </a:p>
          </p:txBody>
        </p:sp>
      </p:grpSp>
      <p:grpSp>
        <p:nvGrpSpPr>
          <p:cNvPr id="89" name="组合 88"/>
          <p:cNvGrpSpPr/>
          <p:nvPr/>
        </p:nvGrpSpPr>
        <p:grpSpPr>
          <a:xfrm>
            <a:off x="2072709" y="3056517"/>
            <a:ext cx="2723216" cy="449943"/>
            <a:chOff x="1447223" y="4156470"/>
            <a:chExt cx="2723216" cy="449943"/>
          </a:xfrm>
        </p:grpSpPr>
        <p:sp>
          <p:nvSpPr>
            <p:cNvPr id="90" name="圆角矩形 89"/>
            <p:cNvSpPr/>
            <p:nvPr/>
          </p:nvSpPr>
          <p:spPr>
            <a:xfrm>
              <a:off x="1447223" y="4156470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rgbClr val="319EC6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1" name="圆角矩形 90"/>
            <p:cNvSpPr/>
            <p:nvPr/>
          </p:nvSpPr>
          <p:spPr>
            <a:xfrm>
              <a:off x="1964268" y="4156470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目标</a:t>
              </a: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设定</a:t>
              </a:r>
            </a:p>
          </p:txBody>
        </p:sp>
      </p:grpSp>
      <p:grpSp>
        <p:nvGrpSpPr>
          <p:cNvPr id="92" name="组合 91"/>
          <p:cNvGrpSpPr/>
          <p:nvPr/>
        </p:nvGrpSpPr>
        <p:grpSpPr>
          <a:xfrm>
            <a:off x="1425956" y="3733579"/>
            <a:ext cx="2723216" cy="449943"/>
            <a:chOff x="4471584" y="6408057"/>
            <a:chExt cx="2723216" cy="449943"/>
          </a:xfrm>
        </p:grpSpPr>
        <p:sp>
          <p:nvSpPr>
            <p:cNvPr id="93" name="圆角矩形 92"/>
            <p:cNvSpPr/>
            <p:nvPr/>
          </p:nvSpPr>
          <p:spPr>
            <a:xfrm>
              <a:off x="4471584" y="6408057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rgbClr val="16D1EA"/>
            </a:solidFill>
            <a:ln w="19050">
              <a:solidFill>
                <a:srgbClr val="16D1E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05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4" name="圆角矩形 93"/>
            <p:cNvSpPr/>
            <p:nvPr/>
          </p:nvSpPr>
          <p:spPr>
            <a:xfrm>
              <a:off x="4988629" y="6408057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16D1E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解析</a:t>
              </a:r>
            </a:p>
          </p:txBody>
        </p:sp>
      </p:grpSp>
      <p:grpSp>
        <p:nvGrpSpPr>
          <p:cNvPr id="95" name="组合 94"/>
          <p:cNvGrpSpPr/>
          <p:nvPr/>
        </p:nvGrpSpPr>
        <p:grpSpPr>
          <a:xfrm>
            <a:off x="2072709" y="4393083"/>
            <a:ext cx="2723216" cy="449943"/>
            <a:chOff x="4471584" y="7415571"/>
            <a:chExt cx="2723216" cy="449943"/>
          </a:xfrm>
          <a:solidFill>
            <a:srgbClr val="16D1EA"/>
          </a:solidFill>
        </p:grpSpPr>
        <p:sp>
          <p:nvSpPr>
            <p:cNvPr id="96" name="圆角矩形 95"/>
            <p:cNvSpPr/>
            <p:nvPr/>
          </p:nvSpPr>
          <p:spPr>
            <a:xfrm>
              <a:off x="4471584" y="7415571"/>
              <a:ext cx="2206171" cy="449943"/>
            </a:xfrm>
            <a:prstGeom prst="roundRect">
              <a:avLst>
                <a:gd name="adj" fmla="val 50000"/>
              </a:avLst>
            </a:prstGeom>
            <a:grpFill/>
            <a:ln w="19050">
              <a:solidFill>
                <a:srgbClr val="16D1E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06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7" name="圆角矩形 96"/>
            <p:cNvSpPr/>
            <p:nvPr/>
          </p:nvSpPr>
          <p:spPr>
            <a:xfrm>
              <a:off x="4988629" y="7415571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16D1E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对策拟定</a:t>
              </a:r>
            </a:p>
          </p:txBody>
        </p:sp>
      </p:grpSp>
      <p:grpSp>
        <p:nvGrpSpPr>
          <p:cNvPr id="98" name="组合 97"/>
          <p:cNvGrpSpPr/>
          <p:nvPr/>
        </p:nvGrpSpPr>
        <p:grpSpPr>
          <a:xfrm>
            <a:off x="1458877" y="5093838"/>
            <a:ext cx="2723216" cy="449943"/>
            <a:chOff x="4471584" y="8423085"/>
            <a:chExt cx="2723216" cy="449943"/>
          </a:xfrm>
        </p:grpSpPr>
        <p:sp>
          <p:nvSpPr>
            <p:cNvPr id="99" name="圆角矩形 98"/>
            <p:cNvSpPr/>
            <p:nvPr/>
          </p:nvSpPr>
          <p:spPr>
            <a:xfrm>
              <a:off x="4471584" y="8423085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rgbClr val="16D1EA"/>
            </a:solidFill>
            <a:ln w="19050">
              <a:solidFill>
                <a:srgbClr val="16D1E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07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0" name="圆角矩形 99"/>
            <p:cNvSpPr/>
            <p:nvPr/>
          </p:nvSpPr>
          <p:spPr>
            <a:xfrm>
              <a:off x="4988629" y="8423085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16D1E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对策实施与检讨</a:t>
              </a:r>
            </a:p>
          </p:txBody>
        </p:sp>
      </p:grpSp>
      <p:grpSp>
        <p:nvGrpSpPr>
          <p:cNvPr id="101" name="组合 100"/>
          <p:cNvGrpSpPr/>
          <p:nvPr/>
        </p:nvGrpSpPr>
        <p:grpSpPr>
          <a:xfrm>
            <a:off x="2165264" y="5784019"/>
            <a:ext cx="2723216" cy="449943"/>
            <a:chOff x="4471584" y="9430599"/>
            <a:chExt cx="2723216" cy="449943"/>
          </a:xfrm>
        </p:grpSpPr>
        <p:sp>
          <p:nvSpPr>
            <p:cNvPr id="102" name="圆角矩形 101"/>
            <p:cNvSpPr/>
            <p:nvPr/>
          </p:nvSpPr>
          <p:spPr>
            <a:xfrm>
              <a:off x="4471584" y="9430599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rgbClr val="319EC6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08</a:t>
              </a:r>
              <a:endPara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3" name="圆角矩形 102"/>
            <p:cNvSpPr/>
            <p:nvPr/>
          </p:nvSpPr>
          <p:spPr>
            <a:xfrm>
              <a:off x="4988629" y="9430599"/>
              <a:ext cx="2206171" cy="44994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19050">
              <a:solidFill>
                <a:srgbClr val="319EC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效果确认</a:t>
              </a:r>
            </a:p>
          </p:txBody>
        </p:sp>
      </p:grpSp>
      <p:sp>
        <p:nvSpPr>
          <p:cNvPr id="104" name="圆角矩形 103"/>
          <p:cNvSpPr/>
          <p:nvPr/>
        </p:nvSpPr>
        <p:spPr>
          <a:xfrm>
            <a:off x="5405525" y="5784019"/>
            <a:ext cx="2206171" cy="449943"/>
          </a:xfrm>
          <a:prstGeom prst="roundRect">
            <a:avLst>
              <a:gd name="adj" fmla="val 50000"/>
            </a:avLst>
          </a:prstGeom>
          <a:solidFill>
            <a:srgbClr val="16D1EA"/>
          </a:solidFill>
          <a:ln w="19050">
            <a:solidFill>
              <a:srgbClr val="16D1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09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5" name="圆角矩形 104"/>
          <p:cNvSpPr/>
          <p:nvPr/>
        </p:nvSpPr>
        <p:spPr>
          <a:xfrm>
            <a:off x="5922570" y="5784019"/>
            <a:ext cx="2206171" cy="44994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rgbClr val="16D1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标准化</a:t>
            </a:r>
          </a:p>
        </p:txBody>
      </p:sp>
      <p:sp>
        <p:nvSpPr>
          <p:cNvPr id="106" name="圆角矩形 105"/>
          <p:cNvSpPr/>
          <p:nvPr/>
        </p:nvSpPr>
        <p:spPr>
          <a:xfrm>
            <a:off x="8645786" y="5784019"/>
            <a:ext cx="2206171" cy="449943"/>
          </a:xfrm>
          <a:prstGeom prst="roundRect">
            <a:avLst>
              <a:gd name="adj" fmla="val 50000"/>
            </a:avLst>
          </a:prstGeom>
          <a:solidFill>
            <a:srgbClr val="16D1EA"/>
          </a:solidFill>
          <a:ln w="19050">
            <a:solidFill>
              <a:srgbClr val="16D1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7" name="圆角矩形 106"/>
          <p:cNvSpPr/>
          <p:nvPr/>
        </p:nvSpPr>
        <p:spPr>
          <a:xfrm>
            <a:off x="9162831" y="5784019"/>
            <a:ext cx="2206171" cy="44994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rgbClr val="16D1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检讨与改进</a:t>
            </a:r>
          </a:p>
        </p:txBody>
      </p:sp>
      <p:sp>
        <p:nvSpPr>
          <p:cNvPr id="108" name="圆角矩形 107"/>
          <p:cNvSpPr/>
          <p:nvPr/>
        </p:nvSpPr>
        <p:spPr>
          <a:xfrm>
            <a:off x="5224467" y="3056517"/>
            <a:ext cx="1386033" cy="2487264"/>
          </a:xfrm>
          <a:prstGeom prst="roundRect">
            <a:avLst>
              <a:gd name="adj" fmla="val 6682"/>
            </a:avLst>
          </a:prstGeom>
          <a:solidFill>
            <a:srgbClr val="16D1EA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没有效果时</a:t>
            </a:r>
          </a:p>
        </p:txBody>
      </p:sp>
      <p:cxnSp>
        <p:nvCxnSpPr>
          <p:cNvPr id="109" name="肘形连接符 108"/>
          <p:cNvCxnSpPr>
            <a:stCxn id="100" idx="3"/>
            <a:endCxn id="91" idx="3"/>
          </p:cNvCxnSpPr>
          <p:nvPr/>
        </p:nvCxnSpPr>
        <p:spPr>
          <a:xfrm flipV="1">
            <a:off x="4182093" y="3281489"/>
            <a:ext cx="613832" cy="2037321"/>
          </a:xfrm>
          <a:prstGeom prst="bentConnector3">
            <a:avLst>
              <a:gd name="adj1" fmla="val 137241"/>
            </a:avLst>
          </a:prstGeom>
          <a:ln w="19050">
            <a:solidFill>
              <a:schemeClr val="tx1">
                <a:lumMod val="75000"/>
                <a:lumOff val="2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肘形连接符 109"/>
          <p:cNvCxnSpPr>
            <a:stCxn id="94" idx="3"/>
            <a:endCxn id="100" idx="3"/>
          </p:cNvCxnSpPr>
          <p:nvPr/>
        </p:nvCxnSpPr>
        <p:spPr>
          <a:xfrm>
            <a:off x="4149172" y="3958551"/>
            <a:ext cx="32921" cy="1360259"/>
          </a:xfrm>
          <a:prstGeom prst="bentConnector3">
            <a:avLst>
              <a:gd name="adj1" fmla="val 2646095"/>
            </a:avLst>
          </a:prstGeom>
          <a:ln w="19050">
            <a:solidFill>
              <a:schemeClr val="tx1">
                <a:lumMod val="75000"/>
                <a:lumOff val="2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等腰三角形 110"/>
          <p:cNvSpPr/>
          <p:nvPr/>
        </p:nvSpPr>
        <p:spPr>
          <a:xfrm rot="10800000">
            <a:off x="2805191" y="1456870"/>
            <a:ext cx="205740" cy="177362"/>
          </a:xfrm>
          <a:prstGeom prst="triangle">
            <a:avLst/>
          </a:prstGeom>
          <a:solidFill>
            <a:srgbClr val="31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2" name="等腰三角形 111"/>
          <p:cNvSpPr/>
          <p:nvPr/>
        </p:nvSpPr>
        <p:spPr>
          <a:xfrm rot="10800000">
            <a:off x="2805191" y="2140066"/>
            <a:ext cx="205740" cy="177362"/>
          </a:xfrm>
          <a:prstGeom prst="triangle">
            <a:avLst/>
          </a:prstGeom>
          <a:solidFill>
            <a:srgbClr val="31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3" name="等腰三角形 112"/>
          <p:cNvSpPr/>
          <p:nvPr/>
        </p:nvSpPr>
        <p:spPr>
          <a:xfrm rot="10800000">
            <a:off x="2805191" y="2818527"/>
            <a:ext cx="205740" cy="177362"/>
          </a:xfrm>
          <a:prstGeom prst="triangle">
            <a:avLst/>
          </a:prstGeom>
          <a:solidFill>
            <a:srgbClr val="31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4" name="等腰三角形 113"/>
          <p:cNvSpPr/>
          <p:nvPr/>
        </p:nvSpPr>
        <p:spPr>
          <a:xfrm rot="10800000">
            <a:off x="2805191" y="3504313"/>
            <a:ext cx="205740" cy="177362"/>
          </a:xfrm>
          <a:prstGeom prst="triangle">
            <a:avLst/>
          </a:prstGeom>
          <a:solidFill>
            <a:srgbClr val="31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5" name="等腰三角形 114"/>
          <p:cNvSpPr/>
          <p:nvPr/>
        </p:nvSpPr>
        <p:spPr>
          <a:xfrm rot="10800000">
            <a:off x="2805191" y="4182044"/>
            <a:ext cx="205740" cy="177362"/>
          </a:xfrm>
          <a:prstGeom prst="triangle">
            <a:avLst/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6" name="等腰三角形 115"/>
          <p:cNvSpPr/>
          <p:nvPr/>
        </p:nvSpPr>
        <p:spPr>
          <a:xfrm rot="10800000">
            <a:off x="2805191" y="4838919"/>
            <a:ext cx="205740" cy="177362"/>
          </a:xfrm>
          <a:prstGeom prst="triangle">
            <a:avLst/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7" name="矩形 116"/>
          <p:cNvSpPr/>
          <p:nvPr/>
        </p:nvSpPr>
        <p:spPr>
          <a:xfrm>
            <a:off x="4634301" y="6233961"/>
            <a:ext cx="1056700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pc="300">
                <a:solidFill>
                  <a:srgbClr val="319EC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有效果时</a:t>
            </a:r>
          </a:p>
        </p:txBody>
      </p:sp>
      <p:sp>
        <p:nvSpPr>
          <p:cNvPr id="118" name="等腰三角形 117"/>
          <p:cNvSpPr/>
          <p:nvPr/>
        </p:nvSpPr>
        <p:spPr>
          <a:xfrm>
            <a:off x="5098511" y="6061950"/>
            <a:ext cx="203200" cy="175172"/>
          </a:xfrm>
          <a:prstGeom prst="triangle">
            <a:avLst/>
          </a:prstGeom>
          <a:solidFill>
            <a:srgbClr val="31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9" name="等腰三角形 118"/>
          <p:cNvSpPr/>
          <p:nvPr/>
        </p:nvSpPr>
        <p:spPr>
          <a:xfrm rot="10800000">
            <a:off x="5098511" y="5784019"/>
            <a:ext cx="203200" cy="175172"/>
          </a:xfrm>
          <a:prstGeom prst="triangle">
            <a:avLst/>
          </a:prstGeom>
          <a:solidFill>
            <a:srgbClr val="31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0" name="等腰三角形 119"/>
          <p:cNvSpPr/>
          <p:nvPr/>
        </p:nvSpPr>
        <p:spPr>
          <a:xfrm rot="10800000">
            <a:off x="2805191" y="5526205"/>
            <a:ext cx="205740" cy="177362"/>
          </a:xfrm>
          <a:prstGeom prst="triangle">
            <a:avLst/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544700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5"/>
          <p:cNvSpPr/>
          <p:nvPr/>
        </p:nvSpPr>
        <p:spPr bwMode="auto">
          <a:xfrm>
            <a:off x="1914101" y="1927139"/>
            <a:ext cx="2949995" cy="2614552"/>
          </a:xfrm>
          <a:custGeom>
            <a:gdLst>
              <a:gd name="T0" fmla="*/ 407 w 1375"/>
              <a:gd name="T1" fmla="*/ 1218 h 1218"/>
              <a:gd name="T2" fmla="*/ 299 w 1375"/>
              <a:gd name="T3" fmla="*/ 1156 h 1218"/>
              <a:gd name="T4" fmla="*/ 19 w 1375"/>
              <a:gd name="T5" fmla="*/ 671 h 1218"/>
              <a:gd name="T6" fmla="*/ 19 w 1375"/>
              <a:gd name="T7" fmla="*/ 547 h 1218"/>
              <a:gd name="T8" fmla="*/ 299 w 1375"/>
              <a:gd name="T9" fmla="*/ 62 h 1218"/>
              <a:gd name="T10" fmla="*/ 407 w 1375"/>
              <a:gd name="T11" fmla="*/ 0 h 1218"/>
              <a:gd name="T12" fmla="*/ 967 w 1375"/>
              <a:gd name="T13" fmla="*/ 0 h 1218"/>
              <a:gd name="T14" fmla="*/ 1075 w 1375"/>
              <a:gd name="T15" fmla="*/ 62 h 1218"/>
              <a:gd name="T16" fmla="*/ 1355 w 1375"/>
              <a:gd name="T17" fmla="*/ 547 h 1218"/>
              <a:gd name="T18" fmla="*/ 1355 w 1375"/>
              <a:gd name="T19" fmla="*/ 671 h 1218"/>
              <a:gd name="T20" fmla="*/ 1075 w 1375"/>
              <a:gd name="T21" fmla="*/ 1156 h 1218"/>
              <a:gd name="T22" fmla="*/ 967 w 1375"/>
              <a:gd name="T23" fmla="*/ 1218 h 1218"/>
              <a:gd name="T24" fmla="*/ 407 w 1375"/>
              <a:gd name="T25" fmla="*/ 1218 h 12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75" h="1218">
                <a:moveTo>
                  <a:pt x="407" y="1218"/>
                </a:moveTo>
                <a:cubicBezTo>
                  <a:pt x="368" y="1218"/>
                  <a:pt x="319" y="1190"/>
                  <a:pt x="299" y="1156"/>
                </a:cubicBezTo>
                <a:cubicBezTo>
                  <a:pt x="19" y="671"/>
                  <a:pt x="19" y="671"/>
                  <a:pt x="19" y="671"/>
                </a:cubicBezTo>
                <a:cubicBezTo>
                  <a:pt x="0" y="637"/>
                  <a:pt x="0" y="581"/>
                  <a:pt x="19" y="547"/>
                </a:cubicBezTo>
                <a:cubicBezTo>
                  <a:pt x="299" y="62"/>
                  <a:pt x="299" y="62"/>
                  <a:pt x="299" y="62"/>
                </a:cubicBezTo>
                <a:cubicBezTo>
                  <a:pt x="319" y="28"/>
                  <a:pt x="368" y="0"/>
                  <a:pt x="407" y="0"/>
                </a:cubicBezTo>
                <a:cubicBezTo>
                  <a:pt x="967" y="0"/>
                  <a:pt x="967" y="0"/>
                  <a:pt x="967" y="0"/>
                </a:cubicBezTo>
                <a:cubicBezTo>
                  <a:pt x="1007" y="0"/>
                  <a:pt x="1055" y="28"/>
                  <a:pt x="1075" y="62"/>
                </a:cubicBezTo>
                <a:cubicBezTo>
                  <a:pt x="1355" y="547"/>
                  <a:pt x="1355" y="547"/>
                  <a:pt x="1355" y="547"/>
                </a:cubicBezTo>
                <a:cubicBezTo>
                  <a:pt x="1375" y="581"/>
                  <a:pt x="1375" y="637"/>
                  <a:pt x="1355" y="671"/>
                </a:cubicBezTo>
                <a:cubicBezTo>
                  <a:pt x="1075" y="1156"/>
                  <a:pt x="1075" y="1156"/>
                  <a:pt x="1075" y="1156"/>
                </a:cubicBezTo>
                <a:cubicBezTo>
                  <a:pt x="1055" y="1190"/>
                  <a:pt x="1007" y="1218"/>
                  <a:pt x="967" y="1218"/>
                </a:cubicBezTo>
                <a:lnTo>
                  <a:pt x="407" y="1218"/>
                </a:lnTo>
                <a:close/>
              </a:path>
            </a:pathLst>
          </a:custGeom>
          <a:solidFill>
            <a:srgbClr val="16D1EA"/>
          </a:solidFill>
          <a:ln w="15875">
            <a:gradFill flip="none" rotWithShape="1">
              <a:gsLst>
                <a:gs pos="0">
                  <a:schemeClr val="bg1">
                    <a:lumMod val="65000"/>
                  </a:schemeClr>
                </a:gs>
                <a:gs pos="100000">
                  <a:schemeClr val="bg1"/>
                </a:gs>
              </a:gsLst>
              <a:lin ang="2700000" scaled="1"/>
            </a:gradFill>
          </a:ln>
          <a:effectLst>
            <a:innerShdw blurRad="114300">
              <a:prstClr val="black"/>
            </a:inn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8" name="Freeform 5"/>
          <p:cNvSpPr/>
          <p:nvPr/>
        </p:nvSpPr>
        <p:spPr bwMode="auto">
          <a:xfrm>
            <a:off x="1488585" y="1753002"/>
            <a:ext cx="2949995" cy="2614552"/>
          </a:xfrm>
          <a:custGeom>
            <a:gdLst>
              <a:gd name="T0" fmla="*/ 407 w 1375"/>
              <a:gd name="T1" fmla="*/ 1218 h 1218"/>
              <a:gd name="T2" fmla="*/ 299 w 1375"/>
              <a:gd name="T3" fmla="*/ 1156 h 1218"/>
              <a:gd name="T4" fmla="*/ 19 w 1375"/>
              <a:gd name="T5" fmla="*/ 671 h 1218"/>
              <a:gd name="T6" fmla="*/ 19 w 1375"/>
              <a:gd name="T7" fmla="*/ 547 h 1218"/>
              <a:gd name="T8" fmla="*/ 299 w 1375"/>
              <a:gd name="T9" fmla="*/ 62 h 1218"/>
              <a:gd name="T10" fmla="*/ 407 w 1375"/>
              <a:gd name="T11" fmla="*/ 0 h 1218"/>
              <a:gd name="T12" fmla="*/ 967 w 1375"/>
              <a:gd name="T13" fmla="*/ 0 h 1218"/>
              <a:gd name="T14" fmla="*/ 1075 w 1375"/>
              <a:gd name="T15" fmla="*/ 62 h 1218"/>
              <a:gd name="T16" fmla="*/ 1355 w 1375"/>
              <a:gd name="T17" fmla="*/ 547 h 1218"/>
              <a:gd name="T18" fmla="*/ 1355 w 1375"/>
              <a:gd name="T19" fmla="*/ 671 h 1218"/>
              <a:gd name="T20" fmla="*/ 1075 w 1375"/>
              <a:gd name="T21" fmla="*/ 1156 h 1218"/>
              <a:gd name="T22" fmla="*/ 967 w 1375"/>
              <a:gd name="T23" fmla="*/ 1218 h 1218"/>
              <a:gd name="T24" fmla="*/ 407 w 1375"/>
              <a:gd name="T25" fmla="*/ 1218 h 12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75" h="1218">
                <a:moveTo>
                  <a:pt x="407" y="1218"/>
                </a:moveTo>
                <a:cubicBezTo>
                  <a:pt x="368" y="1218"/>
                  <a:pt x="319" y="1190"/>
                  <a:pt x="299" y="1156"/>
                </a:cubicBezTo>
                <a:cubicBezTo>
                  <a:pt x="19" y="671"/>
                  <a:pt x="19" y="671"/>
                  <a:pt x="19" y="671"/>
                </a:cubicBezTo>
                <a:cubicBezTo>
                  <a:pt x="0" y="637"/>
                  <a:pt x="0" y="581"/>
                  <a:pt x="19" y="547"/>
                </a:cubicBezTo>
                <a:cubicBezTo>
                  <a:pt x="299" y="62"/>
                  <a:pt x="299" y="62"/>
                  <a:pt x="299" y="62"/>
                </a:cubicBezTo>
                <a:cubicBezTo>
                  <a:pt x="319" y="28"/>
                  <a:pt x="368" y="0"/>
                  <a:pt x="407" y="0"/>
                </a:cubicBezTo>
                <a:cubicBezTo>
                  <a:pt x="967" y="0"/>
                  <a:pt x="967" y="0"/>
                  <a:pt x="967" y="0"/>
                </a:cubicBezTo>
                <a:cubicBezTo>
                  <a:pt x="1007" y="0"/>
                  <a:pt x="1055" y="28"/>
                  <a:pt x="1075" y="62"/>
                </a:cubicBezTo>
                <a:cubicBezTo>
                  <a:pt x="1355" y="547"/>
                  <a:pt x="1355" y="547"/>
                  <a:pt x="1355" y="547"/>
                </a:cubicBezTo>
                <a:cubicBezTo>
                  <a:pt x="1375" y="581"/>
                  <a:pt x="1375" y="637"/>
                  <a:pt x="1355" y="671"/>
                </a:cubicBezTo>
                <a:cubicBezTo>
                  <a:pt x="1075" y="1156"/>
                  <a:pt x="1075" y="1156"/>
                  <a:pt x="1075" y="1156"/>
                </a:cubicBezTo>
                <a:cubicBezTo>
                  <a:pt x="1055" y="1190"/>
                  <a:pt x="1007" y="1218"/>
                  <a:pt x="967" y="1218"/>
                </a:cubicBezTo>
                <a:lnTo>
                  <a:pt x="407" y="1218"/>
                </a:lnTo>
                <a:close/>
              </a:path>
            </a:pathLst>
          </a:custGeom>
          <a:gradFill flip="none" rotWithShape="1">
            <a:gsLst>
              <a:gs pos="100000">
                <a:schemeClr val="bg1">
                  <a:lumMod val="61000"/>
                  <a:lumOff val="39000"/>
                </a:schemeClr>
              </a:gs>
              <a:gs pos="0">
                <a:schemeClr val="bg1">
                  <a:lumMod val="85000"/>
                </a:schemeClr>
              </a:gs>
            </a:gsLst>
            <a:lin ang="2700000" scaled="1"/>
          </a:gradFill>
          <a:ln w="19050">
            <a:gradFill flip="none" rotWithShape="1">
              <a:gsLst>
                <a:gs pos="100000">
                  <a:schemeClr val="bg1">
                    <a:lumMod val="75000"/>
                  </a:schemeClr>
                </a:gs>
                <a:gs pos="0">
                  <a:schemeClr val="bg1"/>
                </a:gs>
              </a:gsLst>
              <a:lin ang="2700000" scaled="1"/>
            </a:gradFill>
          </a:ln>
          <a:effectLst>
            <a:outerShdw blurRad="266700" dist="203200" dir="678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911767" y="2325161"/>
            <a:ext cx="2185008" cy="1043940"/>
          </a:xfrm>
          <a:prstGeom prst="rect">
            <a:avLst/>
          </a:prstGeom>
        </p:spPr>
        <p:txBody>
          <a:bodyPr wrap="square" lIns="121890" tIns="60945" rIns="121890" bIns="6094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33450">
              <a:defRPr/>
            </a:pPr>
            <a:r>
              <a:rPr lang="zh-CN" altLang="en-US" sz="6000" b="1" ker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目 录</a:t>
            </a:r>
          </a:p>
        </p:txBody>
      </p:sp>
      <p:sp>
        <p:nvSpPr>
          <p:cNvPr id="10" name="Rectangle 4"/>
          <p:cNvSpPr txBox="1">
            <a:spLocks noChangeArrowheads="1"/>
          </p:cNvSpPr>
          <p:nvPr/>
        </p:nvSpPr>
        <p:spPr bwMode="auto">
          <a:xfrm>
            <a:off x="1954587" y="3261266"/>
            <a:ext cx="1973404" cy="507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05" tIns="45702" rIns="91405" bIns="45702" numCol="1" anchor="ctr" anchorCtr="0" compatLnSpc="1"/>
          <a:lstStyle>
            <a:defPPr>
              <a:defRPr lang="zh-CN"/>
            </a:defPPr>
            <a:lvl1pPr marL="0" indent="0" algn="ctr" defTabSz="914400" rtl="0" eaLnBrk="1" latinLnBrk="0" hangingPunct="1">
              <a:buFontTx/>
              <a:buNone/>
              <a:defRPr sz="20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+mn-lt"/>
                <a:ea typeface="仿宋_GB2312" panose="0201060903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ker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CONTENTS</a:t>
            </a:r>
          </a:p>
        </p:txBody>
      </p:sp>
      <p:sp>
        <p:nvSpPr>
          <p:cNvPr id="11" name="矩形 10"/>
          <p:cNvSpPr/>
          <p:nvPr/>
        </p:nvSpPr>
        <p:spPr>
          <a:xfrm>
            <a:off x="6027084" y="1123467"/>
            <a:ext cx="172354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关于</a:t>
            </a:r>
            <a:r>
              <a:rPr lang="en-US" altLang="zh-CN" sz="2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XXX</a:t>
            </a:r>
            <a:r>
              <a:rPr lang="zh-CN" altLang="en-US" sz="2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圈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027084" y="1866417"/>
            <a:ext cx="14020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主题选定</a:t>
            </a:r>
          </a:p>
        </p:txBody>
      </p:sp>
      <p:sp>
        <p:nvSpPr>
          <p:cNvPr id="13" name="矩形 12"/>
          <p:cNvSpPr/>
          <p:nvPr/>
        </p:nvSpPr>
        <p:spPr>
          <a:xfrm>
            <a:off x="6027084" y="2607779"/>
            <a:ext cx="148653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计划拟定 </a:t>
            </a:r>
          </a:p>
        </p:txBody>
      </p:sp>
      <p:sp>
        <p:nvSpPr>
          <p:cNvPr id="14" name="矩形 13"/>
          <p:cNvSpPr/>
          <p:nvPr/>
        </p:nvSpPr>
        <p:spPr>
          <a:xfrm>
            <a:off x="6027084" y="3338664"/>
            <a:ext cx="14020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现况把握</a:t>
            </a:r>
          </a:p>
        </p:txBody>
      </p:sp>
      <p:sp>
        <p:nvSpPr>
          <p:cNvPr id="15" name="矩形 14"/>
          <p:cNvSpPr/>
          <p:nvPr/>
        </p:nvSpPr>
        <p:spPr>
          <a:xfrm>
            <a:off x="6027084" y="4080027"/>
            <a:ext cx="148653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目标设定 </a:t>
            </a:r>
          </a:p>
        </p:txBody>
      </p:sp>
      <p:sp>
        <p:nvSpPr>
          <p:cNvPr id="16" name="矩形 15"/>
          <p:cNvSpPr/>
          <p:nvPr/>
        </p:nvSpPr>
        <p:spPr>
          <a:xfrm>
            <a:off x="8955351" y="1123467"/>
            <a:ext cx="1415772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对策拟定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5587346" y="1156487"/>
            <a:ext cx="446617" cy="409575"/>
            <a:chOff x="5604307" y="1821651"/>
            <a:chExt cx="446652" cy="408524"/>
          </a:xfrm>
          <a:solidFill>
            <a:srgbClr val="319EC6"/>
          </a:solidFill>
        </p:grpSpPr>
        <p:sp>
          <p:nvSpPr>
            <p:cNvPr id="18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20" name="矩形 2"/>
            <p:cNvSpPr/>
            <p:nvPr/>
          </p:nvSpPr>
          <p:spPr>
            <a:xfrm>
              <a:off x="5614046" y="1841195"/>
              <a:ext cx="436913" cy="367355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01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5587346" y="1896262"/>
            <a:ext cx="446617" cy="407987"/>
            <a:chOff x="5604307" y="1821651"/>
            <a:chExt cx="446652" cy="408524"/>
          </a:xfrm>
          <a:solidFill>
            <a:srgbClr val="16D1EA"/>
          </a:solidFill>
        </p:grpSpPr>
        <p:sp>
          <p:nvSpPr>
            <p:cNvPr id="23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24" name="矩形 175"/>
            <p:cNvSpPr/>
            <p:nvPr/>
          </p:nvSpPr>
          <p:spPr>
            <a:xfrm>
              <a:off x="5614046" y="1841195"/>
              <a:ext cx="436913" cy="368785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02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5587346" y="2634449"/>
            <a:ext cx="446617" cy="407988"/>
            <a:chOff x="5604307" y="1821651"/>
            <a:chExt cx="446652" cy="408524"/>
          </a:xfrm>
          <a:solidFill>
            <a:srgbClr val="319EC6"/>
          </a:solidFill>
        </p:grpSpPr>
        <p:sp>
          <p:nvSpPr>
            <p:cNvPr id="26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27" name="矩形 178"/>
            <p:cNvSpPr/>
            <p:nvPr/>
          </p:nvSpPr>
          <p:spPr>
            <a:xfrm>
              <a:off x="5614046" y="1841195"/>
              <a:ext cx="436913" cy="368784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03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5587346" y="3372637"/>
            <a:ext cx="446617" cy="409575"/>
            <a:chOff x="5604307" y="1821651"/>
            <a:chExt cx="446652" cy="408524"/>
          </a:xfrm>
          <a:solidFill>
            <a:srgbClr val="16D1EA"/>
          </a:solidFill>
        </p:grpSpPr>
        <p:sp>
          <p:nvSpPr>
            <p:cNvPr id="29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30" name="矩形 181"/>
            <p:cNvSpPr/>
            <p:nvPr/>
          </p:nvSpPr>
          <p:spPr>
            <a:xfrm>
              <a:off x="5614046" y="1841195"/>
              <a:ext cx="436913" cy="367355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04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5587346" y="4112412"/>
            <a:ext cx="446617" cy="407987"/>
            <a:chOff x="5604307" y="1821651"/>
            <a:chExt cx="446652" cy="408524"/>
          </a:xfrm>
          <a:solidFill>
            <a:srgbClr val="319EC6"/>
          </a:solidFill>
        </p:grpSpPr>
        <p:sp>
          <p:nvSpPr>
            <p:cNvPr id="32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33" name="矩形 184"/>
            <p:cNvSpPr/>
            <p:nvPr/>
          </p:nvSpPr>
          <p:spPr>
            <a:xfrm>
              <a:off x="5614046" y="1841195"/>
              <a:ext cx="436913" cy="368785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05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8515604" y="1139024"/>
            <a:ext cx="450884" cy="407988"/>
            <a:chOff x="5604307" y="1821651"/>
            <a:chExt cx="450920" cy="408524"/>
          </a:xfrm>
          <a:solidFill>
            <a:srgbClr val="16D1EA"/>
          </a:solidFill>
        </p:grpSpPr>
        <p:sp>
          <p:nvSpPr>
            <p:cNvPr id="35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36" name="矩形 187"/>
            <p:cNvSpPr/>
            <p:nvPr/>
          </p:nvSpPr>
          <p:spPr>
            <a:xfrm>
              <a:off x="5614046" y="1841195"/>
              <a:ext cx="441181" cy="369817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07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37" name="矩形 36"/>
          <p:cNvSpPr/>
          <p:nvPr/>
        </p:nvSpPr>
        <p:spPr>
          <a:xfrm>
            <a:off x="8955351" y="1866417"/>
            <a:ext cx="2339102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对策实施与检讨</a:t>
            </a:r>
          </a:p>
        </p:txBody>
      </p:sp>
      <p:sp>
        <p:nvSpPr>
          <p:cNvPr id="38" name="矩形 37"/>
          <p:cNvSpPr/>
          <p:nvPr/>
        </p:nvSpPr>
        <p:spPr>
          <a:xfrm>
            <a:off x="8955351" y="2607780"/>
            <a:ext cx="1415772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效果确认</a:t>
            </a:r>
          </a:p>
        </p:txBody>
      </p:sp>
      <p:sp>
        <p:nvSpPr>
          <p:cNvPr id="39" name="矩形 38"/>
          <p:cNvSpPr/>
          <p:nvPr/>
        </p:nvSpPr>
        <p:spPr>
          <a:xfrm>
            <a:off x="8955351" y="3338665"/>
            <a:ext cx="1107996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标准化</a:t>
            </a:r>
          </a:p>
        </p:txBody>
      </p:sp>
      <p:sp>
        <p:nvSpPr>
          <p:cNvPr id="40" name="矩形 39"/>
          <p:cNvSpPr/>
          <p:nvPr/>
        </p:nvSpPr>
        <p:spPr>
          <a:xfrm>
            <a:off x="8955351" y="4080026"/>
            <a:ext cx="172354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检讨与改进</a:t>
            </a:r>
          </a:p>
        </p:txBody>
      </p:sp>
      <p:grpSp>
        <p:nvGrpSpPr>
          <p:cNvPr id="41" name="组合 40"/>
          <p:cNvGrpSpPr/>
          <p:nvPr/>
        </p:nvGrpSpPr>
        <p:grpSpPr>
          <a:xfrm>
            <a:off x="8515604" y="1880387"/>
            <a:ext cx="450884" cy="409575"/>
            <a:chOff x="5604307" y="1821651"/>
            <a:chExt cx="450920" cy="408524"/>
          </a:xfrm>
          <a:solidFill>
            <a:srgbClr val="319EC6"/>
          </a:solidFill>
        </p:grpSpPr>
        <p:sp>
          <p:nvSpPr>
            <p:cNvPr id="42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43" name="矩形 196"/>
            <p:cNvSpPr/>
            <p:nvPr/>
          </p:nvSpPr>
          <p:spPr>
            <a:xfrm>
              <a:off x="5614046" y="1841195"/>
              <a:ext cx="441181" cy="368384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08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8515604" y="2622702"/>
            <a:ext cx="450884" cy="407987"/>
            <a:chOff x="5604307" y="1821651"/>
            <a:chExt cx="450920" cy="408524"/>
          </a:xfrm>
          <a:solidFill>
            <a:srgbClr val="16D1EA"/>
          </a:solidFill>
        </p:grpSpPr>
        <p:sp>
          <p:nvSpPr>
            <p:cNvPr id="45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46" name="矩形 199"/>
            <p:cNvSpPr/>
            <p:nvPr/>
          </p:nvSpPr>
          <p:spPr>
            <a:xfrm>
              <a:off x="5614046" y="1841195"/>
              <a:ext cx="441181" cy="369818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09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47" name="组合 46"/>
          <p:cNvGrpSpPr/>
          <p:nvPr/>
        </p:nvGrpSpPr>
        <p:grpSpPr>
          <a:xfrm>
            <a:off x="8515604" y="3365652"/>
            <a:ext cx="450884" cy="407988"/>
            <a:chOff x="5604307" y="1821651"/>
            <a:chExt cx="450920" cy="408524"/>
          </a:xfrm>
          <a:solidFill>
            <a:srgbClr val="319EC6"/>
          </a:solidFill>
        </p:grpSpPr>
        <p:sp>
          <p:nvSpPr>
            <p:cNvPr id="48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49" name="矩形 202"/>
            <p:cNvSpPr/>
            <p:nvPr/>
          </p:nvSpPr>
          <p:spPr>
            <a:xfrm>
              <a:off x="5614046" y="1841195"/>
              <a:ext cx="441181" cy="369817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10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8515604" y="4106221"/>
            <a:ext cx="438125" cy="409575"/>
            <a:chOff x="5604307" y="1821651"/>
            <a:chExt cx="438160" cy="408524"/>
          </a:xfrm>
          <a:solidFill>
            <a:srgbClr val="16D1EA"/>
          </a:solidFill>
        </p:grpSpPr>
        <p:sp>
          <p:nvSpPr>
            <p:cNvPr id="51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52" name="矩形 205"/>
            <p:cNvSpPr/>
            <p:nvPr/>
          </p:nvSpPr>
          <p:spPr>
            <a:xfrm>
              <a:off x="5614046" y="1841195"/>
              <a:ext cx="428421" cy="368384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11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53" name="矩形 2"/>
          <p:cNvSpPr/>
          <p:nvPr/>
        </p:nvSpPr>
        <p:spPr>
          <a:xfrm>
            <a:off x="0" y="5168900"/>
            <a:ext cx="12192000" cy="1689100"/>
          </a:xfrm>
          <a:custGeom>
            <a:gdLst>
              <a:gd name="connsiteX0" fmla="*/ 0 w 12192000"/>
              <a:gd name="connsiteY0" fmla="*/ 0 h 779780"/>
              <a:gd name="connsiteX1" fmla="*/ 12192000 w 12192000"/>
              <a:gd name="connsiteY1" fmla="*/ 0 h 779780"/>
              <a:gd name="connsiteX2" fmla="*/ 12192000 w 12192000"/>
              <a:gd name="connsiteY2" fmla="*/ 779780 h 779780"/>
              <a:gd name="connsiteX3" fmla="*/ 0 w 12192000"/>
              <a:gd name="connsiteY3" fmla="*/ 779780 h 779780"/>
              <a:gd name="connsiteX4" fmla="*/ 0 w 12192000"/>
              <a:gd name="connsiteY4" fmla="*/ 0 h 779780"/>
              <a:gd name="connsiteX0-1" fmla="*/ 0 w 12192000"/>
              <a:gd name="connsiteY0-2" fmla="*/ 0 h 779780"/>
              <a:gd name="connsiteX1-3" fmla="*/ 1473200 w 12192000"/>
              <a:gd name="connsiteY1-4" fmla="*/ 5080 h 779780"/>
              <a:gd name="connsiteX2-5" fmla="*/ 12192000 w 12192000"/>
              <a:gd name="connsiteY2-6" fmla="*/ 0 h 779780"/>
              <a:gd name="connsiteX3-7" fmla="*/ 12192000 w 12192000"/>
              <a:gd name="connsiteY3-8" fmla="*/ 779780 h 779780"/>
              <a:gd name="connsiteX4-9" fmla="*/ 0 w 12192000"/>
              <a:gd name="connsiteY4-10" fmla="*/ 779780 h 779780"/>
              <a:gd name="connsiteX5" fmla="*/ 0 w 12192000"/>
              <a:gd name="connsiteY5" fmla="*/ 0 h 779780"/>
              <a:gd name="connsiteX0-11" fmla="*/ 0 w 12192000"/>
              <a:gd name="connsiteY0-12" fmla="*/ 909320 h 1689100"/>
              <a:gd name="connsiteX1-13" fmla="*/ 1295400 w 12192000"/>
              <a:gd name="connsiteY1-14" fmla="*/ 0 h 1689100"/>
              <a:gd name="connsiteX2-15" fmla="*/ 12192000 w 12192000"/>
              <a:gd name="connsiteY2-16" fmla="*/ 909320 h 1689100"/>
              <a:gd name="connsiteX3-17" fmla="*/ 12192000 w 12192000"/>
              <a:gd name="connsiteY3-18" fmla="*/ 1689100 h 1689100"/>
              <a:gd name="connsiteX4-19" fmla="*/ 0 w 12192000"/>
              <a:gd name="connsiteY4-20" fmla="*/ 1689100 h 1689100"/>
              <a:gd name="connsiteX5-21" fmla="*/ 0 w 12192000"/>
              <a:gd name="connsiteY5-22" fmla="*/ 909320 h 16891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21" y="connsiteY5-22"/>
              </a:cxn>
            </a:cxnLst>
            <a:rect l="l" t="t" r="r" b="b"/>
            <a:pathLst>
              <a:path w="12192000" h="1689100">
                <a:moveTo>
                  <a:pt x="0" y="909320"/>
                </a:moveTo>
                <a:lnTo>
                  <a:pt x="1295400" y="0"/>
                </a:lnTo>
                <a:lnTo>
                  <a:pt x="12192000" y="909320"/>
                </a:lnTo>
                <a:lnTo>
                  <a:pt x="12192000" y="1689100"/>
                </a:lnTo>
                <a:lnTo>
                  <a:pt x="0" y="1689100"/>
                </a:lnTo>
                <a:lnTo>
                  <a:pt x="0" y="909320"/>
                </a:lnTo>
                <a:close/>
              </a:path>
            </a:pathLst>
          </a:cu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6036822" y="4858091"/>
            <a:ext cx="80021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解析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grpSp>
        <p:nvGrpSpPr>
          <p:cNvPr id="55" name="组合 54"/>
          <p:cNvGrpSpPr/>
          <p:nvPr/>
        </p:nvGrpSpPr>
        <p:grpSpPr>
          <a:xfrm>
            <a:off x="5597084" y="4873648"/>
            <a:ext cx="446617" cy="407988"/>
            <a:chOff x="5604307" y="1821651"/>
            <a:chExt cx="446652" cy="408524"/>
          </a:xfrm>
          <a:solidFill>
            <a:srgbClr val="16D1EA"/>
          </a:solidFill>
        </p:grpSpPr>
        <p:sp>
          <p:nvSpPr>
            <p:cNvPr id="56" name="직사각형 9"/>
            <p:cNvSpPr/>
            <p:nvPr/>
          </p:nvSpPr>
          <p:spPr>
            <a:xfrm>
              <a:off x="5604307" y="1821651"/>
              <a:ext cx="406000" cy="408524"/>
            </a:xfrm>
            <a:prstGeom prst="rect">
              <a:avLst/>
            </a:prstGeom>
            <a:grpFill/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2495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ko-KR" altLang="en-US" sz="18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Malgun Gothic" panose="020b0503020000020004" charset="-127"/>
                <a:sym typeface="Arial" pitchFamily="34" charset="0"/>
              </a:endParaRPr>
            </a:p>
          </p:txBody>
        </p:sp>
        <p:sp>
          <p:nvSpPr>
            <p:cNvPr id="57" name="矩形 187"/>
            <p:cNvSpPr/>
            <p:nvPr/>
          </p:nvSpPr>
          <p:spPr>
            <a:xfrm>
              <a:off x="5614046" y="1841195"/>
              <a:ext cx="436913" cy="368784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06</a:t>
              </a:r>
              <a:endPara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58" name="矩形 2"/>
          <p:cNvSpPr/>
          <p:nvPr/>
        </p:nvSpPr>
        <p:spPr>
          <a:xfrm>
            <a:off x="0" y="5537200"/>
            <a:ext cx="12192000" cy="1320800"/>
          </a:xfrm>
          <a:custGeom>
            <a:gdLst>
              <a:gd name="connsiteX0" fmla="*/ 0 w 12192000"/>
              <a:gd name="connsiteY0" fmla="*/ 0 h 779780"/>
              <a:gd name="connsiteX1" fmla="*/ 12192000 w 12192000"/>
              <a:gd name="connsiteY1" fmla="*/ 0 h 779780"/>
              <a:gd name="connsiteX2" fmla="*/ 12192000 w 12192000"/>
              <a:gd name="connsiteY2" fmla="*/ 779780 h 779780"/>
              <a:gd name="connsiteX3" fmla="*/ 0 w 12192000"/>
              <a:gd name="connsiteY3" fmla="*/ 779780 h 779780"/>
              <a:gd name="connsiteX4" fmla="*/ 0 w 12192000"/>
              <a:gd name="connsiteY4" fmla="*/ 0 h 779780"/>
              <a:gd name="connsiteX0-1" fmla="*/ 0 w 12192000"/>
              <a:gd name="connsiteY0-2" fmla="*/ 0 h 779780"/>
              <a:gd name="connsiteX1-3" fmla="*/ 1473200 w 12192000"/>
              <a:gd name="connsiteY1-4" fmla="*/ 5080 h 779780"/>
              <a:gd name="connsiteX2-5" fmla="*/ 12192000 w 12192000"/>
              <a:gd name="connsiteY2-6" fmla="*/ 0 h 779780"/>
              <a:gd name="connsiteX3-7" fmla="*/ 12192000 w 12192000"/>
              <a:gd name="connsiteY3-8" fmla="*/ 779780 h 779780"/>
              <a:gd name="connsiteX4-9" fmla="*/ 0 w 12192000"/>
              <a:gd name="connsiteY4-10" fmla="*/ 779780 h 779780"/>
              <a:gd name="connsiteX5" fmla="*/ 0 w 12192000"/>
              <a:gd name="connsiteY5" fmla="*/ 0 h 779780"/>
              <a:gd name="connsiteX0-11" fmla="*/ 0 w 12192000"/>
              <a:gd name="connsiteY0-12" fmla="*/ 909320 h 1689100"/>
              <a:gd name="connsiteX1-13" fmla="*/ 1295400 w 12192000"/>
              <a:gd name="connsiteY1-14" fmla="*/ 0 h 1689100"/>
              <a:gd name="connsiteX2-15" fmla="*/ 12192000 w 12192000"/>
              <a:gd name="connsiteY2-16" fmla="*/ 909320 h 1689100"/>
              <a:gd name="connsiteX3-17" fmla="*/ 12192000 w 12192000"/>
              <a:gd name="connsiteY3-18" fmla="*/ 1689100 h 1689100"/>
              <a:gd name="connsiteX4-19" fmla="*/ 0 w 12192000"/>
              <a:gd name="connsiteY4-20" fmla="*/ 1689100 h 1689100"/>
              <a:gd name="connsiteX5-21" fmla="*/ 0 w 12192000"/>
              <a:gd name="connsiteY5-22" fmla="*/ 909320 h 1689100"/>
              <a:gd name="connsiteX0-23" fmla="*/ 0 w 12192000"/>
              <a:gd name="connsiteY0-24" fmla="*/ 401320 h 1181100"/>
              <a:gd name="connsiteX1-25" fmla="*/ 9385300 w 12192000"/>
              <a:gd name="connsiteY1-26" fmla="*/ 0 h 1181100"/>
              <a:gd name="connsiteX2-27" fmla="*/ 12192000 w 12192000"/>
              <a:gd name="connsiteY2-28" fmla="*/ 401320 h 1181100"/>
              <a:gd name="connsiteX3-29" fmla="*/ 12192000 w 12192000"/>
              <a:gd name="connsiteY3-30" fmla="*/ 1181100 h 1181100"/>
              <a:gd name="connsiteX4-31" fmla="*/ 0 w 12192000"/>
              <a:gd name="connsiteY4-32" fmla="*/ 1181100 h 1181100"/>
              <a:gd name="connsiteX5-33" fmla="*/ 0 w 12192000"/>
              <a:gd name="connsiteY5-34" fmla="*/ 401320 h 1181100"/>
              <a:gd name="connsiteX0-35" fmla="*/ 0 w 12192000"/>
              <a:gd name="connsiteY0-36" fmla="*/ 960120 h 1739900"/>
              <a:gd name="connsiteX1-37" fmla="*/ 10668000 w 12192000"/>
              <a:gd name="connsiteY1-38" fmla="*/ 0 h 1739900"/>
              <a:gd name="connsiteX2-39" fmla="*/ 12192000 w 12192000"/>
              <a:gd name="connsiteY2-40" fmla="*/ 960120 h 1739900"/>
              <a:gd name="connsiteX3-41" fmla="*/ 12192000 w 12192000"/>
              <a:gd name="connsiteY3-42" fmla="*/ 1739900 h 1739900"/>
              <a:gd name="connsiteX4-43" fmla="*/ 0 w 12192000"/>
              <a:gd name="connsiteY4-44" fmla="*/ 1739900 h 1739900"/>
              <a:gd name="connsiteX5-45" fmla="*/ 0 w 12192000"/>
              <a:gd name="connsiteY5-46" fmla="*/ 960120 h 1739900"/>
              <a:gd name="connsiteX0-47" fmla="*/ 0 w 12192000"/>
              <a:gd name="connsiteY0-48" fmla="*/ 706120 h 1485900"/>
              <a:gd name="connsiteX1-49" fmla="*/ 11036300 w 12192000"/>
              <a:gd name="connsiteY1-50" fmla="*/ 0 h 1485900"/>
              <a:gd name="connsiteX2-51" fmla="*/ 12192000 w 12192000"/>
              <a:gd name="connsiteY2-52" fmla="*/ 706120 h 1485900"/>
              <a:gd name="connsiteX3-53" fmla="*/ 12192000 w 12192000"/>
              <a:gd name="connsiteY3-54" fmla="*/ 1485900 h 1485900"/>
              <a:gd name="connsiteX4-55" fmla="*/ 0 w 12192000"/>
              <a:gd name="connsiteY4-56" fmla="*/ 1485900 h 1485900"/>
              <a:gd name="connsiteX5-57" fmla="*/ 0 w 12192000"/>
              <a:gd name="connsiteY5-58" fmla="*/ 706120 h 1485900"/>
              <a:gd name="connsiteX0-59" fmla="*/ 0 w 12192000"/>
              <a:gd name="connsiteY0-60" fmla="*/ 541020 h 1320800"/>
              <a:gd name="connsiteX1-61" fmla="*/ 11150600 w 12192000"/>
              <a:gd name="connsiteY1-62" fmla="*/ 0 h 1320800"/>
              <a:gd name="connsiteX2-63" fmla="*/ 12192000 w 12192000"/>
              <a:gd name="connsiteY2-64" fmla="*/ 541020 h 1320800"/>
              <a:gd name="connsiteX3-65" fmla="*/ 12192000 w 12192000"/>
              <a:gd name="connsiteY3-66" fmla="*/ 1320800 h 1320800"/>
              <a:gd name="connsiteX4-67" fmla="*/ 0 w 12192000"/>
              <a:gd name="connsiteY4-68" fmla="*/ 1320800 h 1320800"/>
              <a:gd name="connsiteX5-69" fmla="*/ 0 w 12192000"/>
              <a:gd name="connsiteY5-70" fmla="*/ 541020 h 1320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21" y="connsiteY5-22"/>
              </a:cxn>
            </a:cxnLst>
            <a:rect l="l" t="t" r="r" b="b"/>
            <a:pathLst>
              <a:path w="12192000" h="1320800">
                <a:moveTo>
                  <a:pt x="0" y="541020"/>
                </a:moveTo>
                <a:lnTo>
                  <a:pt x="11150600" y="0"/>
                </a:lnTo>
                <a:lnTo>
                  <a:pt x="12192000" y="541020"/>
                </a:lnTo>
                <a:lnTo>
                  <a:pt x="12192000" y="1320800"/>
                </a:lnTo>
                <a:lnTo>
                  <a:pt x="0" y="1320800"/>
                </a:lnTo>
                <a:lnTo>
                  <a:pt x="0" y="541020"/>
                </a:lnTo>
                <a:close/>
              </a:path>
            </a:pathLst>
          </a:custGeom>
          <a:solidFill>
            <a:srgbClr val="319EC6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65100" y="139700"/>
            <a:ext cx="673100" cy="711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直角三角形 58"/>
          <p:cNvSpPr/>
          <p:nvPr/>
        </p:nvSpPr>
        <p:spPr>
          <a:xfrm rot="5400000">
            <a:off x="262548" y="165252"/>
            <a:ext cx="486752" cy="486752"/>
          </a:xfrm>
          <a:prstGeom prst="rtTriangle">
            <a:avLst/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108849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47328" y="1309510"/>
            <a:ext cx="2627313" cy="2284351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 spc="10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/</a:t>
            </a:r>
            <a:r>
              <a:rPr lang="en-US" altLang="zh-CN" i="1" spc="100" smtClean="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01</a:t>
            </a:r>
            <a:endParaRPr lang="zh-CN" altLang="en-US" i="1" spc="100">
              <a:solidFill>
                <a:srgbClr val="16D1EA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16430" y="3883123"/>
            <a:ext cx="4031873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i="1" smtClean="0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关于</a:t>
            </a:r>
            <a:r>
              <a:rPr lang="en-US" altLang="zh-CN" sz="6000" b="1" i="1" smtClean="0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XXX</a:t>
            </a:r>
            <a:r>
              <a:rPr lang="zh-CN" altLang="en-US" sz="6000" b="1" i="1" smtClean="0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圈</a:t>
            </a:r>
            <a:endParaRPr lang="zh-CN" altLang="en-US" sz="6000" b="1" i="1">
              <a:solidFill>
                <a:srgbClr val="16D1EA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811810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46706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gradFill flip="none" rotWithShape="1">
                  <a:gsLst>
                    <a:gs pos="0">
                      <a:srgbClr val="16D1EA">
                        <a:shade val="30000"/>
                        <a:satMod val="115000"/>
                      </a:srgbClr>
                    </a:gs>
                    <a:gs pos="50000">
                      <a:srgbClr val="16D1EA">
                        <a:shade val="67500"/>
                        <a:satMod val="115000"/>
                      </a:srgbClr>
                    </a:gs>
                    <a:gs pos="100000">
                      <a:srgbClr val="16D1EA">
                        <a:shade val="100000"/>
                        <a:satMod val="115000"/>
                      </a:srgbClr>
                    </a:gs>
                  </a:gsLst>
                  <a:lin ang="0" scaled="1"/>
                </a:gradFill>
              </a:rPr>
              <a:t>关于</a:t>
            </a:r>
            <a:r>
              <a:rPr lang="en-US" altLang="zh-CN" sz="2000" b="1" smtClean="0">
                <a:gradFill flip="none" rotWithShape="1">
                  <a:gsLst>
                    <a:gs pos="0">
                      <a:srgbClr val="16D1EA">
                        <a:shade val="30000"/>
                        <a:satMod val="115000"/>
                      </a:srgbClr>
                    </a:gs>
                    <a:gs pos="50000">
                      <a:srgbClr val="16D1EA">
                        <a:shade val="67500"/>
                        <a:satMod val="115000"/>
                      </a:srgbClr>
                    </a:gs>
                    <a:gs pos="100000">
                      <a:srgbClr val="16D1EA">
                        <a:shade val="100000"/>
                        <a:satMod val="115000"/>
                      </a:srgbClr>
                    </a:gs>
                  </a:gsLst>
                  <a:lin ang="0" scaled="1"/>
                </a:gradFill>
              </a:rPr>
              <a:t>XXX</a:t>
            </a:r>
            <a:r>
              <a:rPr lang="zh-CN" altLang="en-US" sz="2000" b="1" smtClean="0">
                <a:gradFill flip="none" rotWithShape="1">
                  <a:gsLst>
                    <a:gs pos="0">
                      <a:srgbClr val="16D1EA">
                        <a:shade val="30000"/>
                        <a:satMod val="115000"/>
                      </a:srgbClr>
                    </a:gs>
                    <a:gs pos="50000">
                      <a:srgbClr val="16D1EA">
                        <a:shade val="67500"/>
                        <a:satMod val="115000"/>
                      </a:srgbClr>
                    </a:gs>
                    <a:gs pos="100000">
                      <a:srgbClr val="16D1EA">
                        <a:shade val="100000"/>
                        <a:satMod val="115000"/>
                      </a:srgbClr>
                    </a:gs>
                  </a:gsLst>
                  <a:lin ang="0" scaled="1"/>
                </a:gradFill>
              </a:rPr>
              <a:t>圈</a:t>
            </a:r>
            <a:endParaRPr lang="zh-CN" altLang="en-US" sz="2000" b="1">
              <a:gradFill flip="none" rotWithShape="1">
                <a:gsLst>
                  <a:gs pos="0">
                    <a:srgbClr val="16D1EA">
                      <a:shade val="30000"/>
                      <a:satMod val="115000"/>
                    </a:srgbClr>
                  </a:gs>
                  <a:gs pos="50000">
                    <a:srgbClr val="16D1EA">
                      <a:shade val="67500"/>
                      <a:satMod val="115000"/>
                    </a:srgbClr>
                  </a:gs>
                  <a:gs pos="100000">
                    <a:srgbClr val="16D1EA">
                      <a:shade val="100000"/>
                      <a:satMod val="115000"/>
                    </a:srgbClr>
                  </a:gs>
                </a:gsLst>
                <a:lin ang="0" scaled="1"/>
              </a:gra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2104638" y="183634"/>
            <a:ext cx="164660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圈成员简介</a:t>
            </a:r>
          </a:p>
        </p:txBody>
      </p:sp>
      <p:graphicFrame>
        <p:nvGraphicFramePr>
          <p:cNvPr id="56" name="表格 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960652"/>
              </p:ext>
            </p:extLst>
          </p:nvPr>
        </p:nvGraphicFramePr>
        <p:xfrm>
          <a:off x="338616" y="917599"/>
          <a:ext cx="11432304" cy="51932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2449"/>
                <a:gridCol w="1841473"/>
                <a:gridCol w="2372257"/>
                <a:gridCol w="2946358"/>
                <a:gridCol w="2209767"/>
              </a:tblGrid>
              <a:tr h="443682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圈名</a:t>
                      </a:r>
                      <a:r>
                        <a:rPr lang="zh-CN" altLang="en-US" sz="200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：</a:t>
                      </a:r>
                      <a:r>
                        <a:rPr lang="en-US" altLang="zh-CN" sz="200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XXX</a:t>
                      </a:r>
                      <a:r>
                        <a:rPr lang="zh-CN" altLang="en-US" sz="200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圈</a:t>
                      </a:r>
                      <a:endParaRPr lang="zh-CN" altLang="en-US" sz="20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3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成立日期：</a:t>
                      </a:r>
                      <a:r>
                        <a:rPr lang="en-US" altLang="zh-CN" sz="200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2020.04.01</a:t>
                      </a:r>
                      <a:endParaRPr lang="zh-CN" altLang="en-US" sz="20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5423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成员人数</a:t>
                      </a: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：</a:t>
                      </a:r>
                      <a:r>
                        <a:rPr lang="en-US" altLang="zh-CN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</a:t>
                      </a: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</a:t>
                      </a:r>
                      <a:endParaRPr lang="zh-CN" altLang="en-US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6E3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3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平均年龄</a:t>
                      </a: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：</a:t>
                      </a:r>
                      <a:r>
                        <a:rPr lang="en-US" altLang="zh-CN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29</a:t>
                      </a:r>
                      <a:endParaRPr lang="zh-CN" altLang="en-US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>
                        <a:alpha val="30196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5423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圈长</a:t>
                      </a: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：</a:t>
                      </a:r>
                      <a:r>
                        <a:rPr lang="en-US" altLang="zh-CN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AA</a:t>
                      </a:r>
                      <a:endParaRPr lang="zh-CN" altLang="en-US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7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3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辅导员</a:t>
                      </a: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：</a:t>
                      </a:r>
                      <a:r>
                        <a:rPr lang="en-US" altLang="zh-CN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OOO</a:t>
                      </a:r>
                      <a:endParaRPr lang="zh-CN" altLang="en-US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179AD">
                        <a:alpha val="2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5423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活动时间：</a:t>
                      </a:r>
                      <a:r>
                        <a:rPr lang="en-US" altLang="zh-CN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2020.04-2020.09</a:t>
                      </a:r>
                      <a:endParaRPr lang="zh-CN" altLang="en-US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7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3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活动主题：提高</a:t>
                      </a:r>
                      <a:r>
                        <a:rPr lang="en-US" altLang="zh-CN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HIV</a:t>
                      </a: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个案管理入组患者治疗依从性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179AD">
                        <a:alpha val="2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</a:tr>
              <a:tr h="37542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姓名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年龄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圈内职务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职称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学历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AA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BF7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BF7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圈长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BF7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BF7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6EBF7">
                        <a:alpha val="30196"/>
                      </a:srgbClr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BB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rowSpan="8">
                  <a:txBody>
                    <a:bodyPr vert="horz" wrap="square"/>
                    <a:lstStyle/>
                    <a:p>
                      <a:pPr algn="ctr"/>
                      <a:r>
                        <a:rPr kumimoji="0" lang="zh-CN" altLang="en-US" sz="14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圈</a:t>
                      </a:r>
                      <a:r>
                        <a:rPr kumimoji="0" lang="zh-CN" altLang="en-US" sz="14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员</a:t>
                      </a:r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DD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EE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FF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GG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HH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II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3608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/>
                        <a:t>KK</a:t>
                      </a:r>
                      <a:endParaRPr lang="zh-CN"/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endParaRPr lang="en-US" altLang="en-US" sz="14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</a:tbl>
          </a:graphicData>
        </a:graphic>
      </p:graphicFrame>
      <p:sp>
        <p:nvSpPr>
          <p:cNvPr id="6" name="first-aid-kit_20438"/>
          <p:cNvSpPr>
            <a:spLocks noChangeAspect="1"/>
          </p:cNvSpPr>
          <p:nvPr/>
        </p:nvSpPr>
        <p:spPr bwMode="auto">
          <a:xfrm>
            <a:off x="214304" y="144177"/>
            <a:ext cx="423266" cy="420517"/>
          </a:xfrm>
          <a:custGeom>
            <a:gdLst>
              <a:gd name="T0" fmla="*/ 4069 w 4147"/>
              <a:gd name="T1" fmla="*/ 650 h 4126"/>
              <a:gd name="T2" fmla="*/ 3881 w 4147"/>
              <a:gd name="T3" fmla="*/ 573 h 4126"/>
              <a:gd name="T4" fmla="*/ 3155 w 4147"/>
              <a:gd name="T5" fmla="*/ 573 h 4126"/>
              <a:gd name="T6" fmla="*/ 3155 w 4147"/>
              <a:gd name="T7" fmla="*/ 204 h 4126"/>
              <a:gd name="T8" fmla="*/ 2952 w 4147"/>
              <a:gd name="T9" fmla="*/ 0 h 4126"/>
              <a:gd name="T10" fmla="*/ 1195 w 4147"/>
              <a:gd name="T11" fmla="*/ 0 h 4126"/>
              <a:gd name="T12" fmla="*/ 991 w 4147"/>
              <a:gd name="T13" fmla="*/ 204 h 4126"/>
              <a:gd name="T14" fmla="*/ 991 w 4147"/>
              <a:gd name="T15" fmla="*/ 573 h 4126"/>
              <a:gd name="T16" fmla="*/ 266 w 4147"/>
              <a:gd name="T17" fmla="*/ 573 h 4126"/>
              <a:gd name="T18" fmla="*/ 0 w 4147"/>
              <a:gd name="T19" fmla="*/ 838 h 4126"/>
              <a:gd name="T20" fmla="*/ 0 w 4147"/>
              <a:gd name="T21" fmla="*/ 3861 h 4126"/>
              <a:gd name="T22" fmla="*/ 266 w 4147"/>
              <a:gd name="T23" fmla="*/ 4126 h 4126"/>
              <a:gd name="T24" fmla="*/ 3881 w 4147"/>
              <a:gd name="T25" fmla="*/ 4126 h 4126"/>
              <a:gd name="T26" fmla="*/ 4146 w 4147"/>
              <a:gd name="T27" fmla="*/ 3861 h 4126"/>
              <a:gd name="T28" fmla="*/ 4146 w 4147"/>
              <a:gd name="T29" fmla="*/ 838 h 4126"/>
              <a:gd name="T30" fmla="*/ 4069 w 4147"/>
              <a:gd name="T31" fmla="*/ 650 h 4126"/>
              <a:gd name="T32" fmla="*/ 1239 w 4147"/>
              <a:gd name="T33" fmla="*/ 248 h 4126"/>
              <a:gd name="T34" fmla="*/ 2907 w 4147"/>
              <a:gd name="T35" fmla="*/ 248 h 4126"/>
              <a:gd name="T36" fmla="*/ 2907 w 4147"/>
              <a:gd name="T37" fmla="*/ 717 h 4126"/>
              <a:gd name="T38" fmla="*/ 1239 w 4147"/>
              <a:gd name="T39" fmla="*/ 717 h 4126"/>
              <a:gd name="T40" fmla="*/ 1239 w 4147"/>
              <a:gd name="T41" fmla="*/ 248 h 4126"/>
              <a:gd name="T42" fmla="*/ 2969 w 4147"/>
              <a:gd name="T43" fmla="*/ 2543 h 4126"/>
              <a:gd name="T44" fmla="*/ 2266 w 4147"/>
              <a:gd name="T45" fmla="*/ 2543 h 4126"/>
              <a:gd name="T46" fmla="*/ 2266 w 4147"/>
              <a:gd name="T47" fmla="*/ 3246 h 4126"/>
              <a:gd name="T48" fmla="*/ 1880 w 4147"/>
              <a:gd name="T49" fmla="*/ 3246 h 4126"/>
              <a:gd name="T50" fmla="*/ 1880 w 4147"/>
              <a:gd name="T51" fmla="*/ 2543 h 4126"/>
              <a:gd name="T52" fmla="*/ 1177 w 4147"/>
              <a:gd name="T53" fmla="*/ 2543 h 4126"/>
              <a:gd name="T54" fmla="*/ 1177 w 4147"/>
              <a:gd name="T55" fmla="*/ 2156 h 4126"/>
              <a:gd name="T56" fmla="*/ 1880 w 4147"/>
              <a:gd name="T57" fmla="*/ 2156 h 4126"/>
              <a:gd name="T58" fmla="*/ 1880 w 4147"/>
              <a:gd name="T59" fmla="*/ 1453 h 4126"/>
              <a:gd name="T60" fmla="*/ 2266 w 4147"/>
              <a:gd name="T61" fmla="*/ 1453 h 4126"/>
              <a:gd name="T62" fmla="*/ 2266 w 4147"/>
              <a:gd name="T63" fmla="*/ 2156 h 4126"/>
              <a:gd name="T64" fmla="*/ 2969 w 4147"/>
              <a:gd name="T65" fmla="*/ 2156 h 4126"/>
              <a:gd name="T66" fmla="*/ 2969 w 4147"/>
              <a:gd name="T67" fmla="*/ 2543 h 41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147" h="4126">
                <a:moveTo>
                  <a:pt x="4069" y="650"/>
                </a:moveTo>
                <a:cubicBezTo>
                  <a:pt x="4019" y="600"/>
                  <a:pt x="3952" y="573"/>
                  <a:pt x="3881" y="573"/>
                </a:cubicBezTo>
                <a:lnTo>
                  <a:pt x="3155" y="573"/>
                </a:lnTo>
                <a:lnTo>
                  <a:pt x="3155" y="204"/>
                </a:lnTo>
                <a:cubicBezTo>
                  <a:pt x="3155" y="92"/>
                  <a:pt x="3064" y="0"/>
                  <a:pt x="2952" y="0"/>
                </a:cubicBezTo>
                <a:lnTo>
                  <a:pt x="1195" y="0"/>
                </a:lnTo>
                <a:cubicBezTo>
                  <a:pt x="1083" y="0"/>
                  <a:pt x="991" y="92"/>
                  <a:pt x="991" y="204"/>
                </a:cubicBezTo>
                <a:lnTo>
                  <a:pt x="991" y="573"/>
                </a:lnTo>
                <a:lnTo>
                  <a:pt x="266" y="573"/>
                </a:lnTo>
                <a:cubicBezTo>
                  <a:pt x="119" y="573"/>
                  <a:pt x="0" y="692"/>
                  <a:pt x="0" y="838"/>
                </a:cubicBezTo>
                <a:lnTo>
                  <a:pt x="0" y="3861"/>
                </a:lnTo>
                <a:cubicBezTo>
                  <a:pt x="0" y="4007"/>
                  <a:pt x="119" y="4126"/>
                  <a:pt x="266" y="4126"/>
                </a:cubicBezTo>
                <a:lnTo>
                  <a:pt x="3881" y="4126"/>
                </a:lnTo>
                <a:cubicBezTo>
                  <a:pt x="4027" y="4126"/>
                  <a:pt x="4146" y="4007"/>
                  <a:pt x="4146" y="3861"/>
                </a:cubicBezTo>
                <a:lnTo>
                  <a:pt x="4146" y="838"/>
                </a:lnTo>
                <a:cubicBezTo>
                  <a:pt x="4147" y="767"/>
                  <a:pt x="4119" y="700"/>
                  <a:pt x="4069" y="650"/>
                </a:cubicBezTo>
                <a:close/>
                <a:moveTo>
                  <a:pt x="1239" y="248"/>
                </a:moveTo>
                <a:lnTo>
                  <a:pt x="2907" y="248"/>
                </a:lnTo>
                <a:lnTo>
                  <a:pt x="2907" y="717"/>
                </a:lnTo>
                <a:lnTo>
                  <a:pt x="1239" y="717"/>
                </a:lnTo>
                <a:lnTo>
                  <a:pt x="1239" y="248"/>
                </a:lnTo>
                <a:close/>
                <a:moveTo>
                  <a:pt x="2969" y="2543"/>
                </a:moveTo>
                <a:lnTo>
                  <a:pt x="2266" y="2543"/>
                </a:lnTo>
                <a:lnTo>
                  <a:pt x="2266" y="3246"/>
                </a:lnTo>
                <a:lnTo>
                  <a:pt x="1880" y="3246"/>
                </a:lnTo>
                <a:lnTo>
                  <a:pt x="1880" y="2543"/>
                </a:lnTo>
                <a:lnTo>
                  <a:pt x="1177" y="2543"/>
                </a:lnTo>
                <a:lnTo>
                  <a:pt x="1177" y="2156"/>
                </a:lnTo>
                <a:lnTo>
                  <a:pt x="1880" y="2156"/>
                </a:lnTo>
                <a:lnTo>
                  <a:pt x="1880" y="1453"/>
                </a:lnTo>
                <a:lnTo>
                  <a:pt x="2266" y="1453"/>
                </a:lnTo>
                <a:lnTo>
                  <a:pt x="2266" y="2156"/>
                </a:lnTo>
                <a:lnTo>
                  <a:pt x="2969" y="2156"/>
                </a:lnTo>
                <a:lnTo>
                  <a:pt x="2969" y="2543"/>
                </a:lnTo>
                <a:close/>
              </a:path>
            </a:pathLst>
          </a:custGeom>
          <a:gradFill flip="none" rotWithShape="1">
            <a:gsLst>
              <a:gs pos="0">
                <a:srgbClr val="16D1EA">
                  <a:shade val="30000"/>
                  <a:satMod val="115000"/>
                </a:srgbClr>
              </a:gs>
              <a:gs pos="50000">
                <a:srgbClr val="16D1EA">
                  <a:shade val="67500"/>
                  <a:satMod val="115000"/>
                </a:srgbClr>
              </a:gs>
              <a:gs pos="100000">
                <a:srgbClr val="16D1EA">
                  <a:shade val="100000"/>
                  <a:satMod val="115000"/>
                </a:srgbClr>
              </a:gs>
            </a:gsLst>
            <a:lin ang="10800000" scaled="1"/>
          </a:gra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矩形 1"/>
          <p:cNvSpPr/>
          <p:nvPr/>
        </p:nvSpPr>
        <p:spPr>
          <a:xfrm>
            <a:off x="0" y="6762750"/>
            <a:ext cx="12192000" cy="95250"/>
          </a:xfrm>
          <a:prstGeom prst="rect">
            <a:avLst/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7842354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46706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关于</a:t>
            </a:r>
            <a:r>
              <a:rPr lang="en-US" altLang="zh-CN" sz="2000" b="1" smtClean="0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XXX</a:t>
            </a:r>
            <a:r>
              <a:rPr lang="zh-CN" altLang="en-US" sz="2000" b="1" smtClean="0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圈</a:t>
            </a:r>
            <a:endParaRPr lang="zh-CN" altLang="en-US" sz="2000" b="1">
              <a:gradFill flip="none" rotWithShape="1">
                <a:gsLst>
                  <a:gs pos="0">
                    <a:srgbClr val="2179AD">
                      <a:shade val="30000"/>
                      <a:satMod val="115000"/>
                    </a:srgbClr>
                  </a:gs>
                  <a:gs pos="50000">
                    <a:srgbClr val="2179AD">
                      <a:shade val="67500"/>
                      <a:satMod val="115000"/>
                    </a:srgbClr>
                  </a:gs>
                  <a:gs pos="100000">
                    <a:srgbClr val="2179AD">
                      <a:shade val="100000"/>
                      <a:satMod val="115000"/>
                    </a:srgbClr>
                  </a:gs>
                </a:gsLst>
                <a:lin ang="10800000" scaled="1"/>
              </a:gra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2104638" y="183634"/>
            <a:ext cx="190308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圈名圈徽意义</a:t>
            </a:r>
          </a:p>
        </p:txBody>
      </p:sp>
      <p:sp>
        <p:nvSpPr>
          <p:cNvPr id="5" name="矩形 4"/>
          <p:cNvSpPr/>
          <p:nvPr/>
        </p:nvSpPr>
        <p:spPr>
          <a:xfrm>
            <a:off x="855022" y="1017814"/>
            <a:ext cx="2660620" cy="573706"/>
          </a:xfrm>
          <a:prstGeom prst="rect">
            <a:avLst/>
          </a:prstGeom>
          <a:gradFill flip="none" rotWithShape="1">
            <a:gsLst>
              <a:gs pos="0">
                <a:srgbClr val="16D1EA">
                  <a:shade val="30000"/>
                  <a:satMod val="115000"/>
                </a:srgbClr>
              </a:gs>
              <a:gs pos="50000">
                <a:srgbClr val="16D1EA">
                  <a:shade val="67500"/>
                  <a:satMod val="115000"/>
                </a:srgbClr>
              </a:gs>
              <a:gs pos="100000">
                <a:srgbClr val="16D1EA">
                  <a:shade val="100000"/>
                  <a:satMod val="11500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/>
              <a:t>圈名含义</a:t>
            </a:r>
          </a:p>
        </p:txBody>
      </p:sp>
      <p:sp>
        <p:nvSpPr>
          <p:cNvPr id="13" name="矩形 12"/>
          <p:cNvSpPr/>
          <p:nvPr/>
        </p:nvSpPr>
        <p:spPr>
          <a:xfrm>
            <a:off x="3596110" y="835717"/>
            <a:ext cx="8290838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XXX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圈，关心，关护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关爱</a:t>
            </a: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的治疗过程 ，通过个案管理模式的方式，不断提高患者的生存质量与生活品质。</a:t>
            </a:r>
            <a:endParaRPr lang="zh-CN" altLang="en-US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空心弧 2"/>
          <p:cNvSpPr/>
          <p:nvPr/>
        </p:nvSpPr>
        <p:spPr>
          <a:xfrm rot="9067197">
            <a:off x="4502793" y="2578979"/>
            <a:ext cx="2761049" cy="2761049"/>
          </a:xfrm>
          <a:prstGeom prst="blockArc">
            <a:avLst>
              <a:gd name="adj1" fmla="val 10800000"/>
              <a:gd name="adj2" fmla="val 3457214"/>
              <a:gd name="adj3" fmla="val 3334"/>
            </a:avLst>
          </a:prstGeom>
          <a:solidFill>
            <a:srgbClr val="16D1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椭圆 5"/>
          <p:cNvSpPr/>
          <p:nvPr/>
        </p:nvSpPr>
        <p:spPr>
          <a:xfrm>
            <a:off x="4563199" y="3200558"/>
            <a:ext cx="266077" cy="266077"/>
          </a:xfrm>
          <a:prstGeom prst="ellipse">
            <a:avLst/>
          </a:prstGeom>
          <a:gradFill flip="none" rotWithShape="1">
            <a:gsLst>
              <a:gs pos="0">
                <a:srgbClr val="16D1EA">
                  <a:shade val="30000"/>
                  <a:satMod val="115000"/>
                </a:srgbClr>
              </a:gs>
              <a:gs pos="50000">
                <a:srgbClr val="16D1EA">
                  <a:shade val="67500"/>
                  <a:satMod val="115000"/>
                </a:srgbClr>
              </a:gs>
              <a:gs pos="100000">
                <a:srgbClr val="16D1EA">
                  <a:shade val="100000"/>
                  <a:satMod val="115000"/>
                </a:srgbClr>
              </a:gs>
            </a:gsLst>
            <a:lin ang="0" scaled="1"/>
          </a:gra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/>
          </a:p>
        </p:txBody>
      </p:sp>
      <p:sp>
        <p:nvSpPr>
          <p:cNvPr id="40" name="椭圆 39"/>
          <p:cNvSpPr/>
          <p:nvPr/>
        </p:nvSpPr>
        <p:spPr>
          <a:xfrm>
            <a:off x="6938991" y="3200558"/>
            <a:ext cx="266077" cy="266077"/>
          </a:xfrm>
          <a:prstGeom prst="ellipse">
            <a:avLst/>
          </a:prstGeom>
          <a:gradFill flip="none" rotWithShape="1">
            <a:gsLst>
              <a:gs pos="0">
                <a:srgbClr val="16D1EA">
                  <a:shade val="30000"/>
                  <a:satMod val="115000"/>
                </a:srgbClr>
              </a:gs>
              <a:gs pos="50000">
                <a:srgbClr val="16D1EA">
                  <a:shade val="67500"/>
                  <a:satMod val="115000"/>
                </a:srgbClr>
              </a:gs>
              <a:gs pos="100000">
                <a:srgbClr val="16D1EA">
                  <a:shade val="100000"/>
                  <a:satMod val="115000"/>
                </a:srgbClr>
              </a:gs>
            </a:gsLst>
            <a:lin ang="0" scaled="1"/>
          </a:gra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/>
          </a:p>
        </p:txBody>
      </p:sp>
      <p:sp>
        <p:nvSpPr>
          <p:cNvPr id="2" name="矩形 1"/>
          <p:cNvSpPr/>
          <p:nvPr/>
        </p:nvSpPr>
        <p:spPr>
          <a:xfrm>
            <a:off x="7334277" y="3876992"/>
            <a:ext cx="4628190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Tahoma" panose="020b0604030504040204" pitchFamily="34" charset="0"/>
              <a:buChar char="›"/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外圈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的绿叶代表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了医护带给患者新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的希望</a:t>
            </a:r>
          </a:p>
        </p:txBody>
      </p:sp>
      <p:sp>
        <p:nvSpPr>
          <p:cNvPr id="41" name="矩形 40"/>
          <p:cNvSpPr/>
          <p:nvPr/>
        </p:nvSpPr>
        <p:spPr>
          <a:xfrm>
            <a:off x="2848388" y="5598325"/>
            <a:ext cx="6705682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Tahoma" panose="020b0604030504040204" pitchFamily="34" charset="0"/>
              <a:buChar char="›"/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鸽子代表了患者在医护人员的悉心照料下，不断提高生存质量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464701" y="3809488"/>
            <a:ext cx="3746248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Tahoma" panose="020b0604030504040204" pitchFamily="34" charset="0"/>
              <a:buChar char="›"/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医学标志代表了个案小组在标准的指引下展开工作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5806" y="2833770"/>
            <a:ext cx="1895021" cy="2251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34912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47328" y="1309510"/>
            <a:ext cx="2627313" cy="2284351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 spc="10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/</a:t>
            </a:r>
            <a:r>
              <a:rPr lang="en-US" altLang="zh-CN" i="1" spc="100" smtClean="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02</a:t>
            </a:r>
            <a:endParaRPr lang="zh-CN" altLang="en-US" i="1" spc="100">
              <a:solidFill>
                <a:srgbClr val="16D1EA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16430" y="3883123"/>
            <a:ext cx="3262432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i="1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主题选定</a:t>
            </a:r>
          </a:p>
        </p:txBody>
      </p:sp>
    </p:spTree>
    <p:extLst>
      <p:ext uri="{BB962C8B-B14F-4D97-AF65-F5344CB8AC3E}">
        <p14:creationId xmlns:p14="http://schemas.microsoft.com/office/powerpoint/2010/main" val="3080161475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主题选定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 algn="r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选题过程</a:t>
            </a: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709721"/>
              </p:ext>
            </p:extLst>
          </p:nvPr>
        </p:nvGraphicFramePr>
        <p:xfrm>
          <a:off x="570000" y="930287"/>
          <a:ext cx="11098611" cy="4883155"/>
        </p:xfrm>
        <a:graphic>
          <a:graphicData uri="http://schemas.openxmlformats.org/drawingml/2006/table">
            <a:tbl>
              <a:tblPr/>
              <a:tblGrid>
                <a:gridCol w="3900400"/>
                <a:gridCol w="1510211"/>
                <a:gridCol w="1044000"/>
                <a:gridCol w="1044000"/>
                <a:gridCol w="596418"/>
                <a:gridCol w="364490"/>
                <a:gridCol w="898252"/>
                <a:gridCol w="1020840"/>
                <a:gridCol w="720000"/>
              </a:tblGrid>
              <a:tr h="892523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主题评价题目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上级</a:t>
                      </a:r>
                      <a:r>
                        <a:rPr lang="zh-CN" altLang="en-US" sz="1800" b="1" smtClean="0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重视</a:t>
                      </a:r>
                      <a:endParaRPr lang="zh-CN" altLang="en-US" sz="1800" b="1">
                        <a:solidFill>
                          <a:schemeClr val="bg1"/>
                        </a:solidFill>
                        <a:latin typeface="+mj-ea"/>
                        <a:ea typeface="+mj-ea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 smtClean="0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可行性</a:t>
                      </a:r>
                      <a:endParaRPr lang="zh-CN" altLang="en-US" sz="1800" b="1">
                        <a:solidFill>
                          <a:schemeClr val="bg1"/>
                        </a:solidFill>
                        <a:latin typeface="+mj-ea"/>
                        <a:ea typeface="+mj-ea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 smtClean="0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迫切性</a:t>
                      </a:r>
                      <a:endParaRPr lang="zh-CN" altLang="en-US" sz="1800" b="1">
                        <a:solidFill>
                          <a:schemeClr val="bg1"/>
                        </a:solidFill>
                        <a:latin typeface="+mj-ea"/>
                        <a:ea typeface="+mj-ea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圈</a:t>
                      </a:r>
                      <a:r>
                        <a:rPr lang="zh-CN" altLang="en-US" sz="1800" b="1" smtClean="0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能力</a:t>
                      </a:r>
                      <a:endParaRPr lang="zh-CN" altLang="en-US" sz="1800" b="1">
                        <a:solidFill>
                          <a:schemeClr val="bg1"/>
                        </a:solidFill>
                        <a:latin typeface="+mj-ea"/>
                        <a:ea typeface="+mj-ea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总分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顺序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800" b="1">
                          <a:solidFill>
                            <a:schemeClr val="bg1"/>
                          </a:solidFill>
                          <a:latin typeface="+mj-ea"/>
                          <a:ea typeface="+mj-ea"/>
                        </a:rPr>
                        <a:t>选定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</a:tr>
              <a:tr h="463827"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提高</a:t>
                      </a:r>
                      <a:r>
                        <a:rPr lang="en-US" alt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n-ea"/>
                          <a:cs typeface="+mn-cs"/>
                        </a:rPr>
                        <a:t>HIV</a:t>
                      </a:r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n-ea"/>
                          <a:cs typeface="+mn-cs"/>
                        </a:rPr>
                        <a:t>患者就患的满意率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31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33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41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39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144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buNone/>
                      </a:pPr>
                      <a:r>
                        <a:rPr lang="en-US" alt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</a:t>
                      </a:r>
                      <a:endParaRPr lang="en-US" altLang="zh-CN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6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</a:rPr>
                        <a:t>　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</a:tr>
              <a:tr h="612166"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提高</a:t>
                      </a:r>
                      <a:r>
                        <a:rPr lang="en-US" alt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HIV</a:t>
                      </a:r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患者服药依从性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35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35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37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37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144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buNone/>
                      </a:pPr>
                      <a:r>
                        <a:rPr lang="en-US" alt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4</a:t>
                      </a:r>
                      <a:endParaRPr lang="en-US" altLang="zh-CN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endParaRPr lang="en-US" altLang="zh-CN" sz="1600" b="1">
                        <a:solidFill>
                          <a:srgbClr val="2179AD"/>
                        </a:solidFill>
                        <a:latin typeface="+mj-ea"/>
                        <a:ea typeface="+mj-ea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</a:tr>
              <a:tr h="463827"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提高</a:t>
                      </a:r>
                      <a:r>
                        <a:rPr lang="en-US" alt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HIV</a:t>
                      </a:r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患者定期随访完成率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41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37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35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33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t" latinLnBrk="0" hangingPunct="1">
                        <a:buNone/>
                      </a:pPr>
                      <a:r>
                        <a:rPr 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146</a:t>
                      </a:r>
                      <a:endParaRPr lang="en-US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buNone/>
                      </a:pPr>
                      <a:r>
                        <a:rPr lang="en-US" altLang="zh-CN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  <a:cs typeface="+mn-cs"/>
                        </a:rPr>
                        <a:t>2</a:t>
                      </a:r>
                      <a:endParaRPr lang="en-US" altLang="zh-CN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6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</a:rPr>
                        <a:t>　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</a:tr>
              <a:tr h="481965"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ctr" latinLnBrk="0" hangingPunct="1">
                        <a:buNone/>
                      </a:pPr>
                      <a:r>
                        <a:rPr lang="zh-CN" altLang="en-US" sz="1600" b="1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sym typeface="+mn-ea"/>
                        </a:rPr>
                        <a:t>提高</a:t>
                      </a:r>
                      <a:r>
                        <a:rPr lang="en-US" altLang="zh-CN" sz="1600" b="1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sym typeface="+mn-ea"/>
                        </a:rPr>
                        <a:t>HIV</a:t>
                      </a:r>
                      <a:r>
                        <a:rPr lang="zh-CN" altLang="en-US" sz="1600" b="1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sym typeface="+mn-ea"/>
                        </a:rPr>
                        <a:t>个案管理入组患者治疗依从性</a:t>
                      </a:r>
                      <a:endParaRPr lang="zh-CN" altLang="en-US" sz="1600" b="1" kern="1200">
                        <a:solidFill>
                          <a:srgbClr val="FF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ctr" latinLnBrk="0" hangingPunct="1">
                        <a:buNone/>
                      </a:pPr>
                      <a:r>
                        <a:rPr lang="en-US" sz="1600" b="1" kern="1200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cs typeface="+mn-cs"/>
                        </a:rPr>
                        <a:t>43</a:t>
                      </a:r>
                      <a:endParaRPr lang="en-US" altLang="en-US" sz="1600" b="1" kern="1200">
                        <a:solidFill>
                          <a:srgbClr val="FF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ctr" latinLnBrk="0" hangingPunct="1">
                        <a:buNone/>
                      </a:pPr>
                      <a:r>
                        <a:rPr lang="en-US" sz="1600" b="1" kern="1200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cs typeface="+mn-cs"/>
                        </a:rPr>
                        <a:t>41</a:t>
                      </a:r>
                      <a:endParaRPr lang="en-US" altLang="en-US" sz="1600" b="1" kern="1200">
                        <a:solidFill>
                          <a:srgbClr val="FF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ctr" latinLnBrk="0" hangingPunct="1">
                        <a:buNone/>
                      </a:pPr>
                      <a:r>
                        <a:rPr lang="en-US" sz="1600" b="1" kern="1200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cs typeface="+mn-cs"/>
                        </a:rPr>
                        <a:t>39</a:t>
                      </a:r>
                      <a:endParaRPr lang="en-US" altLang="en-US" sz="1600" b="1" kern="1200">
                        <a:solidFill>
                          <a:srgbClr val="FF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algn="ctr" defTabSz="914400" rtl="0" eaLnBrk="1" fontAlgn="ctr" latinLnBrk="0" hangingPunct="1">
                        <a:buNone/>
                      </a:pPr>
                      <a:r>
                        <a:rPr lang="en-US" sz="1600" b="1" kern="1200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cs typeface="+mn-cs"/>
                        </a:rPr>
                        <a:t>41</a:t>
                      </a:r>
                      <a:endParaRPr lang="en-US" altLang="en-US" sz="1600" b="1" kern="1200">
                        <a:solidFill>
                          <a:srgbClr val="FF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defTabSz="914400" rtl="0" eaLnBrk="1" fontAlgn="ctr" latinLnBrk="0" hangingPunct="1">
                        <a:buNone/>
                      </a:pPr>
                      <a:r>
                        <a:rPr lang="en-US" sz="1600" b="1" kern="1200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cs typeface="+mn-cs"/>
                        </a:rPr>
                        <a:t>164</a:t>
                      </a:r>
                      <a:endParaRPr lang="en-US" altLang="en-US" sz="1600" b="1" kern="1200">
                        <a:solidFill>
                          <a:srgbClr val="FF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ctr" latinLnBrk="0" hangingPunct="1">
                        <a:buNone/>
                      </a:pPr>
                      <a:r>
                        <a:rPr lang="en-US" altLang="zh-CN" sz="1600" b="1" kern="1200" smtClean="0">
                          <a:solidFill>
                            <a:srgbClr val="FF0000"/>
                          </a:solidFill>
                          <a:latin typeface="+mj-ea"/>
                          <a:ea typeface="+mj-ea"/>
                          <a:cs typeface="+mn-cs"/>
                        </a:rPr>
                        <a:t>1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endParaRPr lang="zh-CN" altLang="en-US" sz="1600" b="1" i="0" u="none" kern="1200" baseline="0" smtClean="0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</a:tr>
              <a:tr h="463827">
                <a:tc gridSpan="9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altLang="zh-CN" sz="1600" b="0" i="0" u="none" kern="1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</a:tr>
              <a:tr h="376255">
                <a:tc rowSpan="4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fontAlgn="t" hangingPunct="1">
                        <a:buNone/>
                      </a:pPr>
                      <a:r>
                        <a:rPr lang="zh-CN" altLang="en-US" sz="16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</a:rPr>
                        <a:t>评价说明</a:t>
                      </a:r>
                      <a:endParaRPr lang="en-US" altLang="zh-CN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</a:endParaRPr>
                    </a:p>
                    <a:p>
                      <a:pPr marL="0" marR="0" lvl="0" indent="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</a:rPr>
                        <a:t>（</a:t>
                      </a:r>
                      <a:r>
                        <a:rPr lang="zh-CN" altLang="en-US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注：以评价法进行主题选定，共</a:t>
                      </a:r>
                      <a:r>
                        <a:rPr lang="en-US" altLang="zh-CN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9</a:t>
                      </a:r>
                      <a:r>
                        <a:rPr lang="zh-CN" altLang="en-US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人参与选题过程；评价：</a:t>
                      </a:r>
                      <a:r>
                        <a:rPr lang="en-US" altLang="zh-CN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r>
                        <a:rPr lang="zh-CN" altLang="en-US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分最高，</a:t>
                      </a:r>
                      <a:r>
                        <a:rPr lang="en-US" altLang="zh-CN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r>
                        <a:rPr lang="zh-CN" altLang="en-US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分普通，</a:t>
                      </a:r>
                      <a:r>
                        <a:rPr lang="en-US" altLang="zh-CN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</a:t>
                      </a:r>
                      <a:r>
                        <a:rPr lang="zh-CN" altLang="en-US" sz="1600" b="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分最低；第一顺位为本期活动主题。</a:t>
                      </a:r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j-ea"/>
                          <a:ea typeface="+mj-ea"/>
                        </a:rPr>
                        <a:t>）</a:t>
                      </a:r>
                      <a:endParaRPr lang="zh-CN" altLang="en-US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ea"/>
                        <a:ea typeface="+mj-ea"/>
                      </a:endParaRP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i="0" u="none" kern="100" baseline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分数</a:t>
                      </a:r>
                      <a:r>
                        <a:rPr lang="en-US" altLang="zh-CN" sz="1600" b="1" i="0" u="none" kern="100" baseline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</a:t>
                      </a:r>
                      <a:r>
                        <a:rPr lang="zh-CN" altLang="en-US" sz="1600" b="1" i="0" u="none" kern="100" baseline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人数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i="0" u="none" kern="100" baseline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重要性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i="0" u="none" kern="100" baseline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迫切性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i="0" u="none" kern="100" baseline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圈能力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i="0" u="none" kern="100" baseline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上级政策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25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en-US" altLang="zh-CN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次重要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次迫切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en-US" altLang="zh-CN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0-50%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次相关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25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en-US" altLang="zh-CN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重要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迫切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en-US" altLang="zh-CN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51-75%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相关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7625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en-US" altLang="zh-CN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极重要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极迫切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en-US" altLang="zh-CN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76-100%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lvl="0" algn="ctr" defTabSz="914400" rtl="0" eaLnBrk="1" fontAlgn="t" latinLnBrk="0" hangingPunct="1"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0" i="0" u="none" kern="1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极相关</a:t>
                      </a:r>
                    </a:p>
                  </a:txBody>
                  <a:tcPr marT="45723" marB="45723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心形 1"/>
          <p:cNvSpPr/>
          <p:nvPr/>
        </p:nvSpPr>
        <p:spPr>
          <a:xfrm>
            <a:off x="11192510" y="3414395"/>
            <a:ext cx="304165" cy="400685"/>
          </a:xfrm>
          <a:prstGeom prst="heart">
            <a:avLst/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93653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主题选定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2" y="183634"/>
            <a:ext cx="139012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选题背景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41960" y="811313"/>
            <a:ext cx="11411890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一种危害性极大的传染病，由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感染</a:t>
            </a: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病毒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病毒）引起。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是一种能攻击人体免疫系统的病毒。它把人体免疫系统中最重要的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CD4T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淋巴细胞作为主要攻击目标，大量破坏该细胞，使人体丧失免疫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功能</a:t>
            </a:r>
            <a:endParaRPr lang="en-US" altLang="zh-CN" sz="1600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因此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，人体易于感染各种疾病，并可发生恶性肿瘤，病死率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较高</a:t>
            </a:r>
            <a:endParaRPr lang="en-US" altLang="zh-CN" sz="1600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b="1" kern="100">
                <a:solidFill>
                  <a:srgbClr val="16D1E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现阶段的治疗目标是：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最大限度和持久的降低病毒载量；获得免疫功能重建和维持免疫功能；提高生活质量；降低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相关的发病率和死亡率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13" name="矩形 12"/>
          <p:cNvSpPr/>
          <p:nvPr/>
        </p:nvSpPr>
        <p:spPr>
          <a:xfrm>
            <a:off x="341960" y="3049688"/>
            <a:ext cx="11411890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随着</a:t>
            </a: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抗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病毒治疗的不断成熟，越来越多的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HIV/AIDS 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患者得到了有效治疗，并将长期治疗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下去</a:t>
            </a:r>
            <a:endParaRPr lang="en-US" altLang="zh-CN" sz="1600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目前医院抗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病毒治疗点普遍存在医师不足的问题，如何在保证质量的前提下更合理的分配有限的医疗资源，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</a:t>
            </a: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抗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病毒治疗工作，是目前面临的一大挑战。</a:t>
            </a:r>
            <a:endParaRPr lang="zh-CN" altLang="en-US" sz="1600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341960" y="2857500"/>
            <a:ext cx="11154715" cy="0"/>
          </a:xfrm>
          <a:prstGeom prst="line">
            <a:avLst/>
          </a:prstGeom>
          <a:ln w="19050">
            <a:solidFill>
              <a:srgbClr val="16D1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341960" y="4486275"/>
            <a:ext cx="11154715" cy="0"/>
          </a:xfrm>
          <a:prstGeom prst="line">
            <a:avLst/>
          </a:prstGeom>
          <a:ln w="19050">
            <a:solidFill>
              <a:srgbClr val="16D1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矩形 16"/>
          <p:cNvSpPr/>
          <p:nvPr/>
        </p:nvSpPr>
        <p:spPr>
          <a:xfrm>
            <a:off x="341960" y="4766008"/>
            <a:ext cx="11411890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２００５年，我国台湾地区开始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推行</a:t>
            </a: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管理计划，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迄今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超过５０％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患者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被纳入个案管理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体系</a:t>
            </a:r>
            <a:endParaRPr lang="en-US" altLang="zh-CN" sz="1600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中国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疾控中心２０１４年在６个城市针对男男性行为（ＭＳＭ）感染者启动了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管理模式探索” 试点工作，在提高治疗率、病毒抑制率以及增加同伴检测等方面取得了一定的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成效</a:t>
            </a:r>
          </a:p>
        </p:txBody>
      </p:sp>
      <p:sp>
        <p:nvSpPr>
          <p:cNvPr id="18" name="矩形 17"/>
          <p:cNvSpPr/>
          <p:nvPr/>
        </p:nvSpPr>
        <p:spPr>
          <a:xfrm>
            <a:off x="449942" y="6051441"/>
            <a:ext cx="9664604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smtClean="0"/>
              <a:t>[1] </a:t>
            </a:r>
            <a:r>
              <a:rPr lang="zh-CN" altLang="en-US" sz="1000" smtClean="0"/>
              <a:t>李</a:t>
            </a:r>
            <a:r>
              <a:rPr lang="zh-CN" altLang="en-US" sz="1000"/>
              <a:t>仙</a:t>
            </a:r>
            <a:r>
              <a:rPr lang="zh-CN" altLang="en-US" sz="1000" smtClean="0"/>
              <a:t>菊</a:t>
            </a:r>
            <a:r>
              <a:rPr lang="en-US" altLang="zh-CN" sz="1000" smtClean="0"/>
              <a:t>.</a:t>
            </a:r>
            <a:r>
              <a:rPr lang="zh-CN" altLang="en-US" sz="1000"/>
              <a:t>个案管理模式</a:t>
            </a:r>
            <a:r>
              <a:rPr lang="zh-CN" altLang="en-US" sz="1000" smtClean="0"/>
              <a:t>在</a:t>
            </a:r>
            <a:r>
              <a:rPr lang="en-US" altLang="zh-CN" sz="1000" smtClean="0"/>
              <a:t>HIV</a:t>
            </a:r>
            <a:r>
              <a:rPr lang="zh-CN" altLang="en-US" sz="1000" smtClean="0"/>
              <a:t>抗</a:t>
            </a:r>
            <a:r>
              <a:rPr lang="zh-CN" altLang="en-US" sz="1000"/>
              <a:t>病毒治疗中的应用及意义</a:t>
            </a:r>
            <a:r>
              <a:rPr lang="zh-CN" altLang="en-US" sz="1000" smtClean="0"/>
              <a:t>评定</a:t>
            </a:r>
            <a:r>
              <a:rPr lang="en-US" altLang="zh-CN" sz="1000" smtClean="0"/>
              <a:t>[J]</a:t>
            </a:r>
            <a:r>
              <a:rPr lang="zh-CN" altLang="en-US" sz="1000" smtClean="0"/>
              <a:t>心理月刊</a:t>
            </a:r>
            <a:r>
              <a:rPr lang="en-US" altLang="zh-CN" sz="1000" smtClean="0"/>
              <a:t>.2020.02</a:t>
            </a:r>
            <a:r>
              <a:rPr lang="zh-CN" altLang="en-US" sz="1000" smtClean="0"/>
              <a:t>（</a:t>
            </a:r>
            <a:r>
              <a:rPr lang="en-US" altLang="zh-CN" sz="1000" smtClean="0"/>
              <a:t>12</a:t>
            </a:r>
            <a:r>
              <a:rPr lang="zh-CN" altLang="en-US" sz="1000" smtClean="0"/>
              <a:t>）：</a:t>
            </a:r>
            <a:r>
              <a:rPr lang="en-US" altLang="zh-CN" sz="1000" smtClean="0"/>
              <a:t>046-048</a:t>
            </a:r>
          </a:p>
          <a:p>
            <a:r>
              <a:rPr lang="en-US" altLang="zh-CN" sz="1000" smtClean="0"/>
              <a:t>[2] </a:t>
            </a:r>
            <a:r>
              <a:rPr lang="zh-CN" altLang="en-US" sz="1000" smtClean="0"/>
              <a:t>陈海霞</a:t>
            </a:r>
            <a:r>
              <a:rPr lang="en-US" altLang="zh-CN" sz="1000" smtClean="0"/>
              <a:t>.</a:t>
            </a:r>
            <a:r>
              <a:rPr lang="zh-CN" altLang="en-US" sz="1000"/>
              <a:t>个案管理模式</a:t>
            </a:r>
            <a:r>
              <a:rPr lang="zh-CN" altLang="en-US" sz="1000" smtClean="0"/>
              <a:t>对</a:t>
            </a:r>
            <a:r>
              <a:rPr lang="en-US" altLang="zh-CN" sz="1000" smtClean="0"/>
              <a:t>HIV</a:t>
            </a:r>
            <a:r>
              <a:rPr lang="zh-CN" altLang="en-US" sz="1000" smtClean="0"/>
              <a:t>患者</a:t>
            </a:r>
            <a:r>
              <a:rPr lang="zh-CN" altLang="en-US" sz="1000"/>
              <a:t>治疗依从性的干预</a:t>
            </a:r>
            <a:r>
              <a:rPr lang="zh-CN" altLang="en-US" sz="1000" smtClean="0"/>
              <a:t>效果</a:t>
            </a:r>
            <a:r>
              <a:rPr lang="en-US" altLang="zh-CN" sz="1000" smtClean="0"/>
              <a:t>[J].</a:t>
            </a:r>
            <a:r>
              <a:rPr lang="zh-CN" altLang="en-US" sz="1000"/>
              <a:t>江苏</a:t>
            </a:r>
            <a:r>
              <a:rPr lang="zh-CN" altLang="en-US" sz="1000" smtClean="0"/>
              <a:t>预防医学</a:t>
            </a:r>
            <a:r>
              <a:rPr lang="en-US" altLang="zh-CN" sz="1000" smtClean="0"/>
              <a:t>.2020.02</a:t>
            </a:r>
            <a:r>
              <a:rPr lang="zh-CN" altLang="en-US" sz="1000" smtClean="0"/>
              <a:t>（</a:t>
            </a:r>
            <a:r>
              <a:rPr lang="en-US" altLang="zh-CN" sz="1000" smtClean="0"/>
              <a:t>30</a:t>
            </a:r>
            <a:r>
              <a:rPr lang="zh-CN" altLang="en-US" sz="1000" smtClean="0"/>
              <a:t>）：</a:t>
            </a:r>
            <a:r>
              <a:rPr lang="en-US" altLang="zh-CN" sz="1000" smtClean="0"/>
              <a:t>163-164</a:t>
            </a:r>
          </a:p>
          <a:p>
            <a:r>
              <a:rPr lang="en-US" altLang="zh-CN" sz="1000" smtClean="0"/>
              <a:t>[3] </a:t>
            </a:r>
            <a:r>
              <a:rPr lang="zh-CN" altLang="en-US" sz="1000" smtClean="0"/>
              <a:t>朱</a:t>
            </a:r>
            <a:r>
              <a:rPr lang="zh-CN" altLang="en-US" sz="1000"/>
              <a:t>政，栾玉泉，刘庆芬</a:t>
            </a:r>
            <a:r>
              <a:rPr lang="en-US" altLang="zh-CN" sz="1000" smtClean="0"/>
              <a:t>...HIV</a:t>
            </a:r>
            <a:r>
              <a:rPr lang="zh-CN" altLang="en-US" sz="1000" smtClean="0"/>
              <a:t>定点</a:t>
            </a:r>
            <a:r>
              <a:rPr lang="zh-CN" altLang="en-US" sz="1000"/>
              <a:t>诊疗模式下症状管理的质性</a:t>
            </a:r>
            <a:r>
              <a:rPr lang="zh-CN" altLang="en-US" sz="1000" smtClean="0"/>
              <a:t>研究</a:t>
            </a:r>
            <a:r>
              <a:rPr lang="en-US" altLang="zh-CN" sz="1000" smtClean="0"/>
              <a:t>[J].</a:t>
            </a:r>
            <a:r>
              <a:rPr lang="zh-CN" altLang="en-US" sz="1000"/>
              <a:t>中华护理</a:t>
            </a:r>
            <a:r>
              <a:rPr lang="zh-CN" altLang="en-US" sz="1000" smtClean="0"/>
              <a:t>杂志</a:t>
            </a:r>
            <a:r>
              <a:rPr lang="en-US" altLang="zh-CN" sz="1000" smtClean="0"/>
              <a:t>.2020.03</a:t>
            </a:r>
            <a:r>
              <a:rPr lang="zh-CN" altLang="en-US" sz="1000" smtClean="0"/>
              <a:t>（</a:t>
            </a:r>
            <a:r>
              <a:rPr lang="en-US" altLang="zh-CN" sz="1000" smtClean="0"/>
              <a:t>18</a:t>
            </a:r>
            <a:r>
              <a:rPr lang="zh-CN" altLang="en-US" sz="1000" smtClean="0"/>
              <a:t>）</a:t>
            </a:r>
            <a:r>
              <a:rPr lang="en-US" altLang="zh-CN" sz="1000" smtClean="0"/>
              <a:t>.144-146</a:t>
            </a:r>
            <a:endParaRPr lang="zh-CN" altLang="en-US" sz="1000"/>
          </a:p>
          <a:p>
            <a:endParaRPr lang="en-US" altLang="zh-CN" sz="1000" smtClean="0"/>
          </a:p>
          <a:p>
            <a:endParaRPr lang="zh-CN" altLang="zh-CN" sz="1000"/>
          </a:p>
        </p:txBody>
      </p:sp>
      <p:sp>
        <p:nvSpPr>
          <p:cNvPr id="6" name="矩形 5"/>
          <p:cNvSpPr/>
          <p:nvPr/>
        </p:nvSpPr>
        <p:spPr>
          <a:xfrm>
            <a:off x="2278015" y="2308540"/>
            <a:ext cx="447558" cy="21544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800"/>
              <a:t>［</a:t>
            </a:r>
            <a:r>
              <a:rPr lang="en-US" altLang="zh-CN" sz="800"/>
              <a:t>1</a:t>
            </a:r>
            <a:r>
              <a:rPr lang="zh-CN" altLang="zh-CN" sz="800"/>
              <a:t>］</a:t>
            </a:r>
            <a:endParaRPr lang="zh-CN" altLang="en-US" sz="800"/>
          </a:p>
        </p:txBody>
      </p:sp>
      <p:sp>
        <p:nvSpPr>
          <p:cNvPr id="20" name="矩形 19"/>
          <p:cNvSpPr/>
          <p:nvPr/>
        </p:nvSpPr>
        <p:spPr>
          <a:xfrm>
            <a:off x="9507490" y="3147218"/>
            <a:ext cx="447558" cy="21544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800" smtClean="0"/>
              <a:t>［</a:t>
            </a:r>
            <a:r>
              <a:rPr lang="en-US" altLang="zh-CN" sz="800" smtClean="0"/>
              <a:t>2</a:t>
            </a:r>
            <a:r>
              <a:rPr lang="zh-CN" altLang="zh-CN" sz="800" smtClean="0"/>
              <a:t>］</a:t>
            </a:r>
            <a:endParaRPr lang="zh-CN" altLang="en-US" sz="800"/>
          </a:p>
        </p:txBody>
      </p:sp>
      <p:sp>
        <p:nvSpPr>
          <p:cNvPr id="21" name="矩形 20"/>
          <p:cNvSpPr/>
          <p:nvPr/>
        </p:nvSpPr>
        <p:spPr>
          <a:xfrm>
            <a:off x="6421390" y="5547518"/>
            <a:ext cx="447558" cy="21544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800" smtClean="0"/>
              <a:t>［</a:t>
            </a:r>
            <a:r>
              <a:rPr lang="en-US" altLang="zh-CN" sz="800" smtClean="0"/>
              <a:t>3</a:t>
            </a:r>
            <a:r>
              <a:rPr lang="zh-CN" altLang="zh-CN" sz="800" smtClean="0"/>
              <a:t>］</a:t>
            </a:r>
            <a:endParaRPr lang="zh-CN" altLang="en-US" sz="800"/>
          </a:p>
        </p:txBody>
      </p:sp>
    </p:spTree>
    <p:extLst>
      <p:ext uri="{BB962C8B-B14F-4D97-AF65-F5344CB8AC3E}">
        <p14:creationId xmlns:p14="http://schemas.microsoft.com/office/powerpoint/2010/main" val="3336692816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主题选定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主题释义</a:t>
            </a:r>
          </a:p>
        </p:txBody>
      </p:sp>
      <p:sp>
        <p:nvSpPr>
          <p:cNvPr id="12" name="矩形 11"/>
          <p:cNvSpPr/>
          <p:nvPr/>
        </p:nvSpPr>
        <p:spPr>
          <a:xfrm>
            <a:off x="465786" y="954375"/>
            <a:ext cx="182614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kern="100">
                <a:solidFill>
                  <a:srgbClr val="2179A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主题定义</a:t>
            </a:r>
            <a:endParaRPr lang="zh-CN" altLang="en-US" sz="3200" b="1">
              <a:solidFill>
                <a:srgbClr val="2179A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4" name="直接连接符 13"/>
          <p:cNvCxnSpPr/>
          <p:nvPr/>
        </p:nvCxnSpPr>
        <p:spPr>
          <a:xfrm>
            <a:off x="465786" y="1548177"/>
            <a:ext cx="11406900" cy="0"/>
          </a:xfrm>
          <a:prstGeom prst="line">
            <a:avLst/>
          </a:prstGeom>
          <a:ln w="19050" cap="rnd">
            <a:solidFill>
              <a:srgbClr val="2179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465785" y="1548177"/>
            <a:ext cx="11552043" cy="3046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一种危害性极大的传染病，由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感染</a:t>
            </a:r>
            <a:r>
              <a:rPr lang="en-US" altLang="zh-CN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病毒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病毒）引起。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是一种能攻击人体免疫系统的病毒。它把人体免疫系统中最重要的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CD4T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淋巴细胞作为主要攻击目标，大量破坏该细胞，使人体丧失免疫功能。因此，人体易于感染各种疾病，并可发生恶性肿瘤，病死率较高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现阶段的治疗目标是：最大限度和持久的降低病毒载量；获得免疫功能重建和维持免疫功能；提高生活质量；降低</a:t>
            </a:r>
            <a:r>
              <a:rPr lang="en-US" altLang="zh-CN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相关的发病率和死亡率。本病的治疗强调综合治疗，包括：一般治疗、抗病毒治疗、恢复或改善免疫功能的治疗及机会性感染和恶性肿瘤的治疗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80975" indent="-180975">
              <a:lnSpc>
                <a:spcPct val="150000"/>
              </a:lnSpc>
              <a:buFont typeface="Arial" pitchFamily="34" charset="0"/>
              <a:buChar char="›"/>
            </a:pP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案管理由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美国个案管理学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会提出</a:t>
            </a:r>
            <a:r>
              <a:rPr lang="zh-CN" altLang="en-US" sz="16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，个案管理是一个合作的过程，包括评估、计划、执行、协调、监督和评价所选择的医疗服务，通过沟通交流，合理选择可用资源，改善医疗服务质量，提高成本效益，以满足患者全面的健康</a:t>
            </a:r>
            <a:r>
              <a:rPr lang="zh-CN" altLang="en-US" sz="16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需求</a:t>
            </a:r>
            <a:endParaRPr lang="zh-CN" altLang="en-US" sz="1600" kern="1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465786" y="4722373"/>
            <a:ext cx="182614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kern="100">
                <a:solidFill>
                  <a:srgbClr val="2179A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衡量指标</a:t>
            </a:r>
          </a:p>
        </p:txBody>
      </p:sp>
      <p:cxnSp>
        <p:nvCxnSpPr>
          <p:cNvPr id="23" name="直接连接符 22"/>
          <p:cNvCxnSpPr/>
          <p:nvPr/>
        </p:nvCxnSpPr>
        <p:spPr>
          <a:xfrm>
            <a:off x="465786" y="5316175"/>
            <a:ext cx="11406900" cy="0"/>
          </a:xfrm>
          <a:prstGeom prst="line">
            <a:avLst/>
          </a:prstGeom>
          <a:ln w="19050" cap="rnd">
            <a:solidFill>
              <a:srgbClr val="2179A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465785" y="5316175"/>
            <a:ext cx="11552043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个案管理入组患者治疗依从性</a:t>
            </a:r>
            <a:endParaRPr lang="en-US" altLang="zh-CN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</a:t>
            </a:r>
            <a:r>
              <a:rPr lang="zh-CN" altLang="en-US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调查</a:t>
            </a:r>
            <a:r>
              <a:rPr lang="zh-CN" altLang="en-US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期间</a:t>
            </a:r>
            <a:r>
              <a:rPr lang="en-US" altLang="zh-CN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</a:t>
            </a:r>
            <a:r>
              <a:rPr lang="zh-CN" altLang="en-US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管理入组患者治疗</a:t>
            </a:r>
            <a:r>
              <a:rPr lang="zh-CN" altLang="en-US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依从人次</a:t>
            </a:r>
            <a:r>
              <a:rPr lang="en-US" altLang="zh-CN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/HIV</a:t>
            </a:r>
            <a:r>
              <a:rPr lang="zh-CN" altLang="en-US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</a:t>
            </a:r>
            <a:r>
              <a:rPr lang="zh-CN" altLang="en-US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管理入组</a:t>
            </a:r>
            <a:r>
              <a:rPr lang="zh-CN" altLang="en-US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患者决数</a:t>
            </a:r>
            <a:r>
              <a:rPr lang="en-US" altLang="zh-CN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×</a:t>
            </a:r>
            <a:r>
              <a:rPr lang="en-US" altLang="zh-CN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100%</a:t>
            </a:r>
          </a:p>
        </p:txBody>
      </p:sp>
      <p:sp>
        <p:nvSpPr>
          <p:cNvPr id="11" name="矩形 10"/>
          <p:cNvSpPr/>
          <p:nvPr/>
        </p:nvSpPr>
        <p:spPr>
          <a:xfrm>
            <a:off x="9993228" y="4080283"/>
            <a:ext cx="547435" cy="3163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[4]</a:t>
            </a:r>
            <a:endParaRPr lang="en-US" altLang="zh-CN" sz="1100" kern="1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65785" y="6503012"/>
            <a:ext cx="11552043" cy="2539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7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［</a:t>
            </a:r>
            <a:r>
              <a:rPr lang="en-US" altLang="zh-CN" sz="7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7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］ＨａｌｌＪＡ，ＣａｒｓｗｅｌｌＣ，ＷａｌｓｈＥ，ｅｔａｌ．Ｉｏｗａｃａｓｅｍａｎａｇｅｍｅｎｔ：Ｉｎｎｏ－ｖａｔｉｖｅｓｏｃｉａｌｃａｓｅｗｏｒｋ［Ｊ］．ＳｏｃｉａｌＷｏｒｋ，</a:t>
            </a:r>
            <a:r>
              <a:rPr lang="en-US" altLang="zh-CN" sz="7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700" kern="1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，４７（２）：１３２－１４１．</a:t>
            </a:r>
          </a:p>
        </p:txBody>
      </p:sp>
    </p:spTree>
    <p:extLst>
      <p:ext uri="{BB962C8B-B14F-4D97-AF65-F5344CB8AC3E}">
        <p14:creationId xmlns:p14="http://schemas.microsoft.com/office/powerpoint/2010/main" val="1298546946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主题选定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 algn="r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选题理由</a:t>
            </a:r>
          </a:p>
        </p:txBody>
      </p:sp>
      <p:sp>
        <p:nvSpPr>
          <p:cNvPr id="8" name="任意多边形 82"/>
          <p:cNvSpPr>
            <a:spLocks noChangeAspect="1"/>
          </p:cNvSpPr>
          <p:nvPr/>
        </p:nvSpPr>
        <p:spPr bwMode="auto">
          <a:xfrm>
            <a:off x="1198893" y="1773123"/>
            <a:ext cx="1368000" cy="1368000"/>
          </a:xfrm>
          <a:custGeom>
            <a:gdLst>
              <a:gd name="connsiteX0" fmla="*/ 0 w 1800200"/>
              <a:gd name="connsiteY0" fmla="*/ 900100 h 1800200"/>
              <a:gd name="connsiteX1" fmla="*/ 263634 w 1800200"/>
              <a:gd name="connsiteY1" fmla="*/ 263633 h 1800200"/>
              <a:gd name="connsiteX2" fmla="*/ 900101 w 1800200"/>
              <a:gd name="connsiteY2" fmla="*/ 1 h 1800200"/>
              <a:gd name="connsiteX3" fmla="*/ 1536568 w 1800200"/>
              <a:gd name="connsiteY3" fmla="*/ 263635 h 1800200"/>
              <a:gd name="connsiteX4" fmla="*/ 1800200 w 1800200"/>
              <a:gd name="connsiteY4" fmla="*/ 900102 h 1800200"/>
              <a:gd name="connsiteX5" fmla="*/ 1536567 w 1800200"/>
              <a:gd name="connsiteY5" fmla="*/ 1536569 h 1800200"/>
              <a:gd name="connsiteX6" fmla="*/ 900100 w 1800200"/>
              <a:gd name="connsiteY6" fmla="*/ 1800202 h 1800200"/>
              <a:gd name="connsiteX7" fmla="*/ 263633 w 1800200"/>
              <a:gd name="connsiteY7" fmla="*/ 1536568 h 1800200"/>
              <a:gd name="connsiteX8" fmla="*/ 0 w 1800200"/>
              <a:gd name="connsiteY8" fmla="*/ 900101 h 1800200"/>
              <a:gd name="connsiteX9" fmla="*/ 0 w 1800200"/>
              <a:gd name="connsiteY9" fmla="*/ 900100 h 1800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00200" h="1800200">
                <a:moveTo>
                  <a:pt x="0" y="900100"/>
                </a:moveTo>
                <a:cubicBezTo>
                  <a:pt x="0" y="661379"/>
                  <a:pt x="94832" y="432435"/>
                  <a:pt x="263634" y="263633"/>
                </a:cubicBezTo>
                <a:cubicBezTo>
                  <a:pt x="432436" y="94832"/>
                  <a:pt x="661380" y="0"/>
                  <a:pt x="900101" y="1"/>
                </a:cubicBezTo>
                <a:cubicBezTo>
                  <a:pt x="1138822" y="1"/>
                  <a:pt x="1367766" y="94833"/>
                  <a:pt x="1536568" y="263635"/>
                </a:cubicBezTo>
                <a:cubicBezTo>
                  <a:pt x="1705369" y="432437"/>
                  <a:pt x="1800201" y="661381"/>
                  <a:pt x="1800200" y="900102"/>
                </a:cubicBezTo>
                <a:cubicBezTo>
                  <a:pt x="1800200" y="1138823"/>
                  <a:pt x="1705368" y="1367767"/>
                  <a:pt x="1536567" y="1536569"/>
                </a:cubicBezTo>
                <a:cubicBezTo>
                  <a:pt x="1367765" y="1705371"/>
                  <a:pt x="1138821" y="1800202"/>
                  <a:pt x="900100" y="1800202"/>
                </a:cubicBezTo>
                <a:cubicBezTo>
                  <a:pt x="661379" y="1800202"/>
                  <a:pt x="432435" y="1705370"/>
                  <a:pt x="263633" y="1536568"/>
                </a:cubicBezTo>
                <a:cubicBezTo>
                  <a:pt x="94832" y="1367766"/>
                  <a:pt x="0" y="1138822"/>
                  <a:pt x="0" y="900101"/>
                </a:cubicBezTo>
                <a:lnTo>
                  <a:pt x="0" y="900100"/>
                </a:lnTo>
                <a:close/>
              </a:path>
            </a:pathLst>
          </a:custGeom>
          <a:solidFill>
            <a:srgbClr val="319EC6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800" kern="0">
              <a:solidFill>
                <a:schemeClr val="bg1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9" name="patient_163001"/>
          <p:cNvSpPr>
            <a:spLocks noChangeAspect="1"/>
          </p:cNvSpPr>
          <p:nvPr/>
        </p:nvSpPr>
        <p:spPr bwMode="auto">
          <a:xfrm>
            <a:off x="1512276" y="2248335"/>
            <a:ext cx="741235" cy="417578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  <a:gd name="connsiteX53" fmla="*/ 373273 h 605239"/>
              <a:gd name="connsiteY53" fmla="*/ 373273 h 605239"/>
              <a:gd name="connsiteX54" fmla="*/ 373273 h 605239"/>
              <a:gd name="connsiteY54" fmla="*/ 373273 h 605239"/>
              <a:gd name="connsiteX55" fmla="*/ 373273 h 605239"/>
              <a:gd name="connsiteY55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608133" h="342595">
                <a:moveTo>
                  <a:pt x="83973" y="41351"/>
                </a:moveTo>
                <a:cubicBezTo>
                  <a:pt x="108525" y="41351"/>
                  <a:pt x="128429" y="61239"/>
                  <a:pt x="128429" y="85772"/>
                </a:cubicBezTo>
                <a:cubicBezTo>
                  <a:pt x="128429" y="110305"/>
                  <a:pt x="108525" y="130193"/>
                  <a:pt x="83973" y="130193"/>
                </a:cubicBezTo>
                <a:cubicBezTo>
                  <a:pt x="59421" y="130193"/>
                  <a:pt x="39517" y="110305"/>
                  <a:pt x="39517" y="85772"/>
                </a:cubicBezTo>
                <a:cubicBezTo>
                  <a:pt x="39517" y="61239"/>
                  <a:pt x="59421" y="41351"/>
                  <a:pt x="83973" y="41351"/>
                </a:cubicBezTo>
                <a:close/>
                <a:moveTo>
                  <a:pt x="292270" y="21357"/>
                </a:moveTo>
                <a:cubicBezTo>
                  <a:pt x="341704" y="19970"/>
                  <a:pt x="442756" y="37312"/>
                  <a:pt x="524353" y="60798"/>
                </a:cubicBezTo>
                <a:cubicBezTo>
                  <a:pt x="564655" y="72492"/>
                  <a:pt x="593243" y="107374"/>
                  <a:pt x="586493" y="148598"/>
                </a:cubicBezTo>
                <a:lnTo>
                  <a:pt x="580338" y="171985"/>
                </a:lnTo>
                <a:cubicBezTo>
                  <a:pt x="579048" y="176742"/>
                  <a:pt x="574780" y="180012"/>
                  <a:pt x="569816" y="180012"/>
                </a:cubicBezTo>
                <a:lnTo>
                  <a:pt x="258520" y="180012"/>
                </a:lnTo>
                <a:cubicBezTo>
                  <a:pt x="252762" y="180012"/>
                  <a:pt x="247998" y="175454"/>
                  <a:pt x="247700" y="169706"/>
                </a:cubicBezTo>
                <a:cubicBezTo>
                  <a:pt x="247501" y="164454"/>
                  <a:pt x="247402" y="159400"/>
                  <a:pt x="247501" y="154445"/>
                </a:cubicBezTo>
                <a:lnTo>
                  <a:pt x="255740" y="160886"/>
                </a:lnTo>
                <a:cubicBezTo>
                  <a:pt x="264178" y="167427"/>
                  <a:pt x="283336" y="170895"/>
                  <a:pt x="299516" y="160886"/>
                </a:cubicBezTo>
                <a:lnTo>
                  <a:pt x="372377" y="115797"/>
                </a:lnTo>
                <a:cubicBezTo>
                  <a:pt x="392230" y="103509"/>
                  <a:pt x="398186" y="77645"/>
                  <a:pt x="385977" y="58023"/>
                </a:cubicBezTo>
                <a:cubicBezTo>
                  <a:pt x="373668" y="38006"/>
                  <a:pt x="347660" y="32258"/>
                  <a:pt x="328105" y="44348"/>
                </a:cubicBezTo>
                <a:lnTo>
                  <a:pt x="271623" y="79329"/>
                </a:lnTo>
                <a:lnTo>
                  <a:pt x="258818" y="77050"/>
                </a:lnTo>
                <a:cubicBezTo>
                  <a:pt x="272119" y="36717"/>
                  <a:pt x="292270" y="21357"/>
                  <a:pt x="292270" y="21357"/>
                </a:cubicBezTo>
                <a:close/>
                <a:moveTo>
                  <a:pt x="13302" y="0"/>
                </a:moveTo>
                <a:cubicBezTo>
                  <a:pt x="20648" y="0"/>
                  <a:pt x="26605" y="5948"/>
                  <a:pt x="26605" y="13283"/>
                </a:cubicBezTo>
                <a:lnTo>
                  <a:pt x="26605" y="143739"/>
                </a:lnTo>
                <a:lnTo>
                  <a:pt x="165187" y="143739"/>
                </a:lnTo>
                <a:cubicBezTo>
                  <a:pt x="151090" y="140765"/>
                  <a:pt x="141064" y="128077"/>
                  <a:pt x="141262" y="113802"/>
                </a:cubicBezTo>
                <a:lnTo>
                  <a:pt x="142255" y="60271"/>
                </a:lnTo>
                <a:cubicBezTo>
                  <a:pt x="142553" y="44014"/>
                  <a:pt x="156054" y="30532"/>
                  <a:pt x="172830" y="30830"/>
                </a:cubicBezTo>
                <a:lnTo>
                  <a:pt x="249765" y="32217"/>
                </a:lnTo>
                <a:cubicBezTo>
                  <a:pt x="242320" y="44906"/>
                  <a:pt x="236662" y="58586"/>
                  <a:pt x="232393" y="72365"/>
                </a:cubicBezTo>
                <a:lnTo>
                  <a:pt x="201619" y="66913"/>
                </a:lnTo>
                <a:lnTo>
                  <a:pt x="275774" y="100915"/>
                </a:lnTo>
                <a:lnTo>
                  <a:pt x="338911" y="61857"/>
                </a:lnTo>
                <a:cubicBezTo>
                  <a:pt x="348937" y="55711"/>
                  <a:pt x="362239" y="58685"/>
                  <a:pt x="368493" y="68797"/>
                </a:cubicBezTo>
                <a:cubicBezTo>
                  <a:pt x="375144" y="80296"/>
                  <a:pt x="370776" y="92588"/>
                  <a:pt x="361544" y="98337"/>
                </a:cubicBezTo>
                <a:lnTo>
                  <a:pt x="288580" y="143343"/>
                </a:lnTo>
                <a:cubicBezTo>
                  <a:pt x="282525" y="147110"/>
                  <a:pt x="274881" y="147605"/>
                  <a:pt x="268329" y="144631"/>
                </a:cubicBezTo>
                <a:lnTo>
                  <a:pt x="186431" y="107160"/>
                </a:lnTo>
                <a:lnTo>
                  <a:pt x="221473" y="134322"/>
                </a:lnTo>
                <a:cubicBezTo>
                  <a:pt x="220778" y="145127"/>
                  <a:pt x="220580" y="157915"/>
                  <a:pt x="221076" y="170703"/>
                </a:cubicBezTo>
                <a:cubicBezTo>
                  <a:pt x="221870" y="190628"/>
                  <a:pt x="238151" y="206588"/>
                  <a:pt x="258501" y="206588"/>
                </a:cubicBezTo>
                <a:lnTo>
                  <a:pt x="564355" y="206588"/>
                </a:lnTo>
                <a:lnTo>
                  <a:pt x="564355" y="273898"/>
                </a:lnTo>
                <a:cubicBezTo>
                  <a:pt x="567233" y="273204"/>
                  <a:pt x="570112" y="272807"/>
                  <a:pt x="573190" y="272807"/>
                </a:cubicBezTo>
                <a:cubicBezTo>
                  <a:pt x="592448" y="272807"/>
                  <a:pt x="608133" y="288470"/>
                  <a:pt x="608133" y="307701"/>
                </a:cubicBezTo>
                <a:cubicBezTo>
                  <a:pt x="608133" y="326932"/>
                  <a:pt x="592448" y="342595"/>
                  <a:pt x="573190" y="342595"/>
                </a:cubicBezTo>
                <a:cubicBezTo>
                  <a:pt x="553137" y="342595"/>
                  <a:pt x="537750" y="325941"/>
                  <a:pt x="537750" y="306412"/>
                </a:cubicBezTo>
                <a:lnTo>
                  <a:pt x="537750" y="234146"/>
                </a:lnTo>
                <a:lnTo>
                  <a:pt x="26605" y="234146"/>
                </a:lnTo>
                <a:lnTo>
                  <a:pt x="26605" y="273798"/>
                </a:lnTo>
                <a:cubicBezTo>
                  <a:pt x="29384" y="273105"/>
                  <a:pt x="32164" y="272807"/>
                  <a:pt x="35043" y="272807"/>
                </a:cubicBezTo>
                <a:cubicBezTo>
                  <a:pt x="54400" y="272807"/>
                  <a:pt x="70085" y="288470"/>
                  <a:pt x="70085" y="307701"/>
                </a:cubicBezTo>
                <a:cubicBezTo>
                  <a:pt x="70085" y="326932"/>
                  <a:pt x="54400" y="342595"/>
                  <a:pt x="35043" y="342595"/>
                </a:cubicBezTo>
                <a:cubicBezTo>
                  <a:pt x="15883" y="342595"/>
                  <a:pt x="298" y="327131"/>
                  <a:pt x="99" y="307998"/>
                </a:cubicBezTo>
                <a:cubicBezTo>
                  <a:pt x="0" y="306611"/>
                  <a:pt x="0" y="323859"/>
                  <a:pt x="0" y="13283"/>
                </a:cubicBezTo>
                <a:cubicBezTo>
                  <a:pt x="0" y="5948"/>
                  <a:pt x="5956" y="0"/>
                  <a:pt x="1330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11" name="任意多边形 82"/>
          <p:cNvSpPr>
            <a:spLocks noChangeAspect="1"/>
          </p:cNvSpPr>
          <p:nvPr/>
        </p:nvSpPr>
        <p:spPr bwMode="auto">
          <a:xfrm>
            <a:off x="6816369" y="1773123"/>
            <a:ext cx="1368000" cy="1368000"/>
          </a:xfrm>
          <a:custGeom>
            <a:gdLst>
              <a:gd name="connsiteX0" fmla="*/ 0 w 1800200"/>
              <a:gd name="connsiteY0" fmla="*/ 900100 h 1800200"/>
              <a:gd name="connsiteX1" fmla="*/ 263634 w 1800200"/>
              <a:gd name="connsiteY1" fmla="*/ 263633 h 1800200"/>
              <a:gd name="connsiteX2" fmla="*/ 900101 w 1800200"/>
              <a:gd name="connsiteY2" fmla="*/ 1 h 1800200"/>
              <a:gd name="connsiteX3" fmla="*/ 1536568 w 1800200"/>
              <a:gd name="connsiteY3" fmla="*/ 263635 h 1800200"/>
              <a:gd name="connsiteX4" fmla="*/ 1800200 w 1800200"/>
              <a:gd name="connsiteY4" fmla="*/ 900102 h 1800200"/>
              <a:gd name="connsiteX5" fmla="*/ 1536567 w 1800200"/>
              <a:gd name="connsiteY5" fmla="*/ 1536569 h 1800200"/>
              <a:gd name="connsiteX6" fmla="*/ 900100 w 1800200"/>
              <a:gd name="connsiteY6" fmla="*/ 1800202 h 1800200"/>
              <a:gd name="connsiteX7" fmla="*/ 263633 w 1800200"/>
              <a:gd name="connsiteY7" fmla="*/ 1536568 h 1800200"/>
              <a:gd name="connsiteX8" fmla="*/ 0 w 1800200"/>
              <a:gd name="connsiteY8" fmla="*/ 900101 h 1800200"/>
              <a:gd name="connsiteX9" fmla="*/ 0 w 1800200"/>
              <a:gd name="connsiteY9" fmla="*/ 900100 h 1800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00200" h="1800200">
                <a:moveTo>
                  <a:pt x="0" y="900100"/>
                </a:moveTo>
                <a:cubicBezTo>
                  <a:pt x="0" y="661379"/>
                  <a:pt x="94832" y="432435"/>
                  <a:pt x="263634" y="263633"/>
                </a:cubicBezTo>
                <a:cubicBezTo>
                  <a:pt x="432436" y="94832"/>
                  <a:pt x="661380" y="0"/>
                  <a:pt x="900101" y="1"/>
                </a:cubicBezTo>
                <a:cubicBezTo>
                  <a:pt x="1138822" y="1"/>
                  <a:pt x="1367766" y="94833"/>
                  <a:pt x="1536568" y="263635"/>
                </a:cubicBezTo>
                <a:cubicBezTo>
                  <a:pt x="1705369" y="432437"/>
                  <a:pt x="1800201" y="661381"/>
                  <a:pt x="1800200" y="900102"/>
                </a:cubicBezTo>
                <a:cubicBezTo>
                  <a:pt x="1800200" y="1138823"/>
                  <a:pt x="1705368" y="1367767"/>
                  <a:pt x="1536567" y="1536569"/>
                </a:cubicBezTo>
                <a:cubicBezTo>
                  <a:pt x="1367765" y="1705371"/>
                  <a:pt x="1138821" y="1800202"/>
                  <a:pt x="900100" y="1800202"/>
                </a:cubicBezTo>
                <a:cubicBezTo>
                  <a:pt x="661379" y="1800202"/>
                  <a:pt x="432435" y="1705370"/>
                  <a:pt x="263633" y="1536568"/>
                </a:cubicBezTo>
                <a:cubicBezTo>
                  <a:pt x="94832" y="1367766"/>
                  <a:pt x="0" y="1138822"/>
                  <a:pt x="0" y="900101"/>
                </a:cubicBezTo>
                <a:lnTo>
                  <a:pt x="0" y="900100"/>
                </a:lnTo>
                <a:close/>
              </a:path>
            </a:pathLst>
          </a:custGeom>
          <a:solidFill>
            <a:srgbClr val="319EC6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800" kern="0">
              <a:solidFill>
                <a:schemeClr val="bg1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12" name="hospital-buildings_33777"/>
          <p:cNvSpPr>
            <a:spLocks noChangeAspect="1"/>
          </p:cNvSpPr>
          <p:nvPr/>
        </p:nvSpPr>
        <p:spPr bwMode="auto">
          <a:xfrm>
            <a:off x="7144329" y="2213911"/>
            <a:ext cx="712081" cy="486426"/>
          </a:xfrm>
          <a:custGeom>
            <a:gdLst>
              <a:gd name="T0" fmla="*/ 1192 w 1260"/>
              <a:gd name="T1" fmla="*/ 756 h 862"/>
              <a:gd name="T2" fmla="*/ 1147 w 1260"/>
              <a:gd name="T3" fmla="*/ 193 h 862"/>
              <a:gd name="T4" fmla="*/ 900 w 1260"/>
              <a:gd name="T5" fmla="*/ 745 h 862"/>
              <a:gd name="T6" fmla="*/ 866 w 1260"/>
              <a:gd name="T7" fmla="*/ 770 h 862"/>
              <a:gd name="T8" fmla="*/ 869 w 1260"/>
              <a:gd name="T9" fmla="*/ 44 h 862"/>
              <a:gd name="T10" fmla="*/ 436 w 1260"/>
              <a:gd name="T11" fmla="*/ 0 h 862"/>
              <a:gd name="T12" fmla="*/ 391 w 1260"/>
              <a:gd name="T13" fmla="*/ 756 h 862"/>
              <a:gd name="T14" fmla="*/ 365 w 1260"/>
              <a:gd name="T15" fmla="*/ 770 h 862"/>
              <a:gd name="T16" fmla="*/ 360 w 1260"/>
              <a:gd name="T17" fmla="*/ 193 h 862"/>
              <a:gd name="T18" fmla="*/ 74 w 1260"/>
              <a:gd name="T19" fmla="*/ 238 h 862"/>
              <a:gd name="T20" fmla="*/ 76 w 1260"/>
              <a:gd name="T21" fmla="*/ 770 h 862"/>
              <a:gd name="T22" fmla="*/ 0 w 1260"/>
              <a:gd name="T23" fmla="*/ 862 h 862"/>
              <a:gd name="T24" fmla="*/ 1260 w 1260"/>
              <a:gd name="T25" fmla="*/ 770 h 862"/>
              <a:gd name="T26" fmla="*/ 1190 w 1260"/>
              <a:gd name="T27" fmla="*/ 770 h 862"/>
              <a:gd name="T28" fmla="*/ 144 w 1260"/>
              <a:gd name="T29" fmla="*/ 589 h 862"/>
              <a:gd name="T30" fmla="*/ 208 w 1260"/>
              <a:gd name="T31" fmla="*/ 525 h 862"/>
              <a:gd name="T32" fmla="*/ 208 w 1260"/>
              <a:gd name="T33" fmla="*/ 477 h 862"/>
              <a:gd name="T34" fmla="*/ 144 w 1260"/>
              <a:gd name="T35" fmla="*/ 413 h 862"/>
              <a:gd name="T36" fmla="*/ 208 w 1260"/>
              <a:gd name="T37" fmla="*/ 477 h 862"/>
              <a:gd name="T38" fmla="*/ 144 w 1260"/>
              <a:gd name="T39" fmla="*/ 368 h 862"/>
              <a:gd name="T40" fmla="*/ 208 w 1260"/>
              <a:gd name="T41" fmla="*/ 305 h 862"/>
              <a:gd name="T42" fmla="*/ 307 w 1260"/>
              <a:gd name="T43" fmla="*/ 589 h 862"/>
              <a:gd name="T44" fmla="*/ 243 w 1260"/>
              <a:gd name="T45" fmla="*/ 525 h 862"/>
              <a:gd name="T46" fmla="*/ 307 w 1260"/>
              <a:gd name="T47" fmla="*/ 589 h 862"/>
              <a:gd name="T48" fmla="*/ 243 w 1260"/>
              <a:gd name="T49" fmla="*/ 477 h 862"/>
              <a:gd name="T50" fmla="*/ 307 w 1260"/>
              <a:gd name="T51" fmla="*/ 413 h 862"/>
              <a:gd name="T52" fmla="*/ 307 w 1260"/>
              <a:gd name="T53" fmla="*/ 368 h 862"/>
              <a:gd name="T54" fmla="*/ 243 w 1260"/>
              <a:gd name="T55" fmla="*/ 305 h 862"/>
              <a:gd name="T56" fmla="*/ 307 w 1260"/>
              <a:gd name="T57" fmla="*/ 368 h 862"/>
              <a:gd name="T58" fmla="*/ 542 w 1260"/>
              <a:gd name="T59" fmla="*/ 767 h 862"/>
              <a:gd name="T60" fmla="*/ 729 w 1260"/>
              <a:gd name="T61" fmla="*/ 534 h 862"/>
              <a:gd name="T62" fmla="*/ 630 w 1260"/>
              <a:gd name="T63" fmla="*/ 334 h 862"/>
              <a:gd name="T64" fmla="*/ 630 w 1260"/>
              <a:gd name="T65" fmla="*/ 20 h 862"/>
              <a:gd name="T66" fmla="*/ 630 w 1260"/>
              <a:gd name="T67" fmla="*/ 334 h 862"/>
              <a:gd name="T68" fmla="*/ 971 w 1260"/>
              <a:gd name="T69" fmla="*/ 589 h 862"/>
              <a:gd name="T70" fmla="*/ 1035 w 1260"/>
              <a:gd name="T71" fmla="*/ 525 h 862"/>
              <a:gd name="T72" fmla="*/ 1035 w 1260"/>
              <a:gd name="T73" fmla="*/ 477 h 862"/>
              <a:gd name="T74" fmla="*/ 971 w 1260"/>
              <a:gd name="T75" fmla="*/ 413 h 862"/>
              <a:gd name="T76" fmla="*/ 1035 w 1260"/>
              <a:gd name="T77" fmla="*/ 477 h 862"/>
              <a:gd name="T78" fmla="*/ 971 w 1260"/>
              <a:gd name="T79" fmla="*/ 368 h 862"/>
              <a:gd name="T80" fmla="*/ 1035 w 1260"/>
              <a:gd name="T81" fmla="*/ 305 h 862"/>
              <a:gd name="T82" fmla="*/ 1134 w 1260"/>
              <a:gd name="T83" fmla="*/ 589 h 862"/>
              <a:gd name="T84" fmla="*/ 1070 w 1260"/>
              <a:gd name="T85" fmla="*/ 525 h 862"/>
              <a:gd name="T86" fmla="*/ 1134 w 1260"/>
              <a:gd name="T87" fmla="*/ 589 h 862"/>
              <a:gd name="T88" fmla="*/ 1070 w 1260"/>
              <a:gd name="T89" fmla="*/ 477 h 862"/>
              <a:gd name="T90" fmla="*/ 1134 w 1260"/>
              <a:gd name="T91" fmla="*/ 413 h 862"/>
              <a:gd name="T92" fmla="*/ 1134 w 1260"/>
              <a:gd name="T93" fmla="*/ 368 h 862"/>
              <a:gd name="T94" fmla="*/ 1070 w 1260"/>
              <a:gd name="T95" fmla="*/ 305 h 862"/>
              <a:gd name="T96" fmla="*/ 1134 w 1260"/>
              <a:gd name="T97" fmla="*/ 368 h 862"/>
              <a:gd name="T98" fmla="*/ 729 w 1260"/>
              <a:gd name="T99" fmla="*/ 138 h 862"/>
              <a:gd name="T100" fmla="*/ 669 w 1260"/>
              <a:gd name="T101" fmla="*/ 216 h 862"/>
              <a:gd name="T102" fmla="*/ 591 w 1260"/>
              <a:gd name="T103" fmla="*/ 276 h 862"/>
              <a:gd name="T104" fmla="*/ 531 w 1260"/>
              <a:gd name="T105" fmla="*/ 216 h 862"/>
              <a:gd name="T106" fmla="*/ 591 w 1260"/>
              <a:gd name="T107" fmla="*/ 138 h 862"/>
              <a:gd name="T108" fmla="*/ 669 w 1260"/>
              <a:gd name="T109" fmla="*/ 78 h 8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1260" h="862">
                <a:moveTo>
                  <a:pt x="1190" y="770"/>
                </a:moveTo>
                <a:cubicBezTo>
                  <a:pt x="1191" y="766"/>
                  <a:pt x="1192" y="761"/>
                  <a:pt x="1192" y="756"/>
                </a:cubicBezTo>
                <a:lnTo>
                  <a:pt x="1192" y="238"/>
                </a:lnTo>
                <a:cubicBezTo>
                  <a:pt x="1192" y="213"/>
                  <a:pt x="1172" y="193"/>
                  <a:pt x="1147" y="193"/>
                </a:cubicBezTo>
                <a:lnTo>
                  <a:pt x="900" y="193"/>
                </a:lnTo>
                <a:lnTo>
                  <a:pt x="900" y="745"/>
                </a:lnTo>
                <a:cubicBezTo>
                  <a:pt x="900" y="754"/>
                  <a:pt x="898" y="762"/>
                  <a:pt x="895" y="770"/>
                </a:cubicBezTo>
                <a:lnTo>
                  <a:pt x="866" y="770"/>
                </a:lnTo>
                <a:cubicBezTo>
                  <a:pt x="868" y="766"/>
                  <a:pt x="869" y="761"/>
                  <a:pt x="869" y="756"/>
                </a:cubicBezTo>
                <a:lnTo>
                  <a:pt x="869" y="44"/>
                </a:lnTo>
                <a:cubicBezTo>
                  <a:pt x="869" y="20"/>
                  <a:pt x="849" y="0"/>
                  <a:pt x="824" y="0"/>
                </a:cubicBezTo>
                <a:lnTo>
                  <a:pt x="436" y="0"/>
                </a:lnTo>
                <a:cubicBezTo>
                  <a:pt x="411" y="0"/>
                  <a:pt x="391" y="20"/>
                  <a:pt x="391" y="44"/>
                </a:cubicBezTo>
                <a:lnTo>
                  <a:pt x="391" y="756"/>
                </a:lnTo>
                <a:cubicBezTo>
                  <a:pt x="391" y="761"/>
                  <a:pt x="392" y="766"/>
                  <a:pt x="394" y="770"/>
                </a:cubicBezTo>
                <a:lnTo>
                  <a:pt x="365" y="770"/>
                </a:lnTo>
                <a:cubicBezTo>
                  <a:pt x="362" y="762"/>
                  <a:pt x="360" y="754"/>
                  <a:pt x="360" y="745"/>
                </a:cubicBezTo>
                <a:lnTo>
                  <a:pt x="360" y="193"/>
                </a:lnTo>
                <a:lnTo>
                  <a:pt x="119" y="193"/>
                </a:lnTo>
                <a:cubicBezTo>
                  <a:pt x="94" y="193"/>
                  <a:pt x="74" y="213"/>
                  <a:pt x="74" y="238"/>
                </a:cubicBezTo>
                <a:lnTo>
                  <a:pt x="74" y="756"/>
                </a:lnTo>
                <a:cubicBezTo>
                  <a:pt x="74" y="761"/>
                  <a:pt x="75" y="766"/>
                  <a:pt x="76" y="770"/>
                </a:cubicBezTo>
                <a:lnTo>
                  <a:pt x="0" y="770"/>
                </a:lnTo>
                <a:lnTo>
                  <a:pt x="0" y="862"/>
                </a:lnTo>
                <a:lnTo>
                  <a:pt x="1260" y="862"/>
                </a:lnTo>
                <a:lnTo>
                  <a:pt x="1260" y="770"/>
                </a:lnTo>
                <a:lnTo>
                  <a:pt x="1190" y="770"/>
                </a:lnTo>
                <a:lnTo>
                  <a:pt x="1190" y="770"/>
                </a:lnTo>
                <a:close/>
                <a:moveTo>
                  <a:pt x="208" y="589"/>
                </a:moveTo>
                <a:lnTo>
                  <a:pt x="144" y="589"/>
                </a:lnTo>
                <a:lnTo>
                  <a:pt x="144" y="525"/>
                </a:lnTo>
                <a:lnTo>
                  <a:pt x="208" y="525"/>
                </a:lnTo>
                <a:lnTo>
                  <a:pt x="208" y="589"/>
                </a:lnTo>
                <a:close/>
                <a:moveTo>
                  <a:pt x="208" y="477"/>
                </a:moveTo>
                <a:lnTo>
                  <a:pt x="144" y="477"/>
                </a:lnTo>
                <a:lnTo>
                  <a:pt x="144" y="413"/>
                </a:lnTo>
                <a:lnTo>
                  <a:pt x="208" y="413"/>
                </a:lnTo>
                <a:lnTo>
                  <a:pt x="208" y="477"/>
                </a:lnTo>
                <a:close/>
                <a:moveTo>
                  <a:pt x="208" y="368"/>
                </a:moveTo>
                <a:lnTo>
                  <a:pt x="144" y="368"/>
                </a:lnTo>
                <a:lnTo>
                  <a:pt x="144" y="305"/>
                </a:lnTo>
                <a:lnTo>
                  <a:pt x="208" y="305"/>
                </a:lnTo>
                <a:lnTo>
                  <a:pt x="208" y="368"/>
                </a:lnTo>
                <a:close/>
                <a:moveTo>
                  <a:pt x="307" y="589"/>
                </a:moveTo>
                <a:lnTo>
                  <a:pt x="243" y="589"/>
                </a:lnTo>
                <a:lnTo>
                  <a:pt x="243" y="525"/>
                </a:lnTo>
                <a:lnTo>
                  <a:pt x="307" y="525"/>
                </a:lnTo>
                <a:lnTo>
                  <a:pt x="307" y="589"/>
                </a:lnTo>
                <a:close/>
                <a:moveTo>
                  <a:pt x="307" y="477"/>
                </a:moveTo>
                <a:lnTo>
                  <a:pt x="243" y="477"/>
                </a:lnTo>
                <a:lnTo>
                  <a:pt x="243" y="413"/>
                </a:lnTo>
                <a:lnTo>
                  <a:pt x="307" y="413"/>
                </a:lnTo>
                <a:lnTo>
                  <a:pt x="307" y="477"/>
                </a:lnTo>
                <a:close/>
                <a:moveTo>
                  <a:pt x="307" y="368"/>
                </a:moveTo>
                <a:lnTo>
                  <a:pt x="243" y="368"/>
                </a:lnTo>
                <a:lnTo>
                  <a:pt x="243" y="305"/>
                </a:lnTo>
                <a:lnTo>
                  <a:pt x="307" y="305"/>
                </a:lnTo>
                <a:lnTo>
                  <a:pt x="307" y="368"/>
                </a:lnTo>
                <a:close/>
                <a:moveTo>
                  <a:pt x="729" y="767"/>
                </a:moveTo>
                <a:lnTo>
                  <a:pt x="542" y="767"/>
                </a:lnTo>
                <a:lnTo>
                  <a:pt x="542" y="534"/>
                </a:lnTo>
                <a:lnTo>
                  <a:pt x="729" y="534"/>
                </a:lnTo>
                <a:lnTo>
                  <a:pt x="729" y="767"/>
                </a:lnTo>
                <a:close/>
                <a:moveTo>
                  <a:pt x="630" y="334"/>
                </a:moveTo>
                <a:cubicBezTo>
                  <a:pt x="543" y="334"/>
                  <a:pt x="473" y="263"/>
                  <a:pt x="473" y="177"/>
                </a:cubicBezTo>
                <a:cubicBezTo>
                  <a:pt x="473" y="90"/>
                  <a:pt x="543" y="20"/>
                  <a:pt x="630" y="20"/>
                </a:cubicBezTo>
                <a:cubicBezTo>
                  <a:pt x="717" y="20"/>
                  <a:pt x="787" y="90"/>
                  <a:pt x="787" y="177"/>
                </a:cubicBezTo>
                <a:cubicBezTo>
                  <a:pt x="787" y="263"/>
                  <a:pt x="717" y="334"/>
                  <a:pt x="630" y="334"/>
                </a:cubicBezTo>
                <a:close/>
                <a:moveTo>
                  <a:pt x="1035" y="589"/>
                </a:moveTo>
                <a:lnTo>
                  <a:pt x="971" y="589"/>
                </a:lnTo>
                <a:lnTo>
                  <a:pt x="971" y="525"/>
                </a:lnTo>
                <a:lnTo>
                  <a:pt x="1035" y="525"/>
                </a:lnTo>
                <a:lnTo>
                  <a:pt x="1035" y="589"/>
                </a:lnTo>
                <a:close/>
                <a:moveTo>
                  <a:pt x="1035" y="477"/>
                </a:moveTo>
                <a:lnTo>
                  <a:pt x="971" y="477"/>
                </a:lnTo>
                <a:lnTo>
                  <a:pt x="971" y="413"/>
                </a:lnTo>
                <a:lnTo>
                  <a:pt x="1035" y="413"/>
                </a:lnTo>
                <a:lnTo>
                  <a:pt x="1035" y="477"/>
                </a:lnTo>
                <a:close/>
                <a:moveTo>
                  <a:pt x="1035" y="368"/>
                </a:moveTo>
                <a:lnTo>
                  <a:pt x="971" y="368"/>
                </a:lnTo>
                <a:lnTo>
                  <a:pt x="971" y="305"/>
                </a:lnTo>
                <a:lnTo>
                  <a:pt x="1035" y="305"/>
                </a:lnTo>
                <a:lnTo>
                  <a:pt x="1035" y="368"/>
                </a:lnTo>
                <a:close/>
                <a:moveTo>
                  <a:pt x="1134" y="589"/>
                </a:moveTo>
                <a:lnTo>
                  <a:pt x="1070" y="589"/>
                </a:lnTo>
                <a:lnTo>
                  <a:pt x="1070" y="525"/>
                </a:lnTo>
                <a:lnTo>
                  <a:pt x="1134" y="525"/>
                </a:lnTo>
                <a:lnTo>
                  <a:pt x="1134" y="589"/>
                </a:lnTo>
                <a:close/>
                <a:moveTo>
                  <a:pt x="1134" y="477"/>
                </a:moveTo>
                <a:lnTo>
                  <a:pt x="1070" y="477"/>
                </a:lnTo>
                <a:lnTo>
                  <a:pt x="1070" y="413"/>
                </a:lnTo>
                <a:lnTo>
                  <a:pt x="1134" y="413"/>
                </a:lnTo>
                <a:lnTo>
                  <a:pt x="1134" y="477"/>
                </a:lnTo>
                <a:close/>
                <a:moveTo>
                  <a:pt x="1134" y="368"/>
                </a:moveTo>
                <a:lnTo>
                  <a:pt x="1070" y="368"/>
                </a:lnTo>
                <a:lnTo>
                  <a:pt x="1070" y="305"/>
                </a:lnTo>
                <a:lnTo>
                  <a:pt x="1134" y="305"/>
                </a:lnTo>
                <a:lnTo>
                  <a:pt x="1134" y="368"/>
                </a:lnTo>
                <a:close/>
                <a:moveTo>
                  <a:pt x="669" y="138"/>
                </a:moveTo>
                <a:lnTo>
                  <a:pt x="729" y="138"/>
                </a:lnTo>
                <a:lnTo>
                  <a:pt x="729" y="216"/>
                </a:lnTo>
                <a:lnTo>
                  <a:pt x="669" y="216"/>
                </a:lnTo>
                <a:lnTo>
                  <a:pt x="669" y="276"/>
                </a:lnTo>
                <a:lnTo>
                  <a:pt x="591" y="276"/>
                </a:lnTo>
                <a:lnTo>
                  <a:pt x="591" y="216"/>
                </a:lnTo>
                <a:lnTo>
                  <a:pt x="531" y="216"/>
                </a:lnTo>
                <a:lnTo>
                  <a:pt x="531" y="138"/>
                </a:lnTo>
                <a:lnTo>
                  <a:pt x="591" y="138"/>
                </a:lnTo>
                <a:lnTo>
                  <a:pt x="591" y="78"/>
                </a:lnTo>
                <a:lnTo>
                  <a:pt x="669" y="78"/>
                </a:lnTo>
                <a:lnTo>
                  <a:pt x="669" y="1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任意多边形 82"/>
          <p:cNvSpPr>
            <a:spLocks noChangeAspect="1"/>
          </p:cNvSpPr>
          <p:nvPr/>
        </p:nvSpPr>
        <p:spPr bwMode="auto">
          <a:xfrm>
            <a:off x="4007631" y="1773123"/>
            <a:ext cx="1368000" cy="1368000"/>
          </a:xfrm>
          <a:custGeom>
            <a:gdLst>
              <a:gd name="connsiteX0" fmla="*/ 0 w 1800200"/>
              <a:gd name="connsiteY0" fmla="*/ 900100 h 1800200"/>
              <a:gd name="connsiteX1" fmla="*/ 263634 w 1800200"/>
              <a:gd name="connsiteY1" fmla="*/ 263633 h 1800200"/>
              <a:gd name="connsiteX2" fmla="*/ 900101 w 1800200"/>
              <a:gd name="connsiteY2" fmla="*/ 1 h 1800200"/>
              <a:gd name="connsiteX3" fmla="*/ 1536568 w 1800200"/>
              <a:gd name="connsiteY3" fmla="*/ 263635 h 1800200"/>
              <a:gd name="connsiteX4" fmla="*/ 1800200 w 1800200"/>
              <a:gd name="connsiteY4" fmla="*/ 900102 h 1800200"/>
              <a:gd name="connsiteX5" fmla="*/ 1536567 w 1800200"/>
              <a:gd name="connsiteY5" fmla="*/ 1536569 h 1800200"/>
              <a:gd name="connsiteX6" fmla="*/ 900100 w 1800200"/>
              <a:gd name="connsiteY6" fmla="*/ 1800202 h 1800200"/>
              <a:gd name="connsiteX7" fmla="*/ 263633 w 1800200"/>
              <a:gd name="connsiteY7" fmla="*/ 1536568 h 1800200"/>
              <a:gd name="connsiteX8" fmla="*/ 0 w 1800200"/>
              <a:gd name="connsiteY8" fmla="*/ 900101 h 1800200"/>
              <a:gd name="connsiteX9" fmla="*/ 0 w 1800200"/>
              <a:gd name="connsiteY9" fmla="*/ 900100 h 1800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00200" h="1800200">
                <a:moveTo>
                  <a:pt x="0" y="900100"/>
                </a:moveTo>
                <a:cubicBezTo>
                  <a:pt x="0" y="661379"/>
                  <a:pt x="94832" y="432435"/>
                  <a:pt x="263634" y="263633"/>
                </a:cubicBezTo>
                <a:cubicBezTo>
                  <a:pt x="432436" y="94832"/>
                  <a:pt x="661380" y="0"/>
                  <a:pt x="900101" y="1"/>
                </a:cubicBezTo>
                <a:cubicBezTo>
                  <a:pt x="1138822" y="1"/>
                  <a:pt x="1367766" y="94833"/>
                  <a:pt x="1536568" y="263635"/>
                </a:cubicBezTo>
                <a:cubicBezTo>
                  <a:pt x="1705369" y="432437"/>
                  <a:pt x="1800201" y="661381"/>
                  <a:pt x="1800200" y="900102"/>
                </a:cubicBezTo>
                <a:cubicBezTo>
                  <a:pt x="1800200" y="1138823"/>
                  <a:pt x="1705368" y="1367767"/>
                  <a:pt x="1536567" y="1536569"/>
                </a:cubicBezTo>
                <a:cubicBezTo>
                  <a:pt x="1367765" y="1705371"/>
                  <a:pt x="1138821" y="1800202"/>
                  <a:pt x="900100" y="1800202"/>
                </a:cubicBezTo>
                <a:cubicBezTo>
                  <a:pt x="661379" y="1800202"/>
                  <a:pt x="432435" y="1705370"/>
                  <a:pt x="263633" y="1536568"/>
                </a:cubicBezTo>
                <a:cubicBezTo>
                  <a:pt x="94832" y="1367766"/>
                  <a:pt x="0" y="1138822"/>
                  <a:pt x="0" y="900101"/>
                </a:cubicBezTo>
                <a:lnTo>
                  <a:pt x="0" y="900100"/>
                </a:lnTo>
                <a:close/>
              </a:path>
            </a:pathLst>
          </a:custGeom>
          <a:solidFill>
            <a:srgbClr val="2179AD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800" kern="0">
              <a:solidFill>
                <a:schemeClr val="bg1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15" name="nurse-head_73315"/>
          <p:cNvSpPr>
            <a:spLocks noChangeAspect="1"/>
          </p:cNvSpPr>
          <p:nvPr/>
        </p:nvSpPr>
        <p:spPr bwMode="auto">
          <a:xfrm>
            <a:off x="4359534" y="2174284"/>
            <a:ext cx="664194" cy="565679"/>
          </a:xfrm>
          <a:custGeom>
            <a:gdLst>
              <a:gd name="T0" fmla="*/ 2494 w 2998"/>
              <a:gd name="T1" fmla="*/ 1011 h 2557"/>
              <a:gd name="T2" fmla="*/ 2280 w 2998"/>
              <a:gd name="T3" fmla="*/ 886 h 2557"/>
              <a:gd name="T4" fmla="*/ 2506 w 2998"/>
              <a:gd name="T5" fmla="*/ 404 h 2557"/>
              <a:gd name="T6" fmla="*/ 2506 w 2998"/>
              <a:gd name="T7" fmla="*/ 389 h 2557"/>
              <a:gd name="T8" fmla="*/ 1498 w 2998"/>
              <a:gd name="T9" fmla="*/ 0 h 2557"/>
              <a:gd name="T10" fmla="*/ 490 w 2998"/>
              <a:gd name="T11" fmla="*/ 389 h 2557"/>
              <a:gd name="T12" fmla="*/ 490 w 2998"/>
              <a:gd name="T13" fmla="*/ 404 h 2557"/>
              <a:gd name="T14" fmla="*/ 716 w 2998"/>
              <a:gd name="T15" fmla="*/ 888 h 2557"/>
              <a:gd name="T16" fmla="*/ 503 w 2998"/>
              <a:gd name="T17" fmla="*/ 1011 h 2557"/>
              <a:gd name="T18" fmla="*/ 33 w 2998"/>
              <a:gd name="T19" fmla="*/ 1802 h 2557"/>
              <a:gd name="T20" fmla="*/ 676 w 2998"/>
              <a:gd name="T21" fmla="*/ 2112 h 2557"/>
              <a:gd name="T22" fmla="*/ 714 w 2998"/>
              <a:gd name="T23" fmla="*/ 2112 h 2557"/>
              <a:gd name="T24" fmla="*/ 812 w 2998"/>
              <a:gd name="T25" fmla="*/ 2079 h 2557"/>
              <a:gd name="T26" fmla="*/ 1500 w 2998"/>
              <a:gd name="T27" fmla="*/ 2557 h 2557"/>
              <a:gd name="T28" fmla="*/ 2197 w 2998"/>
              <a:gd name="T29" fmla="*/ 2064 h 2557"/>
              <a:gd name="T30" fmla="*/ 2322 w 2998"/>
              <a:gd name="T31" fmla="*/ 2112 h 2557"/>
              <a:gd name="T32" fmla="*/ 2322 w 2998"/>
              <a:gd name="T33" fmla="*/ 2112 h 2557"/>
              <a:gd name="T34" fmla="*/ 2965 w 2998"/>
              <a:gd name="T35" fmla="*/ 1802 h 2557"/>
              <a:gd name="T36" fmla="*/ 2494 w 2998"/>
              <a:gd name="T37" fmla="*/ 1011 h 2557"/>
              <a:gd name="T38" fmla="*/ 2371 w 2998"/>
              <a:gd name="T39" fmla="*/ 377 h 2557"/>
              <a:gd name="T40" fmla="*/ 2183 w 2998"/>
              <a:gd name="T41" fmla="*/ 778 h 2557"/>
              <a:gd name="T42" fmla="*/ 1634 w 2998"/>
              <a:gd name="T43" fmla="*/ 623 h 2557"/>
              <a:gd name="T44" fmla="*/ 1634 w 2998"/>
              <a:gd name="T45" fmla="*/ 483 h 2557"/>
              <a:gd name="T46" fmla="*/ 1775 w 2998"/>
              <a:gd name="T47" fmla="*/ 483 h 2557"/>
              <a:gd name="T48" fmla="*/ 1823 w 2998"/>
              <a:gd name="T49" fmla="*/ 435 h 2557"/>
              <a:gd name="T50" fmla="*/ 1822 w 2998"/>
              <a:gd name="T51" fmla="*/ 313 h 2557"/>
              <a:gd name="T52" fmla="*/ 1775 w 2998"/>
              <a:gd name="T53" fmla="*/ 266 h 2557"/>
              <a:gd name="T54" fmla="*/ 1634 w 2998"/>
              <a:gd name="T55" fmla="*/ 266 h 2557"/>
              <a:gd name="T56" fmla="*/ 1634 w 2998"/>
              <a:gd name="T57" fmla="*/ 137 h 2557"/>
              <a:gd name="T58" fmla="*/ 2371 w 2998"/>
              <a:gd name="T59" fmla="*/ 377 h 2557"/>
              <a:gd name="T60" fmla="*/ 1401 w 2998"/>
              <a:gd name="T61" fmla="*/ 135 h 2557"/>
              <a:gd name="T62" fmla="*/ 1401 w 2998"/>
              <a:gd name="T63" fmla="*/ 266 h 2557"/>
              <a:gd name="T64" fmla="*/ 1261 w 2998"/>
              <a:gd name="T65" fmla="*/ 266 h 2557"/>
              <a:gd name="T66" fmla="*/ 1213 w 2998"/>
              <a:gd name="T67" fmla="*/ 314 h 2557"/>
              <a:gd name="T68" fmla="*/ 1213 w 2998"/>
              <a:gd name="T69" fmla="*/ 435 h 2557"/>
              <a:gd name="T70" fmla="*/ 1261 w 2998"/>
              <a:gd name="T71" fmla="*/ 483 h 2557"/>
              <a:gd name="T72" fmla="*/ 1401 w 2998"/>
              <a:gd name="T73" fmla="*/ 483 h 2557"/>
              <a:gd name="T74" fmla="*/ 1401 w 2998"/>
              <a:gd name="T75" fmla="*/ 619 h 2557"/>
              <a:gd name="T76" fmla="*/ 807 w 2998"/>
              <a:gd name="T77" fmla="*/ 768 h 2557"/>
              <a:gd name="T78" fmla="*/ 624 w 2998"/>
              <a:gd name="T79" fmla="*/ 377 h 2557"/>
              <a:gd name="T80" fmla="*/ 1401 w 2998"/>
              <a:gd name="T81" fmla="*/ 135 h 2557"/>
              <a:gd name="T82" fmla="*/ 1500 w 2998"/>
              <a:gd name="T83" fmla="*/ 2424 h 2557"/>
              <a:gd name="T84" fmla="*/ 877 w 2998"/>
              <a:gd name="T85" fmla="*/ 1902 h 2557"/>
              <a:gd name="T86" fmla="*/ 864 w 2998"/>
              <a:gd name="T87" fmla="*/ 1867 h 2557"/>
              <a:gd name="T88" fmla="*/ 818 w 2998"/>
              <a:gd name="T89" fmla="*/ 1666 h 2557"/>
              <a:gd name="T90" fmla="*/ 854 w 2998"/>
              <a:gd name="T91" fmla="*/ 1648 h 2557"/>
              <a:gd name="T92" fmla="*/ 1499 w 2998"/>
              <a:gd name="T93" fmla="*/ 1097 h 2557"/>
              <a:gd name="T94" fmla="*/ 2144 w 2998"/>
              <a:gd name="T95" fmla="*/ 1648 h 2557"/>
              <a:gd name="T96" fmla="*/ 2182 w 2998"/>
              <a:gd name="T97" fmla="*/ 1668 h 2557"/>
              <a:gd name="T98" fmla="*/ 1500 w 2998"/>
              <a:gd name="T99" fmla="*/ 2424 h 25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2998" h="2557">
                <a:moveTo>
                  <a:pt x="2494" y="1011"/>
                </a:moveTo>
                <a:cubicBezTo>
                  <a:pt x="2386" y="980"/>
                  <a:pt x="2313" y="937"/>
                  <a:pt x="2280" y="886"/>
                </a:cubicBezTo>
                <a:lnTo>
                  <a:pt x="2506" y="404"/>
                </a:lnTo>
                <a:lnTo>
                  <a:pt x="2506" y="389"/>
                </a:lnTo>
                <a:cubicBezTo>
                  <a:pt x="2506" y="134"/>
                  <a:pt x="1999" y="0"/>
                  <a:pt x="1498" y="0"/>
                </a:cubicBezTo>
                <a:cubicBezTo>
                  <a:pt x="997" y="0"/>
                  <a:pt x="490" y="134"/>
                  <a:pt x="490" y="389"/>
                </a:cubicBezTo>
                <a:lnTo>
                  <a:pt x="490" y="404"/>
                </a:lnTo>
                <a:lnTo>
                  <a:pt x="716" y="888"/>
                </a:lnTo>
                <a:cubicBezTo>
                  <a:pt x="683" y="939"/>
                  <a:pt x="610" y="981"/>
                  <a:pt x="503" y="1011"/>
                </a:cubicBezTo>
                <a:cubicBezTo>
                  <a:pt x="24" y="1148"/>
                  <a:pt x="0" y="1506"/>
                  <a:pt x="33" y="1802"/>
                </a:cubicBezTo>
                <a:cubicBezTo>
                  <a:pt x="49" y="1944"/>
                  <a:pt x="173" y="2112"/>
                  <a:pt x="676" y="2112"/>
                </a:cubicBezTo>
                <a:cubicBezTo>
                  <a:pt x="689" y="2112"/>
                  <a:pt x="702" y="2112"/>
                  <a:pt x="714" y="2112"/>
                </a:cubicBezTo>
                <a:cubicBezTo>
                  <a:pt x="750" y="2111"/>
                  <a:pt x="784" y="2099"/>
                  <a:pt x="812" y="2079"/>
                </a:cubicBezTo>
                <a:cubicBezTo>
                  <a:pt x="956" y="2347"/>
                  <a:pt x="1207" y="2557"/>
                  <a:pt x="1500" y="2557"/>
                </a:cubicBezTo>
                <a:cubicBezTo>
                  <a:pt x="1798" y="2557"/>
                  <a:pt x="2053" y="2339"/>
                  <a:pt x="2197" y="2064"/>
                </a:cubicBezTo>
                <a:cubicBezTo>
                  <a:pt x="2230" y="2094"/>
                  <a:pt x="2275" y="2112"/>
                  <a:pt x="2322" y="2112"/>
                </a:cubicBezTo>
                <a:lnTo>
                  <a:pt x="2322" y="2112"/>
                </a:lnTo>
                <a:cubicBezTo>
                  <a:pt x="2825" y="2112"/>
                  <a:pt x="2949" y="1943"/>
                  <a:pt x="2965" y="1802"/>
                </a:cubicBezTo>
                <a:cubicBezTo>
                  <a:pt x="2998" y="1506"/>
                  <a:pt x="2974" y="1148"/>
                  <a:pt x="2494" y="1011"/>
                </a:cubicBezTo>
                <a:close/>
                <a:moveTo>
                  <a:pt x="2371" y="377"/>
                </a:moveTo>
                <a:lnTo>
                  <a:pt x="2183" y="778"/>
                </a:lnTo>
                <a:cubicBezTo>
                  <a:pt x="2066" y="696"/>
                  <a:pt x="1866" y="640"/>
                  <a:pt x="1634" y="623"/>
                </a:cubicBezTo>
                <a:lnTo>
                  <a:pt x="1634" y="483"/>
                </a:lnTo>
                <a:lnTo>
                  <a:pt x="1775" y="483"/>
                </a:lnTo>
                <a:cubicBezTo>
                  <a:pt x="1801" y="483"/>
                  <a:pt x="1823" y="461"/>
                  <a:pt x="1823" y="435"/>
                </a:cubicBezTo>
                <a:lnTo>
                  <a:pt x="1822" y="313"/>
                </a:lnTo>
                <a:cubicBezTo>
                  <a:pt x="1822" y="287"/>
                  <a:pt x="1801" y="265"/>
                  <a:pt x="1775" y="266"/>
                </a:cubicBezTo>
                <a:lnTo>
                  <a:pt x="1634" y="266"/>
                </a:lnTo>
                <a:lnTo>
                  <a:pt x="1634" y="137"/>
                </a:lnTo>
                <a:cubicBezTo>
                  <a:pt x="2071" y="159"/>
                  <a:pt x="2349" y="283"/>
                  <a:pt x="2371" y="377"/>
                </a:cubicBezTo>
                <a:close/>
                <a:moveTo>
                  <a:pt x="1401" y="135"/>
                </a:moveTo>
                <a:lnTo>
                  <a:pt x="1401" y="266"/>
                </a:lnTo>
                <a:lnTo>
                  <a:pt x="1261" y="266"/>
                </a:lnTo>
                <a:cubicBezTo>
                  <a:pt x="1234" y="266"/>
                  <a:pt x="1213" y="288"/>
                  <a:pt x="1213" y="314"/>
                </a:cubicBezTo>
                <a:lnTo>
                  <a:pt x="1213" y="435"/>
                </a:lnTo>
                <a:cubicBezTo>
                  <a:pt x="1213" y="462"/>
                  <a:pt x="1234" y="483"/>
                  <a:pt x="1261" y="483"/>
                </a:cubicBezTo>
                <a:lnTo>
                  <a:pt x="1401" y="483"/>
                </a:lnTo>
                <a:lnTo>
                  <a:pt x="1401" y="619"/>
                </a:lnTo>
                <a:cubicBezTo>
                  <a:pt x="1154" y="630"/>
                  <a:pt x="937" y="684"/>
                  <a:pt x="807" y="768"/>
                </a:cubicBezTo>
                <a:lnTo>
                  <a:pt x="624" y="377"/>
                </a:lnTo>
                <a:cubicBezTo>
                  <a:pt x="647" y="280"/>
                  <a:pt x="942" y="152"/>
                  <a:pt x="1401" y="135"/>
                </a:cubicBezTo>
                <a:close/>
                <a:moveTo>
                  <a:pt x="1500" y="2424"/>
                </a:moveTo>
                <a:cubicBezTo>
                  <a:pt x="1223" y="2424"/>
                  <a:pt x="985" y="2180"/>
                  <a:pt x="877" y="1902"/>
                </a:cubicBezTo>
                <a:cubicBezTo>
                  <a:pt x="874" y="1890"/>
                  <a:pt x="869" y="1878"/>
                  <a:pt x="864" y="1867"/>
                </a:cubicBezTo>
                <a:cubicBezTo>
                  <a:pt x="841" y="1801"/>
                  <a:pt x="825" y="1733"/>
                  <a:pt x="818" y="1666"/>
                </a:cubicBezTo>
                <a:cubicBezTo>
                  <a:pt x="829" y="1659"/>
                  <a:pt x="842" y="1652"/>
                  <a:pt x="854" y="1648"/>
                </a:cubicBezTo>
                <a:cubicBezTo>
                  <a:pt x="1073" y="1560"/>
                  <a:pt x="1368" y="1357"/>
                  <a:pt x="1499" y="1097"/>
                </a:cubicBezTo>
                <a:cubicBezTo>
                  <a:pt x="1630" y="1357"/>
                  <a:pt x="1925" y="1560"/>
                  <a:pt x="2144" y="1648"/>
                </a:cubicBezTo>
                <a:cubicBezTo>
                  <a:pt x="2156" y="1653"/>
                  <a:pt x="2170" y="1659"/>
                  <a:pt x="2182" y="1668"/>
                </a:cubicBezTo>
                <a:cubicBezTo>
                  <a:pt x="2143" y="2028"/>
                  <a:pt x="1853" y="2424"/>
                  <a:pt x="1500" y="24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任意多边形 82"/>
          <p:cNvSpPr>
            <a:spLocks noChangeAspect="1"/>
          </p:cNvSpPr>
          <p:nvPr/>
        </p:nvSpPr>
        <p:spPr bwMode="auto">
          <a:xfrm>
            <a:off x="9625107" y="1773123"/>
            <a:ext cx="1368000" cy="1368000"/>
          </a:xfrm>
          <a:custGeom>
            <a:gdLst>
              <a:gd name="connsiteX0" fmla="*/ 0 w 1800200"/>
              <a:gd name="connsiteY0" fmla="*/ 900100 h 1800200"/>
              <a:gd name="connsiteX1" fmla="*/ 263634 w 1800200"/>
              <a:gd name="connsiteY1" fmla="*/ 263633 h 1800200"/>
              <a:gd name="connsiteX2" fmla="*/ 900101 w 1800200"/>
              <a:gd name="connsiteY2" fmla="*/ 1 h 1800200"/>
              <a:gd name="connsiteX3" fmla="*/ 1536568 w 1800200"/>
              <a:gd name="connsiteY3" fmla="*/ 263635 h 1800200"/>
              <a:gd name="connsiteX4" fmla="*/ 1800200 w 1800200"/>
              <a:gd name="connsiteY4" fmla="*/ 900102 h 1800200"/>
              <a:gd name="connsiteX5" fmla="*/ 1536567 w 1800200"/>
              <a:gd name="connsiteY5" fmla="*/ 1536569 h 1800200"/>
              <a:gd name="connsiteX6" fmla="*/ 900100 w 1800200"/>
              <a:gd name="connsiteY6" fmla="*/ 1800202 h 1800200"/>
              <a:gd name="connsiteX7" fmla="*/ 263633 w 1800200"/>
              <a:gd name="connsiteY7" fmla="*/ 1536568 h 1800200"/>
              <a:gd name="connsiteX8" fmla="*/ 0 w 1800200"/>
              <a:gd name="connsiteY8" fmla="*/ 900101 h 1800200"/>
              <a:gd name="connsiteX9" fmla="*/ 0 w 1800200"/>
              <a:gd name="connsiteY9" fmla="*/ 900100 h 1800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00200" h="1800200">
                <a:moveTo>
                  <a:pt x="0" y="900100"/>
                </a:moveTo>
                <a:cubicBezTo>
                  <a:pt x="0" y="661379"/>
                  <a:pt x="94832" y="432435"/>
                  <a:pt x="263634" y="263633"/>
                </a:cubicBezTo>
                <a:cubicBezTo>
                  <a:pt x="432436" y="94832"/>
                  <a:pt x="661380" y="0"/>
                  <a:pt x="900101" y="1"/>
                </a:cubicBezTo>
                <a:cubicBezTo>
                  <a:pt x="1138822" y="1"/>
                  <a:pt x="1367766" y="94833"/>
                  <a:pt x="1536568" y="263635"/>
                </a:cubicBezTo>
                <a:cubicBezTo>
                  <a:pt x="1705369" y="432437"/>
                  <a:pt x="1800201" y="661381"/>
                  <a:pt x="1800200" y="900102"/>
                </a:cubicBezTo>
                <a:cubicBezTo>
                  <a:pt x="1800200" y="1138823"/>
                  <a:pt x="1705368" y="1367767"/>
                  <a:pt x="1536567" y="1536569"/>
                </a:cubicBezTo>
                <a:cubicBezTo>
                  <a:pt x="1367765" y="1705371"/>
                  <a:pt x="1138821" y="1800202"/>
                  <a:pt x="900100" y="1800202"/>
                </a:cubicBezTo>
                <a:cubicBezTo>
                  <a:pt x="661379" y="1800202"/>
                  <a:pt x="432435" y="1705370"/>
                  <a:pt x="263633" y="1536568"/>
                </a:cubicBezTo>
                <a:cubicBezTo>
                  <a:pt x="94832" y="1367766"/>
                  <a:pt x="0" y="1138822"/>
                  <a:pt x="0" y="900101"/>
                </a:cubicBezTo>
                <a:lnTo>
                  <a:pt x="0" y="900100"/>
                </a:lnTo>
                <a:close/>
              </a:path>
            </a:pathLst>
          </a:custGeom>
          <a:solidFill>
            <a:srgbClr val="2179AD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800" kern="0">
              <a:solidFill>
                <a:schemeClr val="bg1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18" name="Freeform 5"/>
          <p:cNvSpPr>
            <a:spLocks noEditPoints="1"/>
          </p:cNvSpPr>
          <p:nvPr/>
        </p:nvSpPr>
        <p:spPr bwMode="auto">
          <a:xfrm>
            <a:off x="10033336" y="2187670"/>
            <a:ext cx="551543" cy="538907"/>
          </a:xfrm>
          <a:custGeom>
            <a:gdLst>
              <a:gd name="T0" fmla="*/ 446 w 581"/>
              <a:gd name="T1" fmla="*/ 124 h 622"/>
              <a:gd name="T2" fmla="*/ 288 w 581"/>
              <a:gd name="T3" fmla="*/ 0 h 622"/>
              <a:gd name="T4" fmla="*/ 129 w 581"/>
              <a:gd name="T5" fmla="*/ 124 h 622"/>
              <a:gd name="T6" fmla="*/ 8 w 581"/>
              <a:gd name="T7" fmla="*/ 266 h 622"/>
              <a:gd name="T8" fmla="*/ 41 w 581"/>
              <a:gd name="T9" fmla="*/ 599 h 622"/>
              <a:gd name="T10" fmla="*/ 509 w 581"/>
              <a:gd name="T11" fmla="*/ 622 h 622"/>
              <a:gd name="T12" fmla="*/ 535 w 581"/>
              <a:gd name="T13" fmla="*/ 279 h 622"/>
              <a:gd name="T14" fmla="*/ 575 w 581"/>
              <a:gd name="T15" fmla="*/ 269 h 622"/>
              <a:gd name="T16" fmla="*/ 197 w 581"/>
              <a:gd name="T17" fmla="*/ 142 h 622"/>
              <a:gd name="T18" fmla="*/ 258 w 581"/>
              <a:gd name="T19" fmla="*/ 128 h 622"/>
              <a:gd name="T20" fmla="*/ 267 w 581"/>
              <a:gd name="T21" fmla="*/ 71 h 622"/>
              <a:gd name="T22" fmla="*/ 274 w 581"/>
              <a:gd name="T23" fmla="*/ 71 h 622"/>
              <a:gd name="T24" fmla="*/ 311 w 581"/>
              <a:gd name="T25" fmla="*/ 71 h 622"/>
              <a:gd name="T26" fmla="*/ 323 w 581"/>
              <a:gd name="T27" fmla="*/ 79 h 622"/>
              <a:gd name="T28" fmla="*/ 369 w 581"/>
              <a:gd name="T29" fmla="*/ 128 h 622"/>
              <a:gd name="T30" fmla="*/ 384 w 581"/>
              <a:gd name="T31" fmla="*/ 174 h 622"/>
              <a:gd name="T32" fmla="*/ 323 w 581"/>
              <a:gd name="T33" fmla="*/ 188 h 622"/>
              <a:gd name="T34" fmla="*/ 308 w 581"/>
              <a:gd name="T35" fmla="*/ 245 h 622"/>
              <a:gd name="T36" fmla="*/ 258 w 581"/>
              <a:gd name="T37" fmla="*/ 231 h 622"/>
              <a:gd name="T38" fmla="*/ 212 w 581"/>
              <a:gd name="T39" fmla="*/ 188 h 622"/>
              <a:gd name="T40" fmla="*/ 197 w 581"/>
              <a:gd name="T41" fmla="*/ 142 h 622"/>
              <a:gd name="T42" fmla="*/ 185 w 581"/>
              <a:gd name="T43" fmla="*/ 509 h 622"/>
              <a:gd name="T44" fmla="*/ 173 w 581"/>
              <a:gd name="T45" fmla="*/ 408 h 622"/>
              <a:gd name="T46" fmla="*/ 279 w 581"/>
              <a:gd name="T47" fmla="*/ 509 h 622"/>
              <a:gd name="T48" fmla="*/ 173 w 581"/>
              <a:gd name="T49" fmla="*/ 395 h 622"/>
              <a:gd name="T50" fmla="*/ 185 w 581"/>
              <a:gd name="T51" fmla="*/ 311 h 622"/>
              <a:gd name="T52" fmla="*/ 279 w 581"/>
              <a:gd name="T53" fmla="*/ 395 h 622"/>
              <a:gd name="T54" fmla="*/ 391 w 581"/>
              <a:gd name="T55" fmla="*/ 509 h 622"/>
              <a:gd name="T56" fmla="*/ 293 w 581"/>
              <a:gd name="T57" fmla="*/ 408 h 622"/>
              <a:gd name="T58" fmla="*/ 403 w 581"/>
              <a:gd name="T59" fmla="*/ 498 h 622"/>
              <a:gd name="T60" fmla="*/ 293 w 581"/>
              <a:gd name="T61" fmla="*/ 395 h 622"/>
              <a:gd name="T62" fmla="*/ 391 w 581"/>
              <a:gd name="T63" fmla="*/ 311 h 622"/>
              <a:gd name="T64" fmla="*/ 403 w 581"/>
              <a:gd name="T65" fmla="*/ 395 h 6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581" h="622">
                <a:moveTo>
                  <a:pt x="575" y="249"/>
                </a:moveTo>
                <a:cubicBezTo>
                  <a:pt x="446" y="124"/>
                  <a:pt x="446" y="124"/>
                  <a:pt x="446" y="124"/>
                </a:cubicBezTo>
                <a:cubicBezTo>
                  <a:pt x="334" y="15"/>
                  <a:pt x="334" y="15"/>
                  <a:pt x="334" y="15"/>
                </a:cubicBezTo>
                <a:cubicBezTo>
                  <a:pt x="325" y="6"/>
                  <a:pt x="307" y="0"/>
                  <a:pt x="288" y="0"/>
                </a:cubicBezTo>
                <a:cubicBezTo>
                  <a:pt x="268" y="0"/>
                  <a:pt x="251" y="6"/>
                  <a:pt x="241" y="15"/>
                </a:cubicBezTo>
                <a:cubicBezTo>
                  <a:pt x="129" y="124"/>
                  <a:pt x="129" y="124"/>
                  <a:pt x="129" y="124"/>
                </a:cubicBezTo>
                <a:cubicBezTo>
                  <a:pt x="8" y="242"/>
                  <a:pt x="8" y="242"/>
                  <a:pt x="8" y="242"/>
                </a:cubicBezTo>
                <a:cubicBezTo>
                  <a:pt x="0" y="250"/>
                  <a:pt x="0" y="259"/>
                  <a:pt x="8" y="266"/>
                </a:cubicBezTo>
                <a:cubicBezTo>
                  <a:pt x="15" y="273"/>
                  <a:pt x="27" y="278"/>
                  <a:pt x="41" y="278"/>
                </a:cubicBezTo>
                <a:cubicBezTo>
                  <a:pt x="41" y="599"/>
                  <a:pt x="41" y="599"/>
                  <a:pt x="41" y="599"/>
                </a:cubicBezTo>
                <a:cubicBezTo>
                  <a:pt x="41" y="612"/>
                  <a:pt x="52" y="622"/>
                  <a:pt x="66" y="622"/>
                </a:cubicBezTo>
                <a:cubicBezTo>
                  <a:pt x="509" y="622"/>
                  <a:pt x="509" y="622"/>
                  <a:pt x="509" y="622"/>
                </a:cubicBezTo>
                <a:cubicBezTo>
                  <a:pt x="523" y="622"/>
                  <a:pt x="535" y="612"/>
                  <a:pt x="535" y="599"/>
                </a:cubicBezTo>
                <a:cubicBezTo>
                  <a:pt x="535" y="279"/>
                  <a:pt x="535" y="279"/>
                  <a:pt x="535" y="279"/>
                </a:cubicBezTo>
                <a:cubicBezTo>
                  <a:pt x="545" y="279"/>
                  <a:pt x="545" y="279"/>
                  <a:pt x="545" y="279"/>
                </a:cubicBezTo>
                <a:cubicBezTo>
                  <a:pt x="557" y="279"/>
                  <a:pt x="568" y="275"/>
                  <a:pt x="575" y="269"/>
                </a:cubicBezTo>
                <a:cubicBezTo>
                  <a:pt x="581" y="263"/>
                  <a:pt x="581" y="255"/>
                  <a:pt x="575" y="249"/>
                </a:cubicBezTo>
                <a:close/>
                <a:moveTo>
                  <a:pt x="197" y="142"/>
                </a:moveTo>
                <a:cubicBezTo>
                  <a:pt x="197" y="134"/>
                  <a:pt x="204" y="128"/>
                  <a:pt x="212" y="128"/>
                </a:cubicBezTo>
                <a:cubicBezTo>
                  <a:pt x="258" y="128"/>
                  <a:pt x="258" y="128"/>
                  <a:pt x="258" y="128"/>
                </a:cubicBezTo>
                <a:cubicBezTo>
                  <a:pt x="258" y="79"/>
                  <a:pt x="258" y="79"/>
                  <a:pt x="258" y="79"/>
                </a:cubicBezTo>
                <a:cubicBezTo>
                  <a:pt x="258" y="75"/>
                  <a:pt x="260" y="71"/>
                  <a:pt x="267" y="71"/>
                </a:cubicBezTo>
                <a:cubicBezTo>
                  <a:pt x="268" y="71"/>
                  <a:pt x="269" y="71"/>
                  <a:pt x="270" y="71"/>
                </a:cubicBezTo>
                <a:cubicBezTo>
                  <a:pt x="271" y="71"/>
                  <a:pt x="272" y="71"/>
                  <a:pt x="274" y="71"/>
                </a:cubicBezTo>
                <a:cubicBezTo>
                  <a:pt x="308" y="71"/>
                  <a:pt x="308" y="71"/>
                  <a:pt x="308" y="71"/>
                </a:cubicBezTo>
                <a:cubicBezTo>
                  <a:pt x="309" y="71"/>
                  <a:pt x="310" y="71"/>
                  <a:pt x="311" y="71"/>
                </a:cubicBezTo>
                <a:cubicBezTo>
                  <a:pt x="312" y="71"/>
                  <a:pt x="313" y="71"/>
                  <a:pt x="314" y="71"/>
                </a:cubicBezTo>
                <a:cubicBezTo>
                  <a:pt x="321" y="71"/>
                  <a:pt x="323" y="75"/>
                  <a:pt x="323" y="79"/>
                </a:cubicBezTo>
                <a:cubicBezTo>
                  <a:pt x="323" y="128"/>
                  <a:pt x="323" y="128"/>
                  <a:pt x="323" y="128"/>
                </a:cubicBezTo>
                <a:cubicBezTo>
                  <a:pt x="369" y="128"/>
                  <a:pt x="369" y="128"/>
                  <a:pt x="369" y="128"/>
                </a:cubicBezTo>
                <a:cubicBezTo>
                  <a:pt x="377" y="128"/>
                  <a:pt x="384" y="134"/>
                  <a:pt x="384" y="142"/>
                </a:cubicBezTo>
                <a:cubicBezTo>
                  <a:pt x="384" y="174"/>
                  <a:pt x="384" y="174"/>
                  <a:pt x="384" y="174"/>
                </a:cubicBezTo>
                <a:cubicBezTo>
                  <a:pt x="384" y="182"/>
                  <a:pt x="377" y="188"/>
                  <a:pt x="369" y="188"/>
                </a:cubicBezTo>
                <a:cubicBezTo>
                  <a:pt x="323" y="188"/>
                  <a:pt x="323" y="188"/>
                  <a:pt x="323" y="188"/>
                </a:cubicBezTo>
                <a:cubicBezTo>
                  <a:pt x="323" y="231"/>
                  <a:pt x="323" y="231"/>
                  <a:pt x="323" y="231"/>
                </a:cubicBezTo>
                <a:cubicBezTo>
                  <a:pt x="323" y="238"/>
                  <a:pt x="316" y="245"/>
                  <a:pt x="308" y="245"/>
                </a:cubicBezTo>
                <a:cubicBezTo>
                  <a:pt x="274" y="245"/>
                  <a:pt x="274" y="245"/>
                  <a:pt x="274" y="245"/>
                </a:cubicBezTo>
                <a:cubicBezTo>
                  <a:pt x="265" y="245"/>
                  <a:pt x="258" y="238"/>
                  <a:pt x="258" y="231"/>
                </a:cubicBezTo>
                <a:cubicBezTo>
                  <a:pt x="258" y="188"/>
                  <a:pt x="258" y="188"/>
                  <a:pt x="258" y="188"/>
                </a:cubicBezTo>
                <a:cubicBezTo>
                  <a:pt x="212" y="188"/>
                  <a:pt x="212" y="188"/>
                  <a:pt x="212" y="188"/>
                </a:cubicBezTo>
                <a:cubicBezTo>
                  <a:pt x="204" y="188"/>
                  <a:pt x="197" y="182"/>
                  <a:pt x="197" y="174"/>
                </a:cubicBezTo>
                <a:lnTo>
                  <a:pt x="197" y="142"/>
                </a:lnTo>
                <a:close/>
                <a:moveTo>
                  <a:pt x="279" y="509"/>
                </a:moveTo>
                <a:cubicBezTo>
                  <a:pt x="185" y="509"/>
                  <a:pt x="185" y="509"/>
                  <a:pt x="185" y="509"/>
                </a:cubicBezTo>
                <a:cubicBezTo>
                  <a:pt x="185" y="503"/>
                  <a:pt x="179" y="498"/>
                  <a:pt x="173" y="498"/>
                </a:cubicBezTo>
                <a:cubicBezTo>
                  <a:pt x="173" y="408"/>
                  <a:pt x="173" y="408"/>
                  <a:pt x="173" y="408"/>
                </a:cubicBezTo>
                <a:cubicBezTo>
                  <a:pt x="279" y="408"/>
                  <a:pt x="279" y="408"/>
                  <a:pt x="279" y="408"/>
                </a:cubicBezTo>
                <a:lnTo>
                  <a:pt x="279" y="509"/>
                </a:lnTo>
                <a:close/>
                <a:moveTo>
                  <a:pt x="279" y="395"/>
                </a:moveTo>
                <a:cubicBezTo>
                  <a:pt x="173" y="395"/>
                  <a:pt x="173" y="395"/>
                  <a:pt x="173" y="395"/>
                </a:cubicBezTo>
                <a:cubicBezTo>
                  <a:pt x="173" y="322"/>
                  <a:pt x="173" y="322"/>
                  <a:pt x="173" y="322"/>
                </a:cubicBezTo>
                <a:cubicBezTo>
                  <a:pt x="179" y="322"/>
                  <a:pt x="185" y="317"/>
                  <a:pt x="185" y="311"/>
                </a:cubicBezTo>
                <a:cubicBezTo>
                  <a:pt x="279" y="311"/>
                  <a:pt x="279" y="311"/>
                  <a:pt x="279" y="311"/>
                </a:cubicBezTo>
                <a:lnTo>
                  <a:pt x="279" y="395"/>
                </a:lnTo>
                <a:close/>
                <a:moveTo>
                  <a:pt x="403" y="498"/>
                </a:moveTo>
                <a:cubicBezTo>
                  <a:pt x="397" y="498"/>
                  <a:pt x="391" y="503"/>
                  <a:pt x="391" y="509"/>
                </a:cubicBezTo>
                <a:cubicBezTo>
                  <a:pt x="293" y="509"/>
                  <a:pt x="293" y="509"/>
                  <a:pt x="293" y="509"/>
                </a:cubicBezTo>
                <a:cubicBezTo>
                  <a:pt x="293" y="408"/>
                  <a:pt x="293" y="408"/>
                  <a:pt x="293" y="408"/>
                </a:cubicBezTo>
                <a:cubicBezTo>
                  <a:pt x="403" y="408"/>
                  <a:pt x="403" y="408"/>
                  <a:pt x="403" y="408"/>
                </a:cubicBezTo>
                <a:lnTo>
                  <a:pt x="403" y="498"/>
                </a:lnTo>
                <a:close/>
                <a:moveTo>
                  <a:pt x="403" y="395"/>
                </a:moveTo>
                <a:cubicBezTo>
                  <a:pt x="293" y="395"/>
                  <a:pt x="293" y="395"/>
                  <a:pt x="293" y="395"/>
                </a:cubicBezTo>
                <a:cubicBezTo>
                  <a:pt x="293" y="311"/>
                  <a:pt x="293" y="311"/>
                  <a:pt x="293" y="311"/>
                </a:cubicBezTo>
                <a:cubicBezTo>
                  <a:pt x="391" y="311"/>
                  <a:pt x="391" y="311"/>
                  <a:pt x="391" y="311"/>
                </a:cubicBezTo>
                <a:cubicBezTo>
                  <a:pt x="391" y="317"/>
                  <a:pt x="397" y="322"/>
                  <a:pt x="403" y="322"/>
                </a:cubicBezTo>
                <a:lnTo>
                  <a:pt x="403" y="3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3506639" y="4258093"/>
            <a:ext cx="2369983" cy="136191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个案小组主动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服务意识、专科护理能力不断增强，促进护患和谐，充分发挥自我价值</a:t>
            </a:r>
          </a:p>
        </p:txBody>
      </p:sp>
      <p:sp>
        <p:nvSpPr>
          <p:cNvPr id="21" name="矩形 20"/>
          <p:cNvSpPr/>
          <p:nvPr/>
        </p:nvSpPr>
        <p:spPr>
          <a:xfrm>
            <a:off x="3791383" y="3780151"/>
            <a:ext cx="1800494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750"/>
              </a:spcBef>
            </a:pPr>
            <a:r>
              <a:rPr lang="zh-CN" altLang="en-US" b="1" smtClean="0">
                <a:solidFill>
                  <a:srgbClr val="2179A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对个案小组而言</a:t>
            </a:r>
            <a:endParaRPr lang="en-US" altLang="zh-CN" b="1">
              <a:solidFill>
                <a:srgbClr val="2179AD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9124115" y="4255450"/>
            <a:ext cx="2369983" cy="103874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降低医疗成本，减少人力、物力、财力的浪费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，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提升医院的整体品牌形象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。</a:t>
            </a:r>
          </a:p>
        </p:txBody>
      </p:sp>
      <p:sp>
        <p:nvSpPr>
          <p:cNvPr id="24" name="矩形 23"/>
          <p:cNvSpPr/>
          <p:nvPr/>
        </p:nvSpPr>
        <p:spPr>
          <a:xfrm>
            <a:off x="9635684" y="3782794"/>
            <a:ext cx="134684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750"/>
              </a:spcBef>
            </a:pPr>
            <a:r>
              <a:rPr lang="zh-CN" altLang="en-US" b="1">
                <a:solidFill>
                  <a:srgbClr val="2179A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对医院而言</a:t>
            </a:r>
            <a:endParaRPr lang="en-US" altLang="zh-CN" b="1">
              <a:solidFill>
                <a:srgbClr val="2179AD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6315377" y="4251068"/>
            <a:ext cx="2369984" cy="136191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以病人为中心，为病人提供专业、优质护理，</a:t>
            </a:r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创建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专科护理品牌，有利于医院和科室发展</a:t>
            </a:r>
          </a:p>
        </p:txBody>
      </p:sp>
      <p:sp>
        <p:nvSpPr>
          <p:cNvPr id="27" name="矩形 26"/>
          <p:cNvSpPr/>
          <p:nvPr/>
        </p:nvSpPr>
        <p:spPr>
          <a:xfrm>
            <a:off x="6826947" y="3787175"/>
            <a:ext cx="134684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750"/>
              </a:spcBef>
            </a:pPr>
            <a:r>
              <a:rPr lang="zh-CN" altLang="en-US" b="1">
                <a:solidFill>
                  <a:srgbClr val="319EC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对科室而言</a:t>
            </a:r>
            <a:endParaRPr lang="en-US" altLang="zh-CN" b="1">
              <a:solidFill>
                <a:srgbClr val="319EC6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697901" y="4251068"/>
            <a:ext cx="2369983" cy="1408078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知晓</a:t>
            </a:r>
            <a:r>
              <a:rPr lang="en-US" altLang="zh-CN" sz="14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HIV</a:t>
            </a:r>
            <a:r>
              <a:rPr lang="zh-CN" altLang="en-US" sz="1400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个案管理的</a:t>
            </a:r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重要性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积极配合治疗措施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减少并发症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的发生，减少医疗费用，</a:t>
            </a:r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提高患者满意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度</a:t>
            </a:r>
          </a:p>
        </p:txBody>
      </p:sp>
      <p:sp>
        <p:nvSpPr>
          <p:cNvPr id="30" name="矩形 29"/>
          <p:cNvSpPr/>
          <p:nvPr/>
        </p:nvSpPr>
        <p:spPr>
          <a:xfrm>
            <a:off x="1209471" y="3787175"/>
            <a:ext cx="134684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750"/>
              </a:spcBef>
            </a:pPr>
            <a:r>
              <a:rPr lang="zh-CN" altLang="en-US" b="1">
                <a:solidFill>
                  <a:srgbClr val="319EC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对患者而言</a:t>
            </a:r>
            <a:endParaRPr lang="en-US" altLang="zh-CN" b="1">
              <a:solidFill>
                <a:srgbClr val="319EC6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3251201" y="3677522"/>
            <a:ext cx="5689599" cy="1673723"/>
            <a:chOff x="3251201" y="3851693"/>
            <a:chExt cx="5689599" cy="1673723"/>
          </a:xfrm>
        </p:grpSpPr>
        <p:cxnSp>
          <p:nvCxnSpPr>
            <p:cNvPr id="32" name="直接连接符 31"/>
            <p:cNvCxnSpPr/>
            <p:nvPr/>
          </p:nvCxnSpPr>
          <p:spPr>
            <a:xfrm flipH="1">
              <a:off x="3251201" y="3851693"/>
              <a:ext cx="0" cy="1673723"/>
            </a:xfrm>
            <a:prstGeom prst="line">
              <a:avLst/>
            </a:prstGeom>
            <a:ln w="25400">
              <a:solidFill>
                <a:srgbClr val="319EC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/>
          </p:nvCxnSpPr>
          <p:spPr>
            <a:xfrm flipH="1">
              <a:off x="6096001" y="3851693"/>
              <a:ext cx="0" cy="1673723"/>
            </a:xfrm>
            <a:prstGeom prst="line">
              <a:avLst/>
            </a:prstGeom>
            <a:ln w="25400">
              <a:solidFill>
                <a:srgbClr val="319EC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/>
          </p:nvCxnSpPr>
          <p:spPr>
            <a:xfrm flipH="1">
              <a:off x="8940800" y="3851693"/>
              <a:ext cx="0" cy="1673723"/>
            </a:xfrm>
            <a:prstGeom prst="line">
              <a:avLst/>
            </a:prstGeom>
            <a:ln w="25400">
              <a:solidFill>
                <a:srgbClr val="319EC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1436620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主题选定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2159566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活动前无形成果</a:t>
            </a:r>
          </a:p>
        </p:txBody>
      </p:sp>
      <p:graphicFrame>
        <p:nvGraphicFramePr>
          <p:cNvPr id="36" name="表格 35"/>
          <p:cNvGraphicFramePr>
            <a:graphicFrameLocks noGrp="1"/>
          </p:cNvGraphicFramePr>
          <p:nvPr/>
        </p:nvGraphicFramePr>
        <p:xfrm>
          <a:off x="358859" y="997744"/>
          <a:ext cx="5493916" cy="52760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8000"/>
                <a:gridCol w="896479"/>
                <a:gridCol w="896479"/>
                <a:gridCol w="896479"/>
                <a:gridCol w="896479"/>
              </a:tblGrid>
              <a:tr h="498401"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TW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内容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改善前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21868" marR="121868" marT="0" marB="0" anchor="ctr">
                    <a:lnL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改善后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21868" marR="121868" marT="0" marB="0" anchor="ctr">
                    <a:lnL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</a:tr>
              <a:tr h="498401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68572" marR="6857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93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总分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平均分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总分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平均分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解决问题能力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15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1.7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责任心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27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3.0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沟通协调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21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2.3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自信心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19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2.1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团队凝聚力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21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2.3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积极性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25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smtClean="0"/>
                        <a:t>2.8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品管手法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en-US" sz="1400"/>
                        <a:t>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1.7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457008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幸福感</a:t>
                      </a:r>
                      <a:endParaRPr lang="en-US" alt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21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400"/>
                        <a:t>2.3</a:t>
                      </a:r>
                      <a:endParaRPr lang="en-US" altLang="en-US" sz="1400"/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696" marR="12696" marT="12696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endParaRPr lang="en-US" altLang="zh-CN" sz="1600" b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623193">
                <a:tc gridSpan="5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b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说明：活动后圈员在相应的项目中为自己目前情况打分，按照</a:t>
                      </a:r>
                      <a:r>
                        <a:rPr lang="en-US" altLang="zh-CN" sz="1400" b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1/3/5</a:t>
                      </a:r>
                      <a:r>
                        <a:rPr lang="zh-CN" altLang="en-US" sz="1400" b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分打分法，</a:t>
                      </a:r>
                      <a:r>
                        <a:rPr lang="zh-CN" altLang="en-US" sz="1400" b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共</a:t>
                      </a:r>
                      <a:r>
                        <a:rPr lang="en-US" altLang="zh-CN" sz="1400" b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</a:t>
                      </a:r>
                      <a:r>
                        <a:rPr lang="zh-CN" altLang="en-US" sz="1400" b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</a:t>
                      </a:r>
                      <a:r>
                        <a:rPr lang="zh-CN" altLang="en-US" sz="1400" b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参与打分。</a:t>
                      </a:r>
                    </a:p>
                  </a:txBody>
                  <a:tcPr marL="121868" marR="121868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2696" marR="12696" marT="12696" marB="0" anchor="ctr">
                    <a:lnL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2696" marR="12696" marT="12696" marB="0" anchor="ctr">
                    <a:lnL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21868" marR="121868" marT="0" marB="0" anchor="ctr">
                    <a:lnL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21868" marR="121868" marT="0" marB="0" anchor="ctr">
                    <a:lnL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图表 8"/>
          <p:cNvGraphicFramePr/>
          <p:nvPr/>
        </p:nvGraphicFramePr>
        <p:xfrm>
          <a:off x="5428343" y="705152"/>
          <a:ext cx="8128000" cy="5418667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6" name="矩形 5"/>
          <p:cNvSpPr/>
          <p:nvPr/>
        </p:nvSpPr>
        <p:spPr>
          <a:xfrm>
            <a:off x="8794958" y="6335328"/>
            <a:ext cx="3158490" cy="27559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200">
                <a:solidFill>
                  <a:srgbClr val="2179AD"/>
                </a:solidFill>
                <a:latin typeface="+mn-ea"/>
              </a:rPr>
              <a:t>制表人</a:t>
            </a:r>
            <a:r>
              <a:rPr lang="zh-CN" altLang="en-US" sz="1200" smtClean="0">
                <a:solidFill>
                  <a:srgbClr val="2179AD"/>
                </a:solidFill>
                <a:latin typeface="+mn-ea"/>
              </a:rPr>
              <a:t>：邓曦          </a:t>
            </a:r>
            <a:r>
              <a:rPr lang="zh-CN" altLang="en-US" sz="1200">
                <a:solidFill>
                  <a:srgbClr val="2179AD"/>
                </a:solidFill>
                <a:latin typeface="+mn-ea"/>
              </a:rPr>
              <a:t>制表时间</a:t>
            </a:r>
            <a:r>
              <a:rPr lang="zh-CN" altLang="en-US" sz="1200" smtClean="0">
                <a:solidFill>
                  <a:srgbClr val="2179AD"/>
                </a:solidFill>
                <a:latin typeface="+mn-ea"/>
              </a:rPr>
              <a:t>：</a:t>
            </a:r>
            <a:r>
              <a:rPr lang="en-US" altLang="zh-CN" sz="1200" smtClean="0">
                <a:solidFill>
                  <a:srgbClr val="2179AD"/>
                </a:solidFill>
                <a:latin typeface="+mn-ea"/>
              </a:rPr>
              <a:t>2020-04-15</a:t>
            </a:r>
            <a:endParaRPr lang="en-US" altLang="zh-CN" sz="1200">
              <a:solidFill>
                <a:srgbClr val="2179AD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989612199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主题选定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主题判定</a:t>
            </a:r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342196" y="1011828"/>
          <a:ext cx="11583104" cy="5313687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4250856"/>
                <a:gridCol w="1538885"/>
                <a:gridCol w="1428963"/>
                <a:gridCol w="4364400"/>
              </a:tblGrid>
              <a:tr h="783272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sym typeface="微软雅黑" panose="020b0503020204020204" pitchFamily="34" charset="-122"/>
                        </a:rPr>
                        <a:t>课题达成型</a:t>
                      </a:r>
                      <a:r>
                        <a:rPr kumimoji="0" lang="en-US" altLang="zh-CN" sz="200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sym typeface="微软雅黑" panose="020b0503020204020204" pitchFamily="34" charset="-122"/>
                        </a:rPr>
                        <a:t>QC story</a:t>
                      </a:r>
                      <a:endParaRPr kumimoji="0" lang="en-US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9EC6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sym typeface="微软雅黑" panose="020b0503020204020204" pitchFamily="34" charset="-122"/>
                        </a:rPr>
                        <a:t> 相关程度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sym typeface="微软雅黑" panose="020b0503020204020204" pitchFamily="34" charset="-122"/>
                        </a:rPr>
                        <a:t>问题解决型</a:t>
                      </a:r>
                      <a:r>
                        <a:rPr kumimoji="0" lang="en-US" altLang="zh-CN" sz="200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sym typeface="微软雅黑" panose="020b0503020204020204" pitchFamily="34" charset="-122"/>
                        </a:rPr>
                        <a:t>QC story</a:t>
                      </a:r>
                      <a:endParaRPr kumimoji="0" lang="en-US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9EC6"/>
                    </a:solidFill>
                  </a:tcPr>
                </a:tc>
              </a:tr>
              <a:tr h="62661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微软雅黑" panose="020b0503020204020204" pitchFamily="34" charset="-122"/>
                        </a:rPr>
                        <a:t>以前未有经验、首次的工作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0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18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原来已在实施工作的问题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  <a:tr h="47649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err="1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微软雅黑" panose="020b0503020204020204" pitchFamily="34" charset="-122"/>
                        </a:rPr>
                        <a:t>大幅度打破现况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6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12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维持或提升现况水平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</a:tr>
              <a:tr h="62661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微软雅黑" panose="020b0503020204020204" pitchFamily="34" charset="-122"/>
                        </a:rPr>
                        <a:t>挑战魅力性品质的水平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6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12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确保当前品质的水平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  <a:tr h="62661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微软雅黑" panose="020b0503020204020204" pitchFamily="34" charset="-122"/>
                        </a:rPr>
                        <a:t>提前应对可预见的问题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8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10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防止已经出现的问题再发生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</a:tr>
              <a:tr h="62661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微软雅黑" panose="020b0503020204020204" pitchFamily="34" charset="-122"/>
                        </a:rPr>
                        <a:t>通过方案探究而达成课题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7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11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Arial" pitchFamily="34" charset="0"/>
                        </a:rPr>
                        <a:t>通过真因探究而消除问题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  <a:tr h="47649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u="none" strike="noStrike" cap="none" normalizeH="0" baseline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sym typeface="微软雅黑" panose="020b0503020204020204" pitchFamily="34" charset="-122"/>
                        </a:rPr>
                        <a:t>判定结果</a:t>
                      </a:r>
                      <a:endParaRPr kumimoji="0" lang="zh-CN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u="none" strike="noStrike" cap="none" normalizeH="0" baseline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sym typeface="Arial" pitchFamily="34" charset="0"/>
                        </a:rPr>
                        <a:t>合计分数</a:t>
                      </a:r>
                      <a:endParaRPr kumimoji="0" lang="zh-CN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Arial" pitchFamily="34" charset="0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u="none" strike="noStrike" cap="none" normalizeH="0" baseline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sym typeface="微软雅黑" panose="020b0503020204020204" pitchFamily="34" charset="-122"/>
                        </a:rPr>
                        <a:t>判定结果</a:t>
                      </a:r>
                      <a:endParaRPr kumimoji="0" lang="en-US" altLang="zh-CN" sz="1800" b="1" i="0" u="none" strike="noStrike" cap="none" normalizeH="0" baseline="0">
                        <a:ln>
                          <a:noFill/>
                        </a:ln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BFF"/>
                    </a:solidFill>
                  </a:tcPr>
                </a:tc>
              </a:tr>
              <a:tr h="52232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3200" u="none" strike="noStrike" kern="1200" cap="none" normalizeH="0" baseline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×</a:t>
                      </a:r>
                      <a:endParaRPr kumimoji="0" lang="zh-CN" altLang="en-US" sz="3200" u="none" strike="noStrike" kern="1200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微软雅黑" panose="020b0503020204020204" pitchFamily="34" charset="-122"/>
                        </a:rPr>
                        <a:t>27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sym typeface="微软雅黑" panose="020b0503020204020204" pitchFamily="34" charset="-122"/>
                        </a:rPr>
                        <a:t>63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Arial" pitchFamily="34" charset="0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3200" b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sym typeface="微软雅黑" panose="020b0503020204020204" pitchFamily="34" charset="-122"/>
                        </a:rPr>
                        <a:t>√</a:t>
                      </a:r>
                      <a:endParaRPr kumimoji="0" lang="zh-CN" altLang="en-US" sz="32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ea"/>
                        <a:ea typeface="+mn-ea"/>
                        <a:sym typeface="微软雅黑" panose="020b0503020204020204" pitchFamily="34" charset="-122"/>
                      </a:endParaRP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  <a:tr h="522327">
                <a:tc gridSpan="4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注：采用三段评分法来判定主题类型，强相关项计</a:t>
                      </a:r>
                      <a:r>
                        <a:rPr kumimoji="0" lang="en-US" altLang="zh-CN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2</a:t>
                      </a:r>
                      <a:r>
                        <a:rPr kumimoji="0" lang="zh-CN" altLang="en-US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分，中相关项计</a:t>
                      </a:r>
                      <a:r>
                        <a:rPr kumimoji="0" lang="en-US" altLang="zh-CN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1</a:t>
                      </a:r>
                      <a:r>
                        <a:rPr kumimoji="0" lang="zh-CN" altLang="en-US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分，弱相关项计</a:t>
                      </a:r>
                      <a:r>
                        <a:rPr kumimoji="0" lang="en-US" altLang="zh-CN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0</a:t>
                      </a:r>
                      <a:r>
                        <a:rPr kumimoji="0" lang="zh-CN" altLang="en-US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分，共</a:t>
                      </a:r>
                      <a:r>
                        <a:rPr kumimoji="0" lang="en-US" altLang="zh-CN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9</a:t>
                      </a:r>
                      <a:r>
                        <a:rPr kumimoji="0" lang="zh-CN" altLang="en-US" sz="18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  <a:sym typeface="微软雅黑" panose="020b0503020204020204" pitchFamily="34" charset="-122"/>
                        </a:rPr>
                        <a:t>人参与判定，计算总分，相关程度得分高的判定为本期主题类型。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8794958" y="6335328"/>
            <a:ext cx="3158490" cy="27559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200">
                <a:solidFill>
                  <a:srgbClr val="2179AD"/>
                </a:solidFill>
                <a:latin typeface="+mn-ea"/>
              </a:rPr>
              <a:t>制表人</a:t>
            </a:r>
            <a:r>
              <a:rPr lang="zh-CN" altLang="en-US" sz="1200" smtClean="0">
                <a:solidFill>
                  <a:srgbClr val="2179AD"/>
                </a:solidFill>
                <a:latin typeface="+mn-ea"/>
              </a:rPr>
              <a:t>：邓曦          </a:t>
            </a:r>
            <a:r>
              <a:rPr lang="zh-CN" altLang="en-US" sz="1200">
                <a:solidFill>
                  <a:srgbClr val="2179AD"/>
                </a:solidFill>
                <a:latin typeface="+mn-ea"/>
              </a:rPr>
              <a:t>制表时间</a:t>
            </a:r>
            <a:r>
              <a:rPr lang="zh-CN" altLang="en-US" sz="1200" smtClean="0">
                <a:solidFill>
                  <a:srgbClr val="2179AD"/>
                </a:solidFill>
                <a:latin typeface="+mn-ea"/>
              </a:rPr>
              <a:t>：</a:t>
            </a:r>
            <a:r>
              <a:rPr lang="en-US" altLang="zh-CN" sz="1200" smtClean="0">
                <a:solidFill>
                  <a:srgbClr val="2179AD"/>
                </a:solidFill>
                <a:latin typeface="+mn-ea"/>
              </a:rPr>
              <a:t>2020-04-15</a:t>
            </a:r>
            <a:endParaRPr lang="en-US" altLang="zh-CN" sz="1200">
              <a:solidFill>
                <a:srgbClr val="2179AD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3073485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47328" y="1309510"/>
            <a:ext cx="2627313" cy="2284351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 spc="10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/</a:t>
            </a:r>
            <a:r>
              <a:rPr lang="en-US" altLang="zh-CN" i="1" spc="100" smtClean="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03</a:t>
            </a:r>
            <a:endParaRPr lang="zh-CN" altLang="en-US" i="1" spc="100">
              <a:solidFill>
                <a:srgbClr val="16D1EA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16430" y="3883123"/>
            <a:ext cx="3475631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i="1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计划拟定 </a:t>
            </a:r>
          </a:p>
        </p:txBody>
      </p:sp>
    </p:spTree>
    <p:extLst>
      <p:ext uri="{BB962C8B-B14F-4D97-AF65-F5344CB8AC3E}">
        <p14:creationId xmlns:p14="http://schemas.microsoft.com/office/powerpoint/2010/main" val="1121173919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67037" y="183634"/>
            <a:ext cx="128112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计划拟定 </a:t>
            </a:r>
          </a:p>
        </p:txBody>
      </p:sp>
      <p:pic>
        <p:nvPicPr>
          <p:cNvPr id="50" name="图片 49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020" y="822007"/>
            <a:ext cx="11193780" cy="58970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9463946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47328" y="1309510"/>
            <a:ext cx="2627313" cy="2284351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 spc="10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/</a:t>
            </a:r>
            <a:r>
              <a:rPr lang="en-US" altLang="zh-CN" i="1" spc="100" smtClean="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04</a:t>
            </a:r>
            <a:endParaRPr lang="zh-CN" altLang="en-US" i="1" spc="100">
              <a:solidFill>
                <a:srgbClr val="16D1EA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16430" y="3883123"/>
            <a:ext cx="3262432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i="1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现况把握</a:t>
            </a:r>
          </a:p>
        </p:txBody>
      </p:sp>
    </p:spTree>
    <p:extLst>
      <p:ext uri="{BB962C8B-B14F-4D97-AF65-F5344CB8AC3E}">
        <p14:creationId xmlns:p14="http://schemas.microsoft.com/office/powerpoint/2010/main" val="3143476745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现况把握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90308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改善前流程图</a:t>
            </a:r>
          </a:p>
        </p:txBody>
      </p:sp>
      <p:sp>
        <p:nvSpPr>
          <p:cNvPr id="6" name="矩形 5"/>
          <p:cNvSpPr/>
          <p:nvPr/>
        </p:nvSpPr>
        <p:spPr>
          <a:xfrm>
            <a:off x="1806733" y="1729486"/>
            <a:ext cx="9953467" cy="3604514"/>
          </a:xfrm>
          <a:prstGeom prst="rect">
            <a:avLst/>
          </a:prstGeom>
          <a:noFill/>
          <a:ln w="1905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387777" y="1791995"/>
            <a:ext cx="3565671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rgbClr val="BD0C08"/>
                </a:solidFill>
                <a:latin typeface="+mn-ea"/>
              </a:rPr>
              <a:t>改善重点</a:t>
            </a:r>
            <a:r>
              <a:rPr lang="zh-CN" altLang="en-US" b="1" smtClean="0">
                <a:solidFill>
                  <a:srgbClr val="BD0C08"/>
                </a:solidFill>
                <a:latin typeface="+mn-ea"/>
              </a:rPr>
              <a:t>：评估</a:t>
            </a:r>
            <a:r>
              <a:rPr lang="zh-CN" altLang="en-US" b="1">
                <a:solidFill>
                  <a:srgbClr val="BD0C08"/>
                </a:solidFill>
                <a:latin typeface="+mn-ea"/>
              </a:rPr>
              <a:t>环节与计划环节</a:t>
            </a:r>
          </a:p>
        </p:txBody>
      </p:sp>
      <p:sp>
        <p:nvSpPr>
          <p:cNvPr id="10" name="椭圆 9"/>
          <p:cNvSpPr/>
          <p:nvPr/>
        </p:nvSpPr>
        <p:spPr bwMode="auto">
          <a:xfrm>
            <a:off x="2944845" y="1052859"/>
            <a:ext cx="3081892" cy="505867"/>
          </a:xfrm>
          <a:prstGeom prst="ellipse">
            <a:avLst/>
          </a:prstGeom>
          <a:noFill/>
          <a:ln w="12700" cap="flat" cmpd="sng" algn="ctr">
            <a:solidFill>
              <a:srgbClr val="2179AD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zh-CN" altLang="en-US" sz="1400" b="1" i="0" u="none" strike="noStrike" cap="none" normalizeH="0" baseline="0" smtClean="0">
                <a:ln>
                  <a:noFill/>
                </a:ln>
                <a:solidFill>
                  <a:srgbClr val="2179AD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患者</a:t>
            </a:r>
            <a:endParaRPr lang="zh-CN" altLang="en-US" sz="1400" b="1">
              <a:solidFill>
                <a:srgbClr val="2179A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 bwMode="auto">
          <a:xfrm>
            <a:off x="3057485" y="1856830"/>
            <a:ext cx="2856612" cy="377830"/>
          </a:xfrm>
          <a:prstGeom prst="rect">
            <a:avLst/>
          </a:prstGeom>
          <a:noFill/>
          <a:ln w="12700" cap="flat" cmpd="sng" algn="ctr">
            <a:solidFill>
              <a:srgbClr val="2179AD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个案管理团队</a:t>
            </a:r>
            <a:endParaRPr kumimoji="0" lang="zh-CN" altLang="en-US" sz="1400" i="0" u="none" strike="noStrike" cap="none" normalizeH="0" baseline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菱形 13"/>
          <p:cNvSpPr/>
          <p:nvPr/>
        </p:nvSpPr>
        <p:spPr bwMode="auto">
          <a:xfrm>
            <a:off x="2633094" y="3208698"/>
            <a:ext cx="3705394" cy="634826"/>
          </a:xfrm>
          <a:prstGeom prst="diamond">
            <a:avLst/>
          </a:prstGeom>
          <a:noFill/>
          <a:ln w="12700" cap="flat" cmpd="sng" algn="ctr">
            <a:solidFill>
              <a:srgbClr val="2179AD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追踪患者治疗情况 </a:t>
            </a:r>
            <a:endParaRPr lang="en-US" altLang="zh-CN" sz="1200" smtClean="0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椭圆 14"/>
          <p:cNvSpPr/>
          <p:nvPr/>
        </p:nvSpPr>
        <p:spPr bwMode="auto">
          <a:xfrm>
            <a:off x="3333663" y="5493498"/>
            <a:ext cx="2304256" cy="372714"/>
          </a:xfrm>
          <a:prstGeom prst="ellipse">
            <a:avLst/>
          </a:prstGeom>
          <a:noFill/>
          <a:ln w="12700" cap="flat" cmpd="sng" algn="ctr">
            <a:solidFill>
              <a:srgbClr val="2179AD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b="1" smtClean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记录</a:t>
            </a:r>
            <a:endParaRPr kumimoji="0" lang="zh-CN" altLang="en-US" sz="1400" b="1" i="0" u="none" strike="noStrike" cap="none" normalizeH="0" baseline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1" name="直接箭头连接符 20"/>
          <p:cNvCxnSpPr>
            <a:stCxn id="10" idx="4"/>
            <a:endCxn id="11" idx="0"/>
          </p:cNvCxnSpPr>
          <p:nvPr/>
        </p:nvCxnSpPr>
        <p:spPr>
          <a:xfrm flipH="1">
            <a:off x="4485791" y="1558726"/>
            <a:ext cx="0" cy="298104"/>
          </a:xfrm>
          <a:prstGeom prst="straightConnector1">
            <a:avLst/>
          </a:prstGeom>
          <a:ln w="9525" cap="rnd">
            <a:solidFill>
              <a:srgbClr val="2179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矩形 29"/>
          <p:cNvSpPr/>
          <p:nvPr/>
        </p:nvSpPr>
        <p:spPr bwMode="auto">
          <a:xfrm>
            <a:off x="3057485" y="2532764"/>
            <a:ext cx="2856612" cy="377830"/>
          </a:xfrm>
          <a:prstGeom prst="rect">
            <a:avLst/>
          </a:prstGeom>
          <a:noFill/>
          <a:ln w="12700" cap="flat" cmpd="sng" algn="ctr">
            <a:solidFill>
              <a:srgbClr val="2179AD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smtClean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对患者进行评估，建立档案</a:t>
            </a:r>
            <a:endParaRPr kumimoji="0" lang="zh-CN" altLang="en-US" sz="1400" i="0" u="none" strike="noStrike" cap="none" normalizeH="0" baseline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矩形 32"/>
          <p:cNvSpPr/>
          <p:nvPr/>
        </p:nvSpPr>
        <p:spPr bwMode="auto">
          <a:xfrm>
            <a:off x="3057485" y="4141628"/>
            <a:ext cx="2856612" cy="377830"/>
          </a:xfrm>
          <a:prstGeom prst="rect">
            <a:avLst/>
          </a:prstGeom>
          <a:noFill/>
          <a:ln w="12700" cap="flat" cmpd="sng" algn="ctr">
            <a:solidFill>
              <a:srgbClr val="2179AD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smtClean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随访复诊</a:t>
            </a:r>
            <a:endParaRPr kumimoji="0" lang="zh-CN" altLang="en-US" sz="1400" i="0" u="none" strike="noStrike" cap="none" normalizeH="0" baseline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矩形 33"/>
          <p:cNvSpPr/>
          <p:nvPr/>
        </p:nvSpPr>
        <p:spPr bwMode="auto">
          <a:xfrm>
            <a:off x="3057485" y="4817562"/>
            <a:ext cx="2856612" cy="377830"/>
          </a:xfrm>
          <a:prstGeom prst="rect">
            <a:avLst/>
          </a:prstGeom>
          <a:noFill/>
          <a:ln w="12700" cap="flat" cmpd="sng" algn="ctr">
            <a:solidFill>
              <a:srgbClr val="2179AD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smtClean="0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做好记录</a:t>
            </a:r>
            <a:endParaRPr kumimoji="0" lang="zh-CN" altLang="en-US" sz="1400" i="0" u="none" strike="noStrike" cap="none" normalizeH="0" baseline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35" name="直接箭头连接符 34"/>
          <p:cNvCxnSpPr>
            <a:stCxn id="11" idx="2"/>
            <a:endCxn id="30" idx="0"/>
          </p:cNvCxnSpPr>
          <p:nvPr/>
        </p:nvCxnSpPr>
        <p:spPr>
          <a:xfrm flipH="1">
            <a:off x="4485791" y="2234660"/>
            <a:ext cx="0" cy="298104"/>
          </a:xfrm>
          <a:prstGeom prst="straightConnector1">
            <a:avLst/>
          </a:prstGeom>
          <a:ln w="9525" cap="rnd">
            <a:solidFill>
              <a:srgbClr val="2179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>
            <a:stCxn id="30" idx="2"/>
            <a:endCxn id="14" idx="0"/>
          </p:cNvCxnSpPr>
          <p:nvPr/>
        </p:nvCxnSpPr>
        <p:spPr>
          <a:xfrm flipH="1">
            <a:off x="4485791" y="2910594"/>
            <a:ext cx="0" cy="298104"/>
          </a:xfrm>
          <a:prstGeom prst="straightConnector1">
            <a:avLst/>
          </a:prstGeom>
          <a:ln w="9525" cap="rnd">
            <a:solidFill>
              <a:srgbClr val="2179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/>
          <p:cNvCxnSpPr>
            <a:stCxn id="14" idx="2"/>
            <a:endCxn id="33" idx="0"/>
          </p:cNvCxnSpPr>
          <p:nvPr/>
        </p:nvCxnSpPr>
        <p:spPr>
          <a:xfrm flipH="1">
            <a:off x="4485791" y="3843524"/>
            <a:ext cx="0" cy="298104"/>
          </a:xfrm>
          <a:prstGeom prst="straightConnector1">
            <a:avLst/>
          </a:prstGeom>
          <a:ln w="9525" cap="rnd">
            <a:solidFill>
              <a:srgbClr val="2179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/>
          <p:cNvCxnSpPr>
            <a:stCxn id="33" idx="2"/>
            <a:endCxn id="34" idx="0"/>
          </p:cNvCxnSpPr>
          <p:nvPr/>
        </p:nvCxnSpPr>
        <p:spPr>
          <a:xfrm flipH="1">
            <a:off x="4485791" y="4519458"/>
            <a:ext cx="0" cy="298104"/>
          </a:xfrm>
          <a:prstGeom prst="straightConnector1">
            <a:avLst/>
          </a:prstGeom>
          <a:ln w="9525" cap="rnd">
            <a:solidFill>
              <a:srgbClr val="2179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箭头连接符 44"/>
          <p:cNvCxnSpPr>
            <a:stCxn id="34" idx="2"/>
            <a:endCxn id="15" idx="0"/>
          </p:cNvCxnSpPr>
          <p:nvPr/>
        </p:nvCxnSpPr>
        <p:spPr>
          <a:xfrm flipH="1">
            <a:off x="4485791" y="5195392"/>
            <a:ext cx="0" cy="298106"/>
          </a:xfrm>
          <a:prstGeom prst="straightConnector1">
            <a:avLst/>
          </a:prstGeom>
          <a:ln w="9525" cap="rnd">
            <a:solidFill>
              <a:srgbClr val="2179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肘形连接符 47"/>
          <p:cNvCxnSpPr>
            <a:stCxn id="14" idx="3"/>
          </p:cNvCxnSpPr>
          <p:nvPr/>
        </p:nvCxnSpPr>
        <p:spPr>
          <a:xfrm flipH="1" flipV="1">
            <a:off x="4485791" y="2374900"/>
            <a:ext cx="1852697" cy="1151211"/>
          </a:xfrm>
          <a:prstGeom prst="bentConnector3">
            <a:avLst>
              <a:gd name="adj1" fmla="val -12339"/>
            </a:avLst>
          </a:prstGeom>
          <a:ln w="9525" cap="rnd">
            <a:solidFill>
              <a:srgbClr val="2179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矩形 48"/>
          <p:cNvSpPr/>
          <p:nvPr/>
        </p:nvSpPr>
        <p:spPr>
          <a:xfrm>
            <a:off x="6660003" y="3316548"/>
            <a:ext cx="800219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依从性差</a:t>
            </a:r>
            <a:endParaRPr lang="zh-CN" altLang="en-US" sz="12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4611920" y="3824215"/>
            <a:ext cx="800219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依从性好</a:t>
            </a:r>
            <a:endParaRPr lang="zh-CN" altLang="en-US" sz="12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50959232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现况把握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数据收集</a:t>
            </a:r>
          </a:p>
        </p:txBody>
      </p:sp>
      <p:graphicFrame>
        <p:nvGraphicFramePr>
          <p:cNvPr id="42" name="表格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39844"/>
              </p:ext>
            </p:extLst>
          </p:nvPr>
        </p:nvGraphicFramePr>
        <p:xfrm>
          <a:off x="369948" y="798612"/>
          <a:ext cx="11583500" cy="5517512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2302744"/>
                <a:gridCol w="2302744"/>
                <a:gridCol w="6978012"/>
              </a:tblGrid>
              <a:tr h="805476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What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查检内容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kumimoji="0" lang="en-US" altLang="zh-CN" sz="1600" b="0" i="0" u="none" strike="noStrike" kern="1200" cap="none" spc="0" normalizeH="0" baseline="0" noProof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+mn-ea"/>
                          <a:ea typeface="+mn-ea"/>
                          <a:cs typeface="+mn-cs"/>
                        </a:rPr>
                        <a:t>HIV</a:t>
                      </a:r>
                      <a:r>
                        <a:rPr kumimoji="0" lang="zh-CN" altLang="en-US" sz="1600" b="0" i="0" u="none" strike="noStrike" kern="1200" cap="none" spc="0" normalizeH="0" baseline="0" noProof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+mn-ea"/>
                          <a:ea typeface="+mn-ea"/>
                          <a:cs typeface="+mn-cs"/>
                        </a:rPr>
                        <a:t>个案管理入组患者治疗依从性不足</a:t>
                      </a:r>
                    </a:p>
                  </a:txBody>
                  <a:tcPr marL="72000" marR="72000" marT="36000" marB="360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805476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Wh</a:t>
                      </a:r>
                      <a:r>
                        <a:rPr lang="en-US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y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查检</a:t>
                      </a:r>
                      <a:r>
                        <a:rPr lang="zh-CN" altLang="en-US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原因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kumimoji="0" lang="en-US" altLang="zh-CN" sz="1600" b="0" i="0" u="none" strike="noStrike" kern="1200" cap="none" spc="0" normalizeH="0" baseline="0" noProof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+mn-ea"/>
                          <a:ea typeface="+mn-ea"/>
                          <a:cs typeface="+mn-cs"/>
                        </a:rPr>
                        <a:t>HIV</a:t>
                      </a:r>
                      <a:r>
                        <a:rPr kumimoji="0" lang="zh-CN" altLang="en-US" sz="1600" b="0" i="0" u="none" strike="noStrike" kern="1200" cap="none" spc="0" normalizeH="0" baseline="0" noProof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+mn-ea"/>
                          <a:ea typeface="+mn-ea"/>
                          <a:cs typeface="+mn-cs"/>
                        </a:rPr>
                        <a:t>个案管理入组患者治疗羞于主动咨询的原因</a:t>
                      </a:r>
                      <a:endParaRPr lang="zh-CN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72000" marR="72000" marT="36000" marB="360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80526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Who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查检负责人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</a:rPr>
                        <a:t>GG</a:t>
                      </a:r>
                      <a:endParaRPr lang="zh-CN" altLang="en-US" sz="1600" smtClea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72000" marR="72000" marT="36000" marB="360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73175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When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查检时间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2020</a:t>
                      </a:r>
                      <a:r>
                        <a:rPr lang="zh-CN" altLang="en-US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altLang="zh-CN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lang="zh-CN" altLang="en-US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altLang="zh-CN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altLang="en-US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日至</a:t>
                      </a:r>
                      <a:r>
                        <a:rPr lang="en-US" altLang="zh-CN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lang="zh-CN" altLang="en-US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altLang="zh-CN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15</a:t>
                      </a:r>
                      <a:r>
                        <a:rPr lang="zh-CN" altLang="en-US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日</a:t>
                      </a:r>
                    </a:p>
                  </a:txBody>
                  <a:tcPr marL="72000" marR="72000" marT="36000" marB="360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80526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Where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查检地点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kern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办公室</a:t>
                      </a:r>
                      <a:endParaRPr lang="zh-CN" altLang="en-US" sz="1600" ker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72000" marR="72000" marT="36000" marB="360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73175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How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查检方式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ker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现状查检表进行调查，并统计、记录</a:t>
                      </a:r>
                    </a:p>
                  </a:txBody>
                  <a:tcPr marL="72000" marR="72000" marT="36000" marB="360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832516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How much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zh-CN" sz="1600" b="1" u="none" strike="noStrike">
                          <a:solidFill>
                            <a:srgbClr val="2179AD"/>
                          </a:solidFill>
                          <a:effectLst/>
                          <a:latin typeface="+mn-ea"/>
                          <a:ea typeface="+mn-ea"/>
                        </a:rPr>
                        <a:t>查检数量</a:t>
                      </a:r>
                      <a:endParaRPr lang="zh-CN" sz="1600" b="1" i="0" u="none" strike="noStrike">
                        <a:solidFill>
                          <a:srgbClr val="2179AD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9523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600" kern="0" noProof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评估</a:t>
                      </a:r>
                      <a:r>
                        <a:rPr lang="en-US" altLang="zh-CN" sz="1600" kern="0" noProof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HIV</a:t>
                      </a:r>
                      <a:r>
                        <a:rPr lang="zh-CN" altLang="en-US" sz="1600" kern="0" noProof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个案管患者</a:t>
                      </a:r>
                      <a:r>
                        <a:rPr lang="zh-CN" altLang="en-US" sz="1600" noProof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</a:rPr>
                        <a:t>共</a:t>
                      </a:r>
                      <a:r>
                        <a:rPr lang="en-US" altLang="zh-CN" sz="1600" noProof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</a:rPr>
                        <a:t>135</a:t>
                      </a:r>
                      <a:r>
                        <a:rPr lang="zh-CN" altLang="en-US" sz="1600" noProof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</a:rPr>
                        <a:t>人次</a:t>
                      </a:r>
                      <a:endParaRPr lang="zh-CN" altLang="en-US" sz="1600" ker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72000" marR="72000" marT="36000" marB="3600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6635477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现况把握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数据收集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073763"/>
              </p:ext>
            </p:extLst>
          </p:nvPr>
        </p:nvGraphicFramePr>
        <p:xfrm>
          <a:off x="951346" y="912610"/>
          <a:ext cx="10856345" cy="522160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04240"/>
                <a:gridCol w="1236015"/>
                <a:gridCol w="1236015"/>
                <a:gridCol w="1236015"/>
                <a:gridCol w="1236015"/>
                <a:gridCol w="1236015"/>
                <a:gridCol w="1236015"/>
                <a:gridCol w="1236015"/>
              </a:tblGrid>
              <a:tr h="367045">
                <a:tc gridSpan="8"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HIV</a:t>
                      </a:r>
                      <a:r>
                        <a:rPr lang="zh-CN" altLang="en-US" sz="1600" b="1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个案管理入组患者治疗依从性查检表</a:t>
                      </a:r>
                      <a:endParaRPr lang="zh-CN" altLang="en-US" sz="16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6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367985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原因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gridSpan="7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时间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283133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</a:t>
                      </a:r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588046">
                <a:tc>
                  <a:txBody>
                    <a:bodyPr vert="horz" wrap="square"/>
                    <a:lstStyle/>
                    <a:p>
                      <a:pPr marL="0" marR="327660" indent="0" algn="ctr" defTabSz="914400" rtl="0" eaLnBrk="1" latinLnBrk="0" hangingPunct="1">
                        <a:lnSpc>
                          <a:spcPct val="131000"/>
                        </a:lnSpc>
                        <a:spcBef>
                          <a:spcPts val="34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服药不良反应较多</a:t>
                      </a:r>
                      <a:endParaRPr lang="zh-CN" sz="1200" kern="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588046">
                <a:tc>
                  <a:txBody>
                    <a:bodyPr vert="horz" wrap="square"/>
                    <a:lstStyle/>
                    <a:p>
                      <a:pPr marL="0" marR="327660" indent="0" algn="ctr" defTabSz="914400" rtl="0" eaLnBrk="1" latinLnBrk="0" hangingPunct="1">
                        <a:lnSpc>
                          <a:spcPct val="131000"/>
                        </a:lnSpc>
                        <a:spcBef>
                          <a:spcPts val="34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自行停药</a:t>
                      </a:r>
                      <a:endParaRPr lang="zh-CN" sz="1200" kern="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588046">
                <a:tc>
                  <a:txBody>
                    <a:bodyPr vert="horz" wrap="square"/>
                    <a:lstStyle/>
                    <a:p>
                      <a:pPr marL="0" marR="327660" indent="0" algn="ctr" defTabSz="914400" rtl="0" eaLnBrk="1" latinLnBrk="0" hangingPunct="1">
                        <a:lnSpc>
                          <a:spcPct val="131000"/>
                        </a:lnSpc>
                        <a:spcBef>
                          <a:spcPts val="34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漏服药物</a:t>
                      </a:r>
                      <a:endParaRPr lang="zh-CN" sz="1200" kern="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435589">
                <a:tc>
                  <a:txBody>
                    <a:bodyPr vert="horz" wrap="square"/>
                    <a:lstStyle/>
                    <a:p>
                      <a:pPr marL="0" marR="327660" indent="0" algn="ctr" defTabSz="914400" rtl="0" eaLnBrk="1" latinLnBrk="0" hangingPunct="1">
                        <a:lnSpc>
                          <a:spcPct val="131000"/>
                        </a:lnSpc>
                        <a:spcBef>
                          <a:spcPts val="34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病情变化</a:t>
                      </a:r>
                      <a:endParaRPr lang="zh-CN" sz="1200" kern="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588046">
                <a:tc>
                  <a:txBody>
                    <a:bodyPr vert="horz" wrap="square"/>
                    <a:lstStyle/>
                    <a:p>
                      <a:pPr marL="0" marR="327660" indent="0" algn="ctr" defTabSz="914400" rtl="0" eaLnBrk="1" latinLnBrk="0" hangingPunct="1">
                        <a:lnSpc>
                          <a:spcPct val="131000"/>
                        </a:lnSpc>
                        <a:spcBef>
                          <a:spcPts val="34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其他</a:t>
                      </a:r>
                      <a:endParaRPr lang="zh-CN" sz="1200" kern="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283133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altLang="en-US" sz="1050" kern="100" smtClea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283133">
                <a:tc gridSpan="4">
                  <a:txBody>
                    <a:bodyPr vert="horz" wrap="square"/>
                    <a:lstStyle/>
                    <a:p>
                      <a:pPr marL="0" algn="l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查检时间：</a:t>
                      </a:r>
                      <a:r>
                        <a:rPr lang="en-US" altLang="zh-CN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2020</a:t>
                      </a: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年</a:t>
                      </a:r>
                      <a:r>
                        <a:rPr lang="en-US" altLang="zh-CN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7</a:t>
                      </a: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月</a:t>
                      </a:r>
                      <a:r>
                        <a:rPr lang="en-US" altLang="zh-CN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</a:t>
                      </a: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日</a:t>
                      </a:r>
                      <a:r>
                        <a:rPr lang="en-US" altLang="zh-CN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~2020</a:t>
                      </a: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年</a:t>
                      </a:r>
                      <a:r>
                        <a:rPr lang="en-US" altLang="zh-CN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8</a:t>
                      </a: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月</a:t>
                      </a:r>
                      <a:r>
                        <a:rPr lang="en-US" altLang="zh-CN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15</a:t>
                      </a: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日</a:t>
                      </a: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gridSpan="4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查检地点：个案小组站</a:t>
                      </a: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05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</a:tr>
              <a:tr h="283133">
                <a:tc gridSpan="4">
                  <a:txBody>
                    <a:bodyPr vert="horz" wrap="square"/>
                    <a:lstStyle/>
                    <a:p>
                      <a:pPr marL="0" algn="l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查检人：</a:t>
                      </a:r>
                      <a:r>
                        <a:rPr lang="en-US" altLang="zh-CN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GG</a:t>
                      </a:r>
                      <a:endParaRPr lang="zh-CN" altLang="en-US" sz="1050" kern="100" smtClea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4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查检对象：护理记录</a:t>
                      </a: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83133">
                <a:tc gridSpan="4">
                  <a:txBody>
                    <a:bodyPr vert="horz" wrap="square"/>
                    <a:lstStyle/>
                    <a:p>
                      <a:pPr marL="0" algn="l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查检内容：见查检表</a:t>
                      </a: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查检方式：</a:t>
                      </a:r>
                      <a:r>
                        <a:rPr lang="zh-CN" altLang="en-US" sz="1050" b="1" smtClean="0">
                          <a:solidFill>
                            <a:prstClr val="black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问卷调查，观察</a:t>
                      </a: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83133">
                <a:tc gridSpan="4">
                  <a:txBody>
                    <a:bodyPr vert="horz" wrap="square"/>
                    <a:lstStyle/>
                    <a:p>
                      <a:pPr marL="0" algn="l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zh-CN" altLang="en-US" sz="105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备注：用“正”号来记录事件发生次数，一划表示一次事件，由查检人登记</a:t>
                      </a: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4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制表人：</a:t>
                      </a:r>
                      <a:r>
                        <a:rPr lang="en-US" altLang="zh-CN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AA</a:t>
                      </a:r>
                      <a:r>
                        <a:rPr lang="zh-CN" altLang="en-US" sz="105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</a:t>
                      </a:r>
                      <a:r>
                        <a:rPr lang="zh-CN" altLang="en-US" sz="1050" baseline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制作日期：</a:t>
                      </a:r>
                      <a:r>
                        <a:rPr lang="en-US" altLang="zh-CN" sz="1050" baseline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2020-7-1</a:t>
                      </a:r>
                      <a:endParaRPr lang="zh-CN" altLang="en-US" sz="105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7146209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现况把握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数据收集</a:t>
            </a:r>
          </a:p>
        </p:txBody>
      </p:sp>
      <p:sp>
        <p:nvSpPr>
          <p:cNvPr id="2" name="矩形 1"/>
          <p:cNvSpPr/>
          <p:nvPr/>
        </p:nvSpPr>
        <p:spPr>
          <a:xfrm>
            <a:off x="637570" y="2648020"/>
            <a:ext cx="4828691" cy="26765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685800" fontAlgn="ctr">
              <a:lnSpc>
                <a:spcPct val="150000"/>
              </a:lnSpc>
              <a:defRPr/>
            </a:pPr>
            <a:r>
              <a:rPr lang="en-US" altLang="zh-CN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2020</a:t>
            </a:r>
            <a:r>
              <a:rPr lang="zh-CN" altLang="en-US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年</a:t>
            </a:r>
            <a:r>
              <a:rPr lang="en-US" altLang="zh-CN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7</a:t>
            </a:r>
            <a:r>
              <a:rPr lang="zh-CN" altLang="en-US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月</a:t>
            </a:r>
            <a:r>
              <a:rPr lang="en-US" altLang="zh-CN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1</a:t>
            </a:r>
            <a:r>
              <a:rPr lang="zh-CN" altLang="en-US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日至</a:t>
            </a:r>
            <a:r>
              <a:rPr lang="en-US" altLang="zh-CN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8</a:t>
            </a:r>
            <a:r>
              <a:rPr lang="zh-CN" altLang="en-US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月</a:t>
            </a:r>
            <a:r>
              <a:rPr lang="en-US" altLang="zh-CN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15</a:t>
            </a:r>
            <a:r>
              <a:rPr lang="zh-CN" altLang="en-US" sz="2800" b="1" ker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日</a:t>
            </a:r>
          </a:p>
          <a:p>
            <a:pPr lvl="0" algn="l" defTabSz="685800" font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共查检</a:t>
            </a:r>
            <a:r>
              <a:rPr lang="en-US" altLang="zh-CN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135</a:t>
            </a:r>
            <a:r>
              <a:rPr lang="zh-CN" altLang="en-US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人次</a:t>
            </a:r>
            <a:r>
              <a:rPr lang="en-US" altLang="zh-CN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HIV</a:t>
            </a:r>
            <a:r>
              <a:rPr lang="zh-CN" altLang="en-US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个案管理入组患者治疗依从性，依从性为</a:t>
            </a:r>
            <a:r>
              <a:rPr lang="en-US" altLang="zh-CN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35.56%</a:t>
            </a:r>
            <a:r>
              <a:rPr lang="zh-CN" altLang="en-US" sz="2800" b="1" kern="0" smtClean="0">
                <a:solidFill>
                  <a:srgbClr val="2179AD"/>
                </a:solidFill>
                <a:latin typeface="+mn-ea"/>
                <a:cs typeface="Times New Roman" panose="02020603050405020304" pitchFamily="18" charset="0"/>
              </a:rPr>
              <a:t>。</a:t>
            </a:r>
          </a:p>
        </p:txBody>
      </p:sp>
      <p:graphicFrame>
        <p:nvGraphicFramePr>
          <p:cNvPr id="9" name="图表 8"/>
          <p:cNvGraphicFramePr/>
          <p:nvPr>
            <p:extLst>
              <p:ext uri="{D42A27DB-BD31-4B8C-83A1-F6EECF244321}">
                <p14:modId xmlns:p14="http://schemas.microsoft.com/office/powerpoint/2010/main" val="3003169456"/>
              </p:ext>
            </p:extLst>
          </p:nvPr>
        </p:nvGraphicFramePr>
        <p:xfrm>
          <a:off x="5768923" y="1770742"/>
          <a:ext cx="5623769" cy="3525444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</p:spTree>
    <p:extLst>
      <p:ext uri="{BB962C8B-B14F-4D97-AF65-F5344CB8AC3E}">
        <p14:creationId xmlns:p14="http://schemas.microsoft.com/office/powerpoint/2010/main" val="2543412659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37570" y="183634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现况把握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90308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数据汇总分析</a:t>
            </a:r>
          </a:p>
        </p:txBody>
      </p:sp>
      <p:graphicFrame>
        <p:nvGraphicFramePr>
          <p:cNvPr id="10" name="Group 6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8215604"/>
              </p:ext>
            </p:extLst>
          </p:nvPr>
        </p:nvGraphicFramePr>
        <p:xfrm>
          <a:off x="359396" y="957970"/>
          <a:ext cx="5328300" cy="3989138"/>
        </p:xfrm>
        <a:graphic>
          <a:graphicData uri="http://schemas.openxmlformats.org/drawingml/2006/table">
            <a:tbl>
              <a:tblPr/>
              <a:tblGrid>
                <a:gridCol w="1332075"/>
                <a:gridCol w="1332075"/>
                <a:gridCol w="1332075"/>
                <a:gridCol w="1332075"/>
              </a:tblGrid>
              <a:tr h="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不符合项目</a:t>
                      </a:r>
                      <a:endParaRPr kumimoji="0" lang="zh-CN" altLang="en-US" sz="1400" b="1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75112" marR="75112" marT="36715" marB="36715" anchor="ctr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数量</a:t>
                      </a:r>
                      <a:endParaRPr kumimoji="0" lang="en-US" altLang="zh-CN" sz="1400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112" marR="75112" marT="36715" marB="36715" anchor="ctr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百分比</a:t>
                      </a:r>
                    </a:p>
                  </a:txBody>
                  <a:tcPr marL="75112" marR="75112" marT="36715" marB="36715" anchor="ctr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累计百分比</a:t>
                      </a:r>
                      <a:endParaRPr kumimoji="0" lang="en-US" altLang="zh-CN" sz="1400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112" marR="75112" marT="36715" marB="36715" anchor="ctr" horzOverflow="overflow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</a:tr>
              <a:tr h="617058"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4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服药不良反应较多</a:t>
                      </a:r>
                    </a:p>
                  </a:txBody>
                  <a:tcPr marL="6075" marR="6075" marT="607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38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43.68%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43.68%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</a:tr>
              <a:tr h="617058"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4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自行停药</a:t>
                      </a:r>
                    </a:p>
                  </a:txBody>
                  <a:tcPr marL="6075" marR="6075" marT="607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34.48%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78.16%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</a:tr>
              <a:tr h="617058"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400" b="1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漏服药物</a:t>
                      </a:r>
                    </a:p>
                  </a:txBody>
                  <a:tcPr marL="6075" marR="6075" marT="607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10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11.49%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89.65%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</a:tr>
              <a:tr h="617058"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400" b="1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病情变化</a:t>
                      </a:r>
                    </a:p>
                  </a:txBody>
                  <a:tcPr marL="6075" marR="6075" marT="607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6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6.90%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96.55%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BFF"/>
                    </a:solidFill>
                  </a:tcPr>
                </a:tc>
              </a:tr>
              <a:tr h="617058"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400" b="1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rgbClr val="2179AD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其他</a:t>
                      </a:r>
                      <a:endParaRPr kumimoji="0" lang="zh-CN" altLang="en-US" sz="1400" b="1" i="0" u="none" strike="noStrike" kern="1200" cap="none" spc="0" normalizeH="0" baseline="0">
                        <a:ln>
                          <a:noFill/>
                        </a:ln>
                        <a:solidFill>
                          <a:srgbClr val="2179AD"/>
                        </a:solidFill>
                        <a:effectLst/>
                        <a:uLnTx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075" marR="6075" marT="607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3.45%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0" i="0" u="none" strike="noStrike" kern="1200" cap="none" spc="0" normalizeH="0" baseline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100.00%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BF7"/>
                    </a:solidFill>
                  </a:tcPr>
                </a:tc>
              </a:tr>
              <a:tr h="617058"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合计</a:t>
                      </a:r>
                    </a:p>
                  </a:txBody>
                  <a:tcPr marL="6075" marR="6075" marT="607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1" i="0" u="none" strike="noStrike" kern="1200" cap="none" spc="0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87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1" i="0" u="none" strike="noStrike" kern="1200" cap="none" spc="0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100.00%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022985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400" b="1" i="0" u="none" strike="noStrike" kern="1200" cap="none" spc="0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</a:t>
                      </a:r>
                      <a:endParaRPr kumimoji="0" lang="zh-CN" altLang="en-US" sz="1400" b="1" i="0" u="none" strike="noStrike" kern="1200" cap="none" spc="0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uLnTx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19EC6"/>
                    </a:solidFill>
                  </a:tcPr>
                </a:tc>
              </a:tr>
            </a:tbl>
          </a:graphicData>
        </a:graphic>
      </p:graphicFrame>
      <p:grpSp>
        <p:nvGrpSpPr>
          <p:cNvPr id="12" name="组合 11"/>
          <p:cNvGrpSpPr/>
          <p:nvPr/>
        </p:nvGrpSpPr>
        <p:grpSpPr>
          <a:xfrm>
            <a:off x="8446400" y="1958340"/>
            <a:ext cx="2546505" cy="2477548"/>
            <a:chOff x="8824540" y="2135624"/>
            <a:chExt cx="2172181" cy="2477548"/>
          </a:xfrm>
        </p:grpSpPr>
        <p:cxnSp>
          <p:nvCxnSpPr>
            <p:cNvPr id="13" name="直接连接符 12"/>
            <p:cNvCxnSpPr/>
            <p:nvPr/>
          </p:nvCxnSpPr>
          <p:spPr bwMode="auto">
            <a:xfrm flipH="1">
              <a:off x="8824540" y="2135624"/>
              <a:ext cx="0" cy="2477548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rgbClr val="FF0000"/>
              </a:solidFill>
              <a:prstDash val="sysDash"/>
              <a:round/>
              <a:headEnd type="none" w="med" len="med"/>
              <a:tailEnd type="none" w="med" len="med"/>
            </a:ln>
          </p:spPr>
        </p:cxnSp>
        <p:cxnSp>
          <p:nvCxnSpPr>
            <p:cNvPr id="14" name="直接连接符 13"/>
            <p:cNvCxnSpPr/>
            <p:nvPr/>
          </p:nvCxnSpPr>
          <p:spPr bwMode="auto">
            <a:xfrm flipH="1">
              <a:off x="8824540" y="2135624"/>
              <a:ext cx="2172181" cy="0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rgbClr val="FF0000"/>
              </a:solidFill>
              <a:prstDash val="sysDash"/>
              <a:round/>
              <a:headEnd type="none" w="med" len="med"/>
              <a:tailEnd type="none" w="med" len="med"/>
            </a:ln>
          </p:spPr>
        </p:cxnSp>
      </p:grpSp>
      <p:sp>
        <p:nvSpPr>
          <p:cNvPr id="6" name="矩形 5"/>
          <p:cNvSpPr/>
          <p:nvPr/>
        </p:nvSpPr>
        <p:spPr>
          <a:xfrm>
            <a:off x="359228" y="5654885"/>
            <a:ext cx="11350171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根据柏拉图分布的结果显示，</a:t>
            </a:r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“服药不良反应较多、自行停</a:t>
            </a:r>
            <a:r>
              <a:rPr lang="zh-CN" altLang="en-US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药”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这两个因素在所有的原因中占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</a:t>
            </a: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78.16% 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，故将此</a:t>
            </a:r>
            <a:r>
              <a:rPr lang="en-US" altLang="zh-CN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项列为本期活动的改善重点。</a:t>
            </a:r>
          </a:p>
        </p:txBody>
      </p:sp>
      <p:graphicFrame>
        <p:nvGraphicFramePr>
          <p:cNvPr id="11" name="图表 10"/>
          <p:cNvGraphicFramePr/>
          <p:nvPr>
            <p:extLst>
              <p:ext uri="{D42A27DB-BD31-4B8C-83A1-F6EECF244321}">
                <p14:modId xmlns:p14="http://schemas.microsoft.com/office/powerpoint/2010/main" val="2896063657"/>
              </p:ext>
            </p:extLst>
          </p:nvPr>
        </p:nvGraphicFramePr>
        <p:xfrm>
          <a:off x="5869817" y="943814"/>
          <a:ext cx="5952628" cy="4467021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2" name="椭圆 1"/>
          <p:cNvSpPr/>
          <p:nvPr/>
        </p:nvSpPr>
        <p:spPr>
          <a:xfrm>
            <a:off x="6273800" y="4436110"/>
            <a:ext cx="1108075" cy="1088390"/>
          </a:xfrm>
          <a:prstGeom prst="ellipse">
            <a:avLst/>
          </a:prstGeom>
          <a:noFill/>
          <a:ln w="19050" cmpd="sng">
            <a:solidFill>
              <a:srgbClr val="FF0000"/>
            </a:solidFill>
            <a:prstDash val="sysDot"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rgbClr val="2179AD"/>
                    </a:gs>
                    <a:gs pos="100000">
                      <a:srgbClr val="319EC6"/>
                    </a:gs>
                  </a:gsLst>
                  <a:lin ang="0" scaled="0"/>
                </a:gra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7309485" y="4436110"/>
            <a:ext cx="986790" cy="986790"/>
          </a:xfrm>
          <a:prstGeom prst="ellipse">
            <a:avLst/>
          </a:prstGeom>
          <a:noFill/>
          <a:ln w="19050" cmpd="sng">
            <a:solidFill>
              <a:srgbClr val="FF0000"/>
            </a:solidFill>
            <a:prstDash val="sysDot"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rgbClr val="2179AD"/>
                    </a:gs>
                    <a:gs pos="100000">
                      <a:srgbClr val="319EC6"/>
                    </a:gs>
                  </a:gsLst>
                  <a:lin ang="0" scaled="0"/>
                </a:gra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0122370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47328" y="1309510"/>
            <a:ext cx="2627313" cy="2284351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 spc="10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/</a:t>
            </a:r>
            <a:r>
              <a:rPr lang="en-US" altLang="zh-CN" i="1" spc="100" smtClean="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05</a:t>
            </a:r>
            <a:endParaRPr lang="zh-CN" altLang="en-US" i="1" spc="100">
              <a:solidFill>
                <a:srgbClr val="16D1EA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16430" y="3883123"/>
            <a:ext cx="3475631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i="1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目标设定 </a:t>
            </a:r>
          </a:p>
        </p:txBody>
      </p:sp>
    </p:spTree>
    <p:extLst>
      <p:ext uri="{BB962C8B-B14F-4D97-AF65-F5344CB8AC3E}">
        <p14:creationId xmlns:p14="http://schemas.microsoft.com/office/powerpoint/2010/main" val="64630150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67037" y="183634"/>
            <a:ext cx="128112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目标设定 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64660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圈能力计算</a:t>
            </a: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211138"/>
              </p:ext>
            </p:extLst>
          </p:nvPr>
        </p:nvGraphicFramePr>
        <p:xfrm>
          <a:off x="368715" y="1184240"/>
          <a:ext cx="11480384" cy="5000659"/>
        </p:xfrm>
        <a:graphic>
          <a:graphicData uri="http://schemas.openxmlformats.org/drawingml/2006/table">
            <a:tbl>
              <a:tblPr/>
              <a:tblGrid>
                <a:gridCol w="1493104"/>
                <a:gridCol w="875146"/>
                <a:gridCol w="1010886"/>
                <a:gridCol w="869181"/>
                <a:gridCol w="893047"/>
                <a:gridCol w="1004931"/>
                <a:gridCol w="1053628"/>
                <a:gridCol w="1053628"/>
                <a:gridCol w="1053628"/>
                <a:gridCol w="1053628"/>
                <a:gridCol w="1119577"/>
              </a:tblGrid>
              <a:tr h="1427578">
                <a:tc>
                  <a:txBody>
                    <a:bodyPr vert="horz" wrap="square"/>
                    <a:lstStyle/>
                    <a:p>
                      <a:pPr indent="133350"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圈员</a:t>
                      </a:r>
                      <a:endParaRPr lang="zh-CN" sz="18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800" b="0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solidFill>
                      <a:srgbClr val="16D1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总分 </a:t>
                      </a:r>
                      <a:endParaRPr lang="zh-CN" sz="18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6D1EA"/>
                    </a:solidFill>
                  </a:tcPr>
                </a:tc>
              </a:tr>
              <a:tr h="545727">
                <a:tc>
                  <a:txBody>
                    <a:bodyPr vert="horz" wrap="square"/>
                    <a:lstStyle/>
                    <a:p>
                      <a:pPr indent="133350"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分值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35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45727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平均分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10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                    </a:t>
                      </a: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35/9</a:t>
                      </a:r>
                      <a:r>
                        <a:rPr lang="zh-CN" alt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＝</a:t>
                      </a:r>
                      <a:r>
                        <a:rPr lang="en-US" altLang="zh-CN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3.88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98569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评分标准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能自行解决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4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需要一个单位配合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4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需要多数单位配合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98569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参考分值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4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4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1023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r>
                        <a:rPr lang="zh-CN" sz="14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圈能力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10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3.88/5*100=77.77%</a:t>
                      </a:r>
                      <a:endParaRPr lang="zh-CN" sz="14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3740225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67037" y="3041441"/>
            <a:ext cx="5975786" cy="31561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67037" y="183634"/>
            <a:ext cx="128112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目标设定 </a:t>
            </a:r>
          </a:p>
        </p:txBody>
      </p:sp>
      <p:sp>
        <p:nvSpPr>
          <p:cNvPr id="7" name="矩形 6"/>
          <p:cNvSpPr/>
          <p:nvPr/>
        </p:nvSpPr>
        <p:spPr>
          <a:xfrm>
            <a:off x="1806733" y="183634"/>
            <a:ext cx="164660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圈能力计算</a:t>
            </a:r>
          </a:p>
        </p:txBody>
      </p:sp>
      <p:sp>
        <p:nvSpPr>
          <p:cNvPr id="11" name="矩形 10"/>
          <p:cNvSpPr/>
          <p:nvPr/>
        </p:nvSpPr>
        <p:spPr bwMode="auto">
          <a:xfrm>
            <a:off x="567038" y="1696864"/>
            <a:ext cx="5976664" cy="504056"/>
          </a:xfrm>
          <a:prstGeom prst="rect">
            <a:avLst/>
          </a:prstGeom>
          <a:solidFill>
            <a:srgbClr val="319EC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改善重点值</a:t>
            </a:r>
            <a:r>
              <a: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=78.16%</a:t>
            </a:r>
            <a:endParaRPr lang="zh-CN" altLang="en-US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 bwMode="auto">
          <a:xfrm>
            <a:off x="567038" y="2403624"/>
            <a:ext cx="5976664" cy="504056"/>
          </a:xfrm>
          <a:prstGeom prst="rect">
            <a:avLst/>
          </a:prstGeom>
          <a:solidFill>
            <a:srgbClr val="319EC6">
              <a:alpha val="8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圈能力值</a:t>
            </a:r>
            <a:r>
              <a: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=77.77%</a:t>
            </a:r>
            <a:endParaRPr lang="zh-CN" altLang="en-US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TextBox 5"/>
          <p:cNvSpPr txBox="1"/>
          <p:nvPr/>
        </p:nvSpPr>
        <p:spPr>
          <a:xfrm>
            <a:off x="567037" y="3041441"/>
            <a:ext cx="5975786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solidFill>
                  <a:srgbClr val="2179A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目标值</a:t>
            </a:r>
            <a:r>
              <a:rPr lang="en-US" altLang="zh-CN" sz="2400" b="1" smtClean="0">
                <a:solidFill>
                  <a:srgbClr val="2179A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</a:t>
            </a:r>
            <a:r>
              <a:rPr lang="zh-CN" altLang="en-US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现况值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1-</a:t>
            </a:r>
            <a:r>
              <a:rPr lang="zh-CN" altLang="en-US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现况值）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×</a:t>
            </a:r>
            <a:r>
              <a:rPr lang="zh-CN" altLang="en-US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改善重点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× </a:t>
            </a:r>
            <a:r>
              <a:rPr lang="zh-CN" altLang="en-US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圈能力</a:t>
            </a:r>
            <a:endParaRPr lang="en-US" altLang="zh-CN" sz="1600" smtClea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=  35.56%+(1-35.56%) ×78.16%×77.77%</a:t>
            </a:r>
          </a:p>
          <a:p>
            <a:pPr>
              <a:lnSpc>
                <a:spcPct val="150000"/>
              </a:lnSpc>
            </a:pPr>
            <a:r>
              <a:rPr lang="en-US" altLang="zh-CN" sz="2400" b="1" smtClean="0">
                <a:solidFill>
                  <a:srgbClr val="2179A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=74.69 %</a:t>
            </a:r>
            <a:endParaRPr lang="en-US" altLang="zh-CN" sz="2400" b="1">
              <a:solidFill>
                <a:srgbClr val="2179A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TextBox 5"/>
          <p:cNvSpPr txBox="1"/>
          <p:nvPr/>
        </p:nvSpPr>
        <p:spPr>
          <a:xfrm>
            <a:off x="567037" y="4611101"/>
            <a:ext cx="597666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319EC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改善</a:t>
            </a:r>
            <a:r>
              <a:rPr lang="zh-CN" altLang="en-US" sz="2400" b="1" smtClean="0">
                <a:solidFill>
                  <a:srgbClr val="319EC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幅度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 </a:t>
            </a:r>
            <a:r>
              <a:rPr lang="zh-CN" altLang="en-US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目标值</a:t>
            </a:r>
            <a:r>
              <a:rPr lang="en-US" altLang="zh-CN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现状值）</a:t>
            </a:r>
            <a:r>
              <a:rPr lang="en-US" altLang="zh-CN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÷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现况</a:t>
            </a:r>
            <a:r>
              <a:rPr lang="zh-CN" altLang="en-US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值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16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= (74.69% -35.56%) </a:t>
            </a:r>
            <a:r>
              <a:rPr lang="en-US" altLang="zh-CN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÷ </a:t>
            </a:r>
            <a:r>
              <a:rPr lang="en-US" altLang="zh-CN" sz="1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35.56%</a:t>
            </a:r>
            <a:endParaRPr lang="en-US" altLang="zh-CN" sz="16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smtClean="0">
                <a:solidFill>
                  <a:srgbClr val="319EC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= 111.0%</a:t>
            </a:r>
            <a:endParaRPr lang="en-US" altLang="zh-CN" sz="2400" b="1">
              <a:solidFill>
                <a:srgbClr val="319EC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16" name="Object 13"/>
          <p:cNvGraphicFramePr>
            <a:graphicFrameLocks noChangeAspect="1"/>
          </p:cNvGraphicFramePr>
          <p:nvPr/>
        </p:nvGraphicFramePr>
        <p:xfrm>
          <a:off x="6962476" y="976785"/>
          <a:ext cx="4990971" cy="522081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17" name="curve-arrow-pointing-left_21112"/>
          <p:cNvSpPr>
            <a:spLocks noChangeAspect="1"/>
          </p:cNvSpPr>
          <p:nvPr/>
        </p:nvSpPr>
        <p:spPr bwMode="auto">
          <a:xfrm rot="10800000">
            <a:off x="8374700" y="1824114"/>
            <a:ext cx="1382826" cy="1159019"/>
          </a:xfrm>
          <a:custGeom>
            <a:gdLst>
              <a:gd name="T0" fmla="*/ 237 w 810"/>
              <a:gd name="T1" fmla="*/ 533 h 680"/>
              <a:gd name="T2" fmla="*/ 237 w 810"/>
              <a:gd name="T3" fmla="*/ 680 h 680"/>
              <a:gd name="T4" fmla="*/ 0 w 810"/>
              <a:gd name="T5" fmla="*/ 443 h 680"/>
              <a:gd name="T6" fmla="*/ 237 w 810"/>
              <a:gd name="T7" fmla="*/ 206 h 680"/>
              <a:gd name="T8" fmla="*/ 237 w 810"/>
              <a:gd name="T9" fmla="*/ 355 h 680"/>
              <a:gd name="T10" fmla="*/ 797 w 810"/>
              <a:gd name="T11" fmla="*/ 0 h 680"/>
              <a:gd name="T12" fmla="*/ 810 w 810"/>
              <a:gd name="T13" fmla="*/ 89 h 680"/>
              <a:gd name="T14" fmla="*/ 237 w 810"/>
              <a:gd name="T15" fmla="*/ 533 h 68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810" h="680">
                <a:moveTo>
                  <a:pt x="237" y="533"/>
                </a:moveTo>
                <a:lnTo>
                  <a:pt x="237" y="680"/>
                </a:lnTo>
                <a:lnTo>
                  <a:pt x="0" y="443"/>
                </a:lnTo>
                <a:lnTo>
                  <a:pt x="237" y="206"/>
                </a:lnTo>
                <a:lnTo>
                  <a:pt x="237" y="355"/>
                </a:lnTo>
                <a:cubicBezTo>
                  <a:pt x="516" y="334"/>
                  <a:pt x="742" y="188"/>
                  <a:pt x="797" y="0"/>
                </a:cubicBezTo>
                <a:cubicBezTo>
                  <a:pt x="805" y="28"/>
                  <a:pt x="810" y="58"/>
                  <a:pt x="810" y="89"/>
                </a:cubicBezTo>
                <a:cubicBezTo>
                  <a:pt x="810" y="319"/>
                  <a:pt x="559" y="509"/>
                  <a:pt x="237" y="533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矩形 2"/>
          <p:cNvSpPr/>
          <p:nvPr/>
        </p:nvSpPr>
        <p:spPr>
          <a:xfrm>
            <a:off x="8233627" y="1579560"/>
            <a:ext cx="1024890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111.0%</a:t>
            </a:r>
            <a:endParaRPr lang="en-US" altLang="zh-CN" b="1">
              <a:solidFill>
                <a:srgbClr val="FFC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363167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47328" y="1309510"/>
            <a:ext cx="2627313" cy="2284351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 spc="10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/</a:t>
            </a:r>
            <a:r>
              <a:rPr lang="en-US" altLang="zh-CN" i="1" spc="100" smtClean="0">
                <a:solidFill>
                  <a:srgbClr val="16D1EA"/>
                </a:solidFill>
                <a:latin typeface="Impact" panose="020b0806030902050204" pitchFamily="34" charset="0"/>
                <a:cs typeface="Arial" pitchFamily="34" charset="0"/>
              </a:rPr>
              <a:t>06</a:t>
            </a:r>
            <a:endParaRPr lang="zh-CN" altLang="en-US" i="1" spc="100">
              <a:solidFill>
                <a:srgbClr val="16D1EA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16430" y="3883123"/>
            <a:ext cx="1723549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i="1">
                <a:solidFill>
                  <a:srgbClr val="16D1E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解析</a:t>
            </a:r>
          </a:p>
        </p:txBody>
      </p:sp>
    </p:spTree>
    <p:extLst>
      <p:ext uri="{BB962C8B-B14F-4D97-AF65-F5344CB8AC3E}">
        <p14:creationId xmlns:p14="http://schemas.microsoft.com/office/powerpoint/2010/main" val="4218105752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00588" y="183634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解析</a:t>
            </a:r>
          </a:p>
        </p:txBody>
      </p:sp>
      <p:sp>
        <p:nvSpPr>
          <p:cNvPr id="7" name="矩形 6"/>
          <p:cNvSpPr/>
          <p:nvPr/>
        </p:nvSpPr>
        <p:spPr>
          <a:xfrm>
            <a:off x="1356790" y="183634"/>
            <a:ext cx="369844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为何服药不良反应较多鱼骨图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6199562" y="1040696"/>
            <a:ext cx="3129059" cy="5133836"/>
            <a:chOff x="6692481" y="1869593"/>
            <a:chExt cx="2340231" cy="3839608"/>
          </a:xfrm>
        </p:grpSpPr>
        <p:sp>
          <p:nvSpPr>
            <p:cNvPr id="19" name="Freeform 8"/>
            <p:cNvSpPr/>
            <p:nvPr/>
          </p:nvSpPr>
          <p:spPr bwMode="auto">
            <a:xfrm flipH="1">
              <a:off x="6692482" y="1929823"/>
              <a:ext cx="2340230" cy="1844718"/>
            </a:xfrm>
            <a:custGeom>
              <a:gdLst>
                <a:gd name="T0" fmla="*/ 0 w 5233536"/>
                <a:gd name="T1" fmla="*/ 4090223 h 4081111"/>
                <a:gd name="T2" fmla="*/ 3351619 w 5233536"/>
                <a:gd name="T3" fmla="*/ 1943 h 4081111"/>
                <a:gd name="T4" fmla="*/ 5239591 w 5233536"/>
                <a:gd name="T5" fmla="*/ 0 h 4081111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5233536" h="4081111">
                  <a:moveTo>
                    <a:pt x="0" y="4081111"/>
                  </a:moveTo>
                  <a:lnTo>
                    <a:pt x="3347745" y="1936"/>
                  </a:lnTo>
                  <a:lnTo>
                    <a:pt x="5233536" y="0"/>
                  </a:lnTo>
                </a:path>
              </a:pathLst>
            </a:custGeom>
            <a:noFill/>
            <a:ln w="57150" cap="flat" cmpd="sng">
              <a:solidFill>
                <a:srgbClr val="2179AD"/>
              </a:solidFill>
              <a:prstDash val="solid"/>
              <a:miter lim="4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ru-RU"/>
            </a:p>
          </p:txBody>
        </p:sp>
        <p:sp>
          <p:nvSpPr>
            <p:cNvPr id="20" name="Oval 66"/>
            <p:cNvSpPr>
              <a:spLocks noChangeArrowheads="1"/>
            </p:cNvSpPr>
            <p:nvPr/>
          </p:nvSpPr>
          <p:spPr bwMode="auto">
            <a:xfrm>
              <a:off x="7435723" y="1869593"/>
              <a:ext cx="139320" cy="13932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2179AD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/>
              <a:endParaRPr lang="en-US" altLang="en-US"/>
            </a:p>
          </p:txBody>
        </p:sp>
        <p:sp>
          <p:nvSpPr>
            <p:cNvPr id="21" name="Freeform 8"/>
            <p:cNvSpPr/>
            <p:nvPr/>
          </p:nvSpPr>
          <p:spPr bwMode="auto">
            <a:xfrm flipH="1" flipV="1">
              <a:off x="6692481" y="3805384"/>
              <a:ext cx="2340081" cy="1844994"/>
            </a:xfrm>
            <a:custGeom>
              <a:gdLst>
                <a:gd name="T0" fmla="*/ 0 w 5233536"/>
                <a:gd name="T1" fmla="*/ 4094051 h 4081111"/>
                <a:gd name="T2" fmla="*/ 3350032 w 5233536"/>
                <a:gd name="T3" fmla="*/ 1943 h 4081111"/>
                <a:gd name="T4" fmla="*/ 5237106 w 5233536"/>
                <a:gd name="T5" fmla="*/ 0 h 4081111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5233536" h="4081111">
                  <a:moveTo>
                    <a:pt x="0" y="4081111"/>
                  </a:moveTo>
                  <a:lnTo>
                    <a:pt x="3347745" y="1936"/>
                  </a:lnTo>
                  <a:lnTo>
                    <a:pt x="5233536" y="0"/>
                  </a:lnTo>
                </a:path>
              </a:pathLst>
            </a:custGeom>
            <a:noFill/>
            <a:ln w="57150" cap="flat" cmpd="sng">
              <a:solidFill>
                <a:srgbClr val="2179AD"/>
              </a:solidFill>
              <a:prstDash val="solid"/>
              <a:miter lim="4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ru-RU"/>
            </a:p>
          </p:txBody>
        </p:sp>
        <p:sp>
          <p:nvSpPr>
            <p:cNvPr id="22" name="Oval 66"/>
            <p:cNvSpPr>
              <a:spLocks noChangeArrowheads="1"/>
            </p:cNvSpPr>
            <p:nvPr/>
          </p:nvSpPr>
          <p:spPr bwMode="auto">
            <a:xfrm>
              <a:off x="7435894" y="5570037"/>
              <a:ext cx="139166" cy="139164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2179AD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/>
              <a:endParaRPr lang="en-US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1558335" y="1040696"/>
            <a:ext cx="3129058" cy="5133837"/>
            <a:chOff x="2176315" y="1869340"/>
            <a:chExt cx="2340230" cy="3839609"/>
          </a:xfrm>
        </p:grpSpPr>
        <p:sp>
          <p:nvSpPr>
            <p:cNvPr id="24" name="Freeform 8"/>
            <p:cNvSpPr/>
            <p:nvPr/>
          </p:nvSpPr>
          <p:spPr bwMode="auto">
            <a:xfrm flipH="1">
              <a:off x="2176315" y="1929570"/>
              <a:ext cx="2340230" cy="1844718"/>
            </a:xfrm>
            <a:custGeom>
              <a:gdLst>
                <a:gd name="T0" fmla="*/ 0 w 5233536"/>
                <a:gd name="T1" fmla="*/ 4090223 h 4081111"/>
                <a:gd name="T2" fmla="*/ 3351619 w 5233536"/>
                <a:gd name="T3" fmla="*/ 1943 h 4081111"/>
                <a:gd name="T4" fmla="*/ 5239591 w 5233536"/>
                <a:gd name="T5" fmla="*/ 0 h 4081111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5233536" h="4081111">
                  <a:moveTo>
                    <a:pt x="0" y="4081111"/>
                  </a:moveTo>
                  <a:lnTo>
                    <a:pt x="3347745" y="1936"/>
                  </a:lnTo>
                  <a:lnTo>
                    <a:pt x="5233536" y="0"/>
                  </a:lnTo>
                </a:path>
              </a:pathLst>
            </a:custGeom>
            <a:noFill/>
            <a:ln w="57150" cap="flat" cmpd="sng">
              <a:solidFill>
                <a:srgbClr val="2179AD"/>
              </a:solidFill>
              <a:prstDash val="solid"/>
              <a:miter lim="4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ru-RU"/>
            </a:p>
          </p:txBody>
        </p:sp>
        <p:sp>
          <p:nvSpPr>
            <p:cNvPr id="25" name="Oval 66"/>
            <p:cNvSpPr>
              <a:spLocks noChangeArrowheads="1"/>
            </p:cNvSpPr>
            <p:nvPr/>
          </p:nvSpPr>
          <p:spPr bwMode="auto">
            <a:xfrm>
              <a:off x="2919557" y="1869340"/>
              <a:ext cx="139320" cy="13932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2179AD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/>
              <a:endParaRPr lang="en-US" altLang="en-US"/>
            </a:p>
          </p:txBody>
        </p:sp>
        <p:sp>
          <p:nvSpPr>
            <p:cNvPr id="26" name="Freeform 8"/>
            <p:cNvSpPr/>
            <p:nvPr/>
          </p:nvSpPr>
          <p:spPr bwMode="auto">
            <a:xfrm flipH="1" flipV="1">
              <a:off x="2176315" y="3805132"/>
              <a:ext cx="2340081" cy="1844994"/>
            </a:xfrm>
            <a:custGeom>
              <a:gdLst>
                <a:gd name="T0" fmla="*/ 0 w 5233536"/>
                <a:gd name="T1" fmla="*/ 4094051 h 4081111"/>
                <a:gd name="T2" fmla="*/ 3350032 w 5233536"/>
                <a:gd name="T3" fmla="*/ 1943 h 4081111"/>
                <a:gd name="T4" fmla="*/ 5237106 w 5233536"/>
                <a:gd name="T5" fmla="*/ 0 h 4081111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5233536" h="4081111">
                  <a:moveTo>
                    <a:pt x="0" y="4081111"/>
                  </a:moveTo>
                  <a:lnTo>
                    <a:pt x="3347745" y="1936"/>
                  </a:lnTo>
                  <a:lnTo>
                    <a:pt x="5233536" y="0"/>
                  </a:lnTo>
                </a:path>
              </a:pathLst>
            </a:custGeom>
            <a:noFill/>
            <a:ln w="57150" cap="flat" cmpd="sng">
              <a:solidFill>
                <a:srgbClr val="2179AD"/>
              </a:solidFill>
              <a:prstDash val="solid"/>
              <a:miter lim="4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ru-RU"/>
            </a:p>
          </p:txBody>
        </p:sp>
        <p:sp>
          <p:nvSpPr>
            <p:cNvPr id="27" name="Oval 66"/>
            <p:cNvSpPr>
              <a:spLocks noChangeArrowheads="1"/>
            </p:cNvSpPr>
            <p:nvPr/>
          </p:nvSpPr>
          <p:spPr bwMode="auto">
            <a:xfrm>
              <a:off x="2919727" y="5569785"/>
              <a:ext cx="139166" cy="139164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2179AD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/>
              <a:endParaRPr lang="en-US" altLang="en-US"/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859155" y="3215640"/>
            <a:ext cx="9886950" cy="542925"/>
            <a:chOff x="1277398" y="3629684"/>
            <a:chExt cx="9300699" cy="282464"/>
          </a:xfrm>
        </p:grpSpPr>
        <p:cxnSp>
          <p:nvCxnSpPr>
            <p:cNvPr id="29" name="Straight Connector 2"/>
            <p:cNvCxnSpPr/>
            <p:nvPr/>
          </p:nvCxnSpPr>
          <p:spPr bwMode="auto">
            <a:xfrm>
              <a:off x="1320308" y="3773319"/>
              <a:ext cx="9064416" cy="0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rgbClr val="2179AD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  <p:sp>
          <p:nvSpPr>
            <p:cNvPr id="30" name="Oval 42"/>
            <p:cNvSpPr>
              <a:spLocks noChangeArrowheads="1"/>
            </p:cNvSpPr>
            <p:nvPr/>
          </p:nvSpPr>
          <p:spPr bwMode="auto">
            <a:xfrm>
              <a:off x="4831447" y="3703691"/>
              <a:ext cx="139166" cy="139881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2179AD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/>
              <a:endParaRPr lang="en-US" altLang="en-US"/>
            </a:p>
          </p:txBody>
        </p:sp>
        <p:sp>
          <p:nvSpPr>
            <p:cNvPr id="31" name="Oval 43"/>
            <p:cNvSpPr>
              <a:spLocks noChangeArrowheads="1"/>
            </p:cNvSpPr>
            <p:nvPr/>
          </p:nvSpPr>
          <p:spPr bwMode="auto">
            <a:xfrm>
              <a:off x="9176338" y="3703691"/>
              <a:ext cx="139166" cy="139881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2179AD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/>
              <a:endParaRPr lang="en-US" altLang="en-US"/>
            </a:p>
          </p:txBody>
        </p:sp>
        <p:sp>
          <p:nvSpPr>
            <p:cNvPr id="32" name="Треугольник 15"/>
            <p:cNvSpPr/>
            <p:nvPr/>
          </p:nvSpPr>
          <p:spPr bwMode="auto">
            <a:xfrm rot="5400000">
              <a:off x="1258249" y="3653637"/>
              <a:ext cx="277660" cy="239362"/>
            </a:xfrm>
            <a:prstGeom prst="triangle">
              <a:avLst/>
            </a:prstGeom>
            <a:solidFill>
              <a:srgbClr val="2179AD"/>
            </a:solidFill>
            <a:ln w="12700" cap="flat" cmpd="sng" algn="ctr">
              <a:solidFill>
                <a:srgbClr val="2179AD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</p:spPr>
          <p:txBody>
            <a:bodyPr vert="horz" wrap="square" lIns="38100" tIns="38100" rIns="38100" bIns="38100" numCol="1" rtlCol="0" anchor="ctr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825500" rtl="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ru-RU" sz="2000" b="0" i="0" u="none" strike="noStrike" cap="none" normalizeH="0" baseline="0">
                <a:ln>
                  <a:noFill/>
                </a:ln>
                <a:solidFill>
                  <a:srgbClr val="74808C"/>
                </a:solidFill>
                <a:effectLst/>
                <a:latin typeface="Poppins" charset="0"/>
                <a:ea typeface="Poppins" charset="0"/>
                <a:cs typeface="Poppins" charset="0"/>
                <a:sym typeface="Poppins" charset="0"/>
              </a:endParaRPr>
            </a:p>
          </p:txBody>
        </p:sp>
        <p:sp>
          <p:nvSpPr>
            <p:cNvPr id="33" name="Треугольник 277"/>
            <p:cNvSpPr/>
            <p:nvPr/>
          </p:nvSpPr>
          <p:spPr bwMode="auto">
            <a:xfrm rot="5400000">
              <a:off x="10319586" y="3648833"/>
              <a:ext cx="277660" cy="239362"/>
            </a:xfrm>
            <a:prstGeom prst="triangle">
              <a:avLst/>
            </a:prstGeom>
            <a:solidFill>
              <a:srgbClr val="2179AD"/>
            </a:solidFill>
            <a:ln w="12700" cap="flat" cmpd="sng" algn="ctr">
              <a:solidFill>
                <a:srgbClr val="2179AD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</p:spPr>
          <p:txBody>
            <a:bodyPr vert="horz" wrap="square" lIns="38100" tIns="38100" rIns="38100" bIns="38100" numCol="1" rtlCol="0" anchor="ctr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825500" rtl="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ru-RU" sz="2000" b="0" i="0" u="none" strike="noStrike" cap="none" normalizeH="0" baseline="0">
                <a:ln>
                  <a:noFill/>
                </a:ln>
                <a:solidFill>
                  <a:srgbClr val="74808C"/>
                </a:solidFill>
                <a:effectLst/>
                <a:latin typeface="Poppins" charset="0"/>
                <a:ea typeface="Poppins" charset="0"/>
                <a:cs typeface="Poppins" charset="0"/>
                <a:sym typeface="Poppins" charset="0"/>
              </a:endParaRPr>
            </a:p>
          </p:txBody>
        </p:sp>
      </p:grpSp>
      <p:sp>
        <p:nvSpPr>
          <p:cNvPr id="34" name="矩形 33"/>
          <p:cNvSpPr/>
          <p:nvPr/>
        </p:nvSpPr>
        <p:spPr bwMode="auto">
          <a:xfrm>
            <a:off x="11156130" y="1159344"/>
            <a:ext cx="536636" cy="4896540"/>
          </a:xfrm>
          <a:prstGeom prst="rect">
            <a:avLst/>
          </a:prstGeom>
          <a:solidFill>
            <a:srgbClr val="2179A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eaVert" wrap="square" lIns="72000" tIns="36000" rIns="72000" bIns="3600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noProof="1" smtClean="0">
                <a:solidFill>
                  <a:schemeClr val="bg1"/>
                </a:solidFill>
                <a:latin typeface="+mn-ea"/>
              </a:rPr>
              <a:t>为何服药不良反应较多</a:t>
            </a:r>
            <a:endParaRPr lang="zh-CN" altLang="en-US" sz="2000" b="1" noProof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6296339" y="583744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2179AD"/>
                </a:solidFill>
                <a:latin typeface="+mn-ea"/>
                <a:ea typeface="+mn-ea"/>
              </a:rPr>
              <a:t>人员</a:t>
            </a:r>
            <a:endParaRPr lang="zh-CN" altLang="en-US" sz="2400" b="1">
              <a:solidFill>
                <a:srgbClr val="2179AD"/>
              </a:solidFill>
              <a:latin typeface="+mn-ea"/>
              <a:ea typeface="+mn-ea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1655111" y="583744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2179AD"/>
                </a:solidFill>
                <a:latin typeface="+mn-ea"/>
              </a:rPr>
              <a:t>物品</a:t>
            </a:r>
            <a:endParaRPr lang="zh-CN" altLang="en-US" sz="2400" b="1">
              <a:solidFill>
                <a:srgbClr val="2179AD"/>
              </a:solidFill>
              <a:latin typeface="+mn-ea"/>
              <a:ea typeface="+mn-ea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6237427" y="6129137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2179AD"/>
                </a:solidFill>
                <a:latin typeface="+mn-ea"/>
                <a:ea typeface="+mn-ea"/>
              </a:rPr>
              <a:t>环境</a:t>
            </a:r>
            <a:endParaRPr lang="zh-CN" altLang="en-US" sz="2400" b="1">
              <a:solidFill>
                <a:srgbClr val="2179AD"/>
              </a:solidFill>
              <a:latin typeface="+mn-ea"/>
              <a:ea typeface="+mn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1528351" y="6106492"/>
            <a:ext cx="800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2179AD"/>
                </a:solidFill>
                <a:latin typeface="+mn-ea"/>
                <a:ea typeface="+mn-ea"/>
              </a:rPr>
              <a:t>方法</a:t>
            </a:r>
          </a:p>
        </p:txBody>
      </p:sp>
      <p:sp>
        <p:nvSpPr>
          <p:cNvPr id="46" name="文本框 45"/>
          <p:cNvSpPr txBox="1"/>
          <p:nvPr/>
        </p:nvSpPr>
        <p:spPr>
          <a:xfrm>
            <a:off x="1407370" y="4180020"/>
            <a:ext cx="1018288" cy="276999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</a:rPr>
              <a:t>医嘱执行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cxnSp>
        <p:nvCxnSpPr>
          <p:cNvPr id="48" name="直接箭头连接符 47"/>
          <p:cNvCxnSpPr/>
          <p:nvPr/>
        </p:nvCxnSpPr>
        <p:spPr>
          <a:xfrm>
            <a:off x="2425658" y="4410852"/>
            <a:ext cx="1562438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接箭头连接符 48"/>
          <p:cNvCxnSpPr/>
          <p:nvPr/>
        </p:nvCxnSpPr>
        <p:spPr>
          <a:xfrm>
            <a:off x="2744100" y="4118269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文本框 49"/>
          <p:cNvSpPr txBox="1"/>
          <p:nvPr/>
        </p:nvSpPr>
        <p:spPr>
          <a:xfrm>
            <a:off x="2136100" y="3850081"/>
            <a:ext cx="1018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执行未考虑特殊情况</a:t>
            </a:r>
            <a:endParaRPr lang="zh-CN" altLang="en-US"/>
          </a:p>
        </p:txBody>
      </p:sp>
      <p:cxnSp>
        <p:nvCxnSpPr>
          <p:cNvPr id="51" name="直接箭头连接符 50"/>
          <p:cNvCxnSpPr/>
          <p:nvPr/>
        </p:nvCxnSpPr>
        <p:spPr>
          <a:xfrm>
            <a:off x="5722755" y="2834885"/>
            <a:ext cx="2915470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文本框 51"/>
          <p:cNvSpPr txBox="1"/>
          <p:nvPr/>
        </p:nvSpPr>
        <p:spPr>
          <a:xfrm>
            <a:off x="4704467" y="2657950"/>
            <a:ext cx="1018288" cy="276999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  <a:ea typeface="+mn-ea"/>
              </a:rPr>
              <a:t>患者与家属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56" name="文本框 55"/>
          <p:cNvSpPr txBox="1"/>
          <p:nvPr/>
        </p:nvSpPr>
        <p:spPr>
          <a:xfrm>
            <a:off x="6663108" y="2274831"/>
            <a:ext cx="6965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经济差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57" name="直接箭头连接符 56"/>
          <p:cNvCxnSpPr/>
          <p:nvPr/>
        </p:nvCxnSpPr>
        <p:spPr>
          <a:xfrm>
            <a:off x="7042632" y="2546325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文本框 59"/>
          <p:cNvSpPr txBox="1"/>
          <p:nvPr/>
        </p:nvSpPr>
        <p:spPr>
          <a:xfrm>
            <a:off x="5914798" y="2107231"/>
            <a:ext cx="779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羞于主动咨询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61" name="直接箭头连接符 60"/>
          <p:cNvCxnSpPr/>
          <p:nvPr/>
        </p:nvCxnSpPr>
        <p:spPr>
          <a:xfrm>
            <a:off x="6302028" y="2546325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文本框 61"/>
          <p:cNvSpPr txBox="1"/>
          <p:nvPr/>
        </p:nvSpPr>
        <p:spPr>
          <a:xfrm>
            <a:off x="9576264" y="2011940"/>
            <a:ext cx="1018288" cy="276999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  <a:ea typeface="+mn-ea"/>
              </a:rPr>
              <a:t>个案小组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63" name="文本框 62"/>
          <p:cNvSpPr txBox="1"/>
          <p:nvPr/>
        </p:nvSpPr>
        <p:spPr>
          <a:xfrm>
            <a:off x="5458192" y="4596626"/>
            <a:ext cx="1018288" cy="276999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  <a:ea typeface="+mn-ea"/>
              </a:rPr>
              <a:t>培训与考核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cxnSp>
        <p:nvCxnSpPr>
          <p:cNvPr id="64" name="直接箭头连接符 63"/>
          <p:cNvCxnSpPr/>
          <p:nvPr/>
        </p:nvCxnSpPr>
        <p:spPr>
          <a:xfrm flipH="1">
            <a:off x="3997241" y="4735126"/>
            <a:ext cx="1460951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接箭头连接符 68"/>
          <p:cNvCxnSpPr/>
          <p:nvPr/>
        </p:nvCxnSpPr>
        <p:spPr>
          <a:xfrm flipV="1">
            <a:off x="6441882" y="2875169"/>
            <a:ext cx="192843" cy="23940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文本框 69"/>
          <p:cNvSpPr txBox="1"/>
          <p:nvPr/>
        </p:nvSpPr>
        <p:spPr>
          <a:xfrm>
            <a:off x="5772330" y="3100875"/>
            <a:ext cx="12534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不重视</a:t>
            </a:r>
            <a:endParaRPr lang="zh-CN" altLang="en-US"/>
          </a:p>
        </p:txBody>
      </p:sp>
      <p:cxnSp>
        <p:nvCxnSpPr>
          <p:cNvPr id="71" name="直接箭头连接符 70"/>
          <p:cNvCxnSpPr/>
          <p:nvPr/>
        </p:nvCxnSpPr>
        <p:spPr>
          <a:xfrm>
            <a:off x="7689494" y="4205222"/>
            <a:ext cx="1078099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文本框 71"/>
          <p:cNvSpPr txBox="1"/>
          <p:nvPr/>
        </p:nvSpPr>
        <p:spPr>
          <a:xfrm>
            <a:off x="6671205" y="4085566"/>
            <a:ext cx="1018288" cy="276999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b="1" kern="1200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</a:rPr>
              <a:t>病情观察</a:t>
            </a:r>
            <a:endParaRPr lang="zh-CN" altLang="en-US">
              <a:solidFill>
                <a:schemeClr val="bg1"/>
              </a:solidFill>
            </a:endParaRPr>
          </a:p>
        </p:txBody>
      </p:sp>
      <p:cxnSp>
        <p:nvCxnSpPr>
          <p:cNvPr id="75" name="直接箭头连接符 74"/>
          <p:cNvCxnSpPr/>
          <p:nvPr/>
        </p:nvCxnSpPr>
        <p:spPr>
          <a:xfrm flipV="1">
            <a:off x="7370560" y="2875169"/>
            <a:ext cx="192843" cy="23940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文本框 75"/>
          <p:cNvSpPr txBox="1"/>
          <p:nvPr/>
        </p:nvSpPr>
        <p:spPr>
          <a:xfrm>
            <a:off x="7021067" y="3099861"/>
            <a:ext cx="680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文化程度低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77" name="直接箭头连接符 76"/>
          <p:cNvCxnSpPr/>
          <p:nvPr/>
        </p:nvCxnSpPr>
        <p:spPr>
          <a:xfrm flipH="1">
            <a:off x="8287793" y="2161051"/>
            <a:ext cx="1288471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直接箭头连接符 77"/>
          <p:cNvCxnSpPr/>
          <p:nvPr/>
        </p:nvCxnSpPr>
        <p:spPr>
          <a:xfrm flipH="1">
            <a:off x="8544947" y="1859178"/>
            <a:ext cx="186556" cy="23160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文本框 78"/>
          <p:cNvSpPr txBox="1"/>
          <p:nvPr/>
        </p:nvSpPr>
        <p:spPr>
          <a:xfrm>
            <a:off x="8388435" y="1384264"/>
            <a:ext cx="680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工作繁忙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80" name="直接箭头连接符 79"/>
          <p:cNvCxnSpPr/>
          <p:nvPr/>
        </p:nvCxnSpPr>
        <p:spPr>
          <a:xfrm flipH="1" flipV="1">
            <a:off x="8789737" y="2218564"/>
            <a:ext cx="178562" cy="20913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文本框 80"/>
          <p:cNvSpPr txBox="1"/>
          <p:nvPr/>
        </p:nvSpPr>
        <p:spPr>
          <a:xfrm>
            <a:off x="8727140" y="2388075"/>
            <a:ext cx="549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未换拉思考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82" name="直接箭头连接符 81"/>
          <p:cNvCxnSpPr/>
          <p:nvPr/>
        </p:nvCxnSpPr>
        <p:spPr>
          <a:xfrm flipH="1">
            <a:off x="8846371" y="5118923"/>
            <a:ext cx="186556" cy="23160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文本框 82"/>
          <p:cNvSpPr txBox="1"/>
          <p:nvPr/>
        </p:nvSpPr>
        <p:spPr>
          <a:xfrm>
            <a:off x="8957876" y="1384264"/>
            <a:ext cx="844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专项培训少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84" name="直接箭头连接符 83"/>
          <p:cNvCxnSpPr/>
          <p:nvPr/>
        </p:nvCxnSpPr>
        <p:spPr>
          <a:xfrm flipV="1">
            <a:off x="3135281" y="4435285"/>
            <a:ext cx="168545" cy="209242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文本框 84"/>
          <p:cNvSpPr txBox="1"/>
          <p:nvPr/>
        </p:nvSpPr>
        <p:spPr>
          <a:xfrm>
            <a:off x="2427241" y="4645259"/>
            <a:ext cx="1018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未考虑病患实际病情</a:t>
            </a:r>
            <a:endParaRPr lang="zh-CN" altLang="en-US"/>
          </a:p>
        </p:txBody>
      </p:sp>
      <p:cxnSp>
        <p:nvCxnSpPr>
          <p:cNvPr id="86" name="直接箭头连接符 85"/>
          <p:cNvCxnSpPr/>
          <p:nvPr/>
        </p:nvCxnSpPr>
        <p:spPr>
          <a:xfrm>
            <a:off x="2191743" y="2679749"/>
            <a:ext cx="1459939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文本框 86"/>
          <p:cNvSpPr txBox="1"/>
          <p:nvPr/>
        </p:nvSpPr>
        <p:spPr>
          <a:xfrm>
            <a:off x="1372325" y="2451716"/>
            <a:ext cx="819418" cy="461665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</a:rPr>
              <a:t>个案管理表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cxnSp>
        <p:nvCxnSpPr>
          <p:cNvPr id="88" name="直接箭头连接符 87"/>
          <p:cNvCxnSpPr/>
          <p:nvPr/>
        </p:nvCxnSpPr>
        <p:spPr>
          <a:xfrm>
            <a:off x="2364850" y="2378452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文本框 88"/>
          <p:cNvSpPr txBox="1"/>
          <p:nvPr/>
        </p:nvSpPr>
        <p:spPr>
          <a:xfrm>
            <a:off x="1678191" y="2106092"/>
            <a:ext cx="12856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未及时更新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98" name="直接箭头连接符 97"/>
          <p:cNvCxnSpPr/>
          <p:nvPr/>
        </p:nvCxnSpPr>
        <p:spPr>
          <a:xfrm flipH="1">
            <a:off x="3022333" y="1389664"/>
            <a:ext cx="1344091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箭头连接符 100"/>
          <p:cNvCxnSpPr/>
          <p:nvPr/>
        </p:nvCxnSpPr>
        <p:spPr>
          <a:xfrm>
            <a:off x="8111363" y="3934904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文本框 101"/>
          <p:cNvSpPr txBox="1"/>
          <p:nvPr/>
        </p:nvSpPr>
        <p:spPr>
          <a:xfrm>
            <a:off x="7652012" y="3649448"/>
            <a:ext cx="10168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病情未掌握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03" name="直接箭头连接符 102"/>
          <p:cNvCxnSpPr/>
          <p:nvPr/>
        </p:nvCxnSpPr>
        <p:spPr>
          <a:xfrm flipV="1">
            <a:off x="7918520" y="4258762"/>
            <a:ext cx="192843" cy="23940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文本框 103"/>
          <p:cNvSpPr txBox="1"/>
          <p:nvPr/>
        </p:nvSpPr>
        <p:spPr>
          <a:xfrm>
            <a:off x="7389690" y="4485686"/>
            <a:ext cx="10189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无动态观察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06" name="直接箭头连接符 105"/>
          <p:cNvCxnSpPr/>
          <p:nvPr/>
        </p:nvCxnSpPr>
        <p:spPr>
          <a:xfrm flipH="1">
            <a:off x="8119781" y="5383158"/>
            <a:ext cx="1401885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文本框 106"/>
          <p:cNvSpPr txBox="1"/>
          <p:nvPr/>
        </p:nvSpPr>
        <p:spPr>
          <a:xfrm>
            <a:off x="4268363" y="1254406"/>
            <a:ext cx="1018288" cy="276999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  <a:ea typeface="+mn-ea"/>
              </a:rPr>
              <a:t>药物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cxnSp>
        <p:nvCxnSpPr>
          <p:cNvPr id="108" name="直接箭头连接符 107"/>
          <p:cNvCxnSpPr/>
          <p:nvPr/>
        </p:nvCxnSpPr>
        <p:spPr>
          <a:xfrm flipH="1">
            <a:off x="3512928" y="1140746"/>
            <a:ext cx="168954" cy="209746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文本框 108"/>
          <p:cNvSpPr txBox="1"/>
          <p:nvPr/>
        </p:nvSpPr>
        <p:spPr>
          <a:xfrm>
            <a:off x="3087830" y="884925"/>
            <a:ext cx="12856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说明书遗落</a:t>
            </a:r>
            <a:endParaRPr lang="zh-CN" altLang="en-US"/>
          </a:p>
        </p:txBody>
      </p:sp>
      <p:cxnSp>
        <p:nvCxnSpPr>
          <p:cNvPr id="110" name="直接箭头连接符 109"/>
          <p:cNvCxnSpPr/>
          <p:nvPr/>
        </p:nvCxnSpPr>
        <p:spPr>
          <a:xfrm flipV="1">
            <a:off x="2458844" y="2715824"/>
            <a:ext cx="192843" cy="23940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文本框 110"/>
          <p:cNvSpPr txBox="1"/>
          <p:nvPr/>
        </p:nvSpPr>
        <p:spPr>
          <a:xfrm>
            <a:off x="1551816" y="2938456"/>
            <a:ext cx="11281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复诊未出示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112" name="文本框 111"/>
          <p:cNvSpPr txBox="1"/>
          <p:nvPr/>
        </p:nvSpPr>
        <p:spPr>
          <a:xfrm>
            <a:off x="8558558" y="4800834"/>
            <a:ext cx="1076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不到位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13" name="直接箭头连接符 112"/>
          <p:cNvCxnSpPr/>
          <p:nvPr/>
        </p:nvCxnSpPr>
        <p:spPr>
          <a:xfrm flipH="1">
            <a:off x="4596410" y="4473496"/>
            <a:ext cx="170743" cy="21197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文本框 113"/>
          <p:cNvSpPr txBox="1"/>
          <p:nvPr/>
        </p:nvSpPr>
        <p:spPr>
          <a:xfrm>
            <a:off x="4440729" y="4024779"/>
            <a:ext cx="1076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无定期培训</a:t>
            </a:r>
            <a:endParaRPr lang="zh-CN" altLang="en-US"/>
          </a:p>
        </p:txBody>
      </p:sp>
      <p:cxnSp>
        <p:nvCxnSpPr>
          <p:cNvPr id="121" name="直接箭头连接符 120"/>
          <p:cNvCxnSpPr/>
          <p:nvPr/>
        </p:nvCxnSpPr>
        <p:spPr>
          <a:xfrm flipH="1">
            <a:off x="9083004" y="1859178"/>
            <a:ext cx="186556" cy="23160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直接箭头连接符 122"/>
          <p:cNvCxnSpPr/>
          <p:nvPr/>
        </p:nvCxnSpPr>
        <p:spPr>
          <a:xfrm flipH="1" flipV="1">
            <a:off x="3557377" y="1426819"/>
            <a:ext cx="178562" cy="20913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文本框 123"/>
          <p:cNvSpPr txBox="1"/>
          <p:nvPr/>
        </p:nvSpPr>
        <p:spPr>
          <a:xfrm>
            <a:off x="3388249" y="1638238"/>
            <a:ext cx="830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使用前未看说明书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25" name="直接箭头连接符 124"/>
          <p:cNvCxnSpPr/>
          <p:nvPr/>
        </p:nvCxnSpPr>
        <p:spPr>
          <a:xfrm flipH="1" flipV="1">
            <a:off x="8379997" y="5427288"/>
            <a:ext cx="178562" cy="20913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文本框 125"/>
          <p:cNvSpPr txBox="1"/>
          <p:nvPr/>
        </p:nvSpPr>
        <p:spPr>
          <a:xfrm>
            <a:off x="8133706" y="5656886"/>
            <a:ext cx="849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宣教后未进行评价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27" name="直接箭头连接符 126"/>
          <p:cNvCxnSpPr/>
          <p:nvPr/>
        </p:nvCxnSpPr>
        <p:spPr>
          <a:xfrm flipH="1" flipV="1">
            <a:off x="5066943" y="4784787"/>
            <a:ext cx="184671" cy="21628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直接箭头连接符 131"/>
          <p:cNvCxnSpPr/>
          <p:nvPr/>
        </p:nvCxnSpPr>
        <p:spPr>
          <a:xfrm flipH="1" flipV="1">
            <a:off x="9321200" y="2218564"/>
            <a:ext cx="178562" cy="20913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文本框 132"/>
          <p:cNvSpPr txBox="1"/>
          <p:nvPr/>
        </p:nvSpPr>
        <p:spPr>
          <a:xfrm>
            <a:off x="9258603" y="2388075"/>
            <a:ext cx="549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不重视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134" name="文本框 133"/>
          <p:cNvSpPr txBox="1"/>
          <p:nvPr/>
        </p:nvSpPr>
        <p:spPr>
          <a:xfrm>
            <a:off x="7333004" y="2274831"/>
            <a:ext cx="70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家属不配合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35" name="直接箭头连接符 134"/>
          <p:cNvCxnSpPr/>
          <p:nvPr/>
        </p:nvCxnSpPr>
        <p:spPr>
          <a:xfrm>
            <a:off x="7712528" y="2546325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文本框 135"/>
          <p:cNvSpPr txBox="1"/>
          <p:nvPr/>
        </p:nvSpPr>
        <p:spPr>
          <a:xfrm>
            <a:off x="4860755" y="5012460"/>
            <a:ext cx="9580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考核随意性</a:t>
            </a:r>
            <a:endParaRPr lang="zh-CN" altLang="en-US"/>
          </a:p>
        </p:txBody>
      </p:sp>
      <p:cxnSp>
        <p:nvCxnSpPr>
          <p:cNvPr id="90" name="直接箭头连接符 89"/>
          <p:cNvCxnSpPr/>
          <p:nvPr/>
        </p:nvCxnSpPr>
        <p:spPr>
          <a:xfrm flipH="1" flipV="1">
            <a:off x="4232158" y="4784787"/>
            <a:ext cx="184671" cy="21628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文本框 90"/>
          <p:cNvSpPr txBox="1"/>
          <p:nvPr/>
        </p:nvSpPr>
        <p:spPr>
          <a:xfrm>
            <a:off x="4025970" y="5012460"/>
            <a:ext cx="9580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考核少</a:t>
            </a:r>
            <a:endParaRPr lang="zh-CN" altLang="en-US"/>
          </a:p>
        </p:txBody>
      </p:sp>
      <p:sp>
        <p:nvSpPr>
          <p:cNvPr id="105" name="文本框 104"/>
          <p:cNvSpPr txBox="1"/>
          <p:nvPr/>
        </p:nvSpPr>
        <p:spPr>
          <a:xfrm>
            <a:off x="9249520" y="5278291"/>
            <a:ext cx="813179" cy="276999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  <a:ea typeface="+mn-ea"/>
              </a:rPr>
              <a:t>宣教 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cxnSp>
        <p:nvCxnSpPr>
          <p:cNvPr id="92" name="直接箭头连接符 91"/>
          <p:cNvCxnSpPr/>
          <p:nvPr/>
        </p:nvCxnSpPr>
        <p:spPr>
          <a:xfrm flipH="1">
            <a:off x="9630097" y="4143396"/>
            <a:ext cx="186556" cy="23160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箭头连接符 92"/>
          <p:cNvCxnSpPr/>
          <p:nvPr/>
        </p:nvCxnSpPr>
        <p:spPr>
          <a:xfrm flipH="1">
            <a:off x="8903507" y="4407631"/>
            <a:ext cx="1401885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文本框 93"/>
          <p:cNvSpPr txBox="1"/>
          <p:nvPr/>
        </p:nvSpPr>
        <p:spPr>
          <a:xfrm>
            <a:off x="9342284" y="3825307"/>
            <a:ext cx="1076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不了解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95" name="直接箭头连接符 94"/>
          <p:cNvCxnSpPr/>
          <p:nvPr/>
        </p:nvCxnSpPr>
        <p:spPr>
          <a:xfrm flipH="1" flipV="1">
            <a:off x="9537306" y="4451761"/>
            <a:ext cx="178562" cy="20913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文本框 95"/>
          <p:cNvSpPr txBox="1"/>
          <p:nvPr/>
        </p:nvSpPr>
        <p:spPr>
          <a:xfrm>
            <a:off x="9291015" y="4681359"/>
            <a:ext cx="9930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</a:rPr>
              <a:t>未进行沟通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97" name="文本框 96"/>
          <p:cNvSpPr txBox="1"/>
          <p:nvPr/>
        </p:nvSpPr>
        <p:spPr>
          <a:xfrm>
            <a:off x="10033246" y="4302764"/>
            <a:ext cx="813179" cy="461665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+mn-ea"/>
                <a:ea typeface="+mn-ea"/>
              </a:rPr>
              <a:t>医护患沟通</a:t>
            </a:r>
            <a:endParaRPr lang="zh-CN" altLang="en-US" sz="1200" b="1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140" name="Freeform 13"/>
          <p:cNvSpPr>
            <a:spLocks noEditPoints="1"/>
          </p:cNvSpPr>
          <p:nvPr/>
        </p:nvSpPr>
        <p:spPr bwMode="auto">
          <a:xfrm>
            <a:off x="10398180" y="3216155"/>
            <a:ext cx="563114" cy="503641"/>
          </a:xfrm>
          <a:custGeom>
            <a:gdLst>
              <a:gd name="T0" fmla="*/ 90 w 860"/>
              <a:gd name="T1" fmla="*/ 435 h 768"/>
              <a:gd name="T2" fmla="*/ 195 w 860"/>
              <a:gd name="T3" fmla="*/ 768 h 768"/>
              <a:gd name="T4" fmla="*/ 860 w 860"/>
              <a:gd name="T5" fmla="*/ 454 h 768"/>
              <a:gd name="T6" fmla="*/ 195 w 860"/>
              <a:gd name="T7" fmla="*/ 0 h 768"/>
              <a:gd name="T8" fmla="*/ 90 w 860"/>
              <a:gd name="T9" fmla="*/ 333 h 768"/>
              <a:gd name="T10" fmla="*/ 27 w 860"/>
              <a:gd name="T11" fmla="*/ 335 h 768"/>
              <a:gd name="T12" fmla="*/ 27 w 860"/>
              <a:gd name="T13" fmla="*/ 433 h 768"/>
              <a:gd name="T14" fmla="*/ 90 w 860"/>
              <a:gd name="T15" fmla="*/ 435 h 768"/>
              <a:gd name="T16" fmla="*/ 444 w 860"/>
              <a:gd name="T17" fmla="*/ 265 h 768"/>
              <a:gd name="T18" fmla="*/ 505 w 860"/>
              <a:gd name="T19" fmla="*/ 203 h 768"/>
              <a:gd name="T20" fmla="*/ 566 w 860"/>
              <a:gd name="T21" fmla="*/ 265 h 768"/>
              <a:gd name="T22" fmla="*/ 505 w 860"/>
              <a:gd name="T23" fmla="*/ 326 h 768"/>
              <a:gd name="T24" fmla="*/ 444 w 860"/>
              <a:gd name="T25" fmla="*/ 265 h 76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860" h="768">
                <a:moveTo>
                  <a:pt x="90" y="435"/>
                </a:moveTo>
                <a:cubicBezTo>
                  <a:pt x="76" y="623"/>
                  <a:pt x="0" y="768"/>
                  <a:pt x="195" y="768"/>
                </a:cubicBezTo>
                <a:cubicBezTo>
                  <a:pt x="407" y="768"/>
                  <a:pt x="860" y="454"/>
                  <a:pt x="860" y="454"/>
                </a:cubicBezTo>
                <a:cubicBezTo>
                  <a:pt x="860" y="243"/>
                  <a:pt x="407" y="0"/>
                  <a:pt x="195" y="0"/>
                </a:cubicBezTo>
                <a:cubicBezTo>
                  <a:pt x="0" y="0"/>
                  <a:pt x="76" y="146"/>
                  <a:pt x="90" y="333"/>
                </a:cubicBezTo>
                <a:cubicBezTo>
                  <a:pt x="27" y="335"/>
                  <a:pt x="27" y="335"/>
                  <a:pt x="27" y="335"/>
                </a:cubicBezTo>
                <a:cubicBezTo>
                  <a:pt x="27" y="433"/>
                  <a:pt x="27" y="433"/>
                  <a:pt x="27" y="433"/>
                </a:cubicBezTo>
                <a:lnTo>
                  <a:pt x="90" y="435"/>
                </a:lnTo>
                <a:close/>
                <a:moveTo>
                  <a:pt x="444" y="265"/>
                </a:moveTo>
                <a:cubicBezTo>
                  <a:pt x="444" y="231"/>
                  <a:pt x="471" y="203"/>
                  <a:pt x="505" y="203"/>
                </a:cubicBezTo>
                <a:cubicBezTo>
                  <a:pt x="539" y="203"/>
                  <a:pt x="566" y="231"/>
                  <a:pt x="566" y="265"/>
                </a:cubicBezTo>
                <a:cubicBezTo>
                  <a:pt x="566" y="298"/>
                  <a:pt x="539" y="326"/>
                  <a:pt x="505" y="326"/>
                </a:cubicBezTo>
                <a:cubicBezTo>
                  <a:pt x="471" y="326"/>
                  <a:pt x="444" y="298"/>
                  <a:pt x="444" y="265"/>
                </a:cubicBezTo>
                <a:close/>
              </a:path>
            </a:pathLst>
          </a:custGeom>
          <a:solidFill>
            <a:srgbClr val="2179AD"/>
          </a:solidFill>
          <a:ln>
            <a:noFill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 sz="2400"/>
          </a:p>
        </p:txBody>
      </p:sp>
      <p:cxnSp>
        <p:nvCxnSpPr>
          <p:cNvPr id="100" name="直接箭头连接符 99"/>
          <p:cNvCxnSpPr/>
          <p:nvPr/>
        </p:nvCxnSpPr>
        <p:spPr>
          <a:xfrm flipH="1" flipV="1">
            <a:off x="4072727" y="1426819"/>
            <a:ext cx="178562" cy="20913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文本框 116"/>
          <p:cNvSpPr txBox="1"/>
          <p:nvPr/>
        </p:nvSpPr>
        <p:spPr>
          <a:xfrm>
            <a:off x="4075638" y="1638238"/>
            <a:ext cx="8301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与其他药品同时服用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18" name="直接箭头连接符 117"/>
          <p:cNvCxnSpPr/>
          <p:nvPr/>
        </p:nvCxnSpPr>
        <p:spPr>
          <a:xfrm>
            <a:off x="3156396" y="2378452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文本框 118"/>
          <p:cNvSpPr txBox="1"/>
          <p:nvPr/>
        </p:nvSpPr>
        <p:spPr>
          <a:xfrm>
            <a:off x="2506374" y="2106092"/>
            <a:ext cx="12856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无标注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20" name="直接箭头连接符 119"/>
          <p:cNvCxnSpPr/>
          <p:nvPr/>
        </p:nvCxnSpPr>
        <p:spPr>
          <a:xfrm flipV="1">
            <a:off x="3020422" y="2715824"/>
            <a:ext cx="192843" cy="23940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文本框 121"/>
          <p:cNvSpPr txBox="1"/>
          <p:nvPr/>
        </p:nvSpPr>
        <p:spPr>
          <a:xfrm>
            <a:off x="2372665" y="2938456"/>
            <a:ext cx="11281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遗落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28" name="直接箭头连接符 127"/>
          <p:cNvCxnSpPr/>
          <p:nvPr/>
        </p:nvCxnSpPr>
        <p:spPr>
          <a:xfrm>
            <a:off x="6827986" y="5348654"/>
            <a:ext cx="1078099" cy="0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文本框 130"/>
          <p:cNvSpPr txBox="1"/>
          <p:nvPr/>
        </p:nvSpPr>
        <p:spPr>
          <a:xfrm>
            <a:off x="5809697" y="5228998"/>
            <a:ext cx="1018288" cy="461665"/>
          </a:xfrm>
          <a:prstGeom prst="rect">
            <a:avLst/>
          </a:prstGeom>
          <a:solidFill>
            <a:srgbClr val="2179AD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b="1" kern="1200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</a:rPr>
              <a:t>患者生活起居</a:t>
            </a:r>
            <a:endParaRPr lang="zh-CN" altLang="en-US">
              <a:solidFill>
                <a:schemeClr val="bg1"/>
              </a:solidFill>
            </a:endParaRPr>
          </a:p>
        </p:txBody>
      </p:sp>
      <p:cxnSp>
        <p:nvCxnSpPr>
          <p:cNvPr id="137" name="直接箭头连接符 136"/>
          <p:cNvCxnSpPr/>
          <p:nvPr/>
        </p:nvCxnSpPr>
        <p:spPr>
          <a:xfrm>
            <a:off x="6869209" y="5078336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文本框 137"/>
          <p:cNvSpPr txBox="1"/>
          <p:nvPr/>
        </p:nvSpPr>
        <p:spPr>
          <a:xfrm>
            <a:off x="6409858" y="4792880"/>
            <a:ext cx="10168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accent1">
                    <a:lumMod val="50000"/>
                  </a:schemeClr>
                </a:solidFill>
                <a:latin typeface="+mn-ea"/>
              </a:rPr>
              <a:t>未考虑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39" name="直接箭头连接符 138"/>
          <p:cNvCxnSpPr/>
          <p:nvPr/>
        </p:nvCxnSpPr>
        <p:spPr>
          <a:xfrm flipV="1">
            <a:off x="7057012" y="5402194"/>
            <a:ext cx="192843" cy="239405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文本框 141"/>
          <p:cNvSpPr txBox="1"/>
          <p:nvPr/>
        </p:nvSpPr>
        <p:spPr>
          <a:xfrm>
            <a:off x="6528182" y="5629118"/>
            <a:ext cx="10189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accent1">
                    <a:lumMod val="50000"/>
                  </a:schemeClr>
                </a:solidFill>
                <a:latin typeface="+mn-ea"/>
              </a:rPr>
              <a:t>无跟踪查看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143" name="直接箭头连接符 142"/>
          <p:cNvCxnSpPr/>
          <p:nvPr/>
        </p:nvCxnSpPr>
        <p:spPr>
          <a:xfrm>
            <a:off x="7545869" y="5078336"/>
            <a:ext cx="195595" cy="229079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文本框 143"/>
          <p:cNvSpPr txBox="1"/>
          <p:nvPr/>
        </p:nvSpPr>
        <p:spPr>
          <a:xfrm>
            <a:off x="7143566" y="4792880"/>
            <a:ext cx="10168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accent1">
                    <a:lumMod val="50000"/>
                  </a:schemeClr>
                </a:solidFill>
                <a:latin typeface="+mn-ea"/>
              </a:rPr>
              <a:t>未有效指导</a:t>
            </a:r>
            <a:endParaRPr lang="zh-CN" altLang="en-US" sz="1200">
              <a:solidFill>
                <a:schemeClr val="accent1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915614916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700588" y="183634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gradFill flip="none" rotWithShape="1">
                  <a:gsLst>
                    <a:gs pos="0">
                      <a:srgbClr val="2179AD">
                        <a:shade val="30000"/>
                        <a:satMod val="115000"/>
                      </a:srgbClr>
                    </a:gs>
                    <a:gs pos="50000">
                      <a:srgbClr val="2179AD">
                        <a:shade val="67500"/>
                        <a:satMod val="115000"/>
                      </a:srgbClr>
                    </a:gs>
                    <a:gs pos="100000">
                      <a:srgbClr val="2179AD">
                        <a:shade val="100000"/>
                        <a:satMod val="115000"/>
                      </a:srgbClr>
                    </a:gs>
                  </a:gsLst>
                  <a:lin ang="10800000" scaled="1"/>
                </a:gradFill>
              </a:rPr>
              <a:t>解析</a:t>
            </a:r>
          </a:p>
        </p:txBody>
      </p:sp>
      <p:sp>
        <p:nvSpPr>
          <p:cNvPr id="7" name="矩形 6"/>
          <p:cNvSpPr/>
          <p:nvPr/>
        </p:nvSpPr>
        <p:spPr>
          <a:xfrm>
            <a:off x="1356790" y="183634"/>
            <a:ext cx="395492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为何服药不良反应较多要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因评价</a:t>
            </a:r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558800" y="710196"/>
          <a:ext cx="11252856" cy="5640365"/>
        </p:xfrm>
        <a:graphic>
          <a:graphicData uri="http://schemas.openxmlformats.org/drawingml/2006/table">
            <a:tbl>
              <a:tblPr/>
              <a:tblGrid>
                <a:gridCol w="666503"/>
                <a:gridCol w="1333007"/>
                <a:gridCol w="2307127"/>
                <a:gridCol w="674636"/>
                <a:gridCol w="674636"/>
                <a:gridCol w="674636"/>
                <a:gridCol w="674636"/>
                <a:gridCol w="675540"/>
                <a:gridCol w="674636"/>
                <a:gridCol w="674636"/>
                <a:gridCol w="674636"/>
                <a:gridCol w="674636"/>
                <a:gridCol w="483822"/>
                <a:gridCol w="389769"/>
              </a:tblGrid>
              <a:tr h="265188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600" b="1" i="0" u="none" strike="noStrike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</a:rPr>
                        <a:t>大原因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600" b="1" i="0" u="none" strike="noStrike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</a:rPr>
                        <a:t>中原因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600" b="1" i="0" u="none" strike="noStrike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</a:rPr>
                        <a:t>小原因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gridSpan="9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600" b="1" i="0" u="none" strike="noStrike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</a:rPr>
                        <a:t>圈员打分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600" b="1" i="0" u="none" strike="noStrike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</a:rPr>
                        <a:t>总分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600" b="1" i="0" u="none" strike="noStrike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</a:rPr>
                        <a:t>选定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AA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BB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DD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EE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FF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GG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HH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II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354" rtl="0" eaLnBrk="1" fontAlgn="ctr" latinLnBrk="0" hangingPunct="1">
                        <a:lnSpc>
                          <a:spcPct val="115000"/>
                        </a:lnSpc>
                        <a:spcAft>
                          <a:spcPts val="500"/>
                        </a:spcAft>
                        <a:tabLst>
                          <a:tab pos="5274310" algn="r"/>
                        </a:tabLst>
                      </a:pPr>
                      <a:r>
                        <a:rPr lang="en-US" sz="1600" b="1" i="0" u="none" strike="noStrike" kern="1200">
                          <a:solidFill>
                            <a:schemeClr val="bg1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KK</a:t>
                      </a:r>
                      <a:endParaRPr lang="zh-CN" sz="1600" b="1" i="0" u="none" strike="noStrike" kern="1200">
                        <a:solidFill>
                          <a:schemeClr val="bg1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19EC6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</a:tr>
              <a:tr h="265188">
                <a:tc rowSpan="9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</a:rPr>
                        <a:t>人员</a:t>
                      </a:r>
                      <a:endParaRPr lang="zh-CN" sz="16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个案小组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n-ea"/>
                        </a:rPr>
                        <a:t>工作繁忙</a:t>
                      </a:r>
                      <a:endParaRPr lang="zh-CN" altLang="en-US" sz="1600">
                        <a:solidFill>
                          <a:schemeClr val="accent1">
                            <a:lumMod val="5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zh-CN" altLang="en-US" sz="1600" b="1" kern="1200" smtClean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+mn-cs"/>
                        </a:rPr>
                        <a:t>专项培训少</a:t>
                      </a:r>
                      <a:endParaRPr lang="zh-CN" altLang="en-US" sz="1600" b="1" kern="1200">
                        <a:solidFill>
                          <a:srgbClr val="FF0000"/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39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altLang="zh-CN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3</a:t>
                      </a:r>
                      <a:endParaRPr lang="zh-CN" alt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372262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未换拉思考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19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1600">
                        <a:latin typeface="+mn-ea"/>
                        <a:ea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不重视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5">
                  <a:txBody>
                    <a:bodyPr vert="horz" wrap="square"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患者与家属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羞于主动咨询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经济差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19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5072" marR="5072" marT="5072" marB="0" anchor="ctr">
                    <a:lnL w="9525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5072" marR="5072" marT="5072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家属不配合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不重视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19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372262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文化程度低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1600">
                        <a:latin typeface="+mn-ea"/>
                        <a:ea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FBFF"/>
                    </a:solidFill>
                  </a:tcPr>
                </a:tc>
              </a:tr>
              <a:tr h="265188">
                <a:tc rowSpan="7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 smtClean="0">
                          <a:solidFill>
                            <a:srgbClr val="2179AD"/>
                          </a:solidFill>
                          <a:latin typeface="+mn-ea"/>
                        </a:rPr>
                        <a:t>物品</a:t>
                      </a:r>
                      <a:endParaRPr lang="zh-CN" altLang="en-US" sz="1600" b="1">
                        <a:solidFill>
                          <a:srgbClr val="2179AD"/>
                        </a:solidFill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药物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zh-CN" altLang="en-US" sz="1600" b="1" kern="1200" smtClean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+mn-cs"/>
                        </a:rPr>
                        <a:t>说明书遗落</a:t>
                      </a:r>
                      <a:endParaRPr lang="zh-CN" altLang="en-US" sz="1600" b="1" kern="1200">
                        <a:solidFill>
                          <a:srgbClr val="FF0000"/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1" kern="10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5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41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altLang="zh-CN" sz="1600" b="1" kern="100" smtClean="0">
                          <a:solidFill>
                            <a:srgbClr val="D73229"/>
                          </a:solidFill>
                          <a:effectLst/>
                          <a:latin typeface="+mn-ea"/>
                          <a:ea typeface="+mn-ea"/>
                          <a:cs typeface="+mn-cs"/>
                        </a:rPr>
                        <a:t>1</a:t>
                      </a: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</a:rPr>
                        <a:t>使用前未看说明书</a:t>
                      </a:r>
                      <a:endParaRPr lang="zh-CN" altLang="en-US" sz="1600">
                        <a:solidFill>
                          <a:schemeClr val="accent1">
                            <a:lumMod val="5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n-ea"/>
                        </a:rPr>
                        <a:t>与其他药品同时服用</a:t>
                      </a:r>
                      <a:endParaRPr lang="zh-CN" altLang="en-US" sz="1600">
                        <a:solidFill>
                          <a:schemeClr val="accent1">
                            <a:lumMod val="5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19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37241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4"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个案管理表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n-ea"/>
                          <a:ea typeface="+mn-ea"/>
                        </a:rPr>
                        <a:t>未及时更新</a:t>
                      </a:r>
                      <a:endParaRPr lang="zh-CN" altLang="en-US" sz="1600">
                        <a:solidFill>
                          <a:schemeClr val="accent1">
                            <a:lumMod val="5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19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1600">
                        <a:latin typeface="+mn-ea"/>
                        <a:ea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R w="9525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n-ea"/>
                        </a:rPr>
                        <a:t>复诊未出示</a:t>
                      </a:r>
                      <a:endParaRPr lang="zh-CN" altLang="en-US" sz="1600">
                        <a:solidFill>
                          <a:schemeClr val="accent1">
                            <a:lumMod val="5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无标注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21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26518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fontAlgn="ctr" latinLnBrk="0" hangingPunct="1"/>
                      <a:r>
                        <a:rPr lang="zh-CN" altLang="en-US" sz="1600" kern="12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遗落</a:t>
                      </a:r>
                      <a:endParaRPr lang="zh-CN" altLang="en-US" sz="160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altLang="zh-CN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19</a:t>
                      </a:r>
                      <a:endParaRPr lang="zh-CN" sz="160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1" kern="100">
                        <a:solidFill>
                          <a:srgbClr val="D73229"/>
                        </a:solidFill>
                        <a:effectLst/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EEBF7"/>
                    </a:solidFill>
                  </a:tcPr>
                </a:tc>
              </a:tr>
              <a:tr h="530375">
                <a:tc gridSpan="14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注：圈员按照</a:t>
                      </a:r>
                      <a:r>
                        <a:rPr lang="en-US" altLang="zh-CN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r>
                        <a:rPr lang="zh-CN" altLang="en-US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分不重要、</a:t>
                      </a:r>
                      <a:r>
                        <a:rPr lang="en-US" altLang="zh-CN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r>
                        <a:rPr lang="zh-CN" altLang="en-US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分一般重要、</a:t>
                      </a:r>
                      <a:r>
                        <a:rPr lang="en-US" altLang="zh-CN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5</a:t>
                      </a:r>
                      <a:r>
                        <a:rPr lang="zh-CN" altLang="en-US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分非常重要进行评分，一共</a:t>
                      </a:r>
                      <a:r>
                        <a:rPr lang="en-US" altLang="zh-CN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9</a:t>
                      </a:r>
                      <a:r>
                        <a:rPr lang="zh-CN" altLang="en-US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人进行打分，最高总分为</a:t>
                      </a:r>
                      <a:r>
                        <a:rPr lang="en-US" altLang="zh-CN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45</a:t>
                      </a:r>
                      <a:r>
                        <a:rPr lang="zh-CN" altLang="en-US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分，依照二八法则，总分</a:t>
                      </a:r>
                      <a:r>
                        <a:rPr lang="en-US" altLang="zh-CN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36</a:t>
                      </a:r>
                      <a:r>
                        <a:rPr lang="zh-CN" altLang="en-US" sz="1600" b="0" i="0" u="none" strike="noStrike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ea"/>
                          <a:ea typeface="+mn-ea"/>
                        </a:rPr>
                        <a:t>分以上为主要原因。</a:t>
                      </a:r>
                      <a:endParaRPr lang="en-US" altLang="zh-CN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179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2271364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https://d.book118.com/656110234242010102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A6S0wzOvQ8a50SA42PUNRg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0F9AD9"/>
      </a:accent1>
      <a:accent2>
        <a:srgbClr val="15D1EA"/>
      </a:accent2>
      <a:accent3>
        <a:srgbClr val="FAB300"/>
      </a:accent3>
      <a:accent4>
        <a:srgbClr val="0D8BC3"/>
      </a:accent4>
      <a:accent5>
        <a:srgbClr val="7DC8DB"/>
      </a:accent5>
      <a:accent6>
        <a:srgbClr val="A1EFF1"/>
      </a:accent6>
      <a:hlink>
        <a:srgbClr val="4472C4"/>
      </a:hlink>
      <a:folHlink>
        <a:srgbClr val="BFBFBF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rgbClr val="16D1EA">
                <a:shade val="30000"/>
                <a:satMod val="115000"/>
              </a:srgbClr>
            </a:gs>
            <a:gs pos="50000">
              <a:srgbClr val="16D1EA">
                <a:shade val="67500"/>
                <a:satMod val="115000"/>
              </a:srgbClr>
            </a:gs>
            <a:gs pos="100000">
              <a:srgbClr val="16D1EA">
                <a:shade val="100000"/>
                <a:satMod val="115000"/>
              </a:srgbClr>
            </a:gs>
          </a:gsLst>
          <a:lin ang="0" scaled="1"/>
          <a:tileRect/>
        </a:gradFill>
        <a:ln>
          <a:noFill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noAutofit/>
      </a:bodyPr>
      <a:lstStyle>
        <a:defPPr algn="ctr">
          <a:defRPr sz="2000" b="1"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 cap="rnd">
          <a:solidFill>
            <a:srgbClr val="2179AD"/>
          </a:solidFill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xmlns="" name="主题5" id="{B8EDB911-D765-4A7B-BBC7-40DBB672FBA6}" vid="{AECAB1C0-5DF6-436C-85E8-20094DBE11C0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0F9AD9"/>
    </a:accent1>
    <a:accent2>
      <a:srgbClr val="15D1EA"/>
    </a:accent2>
    <a:accent3>
      <a:srgbClr val="FAB300"/>
    </a:accent3>
    <a:accent4>
      <a:srgbClr val="0D8BC3"/>
    </a:accent4>
    <a:accent5>
      <a:srgbClr val="7DC8DB"/>
    </a:accent5>
    <a:accent6>
      <a:srgbClr val="A1EFF1"/>
    </a:accent6>
    <a:hlink>
      <a:srgbClr val="4472C4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203</Paragraphs>
  <Slides>28</Slides>
  <Notes>25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42">
      <vt:lpstr>Arial</vt:lpstr>
      <vt:lpstr>Calibri</vt:lpstr>
      <vt:lpstr>微软雅黑</vt:lpstr>
      <vt:lpstr>Arial Black</vt:lpstr>
      <vt:lpstr>Tahoma</vt:lpstr>
      <vt:lpstr>仿宋_GB2312</vt:lpstr>
      <vt:lpstr>Malgun Gothic</vt:lpstr>
      <vt:lpstr>Calibri Light</vt:lpstr>
      <vt:lpstr>Impact</vt:lpstr>
      <vt:lpstr>宋体</vt:lpstr>
      <vt:lpstr>Times New Roman</vt:lpstr>
      <vt:lpstr>Wingdings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2024-09-28T00:19:34.591</cp:lastPrinted>
  <dcterms:created xsi:type="dcterms:W3CDTF">2024-09-27T16:19:34Z</dcterms:created>
  <dcterms:modified xsi:type="dcterms:W3CDTF">2024-09-27T16:19:39Z</dcterms:modified>
</cp:coreProperties>
</file>