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6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E4AD9-C1F7-4A19-A549-5EB9AD08A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A027D-5B30-42C7-A88C-8E10A2BA8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D7732-A60A-4700-8A26-05FD74306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83B57-5CD4-4D6B-940B-DADD22A99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365101-779C-43B6-8637-4643186ED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88B5AA-D259-42B2-85FD-905857896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DA2405-EEC6-40F2-8C68-997434504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398CE-1C92-46DB-AC3D-883360D83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6A499-B2D3-4CC1-8098-D0F09741D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E8753-AF4E-4608-AF27-B2D867A76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0B383-C556-46A4-9140-F6C140D8B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18" Type="http://schemas.openxmlformats.org/officeDocument/2006/relationships/tags" Target="../tags/tag258.xml" /><Relationship Id="rId19" Type="http://schemas.openxmlformats.org/officeDocument/2006/relationships/tags" Target="../tags/tag259.xml" /><Relationship Id="rId2" Type="http://schemas.openxmlformats.org/officeDocument/2006/relationships/tags" Target="../tags/tag242.xml" /><Relationship Id="rId20" Type="http://schemas.openxmlformats.org/officeDocument/2006/relationships/tags" Target="../tags/tag260.xml" /><Relationship Id="rId21" Type="http://schemas.openxmlformats.org/officeDocument/2006/relationships/tags" Target="../tags/tag261.xml" /><Relationship Id="rId22" Type="http://schemas.openxmlformats.org/officeDocument/2006/relationships/tags" Target="../tags/tag26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1222500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跖趾关节损伤的查房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疾病相关知识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定义及概述</a:t>
            </a:r>
            <a:endParaRPr lang="zh-CN" altLang="en-US"/>
          </a:p>
        </p:txBody>
      </p:sp>
      <p:sp>
        <p:nvSpPr>
          <p:cNvPr id="21" name="矩形: 圆角 4"/>
          <p:cNvSpPr/>
          <p:nvPr>
            <p:custDataLst>
              <p:tags r:id="rId2"/>
            </p:custDataLst>
          </p:nvPr>
        </p:nvSpPr>
        <p:spPr>
          <a:xfrm>
            <a:off x="608330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3" name="矩形: 圆角 4"/>
          <p:cNvSpPr/>
          <p:nvPr>
            <p:custDataLst>
              <p:tags r:id="rId3"/>
            </p:custDataLst>
          </p:nvPr>
        </p:nvSpPr>
        <p:spPr>
          <a:xfrm>
            <a:off x="3408213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4"/>
            </p:custDataLst>
          </p:nvPr>
        </p:nvSpPr>
        <p:spPr>
          <a:xfrm>
            <a:off x="823459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跖趾关节损伤：指足部跖趾关节的损伤，包括关节脱位、骨折、韧带损伤等。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7" name="文本框 26"/>
          <p:cNvSpPr txBox="1"/>
          <p:nvPr>
            <p:custDataLst>
              <p:tags r:id="rId5"/>
            </p:custDataLst>
          </p:nvPr>
        </p:nvSpPr>
        <p:spPr>
          <a:xfrm>
            <a:off x="3623341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病因：运动损伤、意外伤害、疾病等因素均可导致跖趾关节损伤。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1024459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7"/>
            </p:custDataLst>
          </p:nvPr>
        </p:nvSpPr>
        <p:spPr>
          <a:xfrm>
            <a:off x="3824342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4"/>
                </a:solidFill>
                <a:latin typeface="+mn-ea"/>
              </a:rPr>
              <a:t>02</a:t>
            </a:r>
            <a:endParaRPr lang="en-US" altLang="zh-CN" sz="6000" b="1">
              <a:solidFill>
                <a:schemeClr val="accent4"/>
              </a:solidFill>
              <a:latin typeface="+mn-ea"/>
            </a:endParaRPr>
          </a:p>
        </p:txBody>
      </p:sp>
      <p:sp>
        <p:nvSpPr>
          <p:cNvPr id="30" name="矩形: 圆角 4"/>
          <p:cNvSpPr/>
          <p:nvPr>
            <p:custDataLst>
              <p:tags r:id="rId8"/>
            </p:custDataLst>
          </p:nvPr>
        </p:nvSpPr>
        <p:spPr>
          <a:xfrm>
            <a:off x="6208738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>
          <a:xfrm>
            <a:off x="6423866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症状：疼痛、肿胀、活动受限、关节不稳等。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32" name="文本框 31"/>
          <p:cNvSpPr txBox="1"/>
          <p:nvPr>
            <p:custDataLst>
              <p:tags r:id="rId10"/>
            </p:custDataLst>
          </p:nvPr>
        </p:nvSpPr>
        <p:spPr>
          <a:xfrm>
            <a:off x="6624867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03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矩形: 圆角 4"/>
          <p:cNvSpPr/>
          <p:nvPr>
            <p:custDataLst>
              <p:tags r:id="rId11"/>
            </p:custDataLst>
          </p:nvPr>
        </p:nvSpPr>
        <p:spPr>
          <a:xfrm>
            <a:off x="9008620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9223749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治疗：根据损伤程度和类型，可采用保守治疗、手术治疗等方法。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9424750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04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病因及发病机制</a:t>
            </a:r>
            <a:endParaRPr lang="zh-CN" altLang="en-US"/>
          </a:p>
        </p:txBody>
      </p:sp>
      <p:sp>
        <p:nvSpPr>
          <p:cNvPr id="12" name="任意多边形: 形状 11"/>
          <p:cNvSpPr/>
          <p:nvPr>
            <p:custDataLst>
              <p:tags r:id="rId2"/>
            </p:custDataLst>
          </p:nvPr>
        </p:nvSpPr>
        <p:spPr>
          <a:xfrm>
            <a:off x="633460" y="1660767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44117" y="1913175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0"/>
          <p:cNvSpPr txBox="1"/>
          <p:nvPr>
            <p:custDataLst>
              <p:tags r:id="rId4"/>
            </p:custDataLst>
          </p:nvPr>
        </p:nvSpPr>
        <p:spPr>
          <a:xfrm>
            <a:off x="1009226" y="2018820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创伤：直接或间接外力导致关节损伤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18" name="标题 5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844117" y="1247677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</a:pPr>
            <a:r>
              <a:rPr lang="en-US" altLang="zh-CN" sz="3200" b="1" spc="3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altLang="zh-CN" sz="3200" b="1" spc="300">
              <a:solidFill>
                <a:schemeClr val="accent1">
                  <a:lumMod val="5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6"/>
            </p:custDataLst>
          </p:nvPr>
        </p:nvSpPr>
        <p:spPr>
          <a:xfrm>
            <a:off x="633460" y="3266946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7"/>
            </p:custDataLst>
          </p:nvPr>
        </p:nvSpPr>
        <p:spPr>
          <a:xfrm>
            <a:off x="844117" y="3519355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10"/>
          <p:cNvSpPr txBox="1"/>
          <p:nvPr>
            <p:custDataLst>
              <p:tags r:id="rId8"/>
            </p:custDataLst>
          </p:nvPr>
        </p:nvSpPr>
        <p:spPr>
          <a:xfrm>
            <a:off x="1009226" y="3624999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炎症：关节感染或免疫系统疾病导致炎症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26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844117" y="2854489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3">
                    <a:lumMod val="50000"/>
                  </a:schemeClr>
                </a:solidFill>
                <a:latin typeface="+mn-ea"/>
                <a:ea typeface="+mn-ea"/>
              </a:rPr>
              <a:t>03</a:t>
            </a:r>
            <a:endParaRPr lang="en-US" altLang="zh-CN" sz="3200" b="1" spc="300">
              <a:solidFill>
                <a:schemeClr val="accent3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28" name="任意多边形: 形状 27"/>
          <p:cNvSpPr/>
          <p:nvPr>
            <p:custDataLst>
              <p:tags r:id="rId10"/>
            </p:custDataLst>
          </p:nvPr>
        </p:nvSpPr>
        <p:spPr>
          <a:xfrm>
            <a:off x="633460" y="4873125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矩形 29"/>
          <p:cNvSpPr/>
          <p:nvPr>
            <p:custDataLst>
              <p:tags r:id="rId11"/>
            </p:custDataLst>
          </p:nvPr>
        </p:nvSpPr>
        <p:spPr>
          <a:xfrm>
            <a:off x="844117" y="5126167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文本框 10"/>
          <p:cNvSpPr txBox="1"/>
          <p:nvPr>
            <p:custDataLst>
              <p:tags r:id="rId12"/>
            </p:custDataLst>
          </p:nvPr>
        </p:nvSpPr>
        <p:spPr>
          <a:xfrm>
            <a:off x="1009226" y="5231179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代谢：代谢异常导致关节软骨退化或钙化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34" name="标题 5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844117" y="4460668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5">
                    <a:lumMod val="50000"/>
                  </a:schemeClr>
                </a:solidFill>
                <a:latin typeface="+mn-ea"/>
                <a:ea typeface="+mn-ea"/>
              </a:rPr>
              <a:t>05</a:t>
            </a:r>
            <a:endParaRPr lang="en-US" altLang="zh-CN" sz="3200" b="1" spc="300">
              <a:solidFill>
                <a:schemeClr val="accent5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4"/>
            </p:custDataLst>
          </p:nvPr>
        </p:nvSpPr>
        <p:spPr>
          <a:xfrm>
            <a:off x="6481243" y="1634830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15"/>
            </p:custDataLst>
          </p:nvPr>
        </p:nvSpPr>
        <p:spPr>
          <a:xfrm>
            <a:off x="6692533" y="1887238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10"/>
          <p:cNvSpPr txBox="1"/>
          <p:nvPr>
            <p:custDataLst>
              <p:tags r:id="rId16"/>
            </p:custDataLst>
          </p:nvPr>
        </p:nvSpPr>
        <p:spPr>
          <a:xfrm>
            <a:off x="6857642" y="1992883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劳损：长期过度使用关节，导致关节磨损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42" name="标题 5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692533" y="1221740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02</a:t>
            </a:r>
            <a:endParaRPr lang="en-US" altLang="zh-CN" sz="3200" b="1" spc="300">
              <a:solidFill>
                <a:schemeClr val="accent2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44" name="任意多边形: 形状 43"/>
          <p:cNvSpPr/>
          <p:nvPr>
            <p:custDataLst>
              <p:tags r:id="rId18"/>
            </p:custDataLst>
          </p:nvPr>
        </p:nvSpPr>
        <p:spPr>
          <a:xfrm>
            <a:off x="6481243" y="3248600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 45"/>
          <p:cNvSpPr/>
          <p:nvPr>
            <p:custDataLst>
              <p:tags r:id="rId19"/>
            </p:custDataLst>
          </p:nvPr>
        </p:nvSpPr>
        <p:spPr>
          <a:xfrm>
            <a:off x="6692533" y="3501009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10"/>
          <p:cNvSpPr txBox="1"/>
          <p:nvPr>
            <p:custDataLst>
              <p:tags r:id="rId20"/>
            </p:custDataLst>
          </p:nvPr>
        </p:nvSpPr>
        <p:spPr>
          <a:xfrm>
            <a:off x="6857642" y="3606654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遗传：基因突变或遗传缺陷导致关节结构异常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50" name="标题 5"/>
          <p:cNvSpPr>
            <a:spLocks noGrp="1"/>
          </p:cNvSpPr>
          <p:nvPr>
            <p:custDataLst>
              <p:tags r:id="rId21"/>
            </p:custDataLst>
          </p:nvPr>
        </p:nvSpPr>
        <p:spPr>
          <a:xfrm>
            <a:off x="6692533" y="2836143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rPr>
              <a:t>04</a:t>
            </a:r>
            <a:endParaRPr lang="en-US" altLang="zh-CN" sz="3200" b="1" spc="300">
              <a:solidFill>
                <a:schemeClr val="accent4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52" name="任意多边形: 形状 51"/>
          <p:cNvSpPr/>
          <p:nvPr>
            <p:custDataLst>
              <p:tags r:id="rId22"/>
            </p:custDataLst>
          </p:nvPr>
        </p:nvSpPr>
        <p:spPr>
          <a:xfrm>
            <a:off x="6481243" y="4861739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矩形 53"/>
          <p:cNvSpPr/>
          <p:nvPr>
            <p:custDataLst>
              <p:tags r:id="rId23"/>
            </p:custDataLst>
          </p:nvPr>
        </p:nvSpPr>
        <p:spPr>
          <a:xfrm>
            <a:off x="6692533" y="5114780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文本框 10"/>
          <p:cNvSpPr txBox="1"/>
          <p:nvPr>
            <p:custDataLst>
              <p:tags r:id="rId24"/>
            </p:custDataLst>
          </p:nvPr>
        </p:nvSpPr>
        <p:spPr>
          <a:xfrm>
            <a:off x="6857642" y="5219792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关节退行性变：随着年龄增长，关节逐渐退化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58" name="标题 5"/>
          <p:cNvSpPr>
            <a:spLocks noGrp="1"/>
          </p:cNvSpPr>
          <p:nvPr>
            <p:custDataLst>
              <p:tags r:id="rId25"/>
            </p:custDataLst>
          </p:nvPr>
        </p:nvSpPr>
        <p:spPr>
          <a:xfrm>
            <a:off x="6692533" y="4449281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6">
                    <a:lumMod val="50000"/>
                  </a:schemeClr>
                </a:solidFill>
                <a:latin typeface="+mn-ea"/>
                <a:ea typeface="+mn-ea"/>
              </a:rPr>
              <a:t>06</a:t>
            </a:r>
            <a:endParaRPr lang="en-US" altLang="zh-CN" sz="3200" b="1" spc="300">
              <a:solidFill>
                <a:schemeClr val="accent6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分类及临床表现</a:t>
            </a:r>
            <a:endParaRPr lang="zh-CN" altLang="en-US"/>
          </a:p>
        </p:txBody>
      </p:sp>
      <p:sp>
        <p:nvSpPr>
          <p:cNvPr id="80" name="矩形: 单圆角 79"/>
          <p:cNvSpPr/>
          <p:nvPr>
            <p:custDataLst>
              <p:tags r:id="rId2"/>
            </p:custDataLst>
          </p:nvPr>
        </p:nvSpPr>
        <p:spPr>
          <a:xfrm flipV="1">
            <a:off x="608330" y="1336418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矩形 80"/>
          <p:cNvSpPr/>
          <p:nvPr>
            <p:custDataLst>
              <p:tags r:id="rId3"/>
            </p:custDataLst>
          </p:nvPr>
        </p:nvSpPr>
        <p:spPr>
          <a:xfrm>
            <a:off x="2398833" y="1336418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01</a:t>
            </a:r>
            <a:endParaRPr lang="en-US" altLang="zh-CN" sz="3600" b="1"/>
          </a:p>
        </p:txBody>
      </p:sp>
      <p:sp>
        <p:nvSpPr>
          <p:cNvPr id="82" name="文本框 178"/>
          <p:cNvSpPr txBox="1"/>
          <p:nvPr>
            <p:custDataLst>
              <p:tags r:id="rId4"/>
            </p:custDataLst>
          </p:nvPr>
        </p:nvSpPr>
        <p:spPr>
          <a:xfrm>
            <a:off x="673625" y="2245433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latin typeface="+mn-ea"/>
                <a:ea typeface="+mn-ea"/>
                <a:sym typeface="+mn-ea"/>
              </a:rPr>
              <a:t>跖趾关节损伤分为急性损伤和慢性损伤</a:t>
            </a:r>
            <a:endParaRPr lang="zh-CN" altLang="en-US" sz="2500">
              <a:latin typeface="+mn-ea"/>
              <a:ea typeface="+mn-ea"/>
              <a:sym typeface="+mn-ea"/>
            </a:endParaRPr>
          </a:p>
        </p:txBody>
      </p:sp>
      <p:sp>
        <p:nvSpPr>
          <p:cNvPr id="6" name="矩形: 单圆角 79"/>
          <p:cNvSpPr/>
          <p:nvPr>
            <p:custDataLst>
              <p:tags r:id="rId5"/>
            </p:custDataLst>
          </p:nvPr>
        </p:nvSpPr>
        <p:spPr>
          <a:xfrm flipV="1">
            <a:off x="608330" y="3886781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2398833" y="3886781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03</a:t>
            </a:r>
            <a:endParaRPr lang="en-US" altLang="zh-CN" sz="3600" b="1"/>
          </a:p>
        </p:txBody>
      </p:sp>
      <p:sp>
        <p:nvSpPr>
          <p:cNvPr id="8" name="文本框 178"/>
          <p:cNvSpPr txBox="1"/>
          <p:nvPr>
            <p:custDataLst>
              <p:tags r:id="rId7"/>
            </p:custDataLst>
          </p:nvPr>
        </p:nvSpPr>
        <p:spPr>
          <a:xfrm>
            <a:off x="673625" y="4795795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latin typeface="+mn-ea"/>
                <a:ea typeface="+mn-ea"/>
                <a:sym typeface="+mn-ea"/>
              </a:rPr>
              <a:t>慢性损伤表现为关节疼痛、关节活动受限、关节僵硬</a:t>
            </a:r>
            <a:endParaRPr lang="zh-CN" altLang="en-US" sz="2500">
              <a:latin typeface="+mn-ea"/>
              <a:ea typeface="+mn-ea"/>
              <a:sym typeface="+mn-ea"/>
            </a:endParaRPr>
          </a:p>
        </p:txBody>
      </p:sp>
      <p:sp>
        <p:nvSpPr>
          <p:cNvPr id="13" name="矩形: 单圆角 79"/>
          <p:cNvSpPr/>
          <p:nvPr>
            <p:custDataLst>
              <p:tags r:id="rId8"/>
            </p:custDataLst>
          </p:nvPr>
        </p:nvSpPr>
        <p:spPr>
          <a:xfrm flipV="1">
            <a:off x="6249982" y="1336418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9"/>
            </p:custDataLst>
          </p:nvPr>
        </p:nvSpPr>
        <p:spPr>
          <a:xfrm>
            <a:off x="8040485" y="1336418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02</a:t>
            </a:r>
            <a:endParaRPr lang="en-US" altLang="zh-CN" sz="3600" b="1"/>
          </a:p>
        </p:txBody>
      </p:sp>
      <p:sp>
        <p:nvSpPr>
          <p:cNvPr id="15" name="文本框 178"/>
          <p:cNvSpPr txBox="1"/>
          <p:nvPr>
            <p:custDataLst>
              <p:tags r:id="rId10"/>
            </p:custDataLst>
          </p:nvPr>
        </p:nvSpPr>
        <p:spPr>
          <a:xfrm>
            <a:off x="6315278" y="2245433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latin typeface="+mn-ea"/>
                <a:ea typeface="+mn-ea"/>
                <a:sym typeface="+mn-ea"/>
              </a:rPr>
              <a:t>急性损伤表现为疼痛、肿胀、关节活动受限</a:t>
            </a:r>
            <a:endParaRPr lang="zh-CN" altLang="en-US" sz="2500">
              <a:latin typeface="+mn-ea"/>
              <a:ea typeface="+mn-ea"/>
              <a:sym typeface="+mn-ea"/>
            </a:endParaRPr>
          </a:p>
        </p:txBody>
      </p:sp>
      <p:sp>
        <p:nvSpPr>
          <p:cNvPr id="17" name="矩形: 单圆角 79"/>
          <p:cNvSpPr/>
          <p:nvPr>
            <p:custDataLst>
              <p:tags r:id="rId11"/>
            </p:custDataLst>
          </p:nvPr>
        </p:nvSpPr>
        <p:spPr>
          <a:xfrm flipV="1">
            <a:off x="6249982" y="3886781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12"/>
            </p:custDataLst>
          </p:nvPr>
        </p:nvSpPr>
        <p:spPr>
          <a:xfrm>
            <a:off x="8040485" y="3886781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04</a:t>
            </a:r>
            <a:endParaRPr lang="en-US" altLang="zh-CN" sz="3600" b="1"/>
          </a:p>
        </p:txBody>
      </p:sp>
      <p:sp>
        <p:nvSpPr>
          <p:cNvPr id="19" name="文本框 178"/>
          <p:cNvSpPr txBox="1"/>
          <p:nvPr>
            <p:custDataLst>
              <p:tags r:id="rId13"/>
            </p:custDataLst>
          </p:nvPr>
        </p:nvSpPr>
        <p:spPr>
          <a:xfrm>
            <a:off x="6315278" y="4795795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临床表现包括关节疼痛、关节活动受限、关节肿胀、关节僵硬等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病例选择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893588" y="1858505"/>
            <a:ext cx="1931982" cy="24120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893588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2099630"/>
            <a:ext cx="2504245" cy="3569948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43276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13863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选择具有代表性的病例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3715464" y="1858505"/>
            <a:ext cx="1931982" cy="24120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3715464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3429567" y="2099630"/>
            <a:ext cx="2504245" cy="3569948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4254000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3535100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考虑不同损伤类型和程度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2"/>
            </p:custDataLst>
          </p:nvPr>
        </p:nvSpPr>
        <p:spPr>
          <a:xfrm>
            <a:off x="6537341" y="1858505"/>
            <a:ext cx="1931982" cy="241202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3"/>
            </p:custDataLst>
          </p:nvPr>
        </p:nvSpPr>
        <p:spPr>
          <a:xfrm>
            <a:off x="6537341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4"/>
            </p:custDataLst>
          </p:nvPr>
        </p:nvSpPr>
        <p:spPr>
          <a:xfrm>
            <a:off x="6251444" y="2099630"/>
            <a:ext cx="2504245" cy="3569948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7075877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6356976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关注特殊病例和疑难病例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9359857" y="1859144"/>
            <a:ext cx="1931982" cy="24120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9359857" y="1858505"/>
            <a:ext cx="1931982" cy="724394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9073960" y="2099630"/>
            <a:ext cx="2504245" cy="3569948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9898393" y="1801581"/>
            <a:ext cx="859972" cy="6771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9180132" y="2763526"/>
            <a:ext cx="2306396" cy="27210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结合临床实践和研究进展选择病例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病史及症状描述</a:t>
            </a:r>
            <a:endParaRPr lang="zh-CN" altLang="en-US"/>
          </a:p>
        </p:txBody>
      </p:sp>
      <p:cxnSp>
        <p:nvCxnSpPr>
          <p:cNvPr id="184" name="直接箭头连接符 183"/>
          <p:cNvCxnSpPr/>
          <p:nvPr>
            <p:custDataLst>
              <p:tags r:id="rId2"/>
            </p:custDataLst>
          </p:nvPr>
        </p:nvCxnSpPr>
        <p:spPr>
          <a:xfrm>
            <a:off x="691495" y="3498717"/>
            <a:ext cx="10794532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3"/>
            </p:custDataLst>
          </p:nvPr>
        </p:nvCxnSpPr>
        <p:spPr>
          <a:xfrm>
            <a:off x="2937568" y="2518874"/>
            <a:ext cx="625" cy="92044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4"/>
            </p:custDataLst>
          </p:nvPr>
        </p:nvSpPr>
        <p:spPr>
          <a:xfrm>
            <a:off x="1871433" y="1981742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5" name="直接连接符 4"/>
          <p:cNvCxnSpPr/>
          <p:nvPr>
            <p:custDataLst>
              <p:tags r:id="rId5"/>
            </p:custDataLst>
          </p:nvPr>
        </p:nvCxnSpPr>
        <p:spPr>
          <a:xfrm flipH="1">
            <a:off x="5459397" y="3174187"/>
            <a:ext cx="3752" cy="2632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正文"/>
          <p:cNvSpPr txBox="1"/>
          <p:nvPr>
            <p:custDataLst>
              <p:tags r:id="rId6"/>
            </p:custDataLst>
          </p:nvPr>
        </p:nvSpPr>
        <p:spPr>
          <a:xfrm>
            <a:off x="4397640" y="2655189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主诉：跖趾关节疼痛，活动受限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7" name="直接连接符 96"/>
          <p:cNvCxnSpPr/>
          <p:nvPr>
            <p:custDataLst>
              <p:tags r:id="rId7"/>
            </p:custDataLst>
          </p:nvPr>
        </p:nvCxnSpPr>
        <p:spPr>
          <a:xfrm flipV="1">
            <a:off x="7985604" y="2121809"/>
            <a:ext cx="3752" cy="1311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正文"/>
          <p:cNvSpPr txBox="1"/>
          <p:nvPr>
            <p:custDataLst>
              <p:tags r:id="rId8"/>
            </p:custDataLst>
          </p:nvPr>
        </p:nvSpPr>
        <p:spPr>
          <a:xfrm>
            <a:off x="6923847" y="1600935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症状：跖趾关节肿胀，压痛明显，活动受限，影响正常生活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01" name="直接连接符 100"/>
          <p:cNvCxnSpPr/>
          <p:nvPr>
            <p:custDataLst>
              <p:tags r:id="rId9"/>
            </p:custDataLst>
          </p:nvPr>
        </p:nvCxnSpPr>
        <p:spPr>
          <a:xfrm flipV="1">
            <a:off x="10511811" y="2995977"/>
            <a:ext cx="3752" cy="51837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/>
          <p:nvPr>
            <p:custDataLst>
              <p:tags r:id="rId10"/>
            </p:custDataLst>
          </p:nvPr>
        </p:nvSpPr>
        <p:spPr>
          <a:xfrm>
            <a:off x="9450054" y="2473852"/>
            <a:ext cx="2127266" cy="5196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治疗方案：保守治疗，包括休息、冰敷、药物治疗等，必要时进行手术治疗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673214" y="3514349"/>
            <a:ext cx="625" cy="1813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正文"/>
          <p:cNvSpPr txBox="1"/>
          <p:nvPr>
            <p:custDataLst>
              <p:tags r:id="rId12"/>
            </p:custDataLst>
          </p:nvPr>
        </p:nvSpPr>
        <p:spPr>
          <a:xfrm>
            <a:off x="608330" y="3942054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患者年龄：35岁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5" name="直接连接符 84"/>
          <p:cNvCxnSpPr/>
          <p:nvPr>
            <p:custDataLst>
              <p:tags r:id="rId13"/>
            </p:custDataLst>
          </p:nvPr>
        </p:nvCxnSpPr>
        <p:spPr>
          <a:xfrm flipV="1">
            <a:off x="4200671" y="3493714"/>
            <a:ext cx="3752" cy="110302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正文"/>
          <p:cNvSpPr txBox="1"/>
          <p:nvPr>
            <p:custDataLst>
              <p:tags r:id="rId14"/>
            </p:custDataLst>
          </p:nvPr>
        </p:nvSpPr>
        <p:spPr>
          <a:xfrm>
            <a:off x="3134537" y="4837481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职业：运动员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15"/>
            </p:custDataLst>
          </p:nvPr>
        </p:nvCxnSpPr>
        <p:spPr>
          <a:xfrm flipH="1">
            <a:off x="6724377" y="3540612"/>
            <a:ext cx="0" cy="5515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正文"/>
          <p:cNvSpPr txBox="1"/>
          <p:nvPr>
            <p:custDataLst>
              <p:tags r:id="rId16"/>
            </p:custDataLst>
          </p:nvPr>
        </p:nvSpPr>
        <p:spPr>
          <a:xfrm>
            <a:off x="5660744" y="4381013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病史：近期参加比赛，过度训练导致跖趾关节损伤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84" name="直接连接符 83"/>
          <p:cNvCxnSpPr/>
          <p:nvPr>
            <p:custDataLst>
              <p:tags r:id="rId17"/>
            </p:custDataLst>
          </p:nvPr>
        </p:nvCxnSpPr>
        <p:spPr>
          <a:xfrm flipV="1">
            <a:off x="9249958" y="3493714"/>
            <a:ext cx="1876" cy="144881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8186951" y="5183897"/>
            <a:ext cx="2127266" cy="6872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影像学检查：X光片显示跖趾关节损伤，MRI显示关节内部损伤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19"/>
            </p:custDataLst>
          </p:nvPr>
        </p:nvSpPr>
        <p:spPr>
          <a:xfrm>
            <a:off x="2872537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0"/>
            </p:custDataLst>
          </p:nvPr>
        </p:nvSpPr>
        <p:spPr>
          <a:xfrm>
            <a:off x="5396242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1"/>
            </p:custDataLst>
          </p:nvPr>
        </p:nvSpPr>
        <p:spPr>
          <a:xfrm>
            <a:off x="7922449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2"/>
            </p:custDataLst>
          </p:nvPr>
        </p:nvSpPr>
        <p:spPr>
          <a:xfrm>
            <a:off x="10448656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23"/>
            </p:custDataLst>
          </p:nvPr>
        </p:nvSpPr>
        <p:spPr>
          <a:xfrm>
            <a:off x="1607557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4"/>
            </p:custDataLst>
          </p:nvPr>
        </p:nvSpPr>
        <p:spPr>
          <a:xfrm>
            <a:off x="4139392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5"/>
            </p:custDataLst>
          </p:nvPr>
        </p:nvSpPr>
        <p:spPr>
          <a:xfrm>
            <a:off x="6659346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6"/>
            </p:custDataLst>
          </p:nvPr>
        </p:nvSpPr>
        <p:spPr>
          <a:xfrm>
            <a:off x="9185553" y="3433686"/>
            <a:ext cx="130062" cy="130062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诊断及鉴别诊断</a:t>
            </a:r>
            <a:endParaRPr lang="zh-CN" altLang="en-US"/>
          </a:p>
        </p:txBody>
      </p:sp>
      <p:sp>
        <p:nvSpPr>
          <p:cNvPr id="21" name="矩形: 圆角 4"/>
          <p:cNvSpPr/>
          <p:nvPr>
            <p:custDataLst>
              <p:tags r:id="rId2"/>
            </p:custDataLst>
          </p:nvPr>
        </p:nvSpPr>
        <p:spPr>
          <a:xfrm>
            <a:off x="608330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3" name="矩形: 圆角 4"/>
          <p:cNvSpPr/>
          <p:nvPr>
            <p:custDataLst>
              <p:tags r:id="rId3"/>
            </p:custDataLst>
          </p:nvPr>
        </p:nvSpPr>
        <p:spPr>
          <a:xfrm>
            <a:off x="3408213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4"/>
            </p:custDataLst>
          </p:nvPr>
        </p:nvSpPr>
        <p:spPr>
          <a:xfrm>
            <a:off x="823459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跖趾关节损伤的常见原因：运动损伤、意外伤害、疾病等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7" name="文本框 26"/>
          <p:cNvSpPr txBox="1"/>
          <p:nvPr>
            <p:custDataLst>
              <p:tags r:id="rId5"/>
            </p:custDataLst>
          </p:nvPr>
        </p:nvSpPr>
        <p:spPr>
          <a:xfrm>
            <a:off x="3623341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诊断方法：临床检查、影像学检查、实验室检查等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1024459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7"/>
            </p:custDataLst>
          </p:nvPr>
        </p:nvSpPr>
        <p:spPr>
          <a:xfrm>
            <a:off x="3824342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4"/>
                </a:solidFill>
                <a:latin typeface="+mn-ea"/>
              </a:rPr>
              <a:t>02</a:t>
            </a:r>
            <a:endParaRPr lang="en-US" altLang="zh-CN" sz="6000" b="1">
              <a:solidFill>
                <a:schemeClr val="accent4"/>
              </a:solidFill>
              <a:latin typeface="+mn-ea"/>
            </a:endParaRPr>
          </a:p>
        </p:txBody>
      </p:sp>
      <p:sp>
        <p:nvSpPr>
          <p:cNvPr id="30" name="矩形: 圆角 4"/>
          <p:cNvSpPr/>
          <p:nvPr>
            <p:custDataLst>
              <p:tags r:id="rId8"/>
            </p:custDataLst>
          </p:nvPr>
        </p:nvSpPr>
        <p:spPr>
          <a:xfrm>
            <a:off x="6208738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>
          <a:xfrm>
            <a:off x="6423866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诊断标准：根据病史、临床表现、影像学检查等综合判断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32" name="文本框 31"/>
          <p:cNvSpPr txBox="1"/>
          <p:nvPr>
            <p:custDataLst>
              <p:tags r:id="rId10"/>
            </p:custDataLst>
          </p:nvPr>
        </p:nvSpPr>
        <p:spPr>
          <a:xfrm>
            <a:off x="6624867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03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矩形: 圆角 4"/>
          <p:cNvSpPr/>
          <p:nvPr>
            <p:custDataLst>
              <p:tags r:id="rId11"/>
            </p:custDataLst>
          </p:nvPr>
        </p:nvSpPr>
        <p:spPr>
          <a:xfrm>
            <a:off x="9008620" y="1789915"/>
            <a:ext cx="2569178" cy="3891925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9223749" y="3460212"/>
            <a:ext cx="2138930" cy="184378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鉴别诊断：与其他关节损伤、骨折、肿瘤等疾病相鉴别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9424750" y="2222741"/>
            <a:ext cx="1736850" cy="1093214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04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治疗及转归情况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5618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117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患者接受保守治疗，包括药物、理疗等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240137" y="2651739"/>
            <a:ext cx="1820321" cy="12890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424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2911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患者病情稳定，关节功能逐渐恢复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68762" y="2651739"/>
            <a:ext cx="1820321" cy="12890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218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741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患者经过手术治疗，关节功能恢复良好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6018" y="2651739"/>
            <a:ext cx="1820321" cy="12890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60124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5682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患者病情恶化，需要进行进一步治疗或手术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124643" y="2651739"/>
            <a:ext cx="1820321" cy="12890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12" name="任意多边形: 形状 11"/>
          <p:cNvSpPr/>
          <p:nvPr>
            <p:custDataLst>
              <p:tags r:id="rId2"/>
            </p:custDataLst>
          </p:nvPr>
        </p:nvSpPr>
        <p:spPr>
          <a:xfrm>
            <a:off x="633460" y="1660767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44117" y="1913175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0"/>
          <p:cNvSpPr txBox="1"/>
          <p:nvPr>
            <p:custDataLst>
              <p:tags r:id="rId4"/>
            </p:custDataLst>
          </p:nvPr>
        </p:nvSpPr>
        <p:spPr>
          <a:xfrm>
            <a:off x="1009226" y="2018820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原因：跖趾关节损伤，局部炎症反应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18" name="标题 5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844117" y="1247677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</a:pPr>
            <a:r>
              <a:rPr lang="en-US" altLang="zh-CN" sz="3200" b="1" spc="3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altLang="zh-CN" sz="3200" b="1" spc="300">
              <a:solidFill>
                <a:schemeClr val="accent1">
                  <a:lumMod val="5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6"/>
            </p:custDataLst>
          </p:nvPr>
        </p:nvSpPr>
        <p:spPr>
          <a:xfrm>
            <a:off x="633460" y="3266946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7"/>
            </p:custDataLst>
          </p:nvPr>
        </p:nvSpPr>
        <p:spPr>
          <a:xfrm>
            <a:off x="844117" y="3519355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10"/>
          <p:cNvSpPr txBox="1"/>
          <p:nvPr>
            <p:custDataLst>
              <p:tags r:id="rId8"/>
            </p:custDataLst>
          </p:nvPr>
        </p:nvSpPr>
        <p:spPr>
          <a:xfrm>
            <a:off x="1009226" y="3624999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持续时间：损伤后持续存在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26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844117" y="2854489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3">
                    <a:lumMod val="50000"/>
                  </a:schemeClr>
                </a:solidFill>
                <a:latin typeface="+mn-ea"/>
                <a:ea typeface="+mn-ea"/>
              </a:rPr>
              <a:t>03</a:t>
            </a:r>
            <a:endParaRPr lang="en-US" altLang="zh-CN" sz="3200" b="1" spc="300">
              <a:solidFill>
                <a:schemeClr val="accent3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28" name="任意多边形: 形状 27"/>
          <p:cNvSpPr/>
          <p:nvPr>
            <p:custDataLst>
              <p:tags r:id="rId10"/>
            </p:custDataLst>
          </p:nvPr>
        </p:nvSpPr>
        <p:spPr>
          <a:xfrm>
            <a:off x="3552923" y="4873125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矩形 29"/>
          <p:cNvSpPr/>
          <p:nvPr>
            <p:custDataLst>
              <p:tags r:id="rId11"/>
            </p:custDataLst>
          </p:nvPr>
        </p:nvSpPr>
        <p:spPr>
          <a:xfrm>
            <a:off x="3763580" y="5126167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文本框 10"/>
          <p:cNvSpPr txBox="1"/>
          <p:nvPr>
            <p:custDataLst>
              <p:tags r:id="rId12"/>
            </p:custDataLst>
          </p:nvPr>
        </p:nvSpPr>
        <p:spPr>
          <a:xfrm>
            <a:off x="3928690" y="5231179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护理措施：使用止痛药，冷热敷，按摩，保持关节稳定，避免过度活动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34" name="标题 5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3763580" y="4460668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5">
                    <a:lumMod val="50000"/>
                  </a:schemeClr>
                </a:solidFill>
                <a:latin typeface="+mn-ea"/>
                <a:ea typeface="+mn-ea"/>
              </a:rPr>
              <a:t>05</a:t>
            </a:r>
            <a:endParaRPr lang="en-US" altLang="zh-CN" sz="3200" b="1" spc="300">
              <a:solidFill>
                <a:schemeClr val="accent5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4"/>
            </p:custDataLst>
          </p:nvPr>
        </p:nvSpPr>
        <p:spPr>
          <a:xfrm>
            <a:off x="6481243" y="1634830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15"/>
            </p:custDataLst>
          </p:nvPr>
        </p:nvSpPr>
        <p:spPr>
          <a:xfrm>
            <a:off x="6692533" y="1887238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10"/>
          <p:cNvSpPr txBox="1"/>
          <p:nvPr>
            <p:custDataLst>
              <p:tags r:id="rId16"/>
            </p:custDataLst>
          </p:nvPr>
        </p:nvSpPr>
        <p:spPr>
          <a:xfrm>
            <a:off x="6857642" y="1992883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程度：轻度至中度疼痛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42" name="标题 5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692533" y="1221740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02</a:t>
            </a:r>
            <a:endParaRPr lang="en-US" altLang="zh-CN" sz="3200" b="1" spc="300">
              <a:solidFill>
                <a:schemeClr val="accent2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44" name="任意多边形: 形状 43"/>
          <p:cNvSpPr/>
          <p:nvPr>
            <p:custDataLst>
              <p:tags r:id="rId18"/>
            </p:custDataLst>
          </p:nvPr>
        </p:nvSpPr>
        <p:spPr>
          <a:xfrm>
            <a:off x="6481243" y="3248600"/>
            <a:ext cx="1587834" cy="550365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 45"/>
          <p:cNvSpPr/>
          <p:nvPr>
            <p:custDataLst>
              <p:tags r:id="rId19"/>
            </p:custDataLst>
          </p:nvPr>
        </p:nvSpPr>
        <p:spPr>
          <a:xfrm>
            <a:off x="6692533" y="3501009"/>
            <a:ext cx="4859657" cy="1124136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10"/>
          <p:cNvSpPr txBox="1"/>
          <p:nvPr>
            <p:custDataLst>
              <p:tags r:id="rId20"/>
            </p:custDataLst>
          </p:nvPr>
        </p:nvSpPr>
        <p:spPr>
          <a:xfrm>
            <a:off x="6857642" y="3606654"/>
            <a:ext cx="4688222" cy="91347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影响：影响患者日常生活和活动能力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50" name="标题 5"/>
          <p:cNvSpPr>
            <a:spLocks noGrp="1"/>
          </p:cNvSpPr>
          <p:nvPr>
            <p:custDataLst>
              <p:tags r:id="rId21"/>
            </p:custDataLst>
          </p:nvPr>
        </p:nvSpPr>
        <p:spPr>
          <a:xfrm>
            <a:off x="6692533" y="2836143"/>
            <a:ext cx="871095" cy="77367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rPr>
              <a:t>04</a:t>
            </a:r>
            <a:endParaRPr lang="en-US" altLang="zh-CN" sz="3200" b="1" spc="300">
              <a:solidFill>
                <a:schemeClr val="accent4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https://d.book118.com/656112225000010053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2"/>
  <p:tag name="KSO_WM_UNIT_INDEX" val="1_1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118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2"/>
  <p:tag name="KSO_WM_UNIT_INDEX" val="1_2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119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120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1"/>
  <p:tag name="KSO_WM_UNIT_INDEX" val="1_2_1"/>
  <p:tag name="KSO_WM_UNIT_LAYERLEVEL" val="1_1_1"/>
  <p:tag name="KSO_WM_UNIT_SUBTYPE" val="d"/>
  <p:tag name="KSO_WM_UNIT_TEXT_FILL_FORE_SCHEMECOLOR_INDEX" val="8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2"/>
  <p:tag name="KSO_WM_UNIT_INDEX" val="1_3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124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1"/>
  <p:tag name="KSO_WM_UNIT_INDEX" val="1_3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2"/>
  <p:tag name="KSO_WM_UNIT_INDEX" val="1_4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127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1"/>
  <p:tag name="KSO_WM_UNIT_INDEX" val="1_4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5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5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5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5_3"/>
  <p:tag name="KSO_WM_UNIT_INDEX" val="1_5_3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5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5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5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5*l_h_i*1_6_3"/>
  <p:tag name="KSO_WM_UNIT_INDEX" val="1_6_3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4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5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5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5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5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5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5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6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6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6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6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4_2"/>
  <p:tag name="KSO_WM_UNIT_INDEX" val="1_4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6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6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4_3"/>
  <p:tag name="KSO_WM_UNIT_INDEX" val="1_4_3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7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7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2"/>
  <p:tag name="KSO_WM_UNIT_INDEX" val="1_1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16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2"/>
  <p:tag name="KSO_WM_UNIT_INDEX" val="1_2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17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18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1"/>
  <p:tag name="KSO_WM_UNIT_INDEX" val="1_2_1"/>
  <p:tag name="KSO_WM_UNIT_LAYERLEVEL" val="1_1_1"/>
  <p:tag name="KSO_WM_UNIT_SUBTYPE" val="d"/>
  <p:tag name="KSO_WM_UNIT_TEXT_FILL_FORE_SCHEMECOLOR_INDEX" val="8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2"/>
  <p:tag name="KSO_WM_UNIT_INDEX" val="1_3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22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1"/>
  <p:tag name="KSO_WM_UNIT_INDEX" val="1_3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2"/>
  <p:tag name="KSO_WM_UNIT_INDEX" val="1_4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25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1"/>
  <p:tag name="KSO_WM_UNIT_INDEX" val="1_4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5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4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5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4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5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4*l_h_i*1_5_3"/>
  <p:tag name="KSO_WM_UNIT_INDEX" val="1_5_3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5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4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5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4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4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Montserrat Black</vt:lpstr>
      <vt:lpstr>Office Theme</vt:lpstr>
      <vt:lpstr>跖趾关节损伤的查房</vt:lpstr>
      <vt:lpstr>目录</vt:lpstr>
      <vt:lpstr>疾病相关知识</vt:lpstr>
      <vt:lpstr>定义及概述</vt:lpstr>
      <vt:lpstr>病因及发病机制</vt:lpstr>
      <vt:lpstr>分类及临床表现</vt:lpstr>
      <vt:lpstr>病例汇报</vt:lpstr>
      <vt:lpstr>病例选择</vt:lpstr>
      <vt:lpstr>病史及症状描述</vt:lpstr>
      <vt:lpstr>诊断及鉴别诊断</vt:lpstr>
      <vt:lpstr>治疗及转归情况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2024-09-19T14:26:38.475</cp:lastPrinted>
  <dcterms:created xsi:type="dcterms:W3CDTF">2024-09-19T06:26:38Z</dcterms:created>
  <dcterms:modified xsi:type="dcterms:W3CDTF">2024-09-19T06:26:41Z</dcterms:modified>
</cp:coreProperties>
</file>