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1" r:id="rId26"/>
  </p:sldIdLst>
  <p:sldSz cx="12192000" cy="6858000"/>
  <p:notesSz cx="6858000" cy="9144000"/>
  <p:custDataLst>
    <p:tags r:id="rId2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tags" Target="tags/tag1.xml" /><Relationship Id="rId28" Type="http://schemas.openxmlformats.org/officeDocument/2006/relationships/presProps" Target="presProps.xml" /><Relationship Id="rId29" Type="http://schemas.openxmlformats.org/officeDocument/2006/relationships/viewProps" Target="viewProps.xml" /><Relationship Id="rId3" Type="http://schemas.openxmlformats.org/officeDocument/2006/relationships/slideMaster" Target="slideMasters/slideMaster3.xml" /><Relationship Id="rId30" Type="http://schemas.openxmlformats.org/officeDocument/2006/relationships/theme" Target="theme/theme1.xml" /><Relationship Id="rId31"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B18D554B-3E51-412C-8B5B-493A5C3826D8}"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5" name="PlaceHolder 1"/>
          <p:cNvSpPr>
            <a:spLocks noGrp="1"/>
          </p:cNvSpPr>
          <p:nvPr>
            <p:ph type="sldImg"/>
          </p:nvPr>
        </p:nvSpPr>
        <p:spPr>
          <a:xfrm>
            <a:off x="685800" y="1143000"/>
            <a:ext cx="5486040" cy="3085920"/>
          </a:xfrm>
          <a:prstGeom prst="rect">
            <a:avLst/>
          </a:prstGeom>
          <a:ln w="0">
            <a:noFill/>
          </a:ln>
        </p:spPr>
      </p:sp>
      <p:sp>
        <p:nvSpPr>
          <p:cNvPr id="346"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7"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8" name="PlaceHolder 1"/>
          <p:cNvSpPr>
            <a:spLocks noGrp="1"/>
          </p:cNvSpPr>
          <p:nvPr>
            <p:ph type="sldImg"/>
          </p:nvPr>
        </p:nvSpPr>
        <p:spPr>
          <a:xfrm>
            <a:off x="685800" y="1143000"/>
            <a:ext cx="5486040" cy="3085920"/>
          </a:xfrm>
          <a:prstGeom prst="rect">
            <a:avLst/>
          </a:prstGeom>
          <a:ln w="0">
            <a:noFill/>
          </a:ln>
        </p:spPr>
      </p:sp>
      <p:sp>
        <p:nvSpPr>
          <p:cNvPr id="349"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0"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1" name="PlaceHolder 1"/>
          <p:cNvSpPr>
            <a:spLocks noGrp="1"/>
          </p:cNvSpPr>
          <p:nvPr>
            <p:ph type="sldImg"/>
          </p:nvPr>
        </p:nvSpPr>
        <p:spPr>
          <a:xfrm>
            <a:off x="685800" y="1143000"/>
            <a:ext cx="5486040" cy="3085920"/>
          </a:xfrm>
          <a:prstGeom prst="rect">
            <a:avLst/>
          </a:prstGeom>
          <a:ln w="0">
            <a:noFill/>
          </a:ln>
        </p:spPr>
      </p:sp>
      <p:sp>
        <p:nvSpPr>
          <p:cNvPr id="352"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3"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4" name="PlaceHolder 1"/>
          <p:cNvSpPr>
            <a:spLocks noGrp="1"/>
          </p:cNvSpPr>
          <p:nvPr>
            <p:ph type="sldImg"/>
          </p:nvPr>
        </p:nvSpPr>
        <p:spPr>
          <a:xfrm>
            <a:off x="685800" y="1143000"/>
            <a:ext cx="5486040" cy="3085920"/>
          </a:xfrm>
          <a:prstGeom prst="rect">
            <a:avLst/>
          </a:prstGeom>
          <a:ln w="0">
            <a:noFill/>
          </a:ln>
        </p:spPr>
      </p:sp>
      <p:sp>
        <p:nvSpPr>
          <p:cNvPr id="355"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6"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7" name="PlaceHolder 1"/>
          <p:cNvSpPr>
            <a:spLocks noGrp="1"/>
          </p:cNvSpPr>
          <p:nvPr>
            <p:ph type="sldImg"/>
          </p:nvPr>
        </p:nvSpPr>
        <p:spPr>
          <a:xfrm>
            <a:off x="685800" y="1143000"/>
            <a:ext cx="5486040" cy="3085920"/>
          </a:xfrm>
          <a:prstGeom prst="rect">
            <a:avLst/>
          </a:prstGeom>
          <a:ln w="0">
            <a:noFill/>
          </a:ln>
        </p:spPr>
      </p:sp>
      <p:sp>
        <p:nvSpPr>
          <p:cNvPr id="358"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9"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0" name="PlaceHolder 1"/>
          <p:cNvSpPr>
            <a:spLocks noGrp="1"/>
          </p:cNvSpPr>
          <p:nvPr>
            <p:ph type="sldImg"/>
          </p:nvPr>
        </p:nvSpPr>
        <p:spPr>
          <a:xfrm>
            <a:off x="685800" y="1143000"/>
            <a:ext cx="5486040" cy="3085920"/>
          </a:xfrm>
          <a:prstGeom prst="rect">
            <a:avLst/>
          </a:prstGeom>
          <a:ln w="0">
            <a:noFill/>
          </a:ln>
        </p:spPr>
      </p:sp>
      <p:sp>
        <p:nvSpPr>
          <p:cNvPr id="361"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2"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323EEA0-E4C2-4295-B1AB-FF7944F355A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B530FE3-741B-4815-BF13-4A325304C8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D7DEB47-DA9C-425A-B0AA-EF90D7D3E2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613DEFC-1FF2-49C3-9B6B-E32387805E9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E4599B5-D2CD-4C62-973D-6F14B92DC95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A25D679-CFA1-4B7F-90A1-62447270BF0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28A165B-96A7-4773-86B3-553B19A77A7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3838245-DA66-4627-A241-6B74491A3B3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192098E-447A-488A-AECB-4AE4DE8BD7D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8E98475-97C2-4D24-9073-5C363B17917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C4A4825-1827-4CF1-BB95-7FECF0281D4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602A456F-4F3C-4AE7-B4FF-31BE246DD9D6}"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9FF1B9AD-1B5F-4CDC-8D58-E4BBD66CC649}"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6.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6.pn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56113103124010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21000"/>
          </a:blip>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rgbClr val="FF0000"/>
                </a:solidFill>
                <a:latin typeface="Arial"/>
                <a:ea typeface="微软雅黑"/>
              </a:rPr>
              <a:t>建立有效绩效评估的管理方法</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63828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X</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1</a:t>
            </a:r>
            <a:r>
              <a:rPr lang="zh-CN" sz="2400" b="0" strike="noStrike" spc="-1">
                <a:solidFill>
                  <a:schemeClr val="accent1"/>
                </a:solidFill>
                <a:latin typeface="微软雅黑"/>
                <a:ea typeface="微软雅黑"/>
              </a:rPr>
              <a:t>章  什么是绩效评估</a:t>
            </a:r>
            <a:endParaRPr lang="en-US" sz="2400" b="0" strike="noStrike" spc="-1">
              <a:solidFill>
                <a:srgbClr val="000000"/>
              </a:solidFill>
              <a:latin typeface="Arial"/>
            </a:endParaRPr>
          </a:p>
          <a:p>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2</a:t>
            </a:r>
            <a:r>
              <a:rPr lang="zh-CN" sz="2400" b="0" strike="noStrike" spc="-1">
                <a:solidFill>
                  <a:schemeClr val="accent1"/>
                </a:solidFill>
                <a:latin typeface="微软雅黑"/>
                <a:ea typeface="微软雅黑"/>
              </a:rPr>
              <a:t>章  设定明确的绩效指标</a:t>
            </a:r>
            <a:endParaRPr lang="en-US" sz="2400" b="0" strike="noStrike" spc="-1">
              <a:solidFill>
                <a:srgbClr val="000000"/>
              </a:solidFill>
              <a:latin typeface="Arial"/>
            </a:endParaRPr>
          </a:p>
          <a:p>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3</a:t>
            </a:r>
            <a:r>
              <a:rPr lang="zh-CN" sz="2400" b="0" strike="noStrike" spc="-1">
                <a:solidFill>
                  <a:schemeClr val="accent1"/>
                </a:solidFill>
                <a:latin typeface="微软雅黑"/>
                <a:ea typeface="微软雅黑"/>
              </a:rPr>
              <a:t>章  建立有效的绩效评估体系</a:t>
            </a:r>
            <a:endParaRPr lang="en-US" sz="2400" b="0" strike="noStrike" spc="-1">
              <a:solidFill>
                <a:srgbClr val="000000"/>
              </a:solidFill>
              <a:latin typeface="Arial"/>
            </a:endParaRPr>
          </a:p>
          <a:p>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4</a:t>
            </a:r>
            <a:r>
              <a:rPr lang="zh-CN" sz="2400" b="0" strike="noStrike" spc="-1">
                <a:solidFill>
                  <a:schemeClr val="accent1"/>
                </a:solidFill>
                <a:latin typeface="微软雅黑"/>
                <a:ea typeface="微软雅黑"/>
              </a:rPr>
              <a:t>章  实施绩效评估</a:t>
            </a:r>
            <a:endParaRPr lang="en-US" sz="2400" b="0" strike="noStrike" spc="-1">
              <a:solidFill>
                <a:srgbClr val="000000"/>
              </a:solidFill>
              <a:latin typeface="Arial"/>
            </a:endParaRPr>
          </a:p>
          <a:p>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5</a:t>
            </a:r>
            <a:r>
              <a:rPr lang="zh-CN" sz="2400" b="0" strike="noStrike" spc="-1">
                <a:solidFill>
                  <a:schemeClr val="accent1"/>
                </a:solidFill>
                <a:latin typeface="微软雅黑"/>
                <a:ea typeface="微软雅黑"/>
              </a:rPr>
              <a:t>章  绩效评估的改进与持续优化</a:t>
            </a:r>
            <a:endParaRPr lang="en-US" sz="2400" b="0" strike="noStrike" spc="-1">
              <a:solidFill>
                <a:srgbClr val="000000"/>
              </a:solidFill>
              <a:latin typeface="Arial"/>
            </a:endParaRPr>
          </a:p>
          <a:p>
            <a:pPr defTabSz="914400">
              <a:lnSpc>
                <a:spcPct val="100000"/>
              </a:lnSpc>
            </a:pPr>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6</a:t>
            </a:r>
            <a:r>
              <a:rPr lang="zh-CN" sz="2400" b="0" strike="noStrike" spc="-1">
                <a:solidFill>
                  <a:schemeClr val="accent1"/>
                </a:solidFill>
                <a:latin typeface="微软雅黑"/>
                <a:ea typeface="微软雅黑"/>
              </a:rPr>
              <a:t>章  总结与展望</a:t>
            </a:r>
            <a:endParaRPr lang="en-US" sz="24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什么是绩效评估</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8259480" y="741600"/>
            <a:ext cx="228060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200" b="1" strike="noStrike" spc="299">
                <a:solidFill>
                  <a:schemeClr val="dk1"/>
                </a:solidFill>
                <a:latin typeface="Arial"/>
                <a:ea typeface="微软雅黑"/>
              </a:rPr>
              <a:t>绩效评估的定义</a:t>
            </a:r>
            <a:endParaRPr lang="en-US" sz="2200" b="0" strike="noStrike" spc="-1">
              <a:solidFill>
                <a:srgbClr val="000000"/>
              </a:solidFill>
              <a:latin typeface="Arial"/>
            </a:endParaRPr>
          </a:p>
        </p:txBody>
      </p:sp>
      <p:sp>
        <p:nvSpPr>
          <p:cNvPr id="82"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400" b="0" strike="noStrike" spc="148">
                <a:solidFill>
                  <a:schemeClr val="dk1"/>
                </a:solidFill>
                <a:latin typeface="Arial"/>
                <a:ea typeface="微软雅黑"/>
              </a:rPr>
              <a:t>绩效评估是对个人、团队或组织在实现目标和任务过程中表现的评价和反馈机制。这是一个重要的管理工具，能够帮助管理者了解员工的工作表现，为管理决策提供依据。</a:t>
            </a:r>
            <a:endParaRPr lang="en-US" sz="14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4" name="PlaceHolder 1"/>
          <p:cNvSpPr>
            <a:spLocks noGrp="1"/>
          </p:cNvSpPr>
          <p:nvPr>
            <p:ph type="title" idx="4294967295"/>
          </p:nvPr>
        </p:nvSpPr>
        <p:spPr>
          <a:xfrm>
            <a:off x="66600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绩效评估的重要性</a:t>
            </a:r>
            <a:endParaRPr lang="en-US" sz="3600" b="0" strike="noStrike" spc="-1">
              <a:solidFill>
                <a:schemeClr val="dk1"/>
              </a:solidFill>
              <a:latin typeface="Arial"/>
            </a:endParaRPr>
          </a:p>
        </p:txBody>
      </p:sp>
      <p:sp>
        <p:nvSpPr>
          <p:cNvPr id="85" name="content.1.subtitle"/>
          <p:cNvSpPr/>
          <p:nvPr/>
        </p:nvSpPr>
        <p:spPr>
          <a:xfrm>
            <a:off x="1277640" y="39934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通过评估反馈，可以发现工作中存在的问题并及时改进，提高整体工作绩效。</a:t>
            </a:r>
            <a:endParaRPr lang="en-US" sz="1400" b="0" strike="noStrike" spc="-1">
              <a:solidFill>
                <a:srgbClr val="000000"/>
              </a:solidFill>
              <a:latin typeface="Arial"/>
            </a:endParaRPr>
          </a:p>
        </p:txBody>
      </p:sp>
      <p:sp>
        <p:nvSpPr>
          <p:cNvPr id="86" name="content.1.title"/>
          <p:cNvSpPr/>
          <p:nvPr/>
        </p:nvSpPr>
        <p:spPr>
          <a:xfrm>
            <a:off x="1278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提高工作绩效</a:t>
            </a:r>
            <a:endParaRPr lang="en-US" sz="1800" b="0" strike="noStrike" spc="-1">
              <a:solidFill>
                <a:srgbClr val="000000"/>
              </a:solidFill>
              <a:latin typeface="Arial"/>
            </a:endParaRPr>
          </a:p>
        </p:txBody>
      </p:sp>
      <p:sp>
        <p:nvSpPr>
          <p:cNvPr id="87" name="content.2.subtitle"/>
          <p:cNvSpPr/>
          <p:nvPr/>
        </p:nvSpPr>
        <p:spPr>
          <a:xfrm>
            <a:off x="9073080" y="36187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合理的绩效评估机制可以激励员工积极进取，努力提升个人能力和工作表现。</a:t>
            </a:r>
            <a:endParaRPr lang="en-US" sz="1400" b="0" strike="noStrike" spc="-1">
              <a:solidFill>
                <a:srgbClr val="000000"/>
              </a:solidFill>
              <a:latin typeface="Arial"/>
            </a:endParaRPr>
          </a:p>
        </p:txBody>
      </p:sp>
      <p:sp>
        <p:nvSpPr>
          <p:cNvPr id="88" name="content.2.title"/>
          <p:cNvSpPr/>
          <p:nvPr/>
        </p:nvSpPr>
        <p:spPr>
          <a:xfrm>
            <a:off x="9072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激励员工</a:t>
            </a:r>
            <a:endParaRPr lang="en-US" sz="1800" b="0" strike="noStrike" spc="-1">
              <a:solidFill>
                <a:srgbClr val="000000"/>
              </a:solidFill>
              <a:latin typeface="Arial"/>
            </a:endParaRPr>
          </a:p>
        </p:txBody>
      </p:sp>
      <p:sp>
        <p:nvSpPr>
          <p:cNvPr id="89" name="content.3.subtitle"/>
          <p:cNvSpPr/>
          <p:nvPr/>
        </p:nvSpPr>
        <p:spPr>
          <a:xfrm>
            <a:off x="3876120" y="377856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通过评估结果，可以为员工提供发展方向和培训需求，促进员工个人成长和职业发展。</a:t>
            </a:r>
            <a:endParaRPr lang="en-US" sz="1400" b="0" strike="noStrike" spc="-1">
              <a:solidFill>
                <a:srgbClr val="000000"/>
              </a:solidFill>
              <a:latin typeface="Arial"/>
            </a:endParaRPr>
          </a:p>
        </p:txBody>
      </p:sp>
      <p:sp>
        <p:nvSpPr>
          <p:cNvPr id="90" name="content.3.title"/>
          <p:cNvSpPr/>
          <p:nvPr/>
        </p:nvSpPr>
        <p:spPr>
          <a:xfrm>
            <a:off x="387684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促进发展</a:t>
            </a:r>
            <a:endParaRPr lang="en-US" sz="1800" b="0" strike="noStrike" spc="-1">
              <a:solidFill>
                <a:srgbClr val="000000"/>
              </a:solidFill>
              <a:latin typeface="Arial"/>
            </a:endParaRPr>
          </a:p>
        </p:txBody>
      </p:sp>
      <p:sp>
        <p:nvSpPr>
          <p:cNvPr id="91" name="content.4.subtitle"/>
          <p:cNvSpPr/>
          <p:nvPr/>
        </p:nvSpPr>
        <p:spPr>
          <a:xfrm>
            <a:off x="647424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绩效评估结果可以帮助组织优化人才配置，提升整体竞争力，实现长远发展目标。</a:t>
            </a:r>
            <a:endParaRPr lang="en-US" sz="1400" b="0" strike="noStrike" spc="-1">
              <a:solidFill>
                <a:srgbClr val="000000"/>
              </a:solidFill>
              <a:latin typeface="Arial"/>
            </a:endParaRPr>
          </a:p>
        </p:txBody>
      </p:sp>
      <p:sp>
        <p:nvSpPr>
          <p:cNvPr id="92" name="content.4.title"/>
          <p:cNvSpPr/>
          <p:nvPr/>
        </p:nvSpPr>
        <p:spPr>
          <a:xfrm>
            <a:off x="647496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提升组织竞争力</a:t>
            </a:r>
            <a:endParaRPr lang="en-US" sz="18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3" name="PlaceHolder 1"/>
          <p:cNvSpPr>
            <a:spLocks noGrp="1"/>
          </p:cNvSpPr>
          <p:nvPr>
            <p:ph type="title" idx="4294967295"/>
          </p:nvPr>
        </p:nvSpPr>
        <p:spPr>
          <a:xfrm>
            <a:off x="66600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绩效评估的作用</a:t>
            </a:r>
            <a:endParaRPr lang="en-US" sz="3600" b="0" strike="noStrike" spc="-1">
              <a:solidFill>
                <a:schemeClr val="dk1"/>
              </a:solidFill>
              <a:latin typeface="Arial"/>
            </a:endParaRPr>
          </a:p>
        </p:txBody>
      </p:sp>
      <p:sp>
        <p:nvSpPr>
          <p:cNvPr id="94" name="content.1.subtitle"/>
          <p:cNvSpPr/>
          <p:nvPr/>
        </p:nvSpPr>
        <p:spPr>
          <a:xfrm>
            <a:off x="1277640" y="39934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通过绩效评估，管理者可以客观评价员工的工作表现，为员工提供改进和发展建议。</a:t>
            </a:r>
            <a:endParaRPr lang="en-US" sz="1400" b="0" strike="noStrike" spc="-1">
              <a:solidFill>
                <a:srgbClr val="000000"/>
              </a:solidFill>
              <a:latin typeface="Arial"/>
            </a:endParaRPr>
          </a:p>
        </p:txBody>
      </p:sp>
      <p:sp>
        <p:nvSpPr>
          <p:cNvPr id="95" name="content.1.title"/>
          <p:cNvSpPr/>
          <p:nvPr/>
        </p:nvSpPr>
        <p:spPr>
          <a:xfrm>
            <a:off x="1278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评估员工表现</a:t>
            </a:r>
            <a:endParaRPr lang="en-US" sz="1800" b="0" strike="noStrike" spc="-1">
              <a:solidFill>
                <a:srgbClr val="000000"/>
              </a:solidFill>
              <a:latin typeface="Arial"/>
            </a:endParaRPr>
          </a:p>
        </p:txBody>
      </p:sp>
      <p:sp>
        <p:nvSpPr>
          <p:cNvPr id="96" name="content.2.subtitle"/>
          <p:cNvSpPr/>
          <p:nvPr/>
        </p:nvSpPr>
        <p:spPr>
          <a:xfrm>
            <a:off x="9073080" y="36187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根据绩效评估结果，可以明确奖励表现优秀的员工并采取必要的惩罚措施来促进工作效率。</a:t>
            </a:r>
            <a:endParaRPr lang="en-US" sz="1400" b="0" strike="noStrike" spc="-1">
              <a:solidFill>
                <a:srgbClr val="000000"/>
              </a:solidFill>
              <a:latin typeface="Arial"/>
            </a:endParaRPr>
          </a:p>
        </p:txBody>
      </p:sp>
      <p:sp>
        <p:nvSpPr>
          <p:cNvPr id="97" name="content.2.title"/>
          <p:cNvSpPr/>
          <p:nvPr/>
        </p:nvSpPr>
        <p:spPr>
          <a:xfrm>
            <a:off x="9072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确定奖惩措施</a:t>
            </a:r>
            <a:endParaRPr lang="en-US" sz="1800" b="0" strike="noStrike" spc="-1">
              <a:solidFill>
                <a:srgbClr val="000000"/>
              </a:solidFill>
              <a:latin typeface="Arial"/>
            </a:endParaRPr>
          </a:p>
        </p:txBody>
      </p:sp>
      <p:sp>
        <p:nvSpPr>
          <p:cNvPr id="98" name="content.3.subtitle"/>
          <p:cNvSpPr/>
          <p:nvPr/>
        </p:nvSpPr>
        <p:spPr>
          <a:xfrm>
            <a:off x="3876120" y="377856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根据不同员工的绩效表现，可以调整激励政策，激发员工的工作动力和积极性。</a:t>
            </a:r>
            <a:endParaRPr lang="en-US" sz="1400" b="0" strike="noStrike" spc="-1">
              <a:solidFill>
                <a:srgbClr val="000000"/>
              </a:solidFill>
              <a:latin typeface="Arial"/>
            </a:endParaRPr>
          </a:p>
        </p:txBody>
      </p:sp>
      <p:sp>
        <p:nvSpPr>
          <p:cNvPr id="99" name="content.3.title"/>
          <p:cNvSpPr/>
          <p:nvPr/>
        </p:nvSpPr>
        <p:spPr>
          <a:xfrm>
            <a:off x="387684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调整激励政策</a:t>
            </a:r>
            <a:endParaRPr lang="en-US" sz="1800" b="0" strike="noStrike" spc="-1">
              <a:solidFill>
                <a:srgbClr val="000000"/>
              </a:solidFill>
              <a:latin typeface="Arial"/>
            </a:endParaRPr>
          </a:p>
        </p:txBody>
      </p:sp>
      <p:sp>
        <p:nvSpPr>
          <p:cNvPr id="100" name="content.4.subtitle"/>
          <p:cNvSpPr/>
          <p:nvPr/>
        </p:nvSpPr>
        <p:spPr>
          <a:xfrm>
            <a:off x="647424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绩效评估结果可以为员工的职业发展提供指导和建议，帮助员工规划职业生涯。</a:t>
            </a:r>
            <a:endParaRPr lang="en-US" sz="1400" b="0" strike="noStrike" spc="-1">
              <a:solidFill>
                <a:srgbClr val="000000"/>
              </a:solidFill>
              <a:latin typeface="Arial"/>
            </a:endParaRPr>
          </a:p>
        </p:txBody>
      </p:sp>
      <p:sp>
        <p:nvSpPr>
          <p:cNvPr id="101" name="content.4.title"/>
          <p:cNvSpPr/>
          <p:nvPr/>
        </p:nvSpPr>
        <p:spPr>
          <a:xfrm>
            <a:off x="647496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为职业发展提供指导</a:t>
            </a:r>
            <a:endParaRPr lang="en-US" sz="18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2" name="PlaceHolder 1"/>
          <p:cNvSpPr>
            <a:spLocks noGrp="1"/>
          </p:cNvSpPr>
          <p:nvPr>
            <p:ph type="title" idx="4294967295"/>
          </p:nvPr>
        </p:nvSpPr>
        <p:spPr>
          <a:xfrm>
            <a:off x="66600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绩效评估方法</a:t>
            </a:r>
            <a:endParaRPr lang="en-US" sz="3600" b="0" strike="noStrike" spc="-1">
              <a:solidFill>
                <a:schemeClr val="dk1"/>
              </a:solidFill>
              <a:latin typeface="Arial"/>
            </a:endParaRPr>
          </a:p>
        </p:txBody>
      </p:sp>
      <p:sp>
        <p:nvSpPr>
          <p:cNvPr id="103" name="content.1.subtitle"/>
          <p:cNvSpPr/>
          <p:nvPr/>
        </p:nvSpPr>
        <p:spPr>
          <a:xfrm>
            <a:off x="1277640" y="39934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涵盖上下级、同事和客户的评价，全面了解员工表现，有利于发现问题和改进。</a:t>
            </a:r>
            <a:endParaRPr lang="en-US" sz="1400" b="0" strike="noStrike" spc="-1">
              <a:solidFill>
                <a:srgbClr val="000000"/>
              </a:solidFill>
              <a:latin typeface="Arial"/>
            </a:endParaRPr>
          </a:p>
        </p:txBody>
      </p:sp>
      <p:sp>
        <p:nvSpPr>
          <p:cNvPr id="104" name="content.1.title"/>
          <p:cNvSpPr/>
          <p:nvPr/>
        </p:nvSpPr>
        <p:spPr>
          <a:xfrm>
            <a:off x="1278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360</a:t>
            </a:r>
            <a:r>
              <a:rPr lang="zh-CN" sz="1800" b="1" strike="noStrike" spc="-1">
                <a:solidFill>
                  <a:schemeClr val="accent1"/>
                </a:solidFill>
                <a:latin typeface="微软雅黑"/>
                <a:ea typeface="微软雅黑"/>
              </a:rPr>
              <a:t>度评估</a:t>
            </a:r>
            <a:endParaRPr lang="en-US" sz="1800" b="0" strike="noStrike" spc="-1">
              <a:solidFill>
                <a:srgbClr val="000000"/>
              </a:solidFill>
              <a:latin typeface="Arial"/>
            </a:endParaRPr>
          </a:p>
        </p:txBody>
      </p:sp>
      <p:sp>
        <p:nvSpPr>
          <p:cNvPr id="105" name="content.2.subtitle"/>
          <p:cNvSpPr/>
          <p:nvPr/>
        </p:nvSpPr>
        <p:spPr>
          <a:xfrm>
            <a:off x="9073080" y="36187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根据目标和标准对员工的工作表现进行评定和评价，为员工提供绩效反馈和改进建议。</a:t>
            </a:r>
            <a:endParaRPr lang="en-US" sz="1400" b="0" strike="noStrike" spc="-1">
              <a:solidFill>
                <a:srgbClr val="000000"/>
              </a:solidFill>
              <a:latin typeface="Arial"/>
            </a:endParaRPr>
          </a:p>
        </p:txBody>
      </p:sp>
      <p:sp>
        <p:nvSpPr>
          <p:cNvPr id="106" name="content.2.title"/>
          <p:cNvSpPr/>
          <p:nvPr/>
        </p:nvSpPr>
        <p:spPr>
          <a:xfrm>
            <a:off x="9072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绩效考核</a:t>
            </a:r>
            <a:endParaRPr lang="en-US" sz="1800" b="0" strike="noStrike" spc="-1">
              <a:solidFill>
                <a:srgbClr val="000000"/>
              </a:solidFill>
              <a:latin typeface="Arial"/>
            </a:endParaRPr>
          </a:p>
        </p:txBody>
      </p:sp>
      <p:sp>
        <p:nvSpPr>
          <p:cNvPr id="107" name="content.3.subtitle"/>
          <p:cNvSpPr/>
          <p:nvPr/>
        </p:nvSpPr>
        <p:spPr>
          <a:xfrm>
            <a:off x="3876120" y="377856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设定关键绩效指标，明确员工工作目标和标准，进行定期考核和评估，促进目标达成。</a:t>
            </a:r>
            <a:endParaRPr lang="en-US" sz="1400" b="0" strike="noStrike" spc="-1">
              <a:solidFill>
                <a:srgbClr val="000000"/>
              </a:solidFill>
              <a:latin typeface="Arial"/>
            </a:endParaRPr>
          </a:p>
        </p:txBody>
      </p:sp>
      <p:sp>
        <p:nvSpPr>
          <p:cNvPr id="108" name="content.3.title"/>
          <p:cNvSpPr/>
          <p:nvPr/>
        </p:nvSpPr>
        <p:spPr>
          <a:xfrm>
            <a:off x="387684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KPI</a:t>
            </a:r>
            <a:r>
              <a:rPr lang="zh-CN" sz="1800" b="1" strike="noStrike" spc="-1">
                <a:solidFill>
                  <a:schemeClr val="accent1"/>
                </a:solidFill>
                <a:latin typeface="微软雅黑"/>
                <a:ea typeface="微软雅黑"/>
              </a:rPr>
              <a:t>制定</a:t>
            </a:r>
            <a:endParaRPr lang="en-US" sz="1800" b="0" strike="noStrike" spc="-1">
              <a:solidFill>
                <a:srgbClr val="000000"/>
              </a:solidFill>
              <a:latin typeface="Arial"/>
            </a:endParaRPr>
          </a:p>
        </p:txBody>
      </p:sp>
      <p:sp>
        <p:nvSpPr>
          <p:cNvPr id="109" name="content.4.subtitle"/>
          <p:cNvSpPr/>
          <p:nvPr/>
        </p:nvSpPr>
        <p:spPr>
          <a:xfrm>
            <a:off x="647424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通过设定明确的工作目标和计划，评估员工的目标完成情况，推动员工实现个人和组织目标。</a:t>
            </a:r>
            <a:endParaRPr lang="en-US" sz="1400" b="0" strike="noStrike" spc="-1">
              <a:solidFill>
                <a:srgbClr val="000000"/>
              </a:solidFill>
              <a:latin typeface="Arial"/>
            </a:endParaRPr>
          </a:p>
        </p:txBody>
      </p:sp>
      <p:sp>
        <p:nvSpPr>
          <p:cNvPr id="110" name="content.4.title"/>
          <p:cNvSpPr/>
          <p:nvPr/>
        </p:nvSpPr>
        <p:spPr>
          <a:xfrm>
            <a:off x="647496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目标管理</a:t>
            </a:r>
            <a:endParaRPr lang="en-US" sz="18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1"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2" name="title"/>
          <p:cNvSpPr/>
          <p:nvPr/>
        </p:nvSpPr>
        <p:spPr>
          <a:xfrm>
            <a:off x="8259480" y="741600"/>
            <a:ext cx="228060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200" b="1" strike="noStrike" spc="299">
                <a:solidFill>
                  <a:schemeClr val="dk1"/>
                </a:solidFill>
                <a:latin typeface="Arial"/>
                <a:ea typeface="微软雅黑"/>
              </a:rPr>
              <a:t>绩效评估流程</a:t>
            </a:r>
            <a:endParaRPr lang="en-US" sz="2200" b="0" strike="noStrike" spc="-1">
              <a:solidFill>
                <a:srgbClr val="000000"/>
              </a:solidFill>
              <a:latin typeface="Arial"/>
            </a:endParaRPr>
          </a:p>
        </p:txBody>
      </p:sp>
      <p:sp>
        <p:nvSpPr>
          <p:cNvPr id="113"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400" b="0" strike="noStrike" spc="148">
                <a:solidFill>
                  <a:schemeClr val="dk1"/>
                </a:solidFill>
                <a:latin typeface="Arial"/>
                <a:ea typeface="微软雅黑"/>
              </a:rPr>
              <a:t>绩效评估流程通常包括设定绩效标准和目标、收集评估数据、对比实际表现和预期目标、提供反馈和改进建议、制定奖惩措施等步骤。确保评估流程公正、透明，能够促进员工工作表现的提升。</a:t>
            </a:r>
            <a:endParaRPr lang="en-US" sz="1400" b="0" strike="noStrike" spc="-1">
              <a:solidFill>
                <a:srgbClr val="000000"/>
              </a:solidFill>
              <a:latin typeface="Arial"/>
            </a:endParaRPr>
          </a:p>
        </p:txBody>
      </p:sp>
      <p:sp>
        <p:nvSpPr>
          <p:cNvPr id="114"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5"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16"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设定明确的绩效指标</a:t>
            </a:r>
            <a:endParaRPr lang="en-US" sz="3600" b="0" strike="noStrike" spc="-1">
              <a:solidFill>
                <a:schemeClr val="dk1"/>
              </a:solidFill>
              <a:latin typeface="Arial"/>
            </a:endParaRPr>
          </a:p>
        </p:txBody>
      </p:sp>
      <p:sp>
        <p:nvSpPr>
          <p:cNvPr id="117"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8"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9" name="title"/>
          <p:cNvSpPr/>
          <p:nvPr/>
        </p:nvSpPr>
        <p:spPr>
          <a:xfrm>
            <a:off x="8259480" y="741600"/>
            <a:ext cx="228060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200" b="1" strike="noStrike" spc="299">
                <a:solidFill>
                  <a:schemeClr val="dk1"/>
                </a:solidFill>
                <a:latin typeface="Arial"/>
                <a:ea typeface="微软雅黑"/>
              </a:rPr>
              <a:t>确定绩效指标的重要性</a:t>
            </a:r>
            <a:endParaRPr lang="en-US" sz="2200" b="0" strike="noStrike" spc="-1">
              <a:solidFill>
                <a:srgbClr val="000000"/>
              </a:solidFill>
              <a:latin typeface="Arial"/>
            </a:endParaRPr>
          </a:p>
        </p:txBody>
      </p:sp>
      <p:sp>
        <p:nvSpPr>
          <p:cNvPr id="120"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400" b="0" strike="noStrike" spc="148">
                <a:solidFill>
                  <a:schemeClr val="dk1"/>
                </a:solidFill>
                <a:latin typeface="Arial"/>
                <a:ea typeface="微软雅黑"/>
              </a:rPr>
              <a:t>绩效指标是评估个人或团队绩效的依据，应该具有明确的量化标准。建立有效的绩效评估体系需要明确的指标来衡量绩效表现，从而实现管理目标的有效监控与评估。</a:t>
            </a:r>
            <a:endParaRPr lang="en-US" sz="1400" b="0" strike="noStrike" spc="-1">
              <a:solidFill>
                <a:srgbClr val="000000"/>
              </a:solidFill>
              <a:latin typeface="Arial"/>
            </a:endParaRPr>
          </a:p>
        </p:txBody>
      </p:sp>
      <p:sp>
        <p:nvSpPr>
          <p:cNvPr id="121"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2" name="PlaceHolder 1"/>
          <p:cNvSpPr>
            <a:spLocks noGrp="1"/>
          </p:cNvSpPr>
          <p:nvPr>
            <p:ph type="title" idx="4294967295"/>
          </p:nvPr>
        </p:nvSpPr>
        <p:spPr>
          <a:xfrm>
            <a:off x="66600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设定</a:t>
            </a:r>
            <a:r>
              <a:rPr lang="en-US" sz="3600" b="1" strike="noStrike" spc="299">
                <a:solidFill>
                  <a:schemeClr val="accent1"/>
                </a:solidFill>
                <a:latin typeface="微软雅黑"/>
                <a:ea typeface="微软雅黑"/>
              </a:rPr>
              <a:t>SMART</a:t>
            </a:r>
            <a:r>
              <a:rPr lang="zh-CN" sz="3600" b="1" strike="noStrike" spc="299">
                <a:solidFill>
                  <a:schemeClr val="accent1"/>
                </a:solidFill>
                <a:latin typeface="微软雅黑"/>
                <a:ea typeface="微软雅黑"/>
              </a:rPr>
              <a:t>目标</a:t>
            </a:r>
            <a:endParaRPr lang="en-US" sz="3600" b="0" strike="noStrike" spc="-1">
              <a:solidFill>
                <a:schemeClr val="dk1"/>
              </a:solidFill>
              <a:latin typeface="Arial"/>
            </a:endParaRPr>
          </a:p>
        </p:txBody>
      </p:sp>
      <p:sp>
        <p:nvSpPr>
          <p:cNvPr id="123" name="content.1.subtitle"/>
          <p:cNvSpPr/>
          <p:nvPr/>
        </p:nvSpPr>
        <p:spPr>
          <a:xfrm>
            <a:off x="1277640" y="39934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确保目标清晰明确</a:t>
            </a:r>
            <a:endParaRPr lang="en-US" sz="1400" b="0" strike="noStrike" spc="-1">
              <a:solidFill>
                <a:srgbClr val="000000"/>
              </a:solidFill>
              <a:latin typeface="Arial"/>
            </a:endParaRPr>
          </a:p>
        </p:txBody>
      </p:sp>
      <p:sp>
        <p:nvSpPr>
          <p:cNvPr id="124" name="content.1.title"/>
          <p:cNvSpPr/>
          <p:nvPr/>
        </p:nvSpPr>
        <p:spPr>
          <a:xfrm>
            <a:off x="1278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具体（</a:t>
            </a:r>
            <a:r>
              <a:rPr lang="en-US" sz="1800" b="1" strike="noStrike" spc="-1">
                <a:solidFill>
                  <a:schemeClr val="accent1"/>
                </a:solidFill>
                <a:latin typeface="微软雅黑"/>
                <a:ea typeface="微软雅黑"/>
              </a:rPr>
              <a:t>Specific</a:t>
            </a:r>
            <a:r>
              <a:rPr lang="zh-CN" sz="1800" b="1" strike="noStrike" spc="-1">
                <a:solidFill>
                  <a:schemeClr val="accent1"/>
                </a:solidFill>
                <a:latin typeface="微软雅黑"/>
                <a:ea typeface="微软雅黑"/>
              </a:rPr>
              <a:t>）</a:t>
            </a:r>
            <a:endParaRPr lang="en-US" sz="1800" b="0" strike="noStrike" spc="-1">
              <a:solidFill>
                <a:srgbClr val="000000"/>
              </a:solidFill>
              <a:latin typeface="Arial"/>
            </a:endParaRPr>
          </a:p>
        </p:txBody>
      </p:sp>
      <p:sp>
        <p:nvSpPr>
          <p:cNvPr id="125" name="content.2.subtitle"/>
          <p:cNvSpPr/>
          <p:nvPr/>
        </p:nvSpPr>
        <p:spPr>
          <a:xfrm>
            <a:off x="9073080" y="36187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能够量化评估标准</a:t>
            </a:r>
            <a:endParaRPr lang="en-US" sz="1400" b="0" strike="noStrike" spc="-1">
              <a:solidFill>
                <a:srgbClr val="000000"/>
              </a:solidFill>
              <a:latin typeface="Arial"/>
            </a:endParaRPr>
          </a:p>
        </p:txBody>
      </p:sp>
      <p:sp>
        <p:nvSpPr>
          <p:cNvPr id="126" name="content.2.title"/>
          <p:cNvSpPr/>
          <p:nvPr/>
        </p:nvSpPr>
        <p:spPr>
          <a:xfrm>
            <a:off x="9072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可衡量（</a:t>
            </a:r>
            <a:r>
              <a:rPr lang="en-US" sz="1800" b="1" strike="noStrike" spc="-1">
                <a:solidFill>
                  <a:schemeClr val="accent1"/>
                </a:solidFill>
                <a:latin typeface="微软雅黑"/>
                <a:ea typeface="微软雅黑"/>
              </a:rPr>
              <a:t>Measurable</a:t>
            </a:r>
            <a:r>
              <a:rPr lang="zh-CN" sz="1800" b="1" strike="noStrike" spc="-1">
                <a:solidFill>
                  <a:schemeClr val="accent1"/>
                </a:solidFill>
                <a:latin typeface="微软雅黑"/>
                <a:ea typeface="微软雅黑"/>
              </a:rPr>
              <a:t>）</a:t>
            </a:r>
            <a:endParaRPr lang="en-US" sz="1800" b="0" strike="noStrike" spc="-1">
              <a:solidFill>
                <a:srgbClr val="000000"/>
              </a:solidFill>
              <a:latin typeface="Arial"/>
            </a:endParaRPr>
          </a:p>
        </p:txBody>
      </p:sp>
      <p:sp>
        <p:nvSpPr>
          <p:cNvPr id="127" name="content.3.subtitle"/>
          <p:cNvSpPr/>
          <p:nvPr/>
        </p:nvSpPr>
        <p:spPr>
          <a:xfrm>
            <a:off x="3876120" y="377856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目标设定应该实现可能</a:t>
            </a:r>
            <a:endParaRPr lang="en-US" sz="1400" b="0" strike="noStrike" spc="-1">
              <a:solidFill>
                <a:srgbClr val="000000"/>
              </a:solidFill>
              <a:latin typeface="Arial"/>
            </a:endParaRPr>
          </a:p>
        </p:txBody>
      </p:sp>
      <p:sp>
        <p:nvSpPr>
          <p:cNvPr id="128" name="content.3.title"/>
          <p:cNvSpPr/>
          <p:nvPr/>
        </p:nvSpPr>
        <p:spPr>
          <a:xfrm>
            <a:off x="387684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达成性（</a:t>
            </a:r>
            <a:r>
              <a:rPr lang="en-US" sz="1800" b="1" strike="noStrike" spc="-1">
                <a:solidFill>
                  <a:schemeClr val="accent1"/>
                </a:solidFill>
                <a:latin typeface="微软雅黑"/>
                <a:ea typeface="微软雅黑"/>
              </a:rPr>
              <a:t>Achievable</a:t>
            </a:r>
            <a:r>
              <a:rPr lang="zh-CN" sz="1800" b="1" strike="noStrike" spc="-1">
                <a:solidFill>
                  <a:schemeClr val="accent1"/>
                </a:solidFill>
                <a:latin typeface="微软雅黑"/>
                <a:ea typeface="微软雅黑"/>
              </a:rPr>
              <a:t>）</a:t>
            </a:r>
            <a:endParaRPr lang="en-US" sz="1800" b="0" strike="noStrike" spc="-1">
              <a:solidFill>
                <a:srgbClr val="000000"/>
              </a:solidFill>
              <a:latin typeface="Arial"/>
            </a:endParaRPr>
          </a:p>
        </p:txBody>
      </p:sp>
      <p:sp>
        <p:nvSpPr>
          <p:cNvPr id="129" name="content.4.subtitle"/>
          <p:cNvSpPr/>
          <p:nvPr/>
        </p:nvSpPr>
        <p:spPr>
          <a:xfrm>
            <a:off x="647424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与职责和目标保持一致</a:t>
            </a:r>
            <a:endParaRPr lang="en-US" sz="1400" b="0" strike="noStrike" spc="-1">
              <a:solidFill>
                <a:srgbClr val="000000"/>
              </a:solidFill>
              <a:latin typeface="Arial"/>
            </a:endParaRPr>
          </a:p>
        </p:txBody>
      </p:sp>
      <p:sp>
        <p:nvSpPr>
          <p:cNvPr id="130" name="content.4.title"/>
          <p:cNvSpPr/>
          <p:nvPr/>
        </p:nvSpPr>
        <p:spPr>
          <a:xfrm>
            <a:off x="647496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相关性（</a:t>
            </a:r>
            <a:r>
              <a:rPr lang="en-US" sz="1800" b="1" strike="noStrike" spc="-1">
                <a:solidFill>
                  <a:schemeClr val="accent1"/>
                </a:solidFill>
                <a:latin typeface="微软雅黑"/>
                <a:ea typeface="微软雅黑"/>
              </a:rPr>
              <a:t>Relevant</a:t>
            </a:r>
            <a:r>
              <a:rPr lang="zh-CN" sz="1800" b="1" strike="noStrike" spc="-1">
                <a:solidFill>
                  <a:schemeClr val="accent1"/>
                </a:solidFill>
                <a:latin typeface="微软雅黑"/>
                <a:ea typeface="微软雅黑"/>
              </a:rPr>
              <a:t>）</a:t>
            </a:r>
            <a:endParaRPr lang="en-US" sz="18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1" name="PlaceHolder 1"/>
          <p:cNvSpPr>
            <a:spLocks noGrp="1"/>
          </p:cNvSpPr>
          <p:nvPr>
            <p:ph type="title" idx="4294967295"/>
          </p:nvPr>
        </p:nvSpPr>
        <p:spPr>
          <a:xfrm>
            <a:off x="66600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制定具体的绩效评估标准</a:t>
            </a:r>
            <a:endParaRPr lang="en-US" sz="3600" b="0" strike="noStrike" spc="-1">
              <a:solidFill>
                <a:schemeClr val="dk1"/>
              </a:solidFill>
              <a:latin typeface="Arial"/>
            </a:endParaRPr>
          </a:p>
        </p:txBody>
      </p:sp>
      <p:sp>
        <p:nvSpPr>
          <p:cNvPr id="132" name="content.1.subtitle"/>
          <p:cNvSpPr/>
          <p:nvPr/>
        </p:nvSpPr>
        <p:spPr>
          <a:xfrm>
            <a:off x="1277640" y="39934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将大目标分解为具体可执行的小任务</a:t>
            </a:r>
            <a:endParaRPr lang="en-US" sz="1400" b="0" strike="noStrike" spc="-1">
              <a:solidFill>
                <a:srgbClr val="000000"/>
              </a:solidFill>
              <a:latin typeface="Arial"/>
            </a:endParaRPr>
          </a:p>
        </p:txBody>
      </p:sp>
      <p:sp>
        <p:nvSpPr>
          <p:cNvPr id="133" name="content.1.title"/>
          <p:cNvSpPr/>
          <p:nvPr/>
        </p:nvSpPr>
        <p:spPr>
          <a:xfrm>
            <a:off x="1278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细化分解绩效指标</a:t>
            </a:r>
            <a:endParaRPr lang="en-US" sz="1800" b="0" strike="noStrike" spc="-1">
              <a:solidFill>
                <a:srgbClr val="000000"/>
              </a:solidFill>
              <a:latin typeface="Arial"/>
            </a:endParaRPr>
          </a:p>
        </p:txBody>
      </p:sp>
      <p:sp>
        <p:nvSpPr>
          <p:cNvPr id="134" name="content.2.subtitle"/>
          <p:cNvSpPr/>
          <p:nvPr/>
        </p:nvSpPr>
        <p:spPr>
          <a:xfrm>
            <a:off x="9073080" y="36187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评估标准应该具体、可衡量、明确</a:t>
            </a:r>
            <a:endParaRPr lang="en-US" sz="1400" b="0" strike="noStrike" spc="-1">
              <a:solidFill>
                <a:srgbClr val="000000"/>
              </a:solidFill>
              <a:latin typeface="Arial"/>
            </a:endParaRPr>
          </a:p>
        </p:txBody>
      </p:sp>
      <p:sp>
        <p:nvSpPr>
          <p:cNvPr id="135" name="content.2.title"/>
          <p:cNvSpPr/>
          <p:nvPr/>
        </p:nvSpPr>
        <p:spPr>
          <a:xfrm>
            <a:off x="9072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确保评估标准清晰可操作</a:t>
            </a:r>
            <a:endParaRPr lang="en-US" sz="1800" b="0" strike="noStrike" spc="-1">
              <a:solidFill>
                <a:srgbClr val="000000"/>
              </a:solidFill>
              <a:latin typeface="Arial"/>
            </a:endParaRPr>
          </a:p>
        </p:txBody>
      </p:sp>
      <p:sp>
        <p:nvSpPr>
          <p:cNvPr id="136" name="content.3.subtitle"/>
          <p:cNvSpPr/>
          <p:nvPr/>
        </p:nvSpPr>
        <p:spPr>
          <a:xfrm>
            <a:off x="3876120" y="377856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根据不同岗位特点定制不同的评估标准</a:t>
            </a:r>
            <a:endParaRPr lang="en-US" sz="1400" b="0" strike="noStrike" spc="-1">
              <a:solidFill>
                <a:srgbClr val="000000"/>
              </a:solidFill>
              <a:latin typeface="Arial"/>
            </a:endParaRPr>
          </a:p>
        </p:txBody>
      </p:sp>
      <p:sp>
        <p:nvSpPr>
          <p:cNvPr id="137" name="content.3.title"/>
          <p:cNvSpPr/>
          <p:nvPr/>
        </p:nvSpPr>
        <p:spPr>
          <a:xfrm>
            <a:off x="387684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根据工作职责调整评估标准</a:t>
            </a:r>
            <a:endParaRPr lang="en-US" sz="1800" b="0" strike="noStrike" spc="-1">
              <a:solidFill>
                <a:srgbClr val="000000"/>
              </a:solidFill>
              <a:latin typeface="Arial"/>
            </a:endParaRPr>
          </a:p>
        </p:txBody>
      </p:sp>
      <p:sp>
        <p:nvSpPr>
          <p:cNvPr id="138" name="content.4.subtitle"/>
          <p:cNvSpPr/>
          <p:nvPr/>
        </p:nvSpPr>
        <p:spPr>
          <a:xfrm>
            <a:off x="647424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139" name="content.4.title"/>
          <p:cNvSpPr/>
          <p:nvPr/>
        </p:nvSpPr>
        <p:spPr>
          <a:xfrm>
            <a:off x="647496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0" name="PlaceHolder 1"/>
          <p:cNvSpPr>
            <a:spLocks noGrp="1"/>
          </p:cNvSpPr>
          <p:nvPr>
            <p:ph type="title" idx="4294967295"/>
          </p:nvPr>
        </p:nvSpPr>
        <p:spPr>
          <a:xfrm>
            <a:off x="0" y="36000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绩效指标管理步骤</a:t>
            </a:r>
            <a:endParaRPr lang="en-US" sz="3600" b="0" strike="noStrike" spc="-1">
              <a:solidFill>
                <a:schemeClr val="dk1"/>
              </a:solidFill>
              <a:latin typeface="Arial"/>
            </a:endParaRPr>
          </a:p>
        </p:txBody>
      </p:sp>
      <p:sp>
        <p:nvSpPr>
          <p:cNvPr id="141" name="content.1.subtitle"/>
          <p:cNvSpPr/>
          <p:nvPr/>
        </p:nvSpPr>
        <p:spPr>
          <a:xfrm>
            <a:off x="12445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solidFill>
                <a:latin typeface="Arial"/>
                <a:ea typeface="微软雅黑"/>
              </a:rPr>
              <a:t>确保目标具备</a:t>
            </a:r>
            <a:r>
              <a:rPr lang="en-US" sz="1400" b="0" strike="noStrike" spc="-1">
                <a:solidFill>
                  <a:schemeClr val="dk1"/>
                </a:solidFill>
                <a:latin typeface="Arial"/>
                <a:ea typeface="微软雅黑"/>
              </a:rPr>
              <a:t>SMART</a:t>
            </a:r>
            <a:r>
              <a:rPr lang="zh-CN" sz="1400" b="0" strike="noStrike" spc="-1">
                <a:solidFill>
                  <a:schemeClr val="dk1"/>
                </a:solidFill>
                <a:latin typeface="Arial"/>
                <a:ea typeface="微软雅黑"/>
              </a:rPr>
              <a:t>特性</a:t>
            </a:r>
            <a:endParaRPr lang="en-US" sz="1400" b="0" strike="noStrike" spc="-1">
              <a:solidFill>
                <a:srgbClr val="000000"/>
              </a:solidFill>
              <a:latin typeface="Arial"/>
            </a:endParaRPr>
          </a:p>
        </p:txBody>
      </p:sp>
      <p:sp>
        <p:nvSpPr>
          <p:cNvPr id="142" name="content.1.title"/>
          <p:cNvSpPr/>
          <p:nvPr/>
        </p:nvSpPr>
        <p:spPr>
          <a:xfrm>
            <a:off x="124344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设定明确的目标</a:t>
            </a:r>
            <a:endParaRPr lang="en-US" sz="2000" b="0" strike="noStrike" spc="-1">
              <a:solidFill>
                <a:srgbClr val="000000"/>
              </a:solidFill>
              <a:latin typeface="Arial"/>
            </a:endParaRPr>
          </a:p>
        </p:txBody>
      </p:sp>
      <p:sp>
        <p:nvSpPr>
          <p:cNvPr id="143"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44"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45"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在工作过程中不断调整绩效指标</a:t>
            </a:r>
            <a:endParaRPr lang="en-US" sz="1400" b="0" strike="noStrike" spc="-1">
              <a:solidFill>
                <a:srgbClr val="000000"/>
              </a:solidFill>
              <a:latin typeface="Arial"/>
            </a:endParaRPr>
          </a:p>
        </p:txBody>
      </p:sp>
      <p:sp>
        <p:nvSpPr>
          <p:cNvPr id="146"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持续跟踪评估</a:t>
            </a:r>
            <a:endParaRPr lang="en-US" sz="2000" b="0" strike="noStrike" spc="-1">
              <a:solidFill>
                <a:srgbClr val="000000"/>
              </a:solidFill>
              <a:latin typeface="Arial"/>
            </a:endParaRPr>
          </a:p>
        </p:txBody>
      </p:sp>
      <p:sp>
        <p:nvSpPr>
          <p:cNvPr id="147"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48"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明确绩效评估的操作细节</a:t>
            </a:r>
            <a:endParaRPr lang="en-US" sz="1400" b="0" strike="noStrike" spc="-1">
              <a:solidFill>
                <a:srgbClr val="000000"/>
              </a:solidFill>
              <a:latin typeface="Arial"/>
            </a:endParaRPr>
          </a:p>
        </p:txBody>
      </p:sp>
      <p:sp>
        <p:nvSpPr>
          <p:cNvPr id="149"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制定绩效评估标准</a:t>
            </a:r>
            <a:endParaRPr lang="en-US" sz="20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0"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1"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质性指标</a:t>
            </a:r>
            <a:endParaRPr lang="en-US" sz="1800" b="0" strike="noStrike" spc="-1">
              <a:solidFill>
                <a:srgbClr val="000000"/>
              </a:solidFill>
              <a:latin typeface="Arial"/>
            </a:endParaRPr>
          </a:p>
        </p:txBody>
      </p:sp>
      <p:sp>
        <p:nvSpPr>
          <p:cNvPr id="152" name="content.2.content"/>
          <p:cNvSpPr/>
          <p:nvPr/>
        </p:nvSpPr>
        <p:spPr>
          <a:xfrm>
            <a:off x="3676680" y="2511360"/>
            <a:ext cx="2067120" cy="291924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主观性强，需结合实际情况评估</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综合性强，可借鉴多方意见</a:t>
            </a:r>
            <a:endParaRPr lang="en-US" sz="1200" b="0" strike="noStrike" spc="-1">
              <a:solidFill>
                <a:srgbClr val="000000"/>
              </a:solidFill>
              <a:latin typeface="Arial"/>
            </a:endParaRPr>
          </a:p>
        </p:txBody>
      </p:sp>
      <p:sp>
        <p:nvSpPr>
          <p:cNvPr id="153"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4" name="content.3.title"/>
          <p:cNvSpPr/>
          <p:nvPr/>
        </p:nvSpPr>
        <p:spPr>
          <a:xfrm>
            <a:off x="6460560" y="211140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行为指标</a:t>
            </a:r>
            <a:endParaRPr lang="en-US" sz="1800" b="0" strike="noStrike" spc="-1">
              <a:solidFill>
                <a:srgbClr val="000000"/>
              </a:solidFill>
              <a:latin typeface="Arial"/>
            </a:endParaRPr>
          </a:p>
        </p:txBody>
      </p:sp>
      <p:sp>
        <p:nvSpPr>
          <p:cNvPr id="155" name="content.3.content"/>
          <p:cNvSpPr/>
          <p:nvPr/>
        </p:nvSpPr>
        <p:spPr>
          <a:xfrm>
            <a:off x="6424200" y="2511360"/>
            <a:ext cx="2095920" cy="86580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强调行为表现，侧重于个人素质</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易受主管评判影响，需要客观评估</a:t>
            </a:r>
            <a:endParaRPr lang="en-US" sz="1200" b="0" strike="noStrike" spc="-1">
              <a:solidFill>
                <a:srgbClr val="000000"/>
              </a:solidFill>
              <a:latin typeface="Arial"/>
            </a:endParaRPr>
          </a:p>
        </p:txBody>
      </p:sp>
      <p:sp>
        <p:nvSpPr>
          <p:cNvPr id="156"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7"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结果指标</a:t>
            </a:r>
            <a:endParaRPr lang="en-US" sz="1800" b="0" strike="noStrike" spc="-1">
              <a:solidFill>
                <a:srgbClr val="000000"/>
              </a:solidFill>
              <a:latin typeface="Arial"/>
            </a:endParaRPr>
          </a:p>
        </p:txBody>
      </p:sp>
      <p:sp>
        <p:nvSpPr>
          <p:cNvPr id="158" name="content.4.content"/>
          <p:cNvSpPr/>
          <p:nvPr/>
        </p:nvSpPr>
        <p:spPr>
          <a:xfrm>
            <a:off x="9177480" y="2511360"/>
            <a:ext cx="2076840" cy="86580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关注绩效成果，重在实际产出</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评估周期较长，不适用于短期目标</a:t>
            </a:r>
            <a:endParaRPr lang="en-US" sz="1200" b="0" strike="noStrike" spc="-1">
              <a:solidFill>
                <a:srgbClr val="000000"/>
              </a:solidFill>
              <a:latin typeface="Arial"/>
            </a:endParaRPr>
          </a:p>
        </p:txBody>
      </p:sp>
      <p:sp>
        <p:nvSpPr>
          <p:cNvPr id="159"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绩效指标对比</a:t>
            </a:r>
            <a:endParaRPr lang="en-US" sz="3600" b="0" strike="noStrike" spc="-1">
              <a:solidFill>
                <a:schemeClr val="dk1"/>
              </a:solidFill>
              <a:latin typeface="Arial"/>
            </a:endParaRPr>
          </a:p>
        </p:txBody>
      </p:sp>
      <p:sp>
        <p:nvSpPr>
          <p:cNvPr id="160"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1"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量化指标</a:t>
            </a:r>
            <a:endParaRPr lang="en-US" sz="1800" b="0" strike="noStrike" spc="-1">
              <a:solidFill>
                <a:srgbClr val="000000"/>
              </a:solidFill>
              <a:latin typeface="Arial"/>
            </a:endParaRPr>
          </a:p>
        </p:txBody>
      </p:sp>
      <p:sp>
        <p:nvSpPr>
          <p:cNvPr id="162" name="content.1.content"/>
          <p:cNvSpPr/>
          <p:nvPr/>
        </p:nvSpPr>
        <p:spPr>
          <a:xfrm>
            <a:off x="882000" y="2511360"/>
            <a:ext cx="2082960" cy="298728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可直观量化，适用于具体工作量的评估</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易于操作，便于绩效评估</a:t>
            </a:r>
            <a:endParaRPr lang="en-US" sz="12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63" name="PlaceHolder 1"/>
          <p:cNvSpPr>
            <a:spLocks noGrp="1"/>
          </p:cNvSpPr>
          <p:nvPr>
            <p:ph type="title" idx="4294967295"/>
          </p:nvPr>
        </p:nvSpPr>
        <p:spPr>
          <a:xfrm>
            <a:off x="1101600" y="1220400"/>
            <a:ext cx="5400360" cy="718920"/>
          </a:xfrm>
          <a:prstGeom prst="rect">
            <a:avLst/>
          </a:prstGeom>
          <a:noFill/>
          <a:ln w="0">
            <a:noFill/>
          </a:ln>
        </p:spPr>
        <p:txBody>
          <a:bodyPr lIns="0" tIns="0" rIns="0" bIns="0" anchor="b">
            <a:normAutofit fontScale="87500"/>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建立绩效指标体系的重要性</a:t>
            </a:r>
            <a:endParaRPr lang="en-US" sz="3600" b="0" strike="noStrike" spc="-1">
              <a:solidFill>
                <a:schemeClr val="dk1"/>
              </a:solidFill>
              <a:latin typeface="Arial"/>
            </a:endParaRPr>
          </a:p>
        </p:txBody>
      </p:sp>
      <p:sp>
        <p:nvSpPr>
          <p:cNvPr id="164" name="content"/>
          <p:cNvSpPr/>
          <p:nvPr/>
        </p:nvSpPr>
        <p:spPr>
          <a:xfrm>
            <a:off x="138096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600" b="0" strike="noStrike" spc="-1">
                <a:solidFill>
                  <a:schemeClr val="dk1">
                    <a:lumMod val="85000"/>
                    <a:lumOff val="15000"/>
                  </a:schemeClr>
                </a:solidFill>
                <a:latin typeface="微软雅黑"/>
                <a:ea typeface="微软雅黑"/>
              </a:rPr>
              <a:t>建立明确的绩效指标体系，可以帮助企业有效管理人员绩效，提升工作效率，并推动组织整体发展。通过设定明确的绩效指标，可以激励员工积极工作，提高工作目标的完成度，实现工作质量和效益的提升。</a:t>
            </a:r>
            <a:endParaRPr lang="en-US" sz="16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65"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66"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建立有效的绩效评估体系</a:t>
            </a:r>
            <a:endParaRPr lang="en-US" sz="3600" b="0" strike="noStrike" spc="-1">
              <a:solidFill>
                <a:schemeClr val="dk1"/>
              </a:solidFill>
              <a:latin typeface="Arial"/>
            </a:endParaRPr>
          </a:p>
        </p:txBody>
      </p:sp>
      <p:sp>
        <p:nvSpPr>
          <p:cNvPr id="167"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8"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9" name="title"/>
          <p:cNvSpPr/>
          <p:nvPr/>
        </p:nvSpPr>
        <p:spPr>
          <a:xfrm>
            <a:off x="8259480" y="741600"/>
            <a:ext cx="228060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en-US" sz="2200" b="1" strike="noStrike" spc="299">
                <a:solidFill>
                  <a:schemeClr val="dk1"/>
                </a:solidFill>
                <a:latin typeface="Arial"/>
                <a:ea typeface="微软雅黑"/>
              </a:rPr>
              <a:t>360</a:t>
            </a:r>
            <a:r>
              <a:rPr lang="zh-CN" sz="2200" b="1" strike="noStrike" spc="299">
                <a:solidFill>
                  <a:schemeClr val="dk1"/>
                </a:solidFill>
                <a:latin typeface="Arial"/>
                <a:ea typeface="微软雅黑"/>
              </a:rPr>
              <a:t>度绩效评估</a:t>
            </a:r>
            <a:endParaRPr lang="en-US" sz="2200" b="0" strike="noStrike" spc="-1">
              <a:solidFill>
                <a:srgbClr val="000000"/>
              </a:solidFill>
              <a:latin typeface="Arial"/>
            </a:endParaRPr>
          </a:p>
        </p:txBody>
      </p:sp>
      <p:sp>
        <p:nvSpPr>
          <p:cNvPr id="170"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en-US" sz="1400" b="0" strike="noStrike" spc="148">
                <a:solidFill>
                  <a:schemeClr val="dk1"/>
                </a:solidFill>
                <a:latin typeface="Arial"/>
                <a:ea typeface="微软雅黑"/>
              </a:rPr>
              <a:t>360</a:t>
            </a:r>
            <a:r>
              <a:rPr lang="zh-CN" sz="1400" b="0" strike="noStrike" spc="148">
                <a:solidFill>
                  <a:schemeClr val="dk1"/>
                </a:solidFill>
                <a:latin typeface="Arial"/>
                <a:ea typeface="微软雅黑"/>
              </a:rPr>
              <a:t>度绩效评估是一种综合考虑员工表现的多方面因素的评估方法，包括同事、下属和上级的评价。通过</a:t>
            </a:r>
            <a:r>
              <a:rPr lang="en-US" sz="1400" b="0" strike="noStrike" spc="148">
                <a:solidFill>
                  <a:schemeClr val="dk1"/>
                </a:solidFill>
                <a:latin typeface="Arial"/>
                <a:ea typeface="微软雅黑"/>
              </a:rPr>
              <a:t>360</a:t>
            </a:r>
            <a:r>
              <a:rPr lang="zh-CN" sz="1400" b="0" strike="noStrike" spc="148">
                <a:solidFill>
                  <a:schemeClr val="dk1"/>
                </a:solidFill>
                <a:latin typeface="Arial"/>
                <a:ea typeface="微软雅黑"/>
              </a:rPr>
              <a:t>度评估，管理者能够全面了解员工的绩效表现，从不同角度评估员工的工作表现，帮助员工提升工作能力和职业发展。</a:t>
            </a:r>
            <a:endParaRPr lang="en-US" sz="1400" b="0" strike="noStrike" spc="-1">
              <a:solidFill>
                <a:srgbClr val="000000"/>
              </a:solidFill>
              <a:latin typeface="Arial"/>
            </a:endParaRPr>
          </a:p>
        </p:txBody>
      </p:sp>
      <p:sp>
        <p:nvSpPr>
          <p:cNvPr id="171"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2" name="PlaceHolder 1"/>
          <p:cNvSpPr>
            <a:spLocks noGrp="1"/>
          </p:cNvSpPr>
          <p:nvPr>
            <p:ph type="title" idx="4294967295"/>
          </p:nvPr>
        </p:nvSpPr>
        <p:spPr>
          <a:xfrm>
            <a:off x="66600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accent1"/>
                </a:solidFill>
                <a:latin typeface="微软雅黑"/>
                <a:ea typeface="微软雅黑"/>
              </a:rPr>
              <a:t>KPI</a:t>
            </a:r>
            <a:r>
              <a:rPr lang="zh-CN" sz="3600" b="1" strike="noStrike" spc="299">
                <a:solidFill>
                  <a:schemeClr val="accent1"/>
                </a:solidFill>
                <a:latin typeface="微软雅黑"/>
                <a:ea typeface="微软雅黑"/>
              </a:rPr>
              <a:t>体系</a:t>
            </a:r>
            <a:endParaRPr lang="en-US" sz="3600" b="0" strike="noStrike" spc="-1">
              <a:solidFill>
                <a:schemeClr val="dk1"/>
              </a:solidFill>
              <a:latin typeface="Arial"/>
            </a:endParaRPr>
          </a:p>
        </p:txBody>
      </p:sp>
      <p:sp>
        <p:nvSpPr>
          <p:cNvPr id="173" name="content.1.subtitle"/>
          <p:cNvSpPr/>
          <p:nvPr/>
        </p:nvSpPr>
        <p:spPr>
          <a:xfrm>
            <a:off x="1277640" y="39934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确定工作目标和职责</a:t>
            </a:r>
            <a:endParaRPr lang="en-US" sz="1400" b="0" strike="noStrike" spc="-1">
              <a:solidFill>
                <a:srgbClr val="000000"/>
              </a:solidFill>
              <a:latin typeface="Arial"/>
            </a:endParaRPr>
          </a:p>
        </p:txBody>
      </p:sp>
      <p:sp>
        <p:nvSpPr>
          <p:cNvPr id="174" name="content.1.title"/>
          <p:cNvSpPr/>
          <p:nvPr/>
        </p:nvSpPr>
        <p:spPr>
          <a:xfrm>
            <a:off x="1278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明确工作目标</a:t>
            </a:r>
            <a:endParaRPr lang="en-US" sz="1800" b="0" strike="noStrike" spc="-1">
              <a:solidFill>
                <a:srgbClr val="000000"/>
              </a:solidFill>
              <a:latin typeface="Arial"/>
            </a:endParaRPr>
          </a:p>
        </p:txBody>
      </p:sp>
      <p:sp>
        <p:nvSpPr>
          <p:cNvPr id="175" name="content.2.subtitle"/>
          <p:cNvSpPr/>
          <p:nvPr/>
        </p:nvSpPr>
        <p:spPr>
          <a:xfrm>
            <a:off x="9073080" y="36187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确定关键绩效指标（</a:t>
            </a:r>
            <a:r>
              <a:rPr lang="en-US" sz="1400" b="0" strike="noStrike" spc="-1">
                <a:solidFill>
                  <a:schemeClr val="dk1">
                    <a:lumMod val="85000"/>
                    <a:lumOff val="15000"/>
                  </a:schemeClr>
                </a:solidFill>
                <a:latin typeface="微软雅黑"/>
                <a:ea typeface="微软雅黑"/>
              </a:rPr>
              <a:t>Key Performance Indicators</a:t>
            </a:r>
            <a:r>
              <a:rPr lang="zh-CN" sz="1400" b="0" strike="noStrike" spc="-1">
                <a:solidFill>
                  <a:schemeClr val="dk1">
                    <a:lumMod val="85000"/>
                    <a:lumOff val="15000"/>
                  </a:schemeClr>
                </a:solidFill>
                <a:latin typeface="微软雅黑"/>
                <a:ea typeface="微软雅黑"/>
              </a:rPr>
              <a:t>）</a:t>
            </a:r>
            <a:endParaRPr lang="en-US" sz="1400" b="0" strike="noStrike" spc="-1">
              <a:solidFill>
                <a:srgbClr val="000000"/>
              </a:solidFill>
              <a:latin typeface="Arial"/>
            </a:endParaRPr>
          </a:p>
        </p:txBody>
      </p:sp>
      <p:sp>
        <p:nvSpPr>
          <p:cNvPr id="176" name="content.2.title"/>
          <p:cNvSpPr/>
          <p:nvPr/>
        </p:nvSpPr>
        <p:spPr>
          <a:xfrm>
            <a:off x="9072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关键绩效指标</a:t>
            </a:r>
            <a:endParaRPr lang="en-US" sz="1800" b="0" strike="noStrike" spc="-1">
              <a:solidFill>
                <a:srgbClr val="000000"/>
              </a:solidFill>
              <a:latin typeface="Arial"/>
            </a:endParaRPr>
          </a:p>
        </p:txBody>
      </p:sp>
      <p:sp>
        <p:nvSpPr>
          <p:cNvPr id="177" name="content.3.subtitle"/>
          <p:cNvSpPr/>
          <p:nvPr/>
        </p:nvSpPr>
        <p:spPr>
          <a:xfrm>
            <a:off x="3876120" y="377856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持续监控绩效表现</a:t>
            </a:r>
            <a:endParaRPr lang="en-US" sz="1400" b="0" strike="noStrike" spc="-1">
              <a:solidFill>
                <a:srgbClr val="000000"/>
              </a:solidFill>
              <a:latin typeface="Arial"/>
            </a:endParaRPr>
          </a:p>
        </p:txBody>
      </p:sp>
      <p:sp>
        <p:nvSpPr>
          <p:cNvPr id="178" name="content.3.title"/>
          <p:cNvSpPr/>
          <p:nvPr/>
        </p:nvSpPr>
        <p:spPr>
          <a:xfrm>
            <a:off x="387684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持续监控</a:t>
            </a:r>
            <a:endParaRPr lang="en-US" sz="1800" b="0" strike="noStrike" spc="-1">
              <a:solidFill>
                <a:srgbClr val="000000"/>
              </a:solidFill>
              <a:latin typeface="Arial"/>
            </a:endParaRPr>
          </a:p>
        </p:txBody>
      </p:sp>
      <p:sp>
        <p:nvSpPr>
          <p:cNvPr id="179" name="content.4.subtitle"/>
          <p:cNvSpPr/>
          <p:nvPr/>
        </p:nvSpPr>
        <p:spPr>
          <a:xfrm>
            <a:off x="647424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180" name="content.4.title"/>
          <p:cNvSpPr/>
          <p:nvPr/>
        </p:nvSpPr>
        <p:spPr>
          <a:xfrm>
            <a:off x="647496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1" name="PlaceHolder 1"/>
          <p:cNvSpPr>
            <a:spLocks noGrp="1"/>
          </p:cNvSpPr>
          <p:nvPr>
            <p:ph type="title" idx="4294967295"/>
          </p:nvPr>
        </p:nvSpPr>
        <p:spPr>
          <a:xfrm>
            <a:off x="66600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基于目标管理的绩效评估</a:t>
            </a:r>
            <a:endParaRPr lang="en-US" sz="3600" b="0" strike="noStrike" spc="-1">
              <a:solidFill>
                <a:schemeClr val="dk1"/>
              </a:solidFill>
              <a:latin typeface="Arial"/>
            </a:endParaRPr>
          </a:p>
        </p:txBody>
      </p:sp>
      <p:sp>
        <p:nvSpPr>
          <p:cNvPr id="182" name="content.1.subtitle"/>
          <p:cNvSpPr/>
          <p:nvPr/>
        </p:nvSpPr>
        <p:spPr>
          <a:xfrm>
            <a:off x="1277640" y="39934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建立目标导向的绩效评估体系</a:t>
            </a:r>
            <a:endParaRPr lang="en-US" sz="1400" b="0" strike="noStrike" spc="-1">
              <a:solidFill>
                <a:srgbClr val="000000"/>
              </a:solidFill>
              <a:latin typeface="Arial"/>
            </a:endParaRPr>
          </a:p>
        </p:txBody>
      </p:sp>
      <p:sp>
        <p:nvSpPr>
          <p:cNvPr id="183" name="content.1.title"/>
          <p:cNvSpPr/>
          <p:nvPr/>
        </p:nvSpPr>
        <p:spPr>
          <a:xfrm>
            <a:off x="1278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目标导向</a:t>
            </a:r>
            <a:endParaRPr lang="en-US" sz="1800" b="0" strike="noStrike" spc="-1">
              <a:solidFill>
                <a:srgbClr val="000000"/>
              </a:solidFill>
              <a:latin typeface="Arial"/>
            </a:endParaRPr>
          </a:p>
        </p:txBody>
      </p:sp>
      <p:sp>
        <p:nvSpPr>
          <p:cNvPr id="184" name="content.2.subtitle"/>
          <p:cNvSpPr/>
          <p:nvPr/>
        </p:nvSpPr>
        <p:spPr>
          <a:xfrm>
            <a:off x="9073080" y="36187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提高工作效率</a:t>
            </a:r>
            <a:endParaRPr lang="en-US" sz="1400" b="0" strike="noStrike" spc="-1">
              <a:solidFill>
                <a:srgbClr val="000000"/>
              </a:solidFill>
              <a:latin typeface="Arial"/>
            </a:endParaRPr>
          </a:p>
        </p:txBody>
      </p:sp>
      <p:sp>
        <p:nvSpPr>
          <p:cNvPr id="185" name="content.2.title"/>
          <p:cNvSpPr/>
          <p:nvPr/>
        </p:nvSpPr>
        <p:spPr>
          <a:xfrm>
            <a:off x="9072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工作效率</a:t>
            </a:r>
            <a:endParaRPr lang="en-US" sz="1800" b="0" strike="noStrike" spc="-1">
              <a:solidFill>
                <a:srgbClr val="000000"/>
              </a:solidFill>
              <a:latin typeface="Arial"/>
            </a:endParaRPr>
          </a:p>
        </p:txBody>
      </p:sp>
      <p:sp>
        <p:nvSpPr>
          <p:cNvPr id="186" name="content.3.subtitle"/>
          <p:cNvSpPr/>
          <p:nvPr/>
        </p:nvSpPr>
        <p:spPr>
          <a:xfrm>
            <a:off x="3876120" y="377856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提高绩效质量</a:t>
            </a:r>
            <a:endParaRPr lang="en-US" sz="1400" b="0" strike="noStrike" spc="-1">
              <a:solidFill>
                <a:srgbClr val="000000"/>
              </a:solidFill>
              <a:latin typeface="Arial"/>
            </a:endParaRPr>
          </a:p>
        </p:txBody>
      </p:sp>
      <p:sp>
        <p:nvSpPr>
          <p:cNvPr id="187" name="content.3.title"/>
          <p:cNvSpPr/>
          <p:nvPr/>
        </p:nvSpPr>
        <p:spPr>
          <a:xfrm>
            <a:off x="387684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绩效质量</a:t>
            </a:r>
            <a:endParaRPr lang="en-US" sz="1800" b="0" strike="noStrike" spc="-1">
              <a:solidFill>
                <a:srgbClr val="000000"/>
              </a:solidFill>
              <a:latin typeface="Arial"/>
            </a:endParaRPr>
          </a:p>
        </p:txBody>
      </p:sp>
      <p:sp>
        <p:nvSpPr>
          <p:cNvPr id="188" name="content.4.subtitle"/>
          <p:cNvSpPr/>
          <p:nvPr/>
        </p:nvSpPr>
        <p:spPr>
          <a:xfrm>
            <a:off x="647424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189" name="content.4.title"/>
          <p:cNvSpPr/>
          <p:nvPr/>
        </p:nvSpPr>
        <p:spPr>
          <a:xfrm>
            <a:off x="647496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90"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1"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dk1"/>
                </a:solidFill>
                <a:latin typeface="微软雅黑"/>
                <a:ea typeface="微软雅黑"/>
              </a:rPr>
              <a:t>KPI</a:t>
            </a:r>
            <a:r>
              <a:rPr lang="zh-CN" sz="1800" b="1" strike="noStrike" spc="-1">
                <a:solidFill>
                  <a:schemeClr val="dk1"/>
                </a:solidFill>
                <a:latin typeface="微软雅黑"/>
                <a:ea typeface="微软雅黑"/>
              </a:rPr>
              <a:t>体系</a:t>
            </a:r>
            <a:endParaRPr lang="en-US" sz="1800" b="0" strike="noStrike" spc="-1">
              <a:solidFill>
                <a:srgbClr val="000000"/>
              </a:solidFill>
              <a:latin typeface="Arial"/>
            </a:endParaRPr>
          </a:p>
        </p:txBody>
      </p:sp>
      <p:sp>
        <p:nvSpPr>
          <p:cNvPr id="192" name="content.2.content"/>
          <p:cNvSpPr/>
          <p:nvPr/>
        </p:nvSpPr>
        <p:spPr>
          <a:xfrm>
            <a:off x="3676680" y="2511360"/>
            <a:ext cx="2067120" cy="291924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明确目标和职责</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持续监控绩效</a:t>
            </a:r>
            <a:endParaRPr lang="en-US" sz="1200" b="0" strike="noStrike" spc="-1">
              <a:solidFill>
                <a:srgbClr val="000000"/>
              </a:solidFill>
              <a:latin typeface="Arial"/>
            </a:endParaRPr>
          </a:p>
        </p:txBody>
      </p:sp>
      <p:sp>
        <p:nvSpPr>
          <p:cNvPr id="193"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4" name="content.3.title"/>
          <p:cNvSpPr/>
          <p:nvPr/>
        </p:nvSpPr>
        <p:spPr>
          <a:xfrm>
            <a:off x="6460560" y="211140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目标管理评估</a:t>
            </a:r>
            <a:endParaRPr lang="en-US" sz="1800" b="0" strike="noStrike" spc="-1">
              <a:solidFill>
                <a:srgbClr val="000000"/>
              </a:solidFill>
              <a:latin typeface="Arial"/>
            </a:endParaRPr>
          </a:p>
        </p:txBody>
      </p:sp>
      <p:sp>
        <p:nvSpPr>
          <p:cNvPr id="195" name="content.3.content"/>
          <p:cNvSpPr/>
          <p:nvPr/>
        </p:nvSpPr>
        <p:spPr>
          <a:xfrm>
            <a:off x="6424200" y="2511360"/>
            <a:ext cx="2095920" cy="86580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将绩效评估与目标管理结合</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提高工作效率</a:t>
            </a:r>
            <a:endParaRPr lang="en-US" sz="1200" b="0" strike="noStrike" spc="-1">
              <a:solidFill>
                <a:srgbClr val="000000"/>
              </a:solidFill>
              <a:latin typeface="Arial"/>
            </a:endParaRPr>
          </a:p>
        </p:txBody>
      </p:sp>
      <p:sp>
        <p:nvSpPr>
          <p:cNvPr id="196"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7"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dk1"/>
                </a:solidFill>
                <a:latin typeface="微软雅黑"/>
                <a:ea typeface="微软雅黑"/>
              </a:rPr>
              <a:t> </a:t>
            </a:r>
            <a:endParaRPr lang="en-US" sz="1800" b="0" strike="noStrike" spc="-1">
              <a:solidFill>
                <a:srgbClr val="000000"/>
              </a:solidFill>
              <a:latin typeface="Arial"/>
            </a:endParaRPr>
          </a:p>
        </p:txBody>
      </p:sp>
      <p:sp>
        <p:nvSpPr>
          <p:cNvPr id="198" name="content.4.content"/>
          <p:cNvSpPr/>
          <p:nvPr/>
        </p:nvSpPr>
        <p:spPr>
          <a:xfrm>
            <a:off x="9177480" y="2511360"/>
            <a:ext cx="2076840" cy="8658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200" b="0" strike="noStrike" spc="-1">
                <a:solidFill>
                  <a:schemeClr val="dk1">
                    <a:lumMod val="85000"/>
                    <a:lumOff val="15000"/>
                  </a:schemeClr>
                </a:solidFill>
                <a:latin typeface="微软雅黑"/>
                <a:ea typeface="微软雅黑"/>
              </a:rPr>
              <a:t> </a:t>
            </a:r>
            <a:endParaRPr lang="en-US" sz="1200" b="0" strike="noStrike" spc="-1">
              <a:solidFill>
                <a:srgbClr val="000000"/>
              </a:solidFill>
              <a:latin typeface="Arial"/>
            </a:endParaRPr>
          </a:p>
        </p:txBody>
      </p:sp>
      <p:sp>
        <p:nvSpPr>
          <p:cNvPr id="199"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不同绩效评估方法比较</a:t>
            </a:r>
            <a:endParaRPr lang="en-US" sz="3600" b="0" strike="noStrike" spc="-1">
              <a:solidFill>
                <a:schemeClr val="dk1"/>
              </a:solidFill>
              <a:latin typeface="Arial"/>
            </a:endParaRPr>
          </a:p>
        </p:txBody>
      </p:sp>
      <p:sp>
        <p:nvSpPr>
          <p:cNvPr id="200"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1"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dk1"/>
                </a:solidFill>
                <a:latin typeface="微软雅黑"/>
                <a:ea typeface="微软雅黑"/>
              </a:rPr>
              <a:t>360</a:t>
            </a:r>
            <a:r>
              <a:rPr lang="zh-CN" sz="1800" b="1" strike="noStrike" spc="-1">
                <a:solidFill>
                  <a:schemeClr val="dk1"/>
                </a:solidFill>
                <a:latin typeface="微软雅黑"/>
                <a:ea typeface="微软雅黑"/>
              </a:rPr>
              <a:t>度绩效评估</a:t>
            </a:r>
            <a:endParaRPr lang="en-US" sz="1800" b="0" strike="noStrike" spc="-1">
              <a:solidFill>
                <a:srgbClr val="000000"/>
              </a:solidFill>
              <a:latin typeface="Arial"/>
            </a:endParaRPr>
          </a:p>
        </p:txBody>
      </p:sp>
      <p:sp>
        <p:nvSpPr>
          <p:cNvPr id="202" name="content.1.content"/>
          <p:cNvSpPr/>
          <p:nvPr/>
        </p:nvSpPr>
        <p:spPr>
          <a:xfrm>
            <a:off x="882000" y="2511360"/>
            <a:ext cx="2082960" cy="298728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全面综合评价员工表现</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多方面参与评估</a:t>
            </a:r>
            <a:endParaRPr lang="en-US" sz="1200" b="0" strike="noStrike" spc="-1">
              <a:solidFill>
                <a:srgbClr val="000000"/>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03" name="PlaceHolder 1"/>
          <p:cNvSpPr>
            <a:spLocks noGrp="1"/>
          </p:cNvSpPr>
          <p:nvPr>
            <p:ph type="title" idx="4294967295"/>
          </p:nvPr>
        </p:nvSpPr>
        <p:spPr>
          <a:xfrm>
            <a:off x="1101600" y="1220400"/>
            <a:ext cx="5400360" cy="71892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绩效评估体系优势</a:t>
            </a:r>
            <a:endParaRPr lang="en-US" sz="3600" b="0" strike="noStrike" spc="-1">
              <a:solidFill>
                <a:schemeClr val="dk1"/>
              </a:solidFill>
              <a:latin typeface="Arial"/>
            </a:endParaRPr>
          </a:p>
        </p:txBody>
      </p:sp>
      <p:sp>
        <p:nvSpPr>
          <p:cNvPr id="204" name="content"/>
          <p:cNvSpPr/>
          <p:nvPr/>
        </p:nvSpPr>
        <p:spPr>
          <a:xfrm>
            <a:off x="138096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600" b="0" strike="noStrike" spc="-1">
                <a:solidFill>
                  <a:schemeClr val="dk1">
                    <a:lumMod val="85000"/>
                    <a:lumOff val="15000"/>
                  </a:schemeClr>
                </a:solidFill>
                <a:latin typeface="微软雅黑"/>
                <a:ea typeface="微软雅黑"/>
              </a:rPr>
              <a:t>建立有效的绩效评估体系可以帮助组织全面了解员工的绩效表现，促进员工个人成长和企业发展。通过</a:t>
            </a:r>
            <a:r>
              <a:rPr lang="en-US" sz="1600" b="0" strike="noStrike" spc="-1">
                <a:solidFill>
                  <a:schemeClr val="dk1">
                    <a:lumMod val="85000"/>
                    <a:lumOff val="15000"/>
                  </a:schemeClr>
                </a:solidFill>
                <a:latin typeface="微软雅黑"/>
                <a:ea typeface="微软雅黑"/>
              </a:rPr>
              <a:t>360</a:t>
            </a:r>
            <a:r>
              <a:rPr lang="zh-CN" sz="1600" b="0" strike="noStrike" spc="-1">
                <a:solidFill>
                  <a:schemeClr val="dk1">
                    <a:lumMod val="85000"/>
                    <a:lumOff val="15000"/>
                  </a:schemeClr>
                </a:solidFill>
                <a:latin typeface="微软雅黑"/>
                <a:ea typeface="微软雅黑"/>
              </a:rPr>
              <a:t>度评估、</a:t>
            </a:r>
            <a:r>
              <a:rPr lang="en-US" sz="1600" b="0" strike="noStrike" spc="-1">
                <a:solidFill>
                  <a:schemeClr val="dk1">
                    <a:lumMod val="85000"/>
                    <a:lumOff val="15000"/>
                  </a:schemeClr>
                </a:solidFill>
                <a:latin typeface="微软雅黑"/>
                <a:ea typeface="微软雅黑"/>
              </a:rPr>
              <a:t>KPI</a:t>
            </a:r>
            <a:r>
              <a:rPr lang="zh-CN" sz="1600" b="0" strike="noStrike" spc="-1">
                <a:solidFill>
                  <a:schemeClr val="dk1">
                    <a:lumMod val="85000"/>
                    <a:lumOff val="15000"/>
                  </a:schemeClr>
                </a:solidFill>
                <a:latin typeface="微软雅黑"/>
                <a:ea typeface="微软雅黑"/>
              </a:rPr>
              <a:t>体系以及目标管理评估等方法的结合运用，可以提高工作效率、优化绩效质量，从而实现组织的长期发展目标。</a:t>
            </a:r>
            <a:endParaRPr lang="en-US" sz="1600" b="0" strike="noStrike" spc="-1">
              <a:solidFill>
                <a:srgbClr val="000000"/>
              </a:solidFill>
              <a:latin typeface="Arial"/>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https://d.book118.com/656113103124010101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135</Paragraphs>
  <Slides>22</Slides>
  <Notes>6</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22</vt:i4>
      </vt:variant>
    </vt:vector>
  </HeadingPairs>
  <TitlesOfParts>
    <vt:vector baseType="lpstr" size="30">
      <vt:lpstr>Arial</vt:lpstr>
      <vt:lpstr>Calibri</vt:lpstr>
      <vt:lpstr>微软雅黑</vt:lpstr>
      <vt:lpstr>Times New Roman</vt:lpstr>
      <vt:lpstr>Wingdings</vt:lpstr>
      <vt:lpstr>Symbol</vt:lpstr>
      <vt:lpstr>DejaVu Sans</vt:lpstr>
      <vt:lpstr>Office Theme</vt:lpstr>
      <vt:lpstr>建立有效绩效评估的管理方法</vt:lpstr>
      <vt:lpstr>目录</vt:lpstr>
      <vt:lpstr>第1章 什么是绩效评估</vt:lpstr>
      <vt:lpstr> </vt:lpstr>
      <vt:lpstr>绩效评估的重要性</vt:lpstr>
      <vt:lpstr>绩效评估的作用</vt:lpstr>
      <vt:lpstr>绩效评估方法</vt:lpstr>
      <vt:lpstr> </vt:lpstr>
      <vt:lpstr>第2章 设定明确的绩效指标</vt:lpstr>
      <vt:lpstr> </vt:lpstr>
      <vt:lpstr>设定SMART目标</vt:lpstr>
      <vt:lpstr>制定具体的绩效评估标准</vt:lpstr>
      <vt:lpstr>绩效指标管理步骤</vt:lpstr>
      <vt:lpstr>绩效指标对比</vt:lpstr>
      <vt:lpstr>建立绩效指标体系的重要性</vt:lpstr>
      <vt:lpstr>第3章 建立有效的绩效评估体系</vt:lpstr>
      <vt:lpstr> </vt:lpstr>
      <vt:lpstr>KPI体系</vt:lpstr>
      <vt:lpstr>基于目标管理的绩效评估</vt:lpstr>
      <vt:lpstr>不同绩效评估方法比较</vt:lpstr>
      <vt:lpstr>绩效评估体系优势</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2024-09-26T00:18:02.664</cp:lastPrinted>
  <dcterms:created xsi:type="dcterms:W3CDTF">2024-09-25T16:18:02Z</dcterms:created>
  <dcterms:modified xsi:type="dcterms:W3CDTF">2024-09-25T16:18:04Z</dcterms:modified>
</cp:coreProperties>
</file>