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8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F7C93-8F47-413C-8743-8F7327917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9877B-19DB-4FCE-A173-997458EB2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ACBDF-0D6B-48BB-AF2C-4585163EA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608CF-56AD-4C60-A4BA-44B74DE50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FE12BA-09E7-4F07-83A9-997F28337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1BF853-EC2A-4166-B56F-906D27D8F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6B23A8-0274-40D4-A088-E6C404889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D228B-A9CF-4C08-A1A2-C289566D2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BB7CF-D5CB-40A2-961F-0D32DE955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7FB15-E4F3-44F9-976B-EBD7F3694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4B0CC-2753-4C84-9FDB-45FD3E717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26" Type="http://schemas.openxmlformats.org/officeDocument/2006/relationships/tags" Target="../tags/tag197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tags" Target="../tags/tag219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22" Type="http://schemas.openxmlformats.org/officeDocument/2006/relationships/tags" Target="../tags/tag255.xml" /><Relationship Id="rId23" Type="http://schemas.openxmlformats.org/officeDocument/2006/relationships/tags" Target="../tags/tag256.xml" /><Relationship Id="rId24" Type="http://schemas.openxmlformats.org/officeDocument/2006/relationships/tags" Target="../tags/tag257.xml" /><Relationship Id="rId25" Type="http://schemas.openxmlformats.org/officeDocument/2006/relationships/tags" Target="../tags/tag258.xml" /><Relationship Id="rId26" Type="http://schemas.openxmlformats.org/officeDocument/2006/relationships/tags" Target="../tags/tag259.xml" /><Relationship Id="rId27" Type="http://schemas.openxmlformats.org/officeDocument/2006/relationships/tags" Target="../tags/tag260.xml" /><Relationship Id="rId28" Type="http://schemas.openxmlformats.org/officeDocument/2006/relationships/tags" Target="../tags/tag261.xml" /><Relationship Id="rId29" Type="http://schemas.openxmlformats.org/officeDocument/2006/relationships/tags" Target="../tags/tag262.xml" /><Relationship Id="rId3" Type="http://schemas.openxmlformats.org/officeDocument/2006/relationships/tags" Target="../tags/tag236.xml" /><Relationship Id="rId30" Type="http://schemas.openxmlformats.org/officeDocument/2006/relationships/tags" Target="../tags/tag263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tags" Target="../tags/tag277.xml" /><Relationship Id="rId16" Type="http://schemas.openxmlformats.org/officeDocument/2006/relationships/tags" Target="../tags/tag278.xml" /><Relationship Id="rId17" Type="http://schemas.openxmlformats.org/officeDocument/2006/relationships/tags" Target="../tags/tag279.xml" /><Relationship Id="rId18" Type="http://schemas.openxmlformats.org/officeDocument/2006/relationships/tags" Target="../tags/tag280.xml" /><Relationship Id="rId19" Type="http://schemas.openxmlformats.org/officeDocument/2006/relationships/tags" Target="../tags/tag281.xml" /><Relationship Id="rId2" Type="http://schemas.openxmlformats.org/officeDocument/2006/relationships/tags" Target="../tags/tag264.xml" /><Relationship Id="rId20" Type="http://schemas.openxmlformats.org/officeDocument/2006/relationships/tags" Target="../tags/tag282.xml" /><Relationship Id="rId21" Type="http://schemas.openxmlformats.org/officeDocument/2006/relationships/tags" Target="../tags/tag283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2105000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先天性胸壁变形查房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先天性胸壁变形概述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先天性胸壁变形概述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定义和疾病类型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269331" y="1221740"/>
            <a:ext cx="4277977" cy="2232909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274275" y="1222446"/>
            <a:ext cx="4277977" cy="22329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522140" y="1396870"/>
            <a:ext cx="3800607" cy="1843810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定义：先天性胸壁变形是指在胚胎发育过程中，由于各种原因导致的胸壁结构异常。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32692" y="1221740"/>
            <a:ext cx="4277977" cy="2232909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38341" y="1222446"/>
            <a:ext cx="4277977" cy="223290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86913" y="1396870"/>
            <a:ext cx="3800607" cy="1843810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疾病类型：常见的先天性胸壁变形包括漏斗胸、鸡胸、胸骨裂等。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269331" y="4016054"/>
            <a:ext cx="4277977" cy="2232909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274275" y="4016761"/>
            <a:ext cx="4277977" cy="22329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521434" y="4191185"/>
            <a:ext cx="3800607" cy="1843810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病因：先天性胸壁变形的病因包括遗传因素、环境因素、营养不良等。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32692" y="4016054"/>
            <a:ext cx="4277977" cy="2232909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38341" y="4016761"/>
            <a:ext cx="4277977" cy="223290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85501" y="4191185"/>
            <a:ext cx="3800607" cy="1843810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临床表现：先天性胸壁变形的临床表现包括胸痛、呼吸困难、心悸等。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637" y="1640937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330" y="1640937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564" y="1748048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遗传因素：基因突变或染色体异常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637" y="3114843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330" y="3114843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22195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环境因素：孕期感染、药物、辐射等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637" y="4588749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330" y="4588749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69586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机械因素：胎儿在子宫内受到压迫或创伤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169" y="1640937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4862" y="1640937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748048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发育异常：胸廓骨骼、肌肉、神经等发育异常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169" y="3114843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4862" y="3114843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22195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其他因素：如内分泌紊乱、免疫功能异常等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诊断方法和标准</a:t>
            </a:r>
            <a:endParaRPr lang="zh-CN" altLang="en-US"/>
          </a:p>
        </p:txBody>
      </p:sp>
      <p:sp>
        <p:nvSpPr>
          <p:cNvPr id="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145" y="1863090"/>
            <a:ext cx="710948" cy="206749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560" y="4166870"/>
            <a:ext cx="675855" cy="185633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4"/>
            </p:custDataLst>
          </p:nvPr>
        </p:nvSpPr>
        <p:spPr>
          <a:xfrm>
            <a:off x="715010" y="2538730"/>
            <a:ext cx="185633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5"/>
            </p:custDataLst>
          </p:nvPr>
        </p:nvSpPr>
        <p:spPr>
          <a:xfrm flipV="1">
            <a:off x="608330" y="2007870"/>
            <a:ext cx="2067498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10" y="3128010"/>
            <a:ext cx="1856332" cy="1672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临床表现：胸壁畸形、呼吸困难、心肺功能异常等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225" y="1862455"/>
            <a:ext cx="710948" cy="2068709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005" y="4166870"/>
            <a:ext cx="675855" cy="185633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9"/>
            </p:custDataLst>
          </p:nvPr>
        </p:nvSpPr>
        <p:spPr>
          <a:xfrm>
            <a:off x="5164455" y="2538730"/>
            <a:ext cx="185633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10"/>
            </p:custDataLst>
          </p:nvPr>
        </p:nvSpPr>
        <p:spPr>
          <a:xfrm flipV="1">
            <a:off x="5058410" y="2007870"/>
            <a:ext cx="2068709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455" y="3128010"/>
            <a:ext cx="1856332" cy="1672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肺功能检查：了解肺功能受损程度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2900" y="1894205"/>
            <a:ext cx="710948" cy="206749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315" y="4197350"/>
            <a:ext cx="675855" cy="185754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4"/>
            </p:custDataLst>
          </p:nvPr>
        </p:nvSpPr>
        <p:spPr>
          <a:xfrm>
            <a:off x="7390130" y="2569845"/>
            <a:ext cx="185754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5"/>
            </p:custDataLst>
          </p:nvPr>
        </p:nvSpPr>
        <p:spPr>
          <a:xfrm flipV="1">
            <a:off x="7284720" y="2038985"/>
            <a:ext cx="2067498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130" y="3159125"/>
            <a:ext cx="1856332" cy="1672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心电图检查：了解功能心脏状况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550" y="1873885"/>
            <a:ext cx="710948" cy="206749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29965" y="4178300"/>
            <a:ext cx="675855" cy="185633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9"/>
            </p:custDataLst>
          </p:nvPr>
        </p:nvSpPr>
        <p:spPr>
          <a:xfrm>
            <a:off x="2940050" y="2548890"/>
            <a:ext cx="185633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20"/>
            </p:custDataLst>
          </p:nvPr>
        </p:nvSpPr>
        <p:spPr>
          <a:xfrm flipV="1">
            <a:off x="2833370" y="2018665"/>
            <a:ext cx="2067498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780" y="3138170"/>
            <a:ext cx="1856332" cy="1672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影像学检查：X线、CT、MRI等，了解胸壁畸形程度和心肺功能状况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7940" y="1894205"/>
            <a:ext cx="710948" cy="206749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7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720" y="4197350"/>
            <a:ext cx="675855" cy="185754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1" name="任意多边形 25"/>
          <p:cNvSpPr/>
          <p:nvPr>
            <p:custDataLst>
              <p:tags r:id="rId24"/>
            </p:custDataLst>
          </p:nvPr>
        </p:nvSpPr>
        <p:spPr>
          <a:xfrm>
            <a:off x="9614535" y="2569845"/>
            <a:ext cx="185754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2" name="任意多边形 26"/>
          <p:cNvSpPr/>
          <p:nvPr>
            <p:custDataLst>
              <p:tags r:id="rId25"/>
            </p:custDataLst>
          </p:nvPr>
        </p:nvSpPr>
        <p:spPr>
          <a:xfrm flipV="1">
            <a:off x="9509760" y="2038985"/>
            <a:ext cx="2067498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535" y="3159125"/>
            <a:ext cx="1856332" cy="1672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诊断标准：根据临床表现、影像学检查和肺功能检查结果，综合判断是否为先天性胸壁变形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患儿基本情况</a:t>
            </a:r>
            <a:endParaRPr lang="zh-CN" altLang="en-US"/>
          </a:p>
        </p:txBody>
      </p:sp>
      <p:sp>
        <p:nvSpPr>
          <p:cNvPr id="4" name="矩形: 圆角 2"/>
          <p:cNvSpPr/>
          <p:nvPr>
            <p:custDataLst>
              <p:tags r:id="rId2"/>
            </p:custDataLst>
          </p:nvPr>
        </p:nvSpPr>
        <p:spPr>
          <a:xfrm>
            <a:off x="621705" y="1358549"/>
            <a:ext cx="5301374" cy="1401137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Freeform 5"/>
          <p:cNvSpPr/>
          <p:nvPr>
            <p:custDataLst>
              <p:tags r:id="rId3"/>
            </p:custDataLst>
          </p:nvPr>
        </p:nvSpPr>
        <p:spPr bwMode="auto">
          <a:xfrm>
            <a:off x="617246" y="1353454"/>
            <a:ext cx="1041299" cy="820302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7" name="矩形: 圆角 16"/>
          <p:cNvSpPr/>
          <p:nvPr>
            <p:custDataLst>
              <p:tags r:id="rId4"/>
            </p:custDataLst>
          </p:nvPr>
        </p:nvSpPr>
        <p:spPr>
          <a:xfrm>
            <a:off x="6275928" y="1366828"/>
            <a:ext cx="5301374" cy="1401137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1636255" y="1519680"/>
            <a:ext cx="3871071" cy="10782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年龄：1岁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6661878" y="1519680"/>
            <a:ext cx="3871071" cy="10782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性别：男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7"/>
            </p:custDataLst>
          </p:nvPr>
        </p:nvSpPr>
        <p:spPr>
          <a:xfrm>
            <a:off x="696856" y="1519680"/>
            <a:ext cx="630512" cy="509504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47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533473" y="1370013"/>
            <a:ext cx="1041299" cy="820302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9"/>
            </p:custDataLst>
          </p:nvPr>
        </p:nvSpPr>
        <p:spPr>
          <a:xfrm flipH="1">
            <a:off x="10842360" y="1519680"/>
            <a:ext cx="630512" cy="509504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4" name="矩形: 圆角 13"/>
          <p:cNvSpPr/>
          <p:nvPr>
            <p:custDataLst>
              <p:tags r:id="rId10"/>
            </p:custDataLst>
          </p:nvPr>
        </p:nvSpPr>
        <p:spPr>
          <a:xfrm>
            <a:off x="613425" y="3033544"/>
            <a:ext cx="5301374" cy="1401137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Freeform 5"/>
          <p:cNvSpPr/>
          <p:nvPr>
            <p:custDataLst>
              <p:tags r:id="rId11"/>
            </p:custDataLst>
          </p:nvPr>
        </p:nvSpPr>
        <p:spPr bwMode="auto">
          <a:xfrm>
            <a:off x="608330" y="3028449"/>
            <a:ext cx="1041299" cy="820302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20" name="矩形: 圆角 19"/>
          <p:cNvSpPr/>
          <p:nvPr>
            <p:custDataLst>
              <p:tags r:id="rId12"/>
            </p:custDataLst>
          </p:nvPr>
        </p:nvSpPr>
        <p:spPr>
          <a:xfrm>
            <a:off x="6267649" y="3042461"/>
            <a:ext cx="5301374" cy="1401137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1636255" y="3194675"/>
            <a:ext cx="3871071" cy="10782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出生体重：3kg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4"/>
            </p:custDataLst>
          </p:nvPr>
        </p:nvSpPr>
        <p:spPr>
          <a:xfrm>
            <a:off x="6661878" y="3194675"/>
            <a:ext cx="3871071" cy="10782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出生时胸壁畸形：左侧胸壁凹陷，右侧胸壁凸起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43" name="文本框 42"/>
          <p:cNvSpPr txBox="1"/>
          <p:nvPr>
            <p:custDataLst>
              <p:tags r:id="rId15"/>
            </p:custDataLst>
          </p:nvPr>
        </p:nvSpPr>
        <p:spPr>
          <a:xfrm>
            <a:off x="696856" y="3194675"/>
            <a:ext cx="630512" cy="509504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49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525194" y="3045645"/>
            <a:ext cx="1041299" cy="820302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3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842360" y="3194675"/>
            <a:ext cx="630512" cy="509504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5" name="矩形: 圆角 13"/>
          <p:cNvSpPr/>
          <p:nvPr>
            <p:custDataLst>
              <p:tags r:id="rId18"/>
            </p:custDataLst>
          </p:nvPr>
        </p:nvSpPr>
        <p:spPr>
          <a:xfrm>
            <a:off x="614062" y="4707903"/>
            <a:ext cx="5301374" cy="1401137"/>
          </a:xfrm>
          <a:prstGeom prst="roundRect">
            <a:avLst>
              <a:gd name="adj" fmla="val 12425"/>
            </a:avLst>
          </a:prstGeom>
          <a:solidFill>
            <a:schemeClr val="accent5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5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6" name="Freeform 5"/>
          <p:cNvSpPr/>
          <p:nvPr>
            <p:custDataLst>
              <p:tags r:id="rId19"/>
            </p:custDataLst>
          </p:nvPr>
        </p:nvSpPr>
        <p:spPr bwMode="auto">
          <a:xfrm>
            <a:off x="608967" y="4703445"/>
            <a:ext cx="1041299" cy="820302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7" name="矩形: 圆角 19"/>
          <p:cNvSpPr/>
          <p:nvPr>
            <p:custDataLst>
              <p:tags r:id="rId20"/>
            </p:custDataLst>
          </p:nvPr>
        </p:nvSpPr>
        <p:spPr>
          <a:xfrm>
            <a:off x="6267649" y="4716819"/>
            <a:ext cx="5301374" cy="1401137"/>
          </a:xfrm>
          <a:prstGeom prst="roundRect">
            <a:avLst>
              <a:gd name="adj" fmla="val 12425"/>
            </a:avLst>
          </a:prstGeom>
          <a:solidFill>
            <a:schemeClr val="accent6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6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21"/>
            </p:custDataLst>
          </p:nvPr>
        </p:nvSpPr>
        <p:spPr>
          <a:xfrm>
            <a:off x="1636892" y="4869033"/>
            <a:ext cx="3871071" cy="10782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目前状况：生长发育正常，无明显呼吸困难，但左侧胸壁凹陷程度较出生时加重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22"/>
            </p:custDataLst>
          </p:nvPr>
        </p:nvSpPr>
        <p:spPr>
          <a:xfrm>
            <a:off x="6662515" y="4869033"/>
            <a:ext cx="3871071" cy="10782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家族史：无类似病史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23"/>
            </p:custDataLst>
          </p:nvPr>
        </p:nvSpPr>
        <p:spPr>
          <a:xfrm>
            <a:off x="697493" y="4869033"/>
            <a:ext cx="630512" cy="509504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5"/>
                </a:solidFill>
                <a:latin typeface="+mn-ea"/>
                <a:cs typeface="+mj-lt"/>
                <a:sym typeface="+mn-ea"/>
              </a:rPr>
              <a:t>05</a:t>
            </a:r>
            <a:endParaRPr kumimoji="1" lang="en-US" altLang="zh-CN" sz="3600" b="1" spc="300">
              <a:solidFill>
                <a:schemeClr val="accent5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2" name="Freeform 5"/>
          <p:cNvSpPr/>
          <p:nvPr>
            <p:custDataLst>
              <p:tags r:id="rId24"/>
            </p:custDataLst>
          </p:nvPr>
        </p:nvSpPr>
        <p:spPr bwMode="auto">
          <a:xfrm flipH="1">
            <a:off x="10525194" y="4720640"/>
            <a:ext cx="1041299" cy="820302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25"/>
            </p:custDataLst>
          </p:nvPr>
        </p:nvSpPr>
        <p:spPr>
          <a:xfrm flipH="1">
            <a:off x="10842997" y="4869033"/>
            <a:ext cx="630512" cy="509504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6"/>
                </a:solidFill>
                <a:latin typeface="+mn-ea"/>
                <a:cs typeface="+mj-lt"/>
                <a:sym typeface="+mn-ea"/>
              </a:rPr>
              <a:t>06</a:t>
            </a:r>
            <a:endParaRPr kumimoji="1" lang="en-US" altLang="zh-CN" sz="3600" b="1" spc="300">
              <a:solidFill>
                <a:schemeClr val="accent6"/>
              </a:solidFill>
              <a:latin typeface="+mn-ea"/>
              <a:cs typeface="+mj-lt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入院查体和诊断过程</a:t>
            </a:r>
            <a:endParaRPr lang="zh-CN" altLang="en-US"/>
          </a:p>
        </p:txBody>
      </p:sp>
      <p:cxnSp>
        <p:nvCxnSpPr>
          <p:cNvPr id="184" name="直接箭头连接符 183"/>
          <p:cNvCxnSpPr/>
          <p:nvPr>
            <p:custDataLst>
              <p:tags r:id="rId2"/>
            </p:custDataLst>
          </p:nvPr>
        </p:nvCxnSpPr>
        <p:spPr>
          <a:xfrm>
            <a:off x="608330" y="3669937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597631" y="3664853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4"/>
            </p:custDataLst>
          </p:nvPr>
        </p:nvSpPr>
        <p:spPr>
          <a:xfrm>
            <a:off x="3673064" y="5015802"/>
            <a:ext cx="1852947" cy="4657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体格检查：包括生命体征、心肺功能、神经系统等检查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67049" y="3712511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正文"/>
          <p:cNvSpPr txBox="1"/>
          <p:nvPr>
            <p:custDataLst>
              <p:tags r:id="rId6"/>
            </p:custDataLst>
          </p:nvPr>
        </p:nvSpPr>
        <p:spPr>
          <a:xfrm>
            <a:off x="6640576" y="4504907"/>
            <a:ext cx="1852947" cy="4657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诊断：根据检查结果和临床表现，确定诊断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534561" y="3664853"/>
            <a:ext cx="635" cy="13484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正文"/>
          <p:cNvSpPr txBox="1"/>
          <p:nvPr>
            <p:custDataLst>
              <p:tags r:id="rId8"/>
            </p:custDataLst>
          </p:nvPr>
        </p:nvSpPr>
        <p:spPr>
          <a:xfrm>
            <a:off x="9608087" y="5257905"/>
            <a:ext cx="1852947" cy="4657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预后：根据病情和治疗效果，预测患者的预后情况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9"/>
            </p:custDataLst>
          </p:nvPr>
        </p:nvSpPr>
        <p:spPr>
          <a:xfrm>
            <a:off x="705553" y="4088057"/>
            <a:ext cx="1852947" cy="4657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患者基本信息：姓名、年龄、性别、职业等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116417" y="2674200"/>
            <a:ext cx="0" cy="93537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1"/>
            </p:custDataLst>
          </p:nvPr>
        </p:nvSpPr>
        <p:spPr>
          <a:xfrm>
            <a:off x="2059678" y="2142336"/>
            <a:ext cx="2112207" cy="4619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主诉：患者自述的症状和病史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9048899" y="2270695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正文"/>
          <p:cNvSpPr txBox="1"/>
          <p:nvPr>
            <p:custDataLst>
              <p:tags r:id="rId13"/>
            </p:custDataLst>
          </p:nvPr>
        </p:nvSpPr>
        <p:spPr>
          <a:xfrm>
            <a:off x="7994701" y="1748362"/>
            <a:ext cx="2112207" cy="4619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治疗方案：包括药物治疗、手术治疗等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1387" y="3340143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正文"/>
          <p:cNvSpPr txBox="1"/>
          <p:nvPr>
            <p:custDataLst>
              <p:tags r:id="rId15"/>
            </p:custDataLst>
          </p:nvPr>
        </p:nvSpPr>
        <p:spPr>
          <a:xfrm>
            <a:off x="5027190" y="2812091"/>
            <a:ext cx="2112207" cy="4619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辅助检查：包括影像学检查（如X光、CT等）、实验室检查（如血常规、生化检查等）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16"/>
            </p:custDataLst>
          </p:nvPr>
        </p:nvSpPr>
        <p:spPr>
          <a:xfrm>
            <a:off x="4532816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>
            <a:off x="7500328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18"/>
            </p:custDataLst>
          </p:nvPr>
        </p:nvSpPr>
        <p:spPr>
          <a:xfrm>
            <a:off x="10467839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19"/>
            </p:custDataLst>
          </p:nvPr>
        </p:nvSpPr>
        <p:spPr>
          <a:xfrm>
            <a:off x="1565305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92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632026" y="3685823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椭圆 18"/>
          <p:cNvSpPr/>
          <p:nvPr>
            <p:custDataLst>
              <p:tags r:id="rId21"/>
            </p:custDataLst>
          </p:nvPr>
        </p:nvSpPr>
        <p:spPr>
          <a:xfrm>
            <a:off x="3049696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2"/>
            </p:custDataLst>
          </p:nvPr>
        </p:nvSpPr>
        <p:spPr>
          <a:xfrm>
            <a:off x="8984084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3"/>
            </p:custDataLst>
          </p:nvPr>
        </p:nvSpPr>
        <p:spPr>
          <a:xfrm>
            <a:off x="6016572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手术及术后治疗情况</a:t>
            </a:r>
            <a:endParaRPr lang="zh-CN" altLang="en-US"/>
          </a:p>
        </p:txBody>
      </p:sp>
      <p:sp>
        <p:nvSpPr>
          <p:cNvPr id="80" name="矩形: 单圆角 79"/>
          <p:cNvSpPr/>
          <p:nvPr>
            <p:custDataLst>
              <p:tags r:id="rId2"/>
            </p:custDataLst>
          </p:nvPr>
        </p:nvSpPr>
        <p:spPr>
          <a:xfrm flipV="1">
            <a:off x="608330" y="1336418"/>
            <a:ext cx="5327338" cy="224821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矩形 80"/>
          <p:cNvSpPr/>
          <p:nvPr>
            <p:custDataLst>
              <p:tags r:id="rId3"/>
            </p:custDataLst>
          </p:nvPr>
        </p:nvSpPr>
        <p:spPr>
          <a:xfrm>
            <a:off x="2398833" y="1336418"/>
            <a:ext cx="1746973" cy="66255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01</a:t>
            </a:r>
            <a:endParaRPr lang="en-US" altLang="zh-CN" sz="3600" b="1"/>
          </a:p>
        </p:txBody>
      </p:sp>
      <p:sp>
        <p:nvSpPr>
          <p:cNvPr id="82" name="文本框 178"/>
          <p:cNvSpPr txBox="1"/>
          <p:nvPr>
            <p:custDataLst>
              <p:tags r:id="rId4"/>
            </p:custDataLst>
          </p:nvPr>
        </p:nvSpPr>
        <p:spPr>
          <a:xfrm>
            <a:off x="673625" y="2245433"/>
            <a:ext cx="5198668" cy="11900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latin typeface="+mn-ea"/>
                <a:ea typeface="+mn-ea"/>
                <a:sym typeface="+mn-ea"/>
              </a:rPr>
              <a:t>手术方式：胸壁重建术、胸廓成形术等</a:t>
            </a:r>
            <a:endParaRPr lang="zh-CN" altLang="en-US" sz="2500">
              <a:latin typeface="+mn-ea"/>
              <a:ea typeface="+mn-ea"/>
              <a:sym typeface="+mn-ea"/>
            </a:endParaRPr>
          </a:p>
        </p:txBody>
      </p:sp>
      <p:sp>
        <p:nvSpPr>
          <p:cNvPr id="6" name="矩形: 单圆角 79"/>
          <p:cNvSpPr/>
          <p:nvPr>
            <p:custDataLst>
              <p:tags r:id="rId5"/>
            </p:custDataLst>
          </p:nvPr>
        </p:nvSpPr>
        <p:spPr>
          <a:xfrm flipV="1">
            <a:off x="608330" y="3886781"/>
            <a:ext cx="5327338" cy="224821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2398833" y="3886781"/>
            <a:ext cx="1746973" cy="66255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03</a:t>
            </a:r>
            <a:endParaRPr lang="en-US" altLang="zh-CN" sz="3600" b="1"/>
          </a:p>
        </p:txBody>
      </p:sp>
      <p:sp>
        <p:nvSpPr>
          <p:cNvPr id="8" name="文本框 178"/>
          <p:cNvSpPr txBox="1"/>
          <p:nvPr>
            <p:custDataLst>
              <p:tags r:id="rId7"/>
            </p:custDataLst>
          </p:nvPr>
        </p:nvSpPr>
        <p:spPr>
          <a:xfrm>
            <a:off x="673625" y="4795795"/>
            <a:ext cx="5198668" cy="11900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latin typeface="+mn-ea"/>
                <a:ea typeface="+mn-ea"/>
                <a:sym typeface="+mn-ea"/>
              </a:rPr>
              <a:t>术后护理：密切观察病情，预防并发症</a:t>
            </a:r>
            <a:endParaRPr lang="zh-CN" altLang="en-US" sz="2500">
              <a:latin typeface="+mn-ea"/>
              <a:ea typeface="+mn-ea"/>
              <a:sym typeface="+mn-ea"/>
            </a:endParaRPr>
          </a:p>
        </p:txBody>
      </p:sp>
      <p:sp>
        <p:nvSpPr>
          <p:cNvPr id="13" name="矩形: 单圆角 79"/>
          <p:cNvSpPr/>
          <p:nvPr>
            <p:custDataLst>
              <p:tags r:id="rId8"/>
            </p:custDataLst>
          </p:nvPr>
        </p:nvSpPr>
        <p:spPr>
          <a:xfrm flipV="1">
            <a:off x="6249982" y="1336418"/>
            <a:ext cx="5327338" cy="224821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9"/>
            </p:custDataLst>
          </p:nvPr>
        </p:nvSpPr>
        <p:spPr>
          <a:xfrm>
            <a:off x="8040485" y="1336418"/>
            <a:ext cx="1746973" cy="6619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02</a:t>
            </a:r>
            <a:endParaRPr lang="en-US" altLang="zh-CN" sz="3600" b="1"/>
          </a:p>
        </p:txBody>
      </p:sp>
      <p:sp>
        <p:nvSpPr>
          <p:cNvPr id="15" name="文本框 178"/>
          <p:cNvSpPr txBox="1"/>
          <p:nvPr>
            <p:custDataLst>
              <p:tags r:id="rId10"/>
            </p:custDataLst>
          </p:nvPr>
        </p:nvSpPr>
        <p:spPr>
          <a:xfrm>
            <a:off x="6315278" y="2245433"/>
            <a:ext cx="5198668" cy="11891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latin typeface="+mn-ea"/>
                <a:ea typeface="+mn-ea"/>
                <a:sym typeface="+mn-ea"/>
              </a:rPr>
              <a:t>手术效果：改善胸廓畸形，提高生活质量</a:t>
            </a:r>
            <a:endParaRPr lang="zh-CN" altLang="en-US" sz="2500">
              <a:latin typeface="+mn-ea"/>
              <a:ea typeface="+mn-ea"/>
              <a:sym typeface="+mn-ea"/>
            </a:endParaRPr>
          </a:p>
        </p:txBody>
      </p:sp>
      <p:sp>
        <p:nvSpPr>
          <p:cNvPr id="17" name="矩形: 单圆角 79"/>
          <p:cNvSpPr/>
          <p:nvPr>
            <p:custDataLst>
              <p:tags r:id="rId11"/>
            </p:custDataLst>
          </p:nvPr>
        </p:nvSpPr>
        <p:spPr>
          <a:xfrm flipV="1">
            <a:off x="6249982" y="3886781"/>
            <a:ext cx="5327338" cy="224821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12"/>
            </p:custDataLst>
          </p:nvPr>
        </p:nvSpPr>
        <p:spPr>
          <a:xfrm>
            <a:off x="8040485" y="3886781"/>
            <a:ext cx="1746973" cy="6619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04</a:t>
            </a:r>
            <a:endParaRPr lang="en-US" altLang="zh-CN" sz="3600" b="1"/>
          </a:p>
        </p:txBody>
      </p:sp>
      <p:sp>
        <p:nvSpPr>
          <p:cNvPr id="19" name="文本框 178"/>
          <p:cNvSpPr txBox="1"/>
          <p:nvPr>
            <p:custDataLst>
              <p:tags r:id="rId13"/>
            </p:custDataLst>
          </p:nvPr>
        </p:nvSpPr>
        <p:spPr>
          <a:xfrm>
            <a:off x="6315278" y="4795795"/>
            <a:ext cx="5198668" cy="11891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康复治疗：呼吸训练、运动疗法等，帮助患者恢复健康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58" name="矩形 57"/>
          <p:cNvSpPr/>
          <p:nvPr>
            <p:custDataLst>
              <p:tags r:id="rId2"/>
            </p:custDataLst>
          </p:nvPr>
        </p:nvSpPr>
        <p:spPr>
          <a:xfrm>
            <a:off x="608330" y="3907066"/>
            <a:ext cx="5351599" cy="1848019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0" name="矩形 59"/>
          <p:cNvSpPr/>
          <p:nvPr>
            <p:custDataLst>
              <p:tags r:id="rId3"/>
            </p:custDataLst>
          </p:nvPr>
        </p:nvSpPr>
        <p:spPr>
          <a:xfrm>
            <a:off x="793705" y="4355533"/>
            <a:ext cx="565681" cy="77080"/>
          </a:xfrm>
          <a:prstGeom prst="rect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4" name="矩形 63"/>
          <p:cNvSpPr/>
          <p:nvPr>
            <p:custDataLst>
              <p:tags r:id="rId4"/>
            </p:custDataLst>
          </p:nvPr>
        </p:nvSpPr>
        <p:spPr>
          <a:xfrm>
            <a:off x="735099" y="4312216"/>
            <a:ext cx="565681" cy="7708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5" name="文本框 64"/>
          <p:cNvSpPr txBox="1"/>
          <p:nvPr>
            <p:custDataLst>
              <p:tags r:id="rId5"/>
            </p:custDataLst>
          </p:nvPr>
        </p:nvSpPr>
        <p:spPr>
          <a:xfrm>
            <a:off x="735736" y="447848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护理措施：止痛药物、物理治疗、心理疏导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6" name="三角形 33"/>
          <p:cNvSpPr/>
          <p:nvPr>
            <p:custDataLst>
              <p:tags r:id="rId6"/>
            </p:custDataLst>
          </p:nvPr>
        </p:nvSpPr>
        <p:spPr>
          <a:xfrm>
            <a:off x="5723667" y="5614938"/>
            <a:ext cx="111480" cy="96191"/>
          </a:xfrm>
          <a:prstGeom prst="triangle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7" name="三角形 7"/>
          <p:cNvSpPr/>
          <p:nvPr>
            <p:custDataLst>
              <p:tags r:id="rId7"/>
            </p:custDataLst>
          </p:nvPr>
        </p:nvSpPr>
        <p:spPr>
          <a:xfrm>
            <a:off x="5682260" y="5592005"/>
            <a:ext cx="111480" cy="96191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635085" y="3872029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03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69" name="矩形 68"/>
          <p:cNvSpPr/>
          <p:nvPr>
            <p:custDataLst>
              <p:tags r:id="rId9"/>
            </p:custDataLst>
          </p:nvPr>
        </p:nvSpPr>
        <p:spPr>
          <a:xfrm>
            <a:off x="6226283" y="3907066"/>
            <a:ext cx="5351599" cy="1848019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0" name="矩形 69"/>
          <p:cNvSpPr/>
          <p:nvPr>
            <p:custDataLst>
              <p:tags r:id="rId10"/>
            </p:custDataLst>
          </p:nvPr>
        </p:nvSpPr>
        <p:spPr>
          <a:xfrm>
            <a:off x="6411021" y="4355533"/>
            <a:ext cx="565681" cy="77080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2" name="矩形 71"/>
          <p:cNvSpPr/>
          <p:nvPr>
            <p:custDataLst>
              <p:tags r:id="rId11"/>
            </p:custDataLst>
          </p:nvPr>
        </p:nvSpPr>
        <p:spPr>
          <a:xfrm>
            <a:off x="6353051" y="4312216"/>
            <a:ext cx="565681" cy="7708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3" name="文本框 72"/>
          <p:cNvSpPr txBox="1"/>
          <p:nvPr>
            <p:custDataLst>
              <p:tags r:id="rId12"/>
            </p:custDataLst>
          </p:nvPr>
        </p:nvSpPr>
        <p:spPr>
          <a:xfrm>
            <a:off x="6353688" y="447848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预防措施：避免外伤、保持良好生活习惯、定期体检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7" name="三角形 33"/>
          <p:cNvSpPr/>
          <p:nvPr>
            <p:custDataLst>
              <p:tags r:id="rId13"/>
            </p:custDataLst>
          </p:nvPr>
        </p:nvSpPr>
        <p:spPr>
          <a:xfrm>
            <a:off x="11341620" y="5614938"/>
            <a:ext cx="111480" cy="96191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8" name="三角形 7"/>
          <p:cNvSpPr/>
          <p:nvPr>
            <p:custDataLst>
              <p:tags r:id="rId14"/>
            </p:custDataLst>
          </p:nvPr>
        </p:nvSpPr>
        <p:spPr>
          <a:xfrm>
            <a:off x="11299576" y="5592005"/>
            <a:ext cx="111480" cy="96191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9" name="文本框 78"/>
          <p:cNvSpPr txBox="1"/>
          <p:nvPr>
            <p:custDataLst>
              <p:tags r:id="rId15"/>
            </p:custDataLst>
          </p:nvPr>
        </p:nvSpPr>
        <p:spPr>
          <a:xfrm>
            <a:off x="6253038" y="3872029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04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80" name="矩形 79"/>
          <p:cNvSpPr/>
          <p:nvPr>
            <p:custDataLst>
              <p:tags r:id="rId16"/>
            </p:custDataLst>
          </p:nvPr>
        </p:nvSpPr>
        <p:spPr>
          <a:xfrm>
            <a:off x="608330" y="1751999"/>
            <a:ext cx="5351599" cy="184801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1" name="矩形 80"/>
          <p:cNvSpPr/>
          <p:nvPr>
            <p:custDataLst>
              <p:tags r:id="rId17"/>
            </p:custDataLst>
          </p:nvPr>
        </p:nvSpPr>
        <p:spPr>
          <a:xfrm>
            <a:off x="793705" y="2201104"/>
            <a:ext cx="565681" cy="77080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2" name="矩形 81"/>
          <p:cNvSpPr/>
          <p:nvPr>
            <p:custDataLst>
              <p:tags r:id="rId18"/>
            </p:custDataLst>
          </p:nvPr>
        </p:nvSpPr>
        <p:spPr>
          <a:xfrm>
            <a:off x="735099" y="2157149"/>
            <a:ext cx="565681" cy="7708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3" name="文本框 82"/>
          <p:cNvSpPr txBox="1"/>
          <p:nvPr>
            <p:custDataLst>
              <p:tags r:id="rId19"/>
            </p:custDataLst>
          </p:nvPr>
        </p:nvSpPr>
        <p:spPr>
          <a:xfrm>
            <a:off x="735736" y="232405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原因：胸壁变形导致局部组织损伤、压迫神经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5" name="三角形 33"/>
          <p:cNvSpPr/>
          <p:nvPr>
            <p:custDataLst>
              <p:tags r:id="rId20"/>
            </p:custDataLst>
          </p:nvPr>
        </p:nvSpPr>
        <p:spPr>
          <a:xfrm>
            <a:off x="5723667" y="3460509"/>
            <a:ext cx="111480" cy="96191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6" name="三角形 7"/>
          <p:cNvSpPr/>
          <p:nvPr>
            <p:custDataLst>
              <p:tags r:id="rId21"/>
            </p:custDataLst>
          </p:nvPr>
        </p:nvSpPr>
        <p:spPr>
          <a:xfrm>
            <a:off x="5682260" y="3437576"/>
            <a:ext cx="111480" cy="96191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7" name="文本框 86"/>
          <p:cNvSpPr txBox="1"/>
          <p:nvPr>
            <p:custDataLst>
              <p:tags r:id="rId22"/>
            </p:custDataLst>
          </p:nvPr>
        </p:nvSpPr>
        <p:spPr>
          <a:xfrm>
            <a:off x="635085" y="1716962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01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89" name="矩形 88"/>
          <p:cNvSpPr/>
          <p:nvPr>
            <p:custDataLst>
              <p:tags r:id="rId23"/>
            </p:custDataLst>
          </p:nvPr>
        </p:nvSpPr>
        <p:spPr>
          <a:xfrm>
            <a:off x="6226283" y="1751999"/>
            <a:ext cx="5351599" cy="1848019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0" name="矩形 89"/>
          <p:cNvSpPr/>
          <p:nvPr>
            <p:custDataLst>
              <p:tags r:id="rId24"/>
            </p:custDataLst>
          </p:nvPr>
        </p:nvSpPr>
        <p:spPr>
          <a:xfrm>
            <a:off x="6411021" y="2201104"/>
            <a:ext cx="565681" cy="77080"/>
          </a:xfrm>
          <a:prstGeom prst="rect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25"/>
            </p:custDataLst>
          </p:nvPr>
        </p:nvSpPr>
        <p:spPr>
          <a:xfrm>
            <a:off x="6353051" y="2157149"/>
            <a:ext cx="565681" cy="770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2" name="文本框 91"/>
          <p:cNvSpPr txBox="1"/>
          <p:nvPr>
            <p:custDataLst>
              <p:tags r:id="rId26"/>
            </p:custDataLst>
          </p:nvPr>
        </p:nvSpPr>
        <p:spPr>
          <a:xfrm>
            <a:off x="6353688" y="232405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症状：局部疼痛、活动受限、呼吸困难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4" name="三角形 33"/>
          <p:cNvSpPr/>
          <p:nvPr>
            <p:custDataLst>
              <p:tags r:id="rId27"/>
            </p:custDataLst>
          </p:nvPr>
        </p:nvSpPr>
        <p:spPr>
          <a:xfrm>
            <a:off x="11341620" y="3460509"/>
            <a:ext cx="111480" cy="96191"/>
          </a:xfrm>
          <a:prstGeom prst="triangle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5" name="三角形 7"/>
          <p:cNvSpPr/>
          <p:nvPr>
            <p:custDataLst>
              <p:tags r:id="rId28"/>
            </p:custDataLst>
          </p:nvPr>
        </p:nvSpPr>
        <p:spPr>
          <a:xfrm>
            <a:off x="11299576" y="3437576"/>
            <a:ext cx="111480" cy="96191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6" name="文本框 95"/>
          <p:cNvSpPr txBox="1"/>
          <p:nvPr>
            <p:custDataLst>
              <p:tags r:id="rId29"/>
            </p:custDataLst>
          </p:nvPr>
        </p:nvSpPr>
        <p:spPr>
          <a:xfrm>
            <a:off x="6253038" y="1716962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02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呼吸困难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893588" y="1858505"/>
            <a:ext cx="1931982" cy="24120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6" name="Isosceles"/>
          <p:cNvSpPr/>
          <p:nvPr>
            <p:custDataLst>
              <p:tags r:id="rId3"/>
            </p:custDataLst>
          </p:nvPr>
        </p:nvSpPr>
        <p:spPr>
          <a:xfrm>
            <a:off x="893588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608330" y="2099630"/>
            <a:ext cx="2504245" cy="3569948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5"/>
            </p:custDataLst>
          </p:nvPr>
        </p:nvSpPr>
        <p:spPr>
          <a:xfrm flipH="1">
            <a:off x="143276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4" name="TextBox 21"/>
          <p:cNvSpPr txBox="1"/>
          <p:nvPr>
            <p:custDataLst>
              <p:tags r:id="rId6"/>
            </p:custDataLst>
          </p:nvPr>
        </p:nvSpPr>
        <p:spPr>
          <a:xfrm flipH="1">
            <a:off x="713863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病因：先天性胸壁变形导致胸廓畸形，影响呼吸功能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96" name="矩形 95"/>
          <p:cNvSpPr/>
          <p:nvPr>
            <p:custDataLst>
              <p:tags r:id="rId7"/>
            </p:custDataLst>
          </p:nvPr>
        </p:nvSpPr>
        <p:spPr>
          <a:xfrm>
            <a:off x="3715464" y="1858505"/>
            <a:ext cx="1931982" cy="241202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0" name="Isosceles"/>
          <p:cNvSpPr/>
          <p:nvPr>
            <p:custDataLst>
              <p:tags r:id="rId8"/>
            </p:custDataLst>
          </p:nvPr>
        </p:nvSpPr>
        <p:spPr>
          <a:xfrm>
            <a:off x="3715464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9"/>
            </p:custDataLst>
          </p:nvPr>
        </p:nvSpPr>
        <p:spPr>
          <a:xfrm>
            <a:off x="3429567" y="2099630"/>
            <a:ext cx="2504245" cy="3569948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0"/>
            </p:custDataLst>
          </p:nvPr>
        </p:nvSpPr>
        <p:spPr>
          <a:xfrm flipH="1">
            <a:off x="4254000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4" name="TextBox 21"/>
          <p:cNvSpPr txBox="1"/>
          <p:nvPr>
            <p:custDataLst>
              <p:tags r:id="rId11"/>
            </p:custDataLst>
          </p:nvPr>
        </p:nvSpPr>
        <p:spPr>
          <a:xfrm flipH="1">
            <a:off x="3535100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症状：呼吸急促、呼吸困难、缺氧、发绀等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06" name="矩形 105"/>
          <p:cNvSpPr/>
          <p:nvPr>
            <p:custDataLst>
              <p:tags r:id="rId12"/>
            </p:custDataLst>
          </p:nvPr>
        </p:nvSpPr>
        <p:spPr>
          <a:xfrm>
            <a:off x="6537341" y="1858505"/>
            <a:ext cx="1931982" cy="24120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0" name="Isosceles"/>
          <p:cNvSpPr/>
          <p:nvPr>
            <p:custDataLst>
              <p:tags r:id="rId13"/>
            </p:custDataLst>
          </p:nvPr>
        </p:nvSpPr>
        <p:spPr>
          <a:xfrm>
            <a:off x="6537341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1" name="矩形 100"/>
          <p:cNvSpPr/>
          <p:nvPr>
            <p:custDataLst>
              <p:tags r:id="rId14"/>
            </p:custDataLst>
          </p:nvPr>
        </p:nvSpPr>
        <p:spPr>
          <a:xfrm>
            <a:off x="6251444" y="2099630"/>
            <a:ext cx="2504245" cy="3569948"/>
          </a:xfrm>
          <a:prstGeom prst="rect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5"/>
            </p:custDataLst>
          </p:nvPr>
        </p:nvSpPr>
        <p:spPr>
          <a:xfrm flipH="1">
            <a:off x="7075877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04" name="TextBox 21"/>
          <p:cNvSpPr txBox="1"/>
          <p:nvPr>
            <p:custDataLst>
              <p:tags r:id="rId16"/>
            </p:custDataLst>
          </p:nvPr>
        </p:nvSpPr>
        <p:spPr>
          <a:xfrm flipH="1">
            <a:off x="6356976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护理措施：保持呼吸道通畅，吸氧，使用呼吸机等辅助呼吸设备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16" name="矩形 115"/>
          <p:cNvSpPr/>
          <p:nvPr>
            <p:custDataLst>
              <p:tags r:id="rId17"/>
            </p:custDataLst>
          </p:nvPr>
        </p:nvSpPr>
        <p:spPr>
          <a:xfrm>
            <a:off x="9359857" y="1859144"/>
            <a:ext cx="1931982" cy="24120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0" name="Isosceles"/>
          <p:cNvSpPr/>
          <p:nvPr>
            <p:custDataLst>
              <p:tags r:id="rId18"/>
            </p:custDataLst>
          </p:nvPr>
        </p:nvSpPr>
        <p:spPr>
          <a:xfrm>
            <a:off x="9359857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>
          <a:xfrm>
            <a:off x="9073960" y="2099630"/>
            <a:ext cx="2504245" cy="3569948"/>
          </a:xfrm>
          <a:prstGeom prst="rect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0"/>
            </p:custDataLst>
          </p:nvPr>
        </p:nvSpPr>
        <p:spPr>
          <a:xfrm flipH="1">
            <a:off x="989839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04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14" name="TextBox 21"/>
          <p:cNvSpPr txBox="1"/>
          <p:nvPr>
            <p:custDataLst>
              <p:tags r:id="rId21"/>
            </p:custDataLst>
          </p:nvPr>
        </p:nvSpPr>
        <p:spPr>
          <a:xfrm flipH="1">
            <a:off x="9180132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预防措施：定期检查，早期发现，及时治疗，避免病情恶化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https://d.book118.com/656121050000010053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29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3"/>
  <p:tag name="KSO_WM_UNIT_INDEX" val="1_1_3"/>
  <p:tag name="KSO_WM_UNIT_LAYERLEVEL" val="1_1_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4"/>
  <p:tag name="KSO_WM_UNIT_INDEX" val="1_1_4"/>
  <p:tag name="KSO_WM_UNIT_LAYERLEVEL" val="1_1_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1_1"/>
  <p:tag name="KSO_WM_UNIT_INDEX" val="1_1_1"/>
  <p:tag name="KSO_WM_UNIT_LAYERLEVEL" val="1_1_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2"/>
  <p:tag name="KSO_WM_UNIT_INDEX" val="1_1_2"/>
  <p:tag name="KSO_WM_UNIT_LAYERLEVEL" val="1_1_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3"/>
  <p:tag name="KSO_WM_UNIT_INDEX" val="1_3_3"/>
  <p:tag name="KSO_WM_UNIT_LAYERLEVEL" val="1_1_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4"/>
  <p:tag name="KSO_WM_UNIT_INDEX" val="1_3_4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3_1"/>
  <p:tag name="KSO_WM_UNIT_INDEX" val="1_3_1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2"/>
  <p:tag name="KSO_WM_UNIT_INDEX" val="1_3_2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3"/>
  <p:tag name="KSO_WM_UNIT_INDEX" val="1_4_3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4"/>
  <p:tag name="KSO_WM_UNIT_INDEX" val="1_4_4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4_1"/>
  <p:tag name="KSO_WM_UNIT_INDEX" val="1_4_1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2"/>
  <p:tag name="KSO_WM_UNIT_INDEX" val="1_4_2"/>
  <p:tag name="KSO_WM_UNIT_LAYERLEVEL" val="1_1_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3"/>
  <p:tag name="KSO_WM_UNIT_INDEX" val="1_2_3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4"/>
  <p:tag name="KSO_WM_UNIT_INDEX" val="1_2_4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2_1"/>
  <p:tag name="KSO_WM_UNIT_INDEX" val="1_2_1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2"/>
  <p:tag name="KSO_WM_UNIT_INDEX" val="1_2_2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3"/>
  <p:tag name="KSO_WM_UNIT_INDEX" val="1_5_3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4"/>
  <p:tag name="KSO_WM_UNIT_INDEX" val="1_5_4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5_1"/>
  <p:tag name="KSO_WM_UNIT_INDEX" val="1_5_1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2"/>
  <p:tag name="KSO_WM_UNIT_INDEX" val="1_5_2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3_5*l_h_i*1_1_2"/>
  <p:tag name="KSO_WM_UNIT_INDEX" val="1_1_2"/>
  <p:tag name="KSO_WM_UNIT_LAYERLEVEL" val="1_1_1"/>
  <p:tag name="KSO_WM_UNIT_LINE_FILL_TYPE" val="2"/>
  <p:tag name="KSO_WM_UNIT_LINE_FORE_SCHEMECOLOR_INDEX" val="14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1_3"/>
  <p:tag name="KSO_WM_UNIT_INDEX" val="1_1_3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3_5*l_h_i*1_2_2"/>
  <p:tag name="KSO_WM_UNIT_INDEX" val="1_2_2"/>
  <p:tag name="KSO_WM_UNIT_LAYERLEVEL" val="1_1_1"/>
  <p:tag name="KSO_WM_UNIT_LINE_FILL_TYPE" val="2"/>
  <p:tag name="KSO_WM_UNIT_LINE_FORE_SCHEMECOLOR_INDEX" val="14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2_3"/>
  <p:tag name="KSO_WM_UNIT_INDEX" val="1_2_3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3_5*l_h_i*1_3_2"/>
  <p:tag name="KSO_WM_UNIT_INDEX" val="1_3_2"/>
  <p:tag name="KSO_WM_UNIT_LAYERLEVEL" val="1_1_1"/>
  <p:tag name="KSO_WM_UNIT_LINE_FILL_TYPE" val="2"/>
  <p:tag name="KSO_WM_UNIT_LINE_FORE_SCHEMECOLOR_INDEX" val="14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3_3"/>
  <p:tag name="KSO_WM_UNIT_INDEX" val="1_3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3_5*l_h_i*1_4_2"/>
  <p:tag name="KSO_WM_UNIT_INDEX" val="1_4_2"/>
  <p:tag name="KSO_WM_UNIT_LAYERLEVEL" val="1_1_1"/>
  <p:tag name="KSO_WM_UNIT_LINE_FILL_TYPE" val="2"/>
  <p:tag name="KSO_WM_UNIT_LINE_FORE_SCHEMECOLOR_INDEX" val="14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4_3"/>
  <p:tag name="KSO_WM_UNIT_INDEX" val="1_4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3_5*l_h_i*1_5_2"/>
  <p:tag name="KSO_WM_UNIT_INDEX" val="1_5_2"/>
  <p:tag name="KSO_WM_UNIT_LAYERLEVEL" val="1_1_1"/>
  <p:tag name="KSO_WM_UNIT_LINE_FILL_TYPE" val="2"/>
  <p:tag name="KSO_WM_UNIT_LINE_FORE_SCHEMECOLOR_INDEX" val="14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5_3"/>
  <p:tag name="KSO_WM_UNIT_INDEX" val="1_5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3_5*l_h_i*1_6_2"/>
  <p:tag name="KSO_WM_UNIT_INDEX" val="1_6_2"/>
  <p:tag name="KSO_WM_UNIT_LAYERLEVEL" val="1_1_1"/>
  <p:tag name="KSO_WM_UNIT_LINE_FILL_TYPE" val="2"/>
  <p:tag name="KSO_WM_UNIT_LINE_FORE_SCHEMECOLOR_INDEX" val="14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6_3"/>
  <p:tag name="KSO_WM_UNIT_INDEX" val="1_6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2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2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2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2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2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2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2_2"/>
  <p:tag name="KSO_WM_UNIT_INDEX" val="1_2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2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2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22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4_2"/>
  <p:tag name="KSO_WM_UNIT_INDEX" val="1_4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3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3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2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6"/>
  <p:tag name="KSO_WM_UNIT_INDEX" val="1_3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3_1"/>
  <p:tag name="KSO_WM_UNIT_INDEX" val="1_3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6"/>
  <p:tag name="KSO_WM_UNIT_INDEX" val="1_4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4_1"/>
  <p:tag name="KSO_WM_UNIT_INDEX" val="1_4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6"/>
  <p:tag name="KSO_WM_UNIT_INDEX" val="1_1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1_1"/>
  <p:tag name="KSO_WM_UNIT_INDEX" val="1_1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6"/>
  <p:tag name="KSO_WM_UNIT_INDEX" val="1_2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2_1"/>
  <p:tag name="KSO_WM_UNIT_INDEX" val="1_2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1_2"/>
  <p:tag name="KSO_WM_UNIT_INDEX" val="1_1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8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3_2"/>
  <p:tag name="KSO_WM_UNIT_INDEX" val="1_3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4_3"/>
  <p:tag name="KSO_WM_UNIT_INDEX" val="1_4_3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宋体</vt:lpstr>
      <vt:lpstr>Montserrat Black</vt:lpstr>
      <vt:lpstr>Office Theme</vt:lpstr>
      <vt:lpstr>先天性胸壁变形查房</vt:lpstr>
      <vt:lpstr>目录</vt:lpstr>
      <vt:lpstr>先天性胸壁变形概述</vt:lpstr>
      <vt:lpstr>定义和疾病类型</vt:lpstr>
      <vt:lpstr>病因和发病机制</vt:lpstr>
      <vt:lpstr>诊断方法和标准</vt:lpstr>
      <vt:lpstr>病例汇报</vt:lpstr>
      <vt:lpstr>患儿基本情况</vt:lpstr>
      <vt:lpstr>入院查体和诊断过程</vt:lpstr>
      <vt:lpstr>手术及术后治疗情况</vt:lpstr>
      <vt:lpstr>护理诊断</vt:lpstr>
      <vt:lpstr>疼痛</vt:lpstr>
      <vt:lpstr>呼吸困难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2024-09-19T14:28:26.378</cp:lastPrinted>
  <dcterms:created xsi:type="dcterms:W3CDTF">2024-09-19T06:28:26Z</dcterms:created>
  <dcterms:modified xsi:type="dcterms:W3CDTF">2024-09-19T06:28:29Z</dcterms:modified>
</cp:coreProperties>
</file>