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72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279.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6" name="幻灯片图像占位符 1"/>
          <p:cNvSpPr>
            <a:spLocks noGrp="1" noRot="1" noChangeAspect="1"/>
          </p:cNvSpPr>
          <p:nvPr>
            <p:ph type="sldImg"/>
          </p:nvPr>
        </p:nvSpPr>
        <p:spPr/>
      </p:sp>
      <p:sp>
        <p:nvSpPr>
          <p:cNvPr id="1048678" name="备注占位符 2"/>
          <p:cNvSpPr>
            <a:spLocks noGrp="1"/>
          </p:cNvSpPr>
          <p:nvPr>
            <p:ph type="body" idx="1"/>
          </p:nvPr>
        </p:nvSpPr>
        <p:spPr/>
        <p:txBody>
          <a:bodyPr/>
          <a:lstStyle/>
          <a:p>
            <a:endParaRPr lang="zh-CN" altLang="en-US"/>
          </a:p>
        </p:txBody>
      </p:sp>
      <p:sp>
        <p:nvSpPr>
          <p:cNvPr id="104868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DC9826-1624-4A81-B8A2-5CBD5C541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364EE8-121B-47BE-930A-A585F68A8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BC5118-9025-47D1-B012-36D3798F7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22723D-4787-4EC0-BE78-761D7B57C9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0C6B5D-2FED-4799-9267-86461585D5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F56617-76A5-4DD3-9ECE-2D386D41B4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ED9AFB-70BE-4205-A0AB-D17E3651AA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21B27C-7381-4897-8B1A-31DC2176C6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0A80A6-AE93-44AC-8A5F-61DCD8C23B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BE087E-3D52-4893-BACC-1983E3F5B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31563C-AF23-417D-AC45-EADBE67C9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8"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gn="l">
              <a:lnSpc>
                <a:spcPct val="150000"/>
              </a:lnSpc>
            </a:pPr>
            <a:r>
              <a:rPr>
                <a:sym typeface="+mn-ea"/>
              </a:rPr>
              <a:t>单击此处编辑母版文本样式</a:t>
            </a:r>
            <a:endParaRPr>
              <a:sym typeface="+mn-ea"/>
            </a:endParaRPr>
          </a:p>
        </p:txBody>
      </p:sp>
      <p:sp>
        <p:nvSpPr>
          <p:cNvPr id="1048670"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672"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674"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676"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7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0"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2"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4"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6"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8"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90"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104869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00"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0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8"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pitchFamily="34" charset="-122"/>
              </a:defRPr>
            </a:lvl1pPr>
          </a:lstStyle>
          <a:p>
            <a:pPr lvl="0" algn="l"/>
            <a:r>
              <a:rPr err="1">
                <a:sym typeface="+mn-ea"/>
              </a:rPr>
              <a:t>单击此处编辑副标题</a:t>
            </a:r>
            <a:endParaRPr>
              <a:sym typeface="+mn-ea"/>
            </a:endParaRPr>
          </a:p>
        </p:txBody>
      </p:sp>
      <p:sp>
        <p:nvSpPr>
          <p:cNvPr id="1048710"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panose="020b0503020204020204" pitchFamily="34" charset="-122"/>
                <a:cs typeface="微软雅黑" panose="020b0503020204020204" pitchFamily="34" charset="-122"/>
              </a:defRPr>
            </a:lvl1pPr>
          </a:lstStyle>
          <a:p>
            <a:pPr lvl="0" algn="r"/>
            <a:r>
              <a:rPr>
                <a:sym typeface="+mn-ea"/>
              </a:rPr>
              <a:t>单击编辑标题</a:t>
            </a:r>
            <a:endParaRPr>
              <a:sym typeface="+mn-ea"/>
            </a:endParaRPr>
          </a:p>
        </p:txBody>
      </p:sp>
      <p:cxnSp>
        <p:nvCxnSpPr>
          <p:cNvPr id="3145729"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pitchFamily="34" charset="-122"/>
              </a:defRPr>
            </a:lvl1pPr>
          </a:lstStyle>
          <a:p>
            <a:pPr lvl="0" algn="r"/>
            <a:r>
              <a:rPr err="1">
                <a:sym typeface="+mn-ea"/>
              </a:rPr>
              <a:t>节编号</a:t>
            </a:r>
            <a:endParaRPr>
              <a:sym typeface="+mn-ea"/>
            </a:endParaRPr>
          </a:p>
        </p:txBody>
      </p:sp>
      <p:sp>
        <p:nvSpPr>
          <p:cNvPr id="1048720"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72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28"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34"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36"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0"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8"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50"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52"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54"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58"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6"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62"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0"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4"/>
            </p:custDataLst>
          </p:nvPr>
        </p:nvSpPr>
        <p:spPr/>
        <p:txBody>
          <a:bodyPr/>
          <a:lstStyle/>
          <a:p>
            <a:endParaRPr lang="zh-CN" altLang="en-US"/>
          </a:p>
        </p:txBody>
      </p:sp>
      <p:sp>
        <p:nvSpPr>
          <p:cNvPr id="104877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6"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卡通人物  低可信度描述已自动生成"/>
          <p:cNvPicPr>
            <a:picLocks noChangeAspect="1"/>
          </p:cNvPicPr>
          <p:nvPr>
            <p:custDataLst>
              <p:tags r:id="rId2"/>
            </p:custDataLst>
          </p:nvPr>
        </p:nvPicPr>
        <p:blipFill>
          <a:blip r:embed="rId1"/>
          <a:stretch>
            <a:fillRect/>
          </a:stretch>
        </p:blipFill>
        <p:spPr>
          <a:xfrm>
            <a:off x="0" y="-18789"/>
            <a:ext cx="12192000" cy="6858000"/>
          </a:xfrm>
          <a:prstGeom prst="rect">
            <a:avLst/>
          </a:prstGeom>
        </p:spPr>
      </p:pic>
      <p:sp>
        <p:nvSpPr>
          <p:cNvPr id="1048784"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86"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88"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90"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2"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4"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15" descr="图片包含 游戏机, 窗帘  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6"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nSpc>
                <a:spcPct val="150000"/>
              </a:lnSpc>
            </a:pPr>
            <a:r>
              <a:rPr>
                <a:sym typeface="+mn-ea"/>
              </a:rPr>
              <a:t>单击此处编辑母版文本样式</a:t>
            </a:r>
            <a:endParaRPr>
              <a:sym typeface="+mn-ea"/>
            </a:endParaRPr>
          </a:p>
        </p:txBody>
      </p:sp>
      <p:sp>
        <p:nvSpPr>
          <p:cNvPr id="104879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800"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802"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4"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6"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8"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0"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2"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6"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818"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卡通人物  低可信度描述已自动生成"/>
          <p:cNvPicPr>
            <a:picLocks noChangeAspect="1"/>
          </p:cNvPicPr>
          <p:nvPr>
            <p:custDataLst>
              <p:tags r:id="rId13"/>
            </p:custDataLst>
          </p:nvPr>
        </p:nvPicPr>
        <p:blipFill>
          <a:blip r:embed="rId12"/>
          <a:stretch>
            <a:fillRect/>
          </a:stretch>
        </p:blipFill>
        <p:spPr>
          <a:xfrm>
            <a:off x="0" y="-18790"/>
            <a:ext cx="12192000" cy="6858000"/>
          </a:xfrm>
          <a:prstGeom prst="rect">
            <a:avLst/>
          </a:prstGeom>
        </p:spPr>
      </p:pic>
      <p:sp>
        <p:nvSpPr>
          <p:cNvPr id="1048654"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panose="020b0503020204020204" pitchFamily="34" charset="-122"/>
              <a:cs typeface="微软雅黑" panose="020b0503020204020204" pitchFamily="34" charset="-122"/>
            </a:endParaRPr>
          </a:p>
        </p:txBody>
      </p:sp>
      <p:sp>
        <p:nvSpPr>
          <p:cNvPr id="1048656"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9716" r:id="rId2"/>
    <p:sldLayoutId id="2147489717" r:id="rId3"/>
    <p:sldLayoutId id="2147489718" r:id="rId4"/>
    <p:sldLayoutId id="2147489719" r:id="rId5"/>
    <p:sldLayoutId id="2147489720" r:id="rId6"/>
    <p:sldLayoutId id="2147489721" r:id="rId7"/>
    <p:sldLayoutId id="2147489722" r:id="rId8"/>
    <p:sldLayoutId id="2147489723" r:id="rId9"/>
    <p:sldLayoutId id="2147489724" r:id="rId10"/>
    <p:sldLayoutId id="2147489725"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latin typeface="+mj-ea"/>
          <a:ea typeface="+mj-ea"/>
          <a:cs typeface="微软雅黑" panose="020b0503020204020204" pitchFamily="3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15" Type="http://schemas.openxmlformats.org/officeDocument/2006/relationships/tags" Target="../tags/tag155.xml" /><Relationship Id="rId16" Type="http://schemas.openxmlformats.org/officeDocument/2006/relationships/tags" Target="../tags/tag156.xml" /><Relationship Id="rId17" Type="http://schemas.openxmlformats.org/officeDocument/2006/relationships/tags" Target="../tags/tag157.xml" /><Relationship Id="rId18" Type="http://schemas.openxmlformats.org/officeDocument/2006/relationships/tags" Target="../tags/tag158.xml" /><Relationship Id="rId19" Type="http://schemas.openxmlformats.org/officeDocument/2006/relationships/tags" Target="../tags/tag159.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17" Type="http://schemas.openxmlformats.org/officeDocument/2006/relationships/tags" Target="../tags/tag175.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tags" Target="../tags/tag209.xml" /><Relationship Id="rId13" Type="http://schemas.openxmlformats.org/officeDocument/2006/relationships/tags" Target="../tags/tag210.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14" Type="http://schemas.openxmlformats.org/officeDocument/2006/relationships/tags" Target="../tags/tag246.xml" /><Relationship Id="rId15" Type="http://schemas.openxmlformats.org/officeDocument/2006/relationships/tags" Target="../tags/tag247.xml" /><Relationship Id="rId16" Type="http://schemas.openxmlformats.org/officeDocument/2006/relationships/tags" Target="../tags/tag248.xml" /><Relationship Id="rId17" Type="http://schemas.openxmlformats.org/officeDocument/2006/relationships/tags" Target="../tags/tag249.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 Id="rId7" Type="http://schemas.openxmlformats.org/officeDocument/2006/relationships/tags" Target="../tags/tag239.xml" /><Relationship Id="rId8" Type="http://schemas.openxmlformats.org/officeDocument/2006/relationships/tags" Target="../tags/tag240.xml" /><Relationship Id="rId9" Type="http://schemas.openxmlformats.org/officeDocument/2006/relationships/tags" Target="../tags/tag24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tags" Target="../tags/tag260.xml" /><Relationship Id="rId13" Type="http://schemas.openxmlformats.org/officeDocument/2006/relationships/tags" Target="../tags/tag261.xml" /><Relationship Id="rId14" Type="http://schemas.openxmlformats.org/officeDocument/2006/relationships/tags" Target="../tags/tag262.xml" /><Relationship Id="rId15" Type="http://schemas.openxmlformats.org/officeDocument/2006/relationships/tags" Target="../tags/tag263.xml" /><Relationship Id="rId16" Type="http://schemas.openxmlformats.org/officeDocument/2006/relationships/tags" Target="../tags/tag264.xml" /><Relationship Id="rId17" Type="http://schemas.openxmlformats.org/officeDocument/2006/relationships/tags" Target="../tags/tag265.xml" /><Relationship Id="rId18" Type="http://schemas.openxmlformats.org/officeDocument/2006/relationships/tags" Target="../tags/tag266.xml" /><Relationship Id="rId19" Type="http://schemas.openxmlformats.org/officeDocument/2006/relationships/tags" Target="../tags/tag267.xml" /><Relationship Id="rId2" Type="http://schemas.openxmlformats.org/officeDocument/2006/relationships/tags" Target="../tags/tag250.xml" /><Relationship Id="rId20" Type="http://schemas.openxmlformats.org/officeDocument/2006/relationships/tags" Target="../tags/tag268.xml" /><Relationship Id="rId21" Type="http://schemas.openxmlformats.org/officeDocument/2006/relationships/tags" Target="../tags/tag269.xml" /><Relationship Id="rId22" Type="http://schemas.openxmlformats.org/officeDocument/2006/relationships/tags" Target="../tags/tag270.xml" /><Relationship Id="rId23" Type="http://schemas.openxmlformats.org/officeDocument/2006/relationships/tags" Target="../tags/tag271.xml" /><Relationship Id="rId24" Type="http://schemas.openxmlformats.org/officeDocument/2006/relationships/tags" Target="../tags/tag272.xml" /><Relationship Id="rId25" Type="http://schemas.openxmlformats.org/officeDocument/2006/relationships/tags" Target="../tags/tag273.xml" /><Relationship Id="rId26" Type="http://schemas.openxmlformats.org/officeDocument/2006/relationships/tags" Target="../tags/tag274.xml" /><Relationship Id="rId27" Type="http://schemas.openxmlformats.org/officeDocument/2006/relationships/tags" Target="../tags/tag275.xml" /><Relationship Id="rId28" Type="http://schemas.openxmlformats.org/officeDocument/2006/relationships/tags" Target="../tags/tag276.xml" /><Relationship Id="rId29" Type="http://schemas.openxmlformats.org/officeDocument/2006/relationships/tags" Target="../tags/tag277.xml" /><Relationship Id="rId3" Type="http://schemas.openxmlformats.org/officeDocument/2006/relationships/tags" Target="../tags/tag251.xml" /><Relationship Id="rId30" Type="http://schemas.openxmlformats.org/officeDocument/2006/relationships/tags" Target="../tags/tag278.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tags" Target="../tags/tag25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2224204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14"/>
            <p:custDataLst>
              <p:tags r:id="rId3"/>
            </p:custDataLst>
          </p:nvPr>
        </p:nvSpPr>
        <p:spPr/>
        <p:txBody>
          <a:bodyPr/>
          <a:lstStyle/>
          <a:p>
            <a:r>
              <a:rPr lang="zh-CN" altLang="en-US"/>
              <a:t>汇报人：</a:t>
            </a:r>
            <a:r>
              <a:rPr lang="en-US" altLang="zh-CN"/>
              <a:t>XX</a:t>
            </a:r>
            <a:endParaRPr lang="zh-CN" altLang="en-US"/>
          </a:p>
        </p:txBody>
      </p:sp>
      <p:sp>
        <p:nvSpPr>
          <p:cNvPr id="1048650" name="文本占位符 6"/>
          <p:cNvSpPr>
            <a:spLocks noGrp="1"/>
          </p:cNvSpPr>
          <p:nvPr>
            <p:ph type="body" idx="13"/>
            <p:custDataLst>
              <p:tags r:id="rId4"/>
            </p:custDataLst>
          </p:nvPr>
        </p:nvSpPr>
        <p:spPr/>
        <p:txBody>
          <a:bodyPr/>
          <a:lstStyle/>
          <a:p>
            <a:r>
              <a:rPr lang="zh-CN" altLang="en-US"/>
              <a:t>XX,a click to unlimited possibilities</a:t>
            </a:r>
            <a:endParaRPr lang="zh-CN" altLang="en-US"/>
          </a:p>
        </p:txBody>
      </p:sp>
      <p:sp>
        <p:nvSpPr>
          <p:cNvPr id="1048652" name="标题 7"/>
          <p:cNvSpPr>
            <a:spLocks noGrp="1"/>
          </p:cNvSpPr>
          <p:nvPr>
            <p:ph type="title" idx="9"/>
            <p:custDataLst>
              <p:tags r:id="rId5"/>
            </p:custDataLst>
          </p:nvPr>
        </p:nvSpPr>
        <p:spPr/>
        <p:txBody>
          <a:bodyPr/>
          <a:lstStyle/>
          <a:p>
            <a:r>
              <a:rPr lang="zh-CN" altLang="en-US"/>
              <a:t>昆虫的种群动态和群体行为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8"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1048850" name="标题 6"/>
          <p:cNvSpPr>
            <a:spLocks noGrp="1"/>
          </p:cNvSpPr>
          <p:nvPr>
            <p:ph type="title" idx="2"/>
            <p:custDataLst>
              <p:tags r:id="rId4"/>
            </p:custDataLst>
          </p:nvPr>
        </p:nvSpPr>
        <p:spPr/>
        <p:txBody>
          <a:bodyPr/>
          <a:lstStyle/>
          <a:p>
            <a:r>
              <a:rPr lang="zh-CN" altLang="en-US"/>
              <a:t>目录</a:t>
            </a:r>
            <a:endParaRPr lang="zh-CN" altLang="en-US"/>
          </a:p>
        </p:txBody>
      </p:sp>
      <p:sp>
        <p:nvSpPr>
          <p:cNvPr id="1048852"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02</a:t>
            </a:r>
            <a:endParaRPr lang="en-US" sz="3200" b="1">
              <a:latin typeface="+mj-ea"/>
              <a:ea typeface="+mj-ea"/>
              <a:cs typeface="微软雅黑" panose="020b0503020204020204" pitchFamily="34" charset="-122"/>
            </a:endParaRPr>
          </a:p>
        </p:txBody>
      </p:sp>
      <p:sp>
        <p:nvSpPr>
          <p:cNvPr id="104885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昆虫种群动态</a:t>
            </a:r>
            <a:endParaRPr lang="zh-CN" altLang="en-US" sz="2000" b="1" spc="300">
              <a:latin typeface="+mj-ea"/>
              <a:ea typeface="+mj-ea"/>
              <a:cs typeface="微软雅黑" panose="020b0503020204020204" pitchFamily="34" charset="-122"/>
            </a:endParaRPr>
          </a:p>
        </p:txBody>
      </p:sp>
      <p:sp>
        <p:nvSpPr>
          <p:cNvPr id="104885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01</a:t>
            </a:r>
            <a:endParaRPr lang="en-US" sz="3200" b="1">
              <a:latin typeface="+mj-ea"/>
              <a:ea typeface="+mj-ea"/>
              <a:cs typeface="微软雅黑" panose="020b0503020204020204" pitchFamily="34" charset="-122"/>
            </a:endParaRPr>
          </a:p>
        </p:txBody>
      </p:sp>
      <p:sp>
        <p:nvSpPr>
          <p:cNvPr id="1048858"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点击此处添加目录标题</a:t>
            </a:r>
            <a:endParaRPr lang="zh-CN" altLang="en-US" sz="2000" b="1" spc="300">
              <a:latin typeface="+mj-ea"/>
              <a:ea typeface="+mj-ea"/>
              <a:cs typeface="微软雅黑" panose="020b0503020204020204" pitchFamily="34" charset="-122"/>
            </a:endParaRPr>
          </a:p>
        </p:txBody>
      </p:sp>
      <p:sp>
        <p:nvSpPr>
          <p:cNvPr id="1048860"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03</a:t>
            </a:r>
            <a:endParaRPr lang="en-US" sz="3200" b="1">
              <a:latin typeface="+mj-ea"/>
              <a:ea typeface="+mj-ea"/>
              <a:cs typeface="微软雅黑" panose="020b0503020204020204" pitchFamily="34" charset="-122"/>
            </a:endParaRPr>
          </a:p>
        </p:txBody>
      </p:sp>
      <p:sp>
        <p:nvSpPr>
          <p:cNvPr id="1048862"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昆虫群体行为</a:t>
            </a:r>
            <a:endParaRPr lang="zh-CN" altLang="en-US" sz="2000" b="1" spc="300">
              <a:latin typeface="+mj-ea"/>
              <a:ea typeface="+mj-ea"/>
              <a:cs typeface="微软雅黑" panose="020b0503020204020204" pitchFamily="34" charset="-122"/>
            </a:endParaRPr>
          </a:p>
        </p:txBody>
      </p:sp>
      <p:sp>
        <p:nvSpPr>
          <p:cNvPr id="1048864" name="序号"/>
          <p:cNvSpPr txBox="1"/>
          <p:nvPr>
            <p:custDataLst>
              <p:tags r:id="rId11"/>
            </p:custDataLst>
          </p:nvPr>
        </p:nvSpPr>
        <p:spPr>
          <a:xfrm>
            <a:off x="529336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05</a:t>
            </a:r>
            <a:endParaRPr lang="en-US" sz="3200" b="1">
              <a:latin typeface="+mj-ea"/>
              <a:ea typeface="+mj-ea"/>
              <a:cs typeface="微软雅黑" panose="020b0503020204020204" pitchFamily="34" charset="-122"/>
            </a:endParaRPr>
          </a:p>
        </p:txBody>
      </p:sp>
      <p:sp>
        <p:nvSpPr>
          <p:cNvPr id="1048866" name="标题"/>
          <p:cNvSpPr txBox="1"/>
          <p:nvPr>
            <p:custDataLst>
              <p:tags r:id="rId12"/>
            </p:custDataLst>
          </p:nvPr>
        </p:nvSpPr>
        <p:spPr>
          <a:xfrm>
            <a:off x="5293360"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昆虫种群动态和群体行为的生态学意义</a:t>
            </a:r>
            <a:endParaRPr lang="zh-CN" altLang="en-US" sz="2000" b="1" spc="300">
              <a:latin typeface="+mj-ea"/>
              <a:ea typeface="+mj-ea"/>
              <a:cs typeface="微软雅黑" panose="020b0503020204020204" pitchFamily="34" charset="-122"/>
            </a:endParaRPr>
          </a:p>
        </p:txBody>
      </p:sp>
      <p:sp>
        <p:nvSpPr>
          <p:cNvPr id="1048868" name="序号"/>
          <p:cNvSpPr txBox="1"/>
          <p:nvPr>
            <p:custDataLst>
              <p:tags r:id="rId13"/>
            </p:custDataLst>
          </p:nvPr>
        </p:nvSpPr>
        <p:spPr>
          <a:xfrm>
            <a:off x="165417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04</a:t>
            </a:r>
            <a:endParaRPr lang="en-US" sz="3200" b="1">
              <a:latin typeface="+mj-ea"/>
              <a:ea typeface="+mj-ea"/>
              <a:cs typeface="微软雅黑" panose="020b0503020204020204" pitchFamily="34" charset="-122"/>
            </a:endParaRPr>
          </a:p>
        </p:txBody>
      </p:sp>
      <p:sp>
        <p:nvSpPr>
          <p:cNvPr id="1048870" name="标题"/>
          <p:cNvSpPr txBox="1"/>
          <p:nvPr>
            <p:custDataLst>
              <p:tags r:id="rId14"/>
            </p:custDataLst>
          </p:nvPr>
        </p:nvSpPr>
        <p:spPr>
          <a:xfrm>
            <a:off x="165417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昆虫种群动态与群体行为的相互影响</a:t>
            </a:r>
            <a:endParaRPr lang="zh-CN" altLang="en-US" sz="2000" b="1" spc="300">
              <a:latin typeface="+mj-ea"/>
              <a:ea typeface="+mj-ea"/>
              <a:cs typeface="微软雅黑" panose="020b0503020204020204" pitchFamily="34" charset="-122"/>
            </a:endParaRPr>
          </a:p>
        </p:txBody>
      </p:sp>
      <p:sp>
        <p:nvSpPr>
          <p:cNvPr id="1048872" name="序号"/>
          <p:cNvSpPr txBox="1"/>
          <p:nvPr>
            <p:custDataLst>
              <p:tags r:id="rId15"/>
            </p:custDataLst>
          </p:nvPr>
        </p:nvSpPr>
        <p:spPr>
          <a:xfrm>
            <a:off x="893254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06</a:t>
            </a:r>
            <a:endParaRPr lang="en-US" sz="3200" b="1">
              <a:latin typeface="+mj-ea"/>
              <a:ea typeface="+mj-ea"/>
              <a:cs typeface="微软雅黑" panose="020b0503020204020204" pitchFamily="34" charset="-122"/>
            </a:endParaRPr>
          </a:p>
        </p:txBody>
      </p:sp>
      <p:sp>
        <p:nvSpPr>
          <p:cNvPr id="1048874" name="标题"/>
          <p:cNvSpPr txBox="1"/>
          <p:nvPr>
            <p:custDataLst>
              <p:tags r:id="rId16"/>
            </p:custDataLst>
          </p:nvPr>
        </p:nvSpPr>
        <p:spPr>
          <a:xfrm>
            <a:off x="8932545" y="5167630"/>
            <a:ext cx="1948180" cy="1062990"/>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昆虫种群动态和群体行为的研究方法与技术</a:t>
            </a:r>
            <a:endParaRPr lang="zh-CN" altLang="en-US" sz="2000" b="1" spc="300">
              <a:latin typeface="+mj-ea"/>
              <a:ea typeface="+mj-ea"/>
              <a:cs typeface="微软雅黑" panose="020b0503020204020204" pitchFamily="34" charset="-122"/>
            </a:endParaRPr>
          </a:p>
        </p:txBody>
      </p:sp>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10" name="文本占位符 3"/>
          <p:cNvSpPr>
            <a:spLocks noGrp="1"/>
          </p:cNvSpPr>
          <p:nvPr>
            <p:ph type="body" idx="2"/>
            <p:custDataLst>
              <p:tags r:id="rId2"/>
            </p:custDataLst>
          </p:nvPr>
        </p:nvSpPr>
        <p:spPr/>
        <p:txBody>
          <a:bodyPr/>
          <a:lstStyle/>
          <a:p>
            <a:r>
              <a:rPr lang="zh-CN" altLang="en-US"/>
              <a:t>1</a:t>
            </a:r>
            <a:endParaRPr lang="zh-CN" altLang="en-US"/>
          </a:p>
        </p:txBody>
      </p:sp>
      <p:sp>
        <p:nvSpPr>
          <p:cNvPr id="1048912" name="标题 4"/>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8" name="文本占位符 3"/>
          <p:cNvSpPr>
            <a:spLocks noGrp="1"/>
          </p:cNvSpPr>
          <p:nvPr>
            <p:ph type="body" idx="2"/>
            <p:custDataLst>
              <p:tags r:id="rId2"/>
            </p:custDataLst>
          </p:nvPr>
        </p:nvSpPr>
        <p:spPr/>
        <p:txBody>
          <a:bodyPr/>
          <a:lstStyle/>
          <a:p>
            <a:r>
              <a:rPr lang="zh-CN" altLang="en-US"/>
              <a:t>2</a:t>
            </a:r>
            <a:endParaRPr lang="zh-CN" altLang="en-US"/>
          </a:p>
        </p:txBody>
      </p:sp>
      <p:sp>
        <p:nvSpPr>
          <p:cNvPr id="1048950" name="标题 4"/>
          <p:cNvSpPr>
            <a:spLocks noGrp="1"/>
          </p:cNvSpPr>
          <p:nvPr>
            <p:ph type="title" idx="1"/>
            <p:custDataLst>
              <p:tags r:id="rId3"/>
            </p:custDataLst>
          </p:nvPr>
        </p:nvSpPr>
        <p:spPr/>
        <p:txBody>
          <a:bodyPr/>
          <a:lstStyle/>
          <a:p>
            <a:r>
              <a:rPr lang="zh-CN" altLang="en-US"/>
              <a:t>昆虫种群动态</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86" name="标题 1"/>
          <p:cNvSpPr>
            <a:spLocks noGrp="1"/>
          </p:cNvSpPr>
          <p:nvPr>
            <p:ph type="title" idx="2"/>
          </p:nvPr>
        </p:nvSpPr>
        <p:spPr/>
        <p:txBody>
          <a:bodyPr/>
          <a:lstStyle/>
          <a:p>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22" name="标题 2"/>
          <p:cNvSpPr>
            <a:spLocks noGrp="1"/>
          </p:cNvSpPr>
          <p:nvPr>
            <p:ph type="title" idx="2"/>
          </p:nvPr>
        </p:nvSpPr>
        <p:spPr/>
        <p:txBody>
          <a:bodyPr/>
          <a:lstStyle/>
          <a:p>
            <a:r>
              <a:rPr lang="zh-CN" altLang="en-US"/>
              <a:t>昆虫种群的概念</a:t>
            </a:r>
            <a:endParaRPr lang="zh-CN" altLang="en-US"/>
          </a:p>
        </p:txBody>
      </p:sp>
      <p:sp>
        <p:nvSpPr>
          <p:cNvPr id="104902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2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2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3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3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种群动态：指昆虫种群的数量、年龄结构、性别比例等随时间的变化</a:t>
            </a:r>
            <a:endParaRPr lang="zh-CN" altLang="en-US" sz="1400" spc="150">
              <a:solidFill>
                <a:schemeClr val="tx1"/>
              </a:solidFill>
              <a:effectLst/>
              <a:latin typeface="+mn-ea"/>
              <a:sym typeface="+mn-ea"/>
            </a:endParaRPr>
          </a:p>
        </p:txBody>
      </p:sp>
      <p:sp>
        <p:nvSpPr>
          <p:cNvPr id="104903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昆虫种群：指在一定时间和空间范围内，同一种昆虫的所有个体</a:t>
            </a:r>
            <a:endParaRPr lang="zh-CN" altLang="en-US" sz="1400" spc="150">
              <a:solidFill>
                <a:schemeClr val="tx1"/>
              </a:solidFill>
              <a:effectLst/>
              <a:latin typeface="+mn-ea"/>
              <a:sym typeface="+mn-ea"/>
            </a:endParaRPr>
          </a:p>
        </p:txBody>
      </p:sp>
      <p:sp>
        <p:nvSpPr>
          <p:cNvPr id="104903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种群动态的影响因素：包括环境因素（如温度、湿度、食物等）、生物因素（如天敌、竞争等）和昆虫自身的生理特性</a:t>
            </a:r>
            <a:endParaRPr lang="zh-CN" altLang="en-US" sz="1400" spc="150">
              <a:solidFill>
                <a:schemeClr val="tx1"/>
              </a:solidFill>
              <a:effectLst/>
              <a:latin typeface="+mn-ea"/>
              <a:sym typeface="+mn-ea"/>
            </a:endParaRPr>
          </a:p>
        </p:txBody>
      </p:sp>
      <p:sp>
        <p:nvSpPr>
          <p:cNvPr id="104903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种群动态的研究方法：包括现场调查、实验研究和数学模型等</a:t>
            </a:r>
            <a:endParaRPr lang="zh-CN" altLang="en-US" sz="1400" spc="150">
              <a:solidFill>
                <a:schemeClr val="tx1"/>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78" name="标题 2"/>
          <p:cNvSpPr>
            <a:spLocks noGrp="1"/>
          </p:cNvSpPr>
          <p:nvPr>
            <p:ph type="title" idx="2"/>
          </p:nvPr>
        </p:nvSpPr>
        <p:spPr/>
        <p:txBody>
          <a:bodyPr/>
          <a:lstStyle/>
          <a:p>
            <a:r>
              <a:rPr lang="zh-CN" altLang="en-US"/>
              <a:t>种群动态的描述</a:t>
            </a:r>
            <a:endParaRPr lang="zh-CN" altLang="en-US"/>
          </a:p>
        </p:txBody>
      </p:sp>
      <p:sp>
        <p:nvSpPr>
          <p:cNvPr id="1049080"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082"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84"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pitchFamily="34" charset="-122"/>
                <a:sym typeface="+mn-ea"/>
              </a:rPr>
              <a:t>昆虫种群动态是指昆虫种群数量、密度、分布和年龄结构的变化</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086"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88"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90"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昆虫种群动态受多种因素影响，包括环境因素、生物因素和社会因素</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092"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094"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昆虫种群动态的变化会影响到生态系统的稳定性和生物多样性</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096"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98"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00"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02"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研究昆虫种群动态有助于了解昆虫的生活习性、繁殖策略和进化过程</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42" name="标题 2"/>
          <p:cNvSpPr>
            <a:spLocks noGrp="1"/>
          </p:cNvSpPr>
          <p:nvPr>
            <p:ph type="title" idx="2"/>
          </p:nvPr>
        </p:nvSpPr>
        <p:spPr/>
        <p:txBody>
          <a:bodyPr/>
          <a:lstStyle/>
          <a:p>
            <a:r>
              <a:rPr lang="zh-CN" altLang="en-US"/>
              <a:t>种群动态的影响因素</a:t>
            </a:r>
            <a:endParaRPr lang="zh-CN" altLang="en-US"/>
          </a:p>
        </p:txBody>
      </p:sp>
      <p:sp>
        <p:nvSpPr>
          <p:cNvPr id="1049144" name="矩形 3"/>
          <p:cNvSpPr/>
          <p:nvPr>
            <p:custDataLst>
              <p:tags r:id="rId2"/>
            </p:custDataLst>
          </p:nvPr>
        </p:nvSpPr>
        <p:spPr>
          <a:xfrm>
            <a:off x="972714" y="1775192"/>
            <a:ext cx="4918093" cy="124158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6" name="矩形 13"/>
          <p:cNvSpPr/>
          <p:nvPr>
            <p:custDataLst>
              <p:tags r:id="rId3"/>
            </p:custDataLst>
          </p:nvPr>
        </p:nvSpPr>
        <p:spPr>
          <a:xfrm>
            <a:off x="608400" y="1775192"/>
            <a:ext cx="177667" cy="124158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8" name="文本框 4"/>
          <p:cNvSpPr txBox="1"/>
          <p:nvPr>
            <p:custDataLst>
              <p:tags r:id="rId4"/>
            </p:custDataLst>
          </p:nvPr>
        </p:nvSpPr>
        <p:spPr>
          <a:xfrm>
            <a:off x="1160644"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环境因素：温度、湿度、光照等</a:t>
            </a:r>
            <a:endParaRPr lang="zh-CN" altLang="en-US" sz="2000" spc="150">
              <a:solidFill>
                <a:schemeClr val="tx1">
                  <a:lumMod val="85000"/>
                  <a:lumOff val="15000"/>
                </a:schemeClr>
              </a:solidFill>
              <a:latin typeface="+mn-ea"/>
              <a:sym typeface="+mn-ea"/>
            </a:endParaRPr>
          </a:p>
        </p:txBody>
      </p:sp>
      <p:sp>
        <p:nvSpPr>
          <p:cNvPr id="1049150" name="矩形 39"/>
          <p:cNvSpPr/>
          <p:nvPr>
            <p:custDataLst>
              <p:tags r:id="rId5"/>
            </p:custDataLst>
          </p:nvPr>
        </p:nvSpPr>
        <p:spPr>
          <a:xfrm>
            <a:off x="972714" y="3249126"/>
            <a:ext cx="4918093" cy="124158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2" name="矩形 5"/>
          <p:cNvSpPr/>
          <p:nvPr>
            <p:custDataLst>
              <p:tags r:id="rId6"/>
            </p:custDataLst>
          </p:nvPr>
        </p:nvSpPr>
        <p:spPr>
          <a:xfrm>
            <a:off x="608400" y="3249126"/>
            <a:ext cx="177667" cy="124158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4" name="文本框 41"/>
          <p:cNvSpPr txBox="1"/>
          <p:nvPr>
            <p:custDataLst>
              <p:tags r:id="rId7"/>
            </p:custDataLst>
          </p:nvPr>
        </p:nvSpPr>
        <p:spPr>
          <a:xfrm>
            <a:off x="1160644"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食物资源：昆虫的食物来源和数量</a:t>
            </a:r>
            <a:endParaRPr lang="zh-CN" altLang="en-US" sz="2000" spc="150">
              <a:solidFill>
                <a:schemeClr val="tx1">
                  <a:lumMod val="85000"/>
                  <a:lumOff val="15000"/>
                </a:schemeClr>
              </a:solidFill>
              <a:latin typeface="+mn-ea"/>
              <a:sym typeface="+mn-ea"/>
            </a:endParaRPr>
          </a:p>
        </p:txBody>
      </p:sp>
      <p:sp>
        <p:nvSpPr>
          <p:cNvPr id="1049156" name="矩形 12"/>
          <p:cNvSpPr/>
          <p:nvPr>
            <p:custDataLst>
              <p:tags r:id="rId8"/>
            </p:custDataLst>
          </p:nvPr>
        </p:nvSpPr>
        <p:spPr>
          <a:xfrm>
            <a:off x="972714" y="4723060"/>
            <a:ext cx="4918093" cy="124158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8" name="矩形 17"/>
          <p:cNvSpPr/>
          <p:nvPr>
            <p:custDataLst>
              <p:tags r:id="rId9"/>
            </p:custDataLst>
          </p:nvPr>
        </p:nvSpPr>
        <p:spPr>
          <a:xfrm>
            <a:off x="608400" y="4723060"/>
            <a:ext cx="177667" cy="124158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60" name="文本框 19"/>
          <p:cNvSpPr txBox="1"/>
          <p:nvPr>
            <p:custDataLst>
              <p:tags r:id="rId10"/>
            </p:custDataLst>
          </p:nvPr>
        </p:nvSpPr>
        <p:spPr>
          <a:xfrm>
            <a:off x="1160644" y="4830174"/>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繁殖能力：昆虫的繁殖速度和成功率</a:t>
            </a:r>
            <a:endParaRPr lang="zh-CN" altLang="en-US" sz="2000" spc="150">
              <a:solidFill>
                <a:schemeClr val="tx1">
                  <a:lumMod val="85000"/>
                  <a:lumOff val="15000"/>
                </a:schemeClr>
              </a:solidFill>
              <a:latin typeface="+mn-ea"/>
              <a:sym typeface="+mn-ea"/>
            </a:endParaRPr>
          </a:p>
        </p:txBody>
      </p:sp>
      <p:sp>
        <p:nvSpPr>
          <p:cNvPr id="1049162" name="矩形 49"/>
          <p:cNvSpPr/>
          <p:nvPr>
            <p:custDataLst>
              <p:tags r:id="rId11"/>
            </p:custDataLst>
          </p:nvPr>
        </p:nvSpPr>
        <p:spPr>
          <a:xfrm>
            <a:off x="6659355" y="1775192"/>
            <a:ext cx="4918093" cy="124158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64" name="矩形 26"/>
          <p:cNvSpPr/>
          <p:nvPr>
            <p:custDataLst>
              <p:tags r:id="rId12"/>
            </p:custDataLst>
          </p:nvPr>
        </p:nvSpPr>
        <p:spPr>
          <a:xfrm>
            <a:off x="6295041" y="1775192"/>
            <a:ext cx="177667" cy="124158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66" name="文本框 27"/>
          <p:cNvSpPr txBox="1"/>
          <p:nvPr>
            <p:custDataLst>
              <p:tags r:id="rId13"/>
            </p:custDataLst>
          </p:nvPr>
        </p:nvSpPr>
        <p:spPr>
          <a:xfrm>
            <a:off x="6847285"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竞争关系：昆虫与其他生物的竞争和捕食关系</a:t>
            </a:r>
            <a:endParaRPr lang="zh-CN" altLang="en-US" sz="2000" spc="150">
              <a:solidFill>
                <a:schemeClr val="tx1">
                  <a:lumMod val="85000"/>
                  <a:lumOff val="15000"/>
                </a:schemeClr>
              </a:solidFill>
              <a:latin typeface="+mn-ea"/>
              <a:sym typeface="+mn-ea"/>
            </a:endParaRPr>
          </a:p>
        </p:txBody>
      </p:sp>
      <p:sp>
        <p:nvSpPr>
          <p:cNvPr id="1049168" name="矩形 64"/>
          <p:cNvSpPr/>
          <p:nvPr>
            <p:custDataLst>
              <p:tags r:id="rId14"/>
            </p:custDataLst>
          </p:nvPr>
        </p:nvSpPr>
        <p:spPr>
          <a:xfrm>
            <a:off x="6659355" y="3249126"/>
            <a:ext cx="4918093" cy="1241586"/>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70" name="矩形 65"/>
          <p:cNvSpPr/>
          <p:nvPr>
            <p:custDataLst>
              <p:tags r:id="rId15"/>
            </p:custDataLst>
          </p:nvPr>
        </p:nvSpPr>
        <p:spPr>
          <a:xfrm>
            <a:off x="6295041" y="3249126"/>
            <a:ext cx="177667" cy="1241586"/>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72" name="文本框 66"/>
          <p:cNvSpPr txBox="1"/>
          <p:nvPr>
            <p:custDataLst>
              <p:tags r:id="rId16"/>
            </p:custDataLst>
          </p:nvPr>
        </p:nvSpPr>
        <p:spPr>
          <a:xfrm>
            <a:off x="6847285"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疾病和寄生虫：昆虫的健康状况和疾病传播</a:t>
            </a:r>
            <a:endParaRPr lang="zh-CN" altLang="en-US" sz="2000" spc="150">
              <a:solidFill>
                <a:schemeClr val="tx1">
                  <a:lumMod val="85000"/>
                  <a:lumOff val="15000"/>
                </a:schemeClr>
              </a:solidFill>
              <a:latin typeface="+mn-ea"/>
              <a:sym typeface="+mn-ea"/>
            </a:endParaRPr>
          </a:p>
        </p:txBody>
      </p:sp>
      <p:sp>
        <p:nvSpPr>
          <p:cNvPr id="1049174" name="矩形 67"/>
          <p:cNvSpPr/>
          <p:nvPr>
            <p:custDataLst>
              <p:tags r:id="rId17"/>
            </p:custDataLst>
          </p:nvPr>
        </p:nvSpPr>
        <p:spPr>
          <a:xfrm>
            <a:off x="6659355" y="4723060"/>
            <a:ext cx="4918093" cy="1241586"/>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76" name="矩形 68"/>
          <p:cNvSpPr/>
          <p:nvPr>
            <p:custDataLst>
              <p:tags r:id="rId18"/>
            </p:custDataLst>
          </p:nvPr>
        </p:nvSpPr>
        <p:spPr>
          <a:xfrm>
            <a:off x="6295041" y="4723060"/>
            <a:ext cx="177667" cy="1241586"/>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78" name="文本框 69"/>
          <p:cNvSpPr txBox="1"/>
          <p:nvPr>
            <p:custDataLst>
              <p:tags r:id="rId19"/>
            </p:custDataLst>
          </p:nvPr>
        </p:nvSpPr>
        <p:spPr>
          <a:xfrm>
            <a:off x="6847285" y="4830174"/>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人为因素：人类活动对昆虫种群的影响，如农药使用、栖息地破坏等</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18" name="标题 2"/>
          <p:cNvSpPr>
            <a:spLocks noGrp="1"/>
          </p:cNvSpPr>
          <p:nvPr>
            <p:ph type="title" idx="2"/>
          </p:nvPr>
        </p:nvSpPr>
        <p:spPr/>
        <p:txBody>
          <a:bodyPr/>
          <a:lstStyle/>
          <a:p>
            <a:r>
              <a:rPr lang="zh-CN" altLang="en-US"/>
              <a:t>种群动态与生态环境的关系</a:t>
            </a:r>
            <a:endParaRPr lang="zh-CN" altLang="en-US"/>
          </a:p>
        </p:txBody>
      </p:sp>
      <p:sp>
        <p:nvSpPr>
          <p:cNvPr id="104922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2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2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2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生态环境的变化：气候变化、生物入侵、人类活动等对昆虫种群动态的影响</a:t>
            </a:r>
            <a:endParaRPr lang="en-US" altLang="zh-CN" sz="1600">
              <a:solidFill>
                <a:schemeClr val="dk1">
                  <a:lumMod val="80000"/>
                  <a:lumOff val="20000"/>
                </a:schemeClr>
              </a:solidFill>
              <a:latin typeface="+mn-ea"/>
              <a:sym typeface="+mn-ea"/>
            </a:endParaRPr>
          </a:p>
        </p:txBody>
      </p:sp>
      <p:sp>
        <p:nvSpPr>
          <p:cNvPr id="104922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3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3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3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环境因素：温度、湿度、光照、食物等对昆虫种群动态的影响</a:t>
            </a:r>
            <a:endParaRPr lang="zh-CN" altLang="en-US" sz="1600">
              <a:solidFill>
                <a:schemeClr val="dk1">
                  <a:lumMod val="80000"/>
                  <a:lumOff val="20000"/>
                </a:schemeClr>
              </a:solidFill>
              <a:latin typeface="+mn-ea"/>
              <a:sym typeface="+mn-ea"/>
            </a:endParaRPr>
          </a:p>
        </p:txBody>
      </p:sp>
      <p:sp>
        <p:nvSpPr>
          <p:cNvPr id="104923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3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4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4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昆虫种群动态的变化：数量增减、分布范围变化等</a:t>
            </a:r>
            <a:endParaRPr lang="zh-CN" altLang="en-US" sz="1600">
              <a:solidFill>
                <a:schemeClr val="dk1">
                  <a:lumMod val="80000"/>
                  <a:lumOff val="20000"/>
                </a:schemeClr>
              </a:solidFill>
              <a:latin typeface="+mn-ea"/>
              <a:sym typeface="+mn-ea"/>
            </a:endParaRPr>
          </a:p>
        </p:txBody>
      </p:sp>
      <p:sp>
        <p:nvSpPr>
          <p:cNvPr id="104924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4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4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5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昆虫种群动态对生态环境的反馈：昆虫种群动态的变化对生态环境的影响，如生物多样性、生态系统稳定性等</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90" name="文本占位符 3"/>
          <p:cNvSpPr>
            <a:spLocks noGrp="1"/>
          </p:cNvSpPr>
          <p:nvPr>
            <p:ph type="body" idx="2"/>
            <p:custDataLst>
              <p:tags r:id="rId2"/>
            </p:custDataLst>
          </p:nvPr>
        </p:nvSpPr>
        <p:spPr/>
        <p:txBody>
          <a:bodyPr/>
          <a:lstStyle/>
          <a:p>
            <a:r>
              <a:rPr lang="zh-CN" altLang="en-US"/>
              <a:t>3</a:t>
            </a:r>
            <a:endParaRPr lang="zh-CN" altLang="en-US"/>
          </a:p>
        </p:txBody>
      </p:sp>
      <p:sp>
        <p:nvSpPr>
          <p:cNvPr id="1049292" name="标题 4"/>
          <p:cNvSpPr>
            <a:spLocks noGrp="1"/>
          </p:cNvSpPr>
          <p:nvPr>
            <p:ph type="title" idx="1"/>
            <p:custDataLst>
              <p:tags r:id="rId3"/>
            </p:custDataLst>
          </p:nvPr>
        </p:nvSpPr>
        <p:spPr/>
        <p:txBody>
          <a:bodyPr/>
          <a:lstStyle/>
          <a:p>
            <a:r>
              <a:rPr lang="zh-CN" altLang="en-US"/>
              <a:t>昆虫群体行为</a:t>
            </a:r>
            <a:endParaRPr lang="zh-CN" altLang="en-US"/>
          </a:p>
        </p:txBody>
      </p:sp>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28" name="标题 1"/>
          <p:cNvSpPr>
            <a:spLocks noGrp="1"/>
          </p:cNvSpPr>
          <p:nvPr>
            <p:ph type="title" idx="2"/>
          </p:nvPr>
        </p:nvSpPr>
        <p:spPr/>
        <p:txBody>
          <a:bodyPr/>
          <a:lstStyle/>
          <a:p>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64" name="标题 2"/>
          <p:cNvSpPr>
            <a:spLocks noGrp="1"/>
          </p:cNvSpPr>
          <p:nvPr>
            <p:ph type="title" idx="2"/>
          </p:nvPr>
        </p:nvSpPr>
        <p:spPr/>
        <p:txBody>
          <a:bodyPr/>
          <a:lstStyle/>
          <a:p>
            <a:r>
              <a:rPr lang="zh-CN" altLang="en-US"/>
              <a:t>昆虫群体行为的概念</a:t>
            </a:r>
            <a:endParaRPr lang="zh-CN" altLang="en-US"/>
          </a:p>
        </p:txBody>
      </p:sp>
      <p:sp>
        <p:nvSpPr>
          <p:cNvPr id="1049366"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68"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0"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2"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群体行为包括：觅食、繁殖、防御、迁徙等</a:t>
            </a:r>
            <a:endParaRPr lang="zh-CN" altLang="en-US" sz="1400" spc="150">
              <a:solidFill>
                <a:schemeClr val="tx1"/>
              </a:solidFill>
              <a:effectLst/>
              <a:latin typeface="+mn-ea"/>
              <a:sym typeface="+mn-ea"/>
            </a:endParaRPr>
          </a:p>
        </p:txBody>
      </p:sp>
      <p:sp>
        <p:nvSpPr>
          <p:cNvPr id="1049376"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昆虫群体行为是指昆虫个体在群体中的行为表现</a:t>
            </a:r>
            <a:endParaRPr lang="zh-CN" altLang="en-US" sz="1400" spc="150">
              <a:solidFill>
                <a:schemeClr val="tx1"/>
              </a:solidFill>
              <a:effectLst/>
              <a:latin typeface="+mn-ea"/>
              <a:sym typeface="+mn-ea"/>
            </a:endParaRPr>
          </a:p>
        </p:txBody>
      </p:sp>
      <p:sp>
        <p:nvSpPr>
          <p:cNvPr id="104937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群体行为有助于昆虫更好地适应环境，提高生存能力</a:t>
            </a:r>
            <a:endParaRPr lang="zh-CN" altLang="en-US" sz="1400" spc="150">
              <a:solidFill>
                <a:schemeClr val="tx1"/>
              </a:solidFill>
              <a:effectLst/>
              <a:latin typeface="+mn-ea"/>
              <a:sym typeface="+mn-ea"/>
            </a:endParaRPr>
          </a:p>
        </p:txBody>
      </p:sp>
      <p:sp>
        <p:nvSpPr>
          <p:cNvPr id="1049380"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群体行为受到多种因素的影响，如遗传、环境、个体间的相互作用等</a:t>
            </a:r>
            <a:endParaRPr lang="zh-CN" altLang="en-US" sz="1400" spc="150">
              <a:solidFill>
                <a:schemeClr val="tx1"/>
              </a:solidFill>
              <a:effectLst/>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20" name="标题 2"/>
          <p:cNvSpPr>
            <a:spLocks noGrp="1"/>
          </p:cNvSpPr>
          <p:nvPr>
            <p:ph type="title" idx="2"/>
          </p:nvPr>
        </p:nvSpPr>
        <p:spPr/>
        <p:txBody>
          <a:bodyPr/>
          <a:lstStyle/>
          <a:p>
            <a:r>
              <a:rPr lang="zh-CN" altLang="en-US"/>
              <a:t>群体行为的特征</a:t>
            </a:r>
            <a:endParaRPr lang="zh-CN" altLang="en-US"/>
          </a:p>
        </p:txBody>
      </p:sp>
      <p:sp>
        <p:nvSpPr>
          <p:cNvPr id="104942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2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群体成员之间的相互依赖和协作</a:t>
            </a:r>
            <a:endParaRPr lang="zh-CN" altLang="en-US" sz="2000" spc="150">
              <a:solidFill>
                <a:schemeClr val="tx1">
                  <a:lumMod val="75000"/>
                  <a:lumOff val="25000"/>
                </a:schemeClr>
              </a:solidFill>
              <a:latin typeface="+mn-ea"/>
              <a:sym typeface="+mn-ea"/>
            </a:endParaRPr>
          </a:p>
        </p:txBody>
      </p:sp>
      <p:sp>
        <p:nvSpPr>
          <p:cNvPr id="104942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2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3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群体行为的同步性和一致性</a:t>
            </a:r>
            <a:endParaRPr lang="zh-CN" altLang="en-US" sz="2000" spc="150">
              <a:solidFill>
                <a:schemeClr val="tx1">
                  <a:lumMod val="75000"/>
                  <a:lumOff val="25000"/>
                </a:schemeClr>
              </a:solidFill>
              <a:latin typeface="+mn-ea"/>
              <a:sym typeface="+mn-ea"/>
            </a:endParaRPr>
          </a:p>
        </p:txBody>
      </p:sp>
      <p:sp>
        <p:nvSpPr>
          <p:cNvPr id="104943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3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3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群体行为的适应性和灵活性</a:t>
            </a:r>
            <a:endParaRPr lang="zh-CN" altLang="en-US" sz="2000" spc="150">
              <a:solidFill>
                <a:schemeClr val="tx1">
                  <a:lumMod val="75000"/>
                  <a:lumOff val="25000"/>
                </a:schemeClr>
              </a:solidFill>
              <a:latin typeface="+mn-ea"/>
              <a:sym typeface="+mn-ea"/>
            </a:endParaRPr>
          </a:p>
        </p:txBody>
      </p:sp>
      <p:sp>
        <p:nvSpPr>
          <p:cNvPr id="104943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4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4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群体行为的稳定性和可塑性</a:t>
            </a:r>
            <a:endParaRPr lang="zh-CN" altLang="en-US" sz="2000" spc="150">
              <a:solidFill>
                <a:schemeClr val="tx1">
                  <a:lumMod val="75000"/>
                  <a:lumOff val="25000"/>
                </a:schemeClr>
              </a:solidFill>
              <a:latin typeface="+mn-ea"/>
              <a:sym typeface="+mn-ea"/>
            </a:endParaRPr>
          </a:p>
        </p:txBody>
      </p:sp>
      <p:sp>
        <p:nvSpPr>
          <p:cNvPr id="104944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84" name="标题 2"/>
          <p:cNvSpPr>
            <a:spLocks noGrp="1"/>
          </p:cNvSpPr>
          <p:nvPr>
            <p:ph type="title" idx="2"/>
          </p:nvPr>
        </p:nvSpPr>
        <p:spPr/>
        <p:txBody>
          <a:bodyPr/>
          <a:lstStyle/>
          <a:p>
            <a:r>
              <a:rPr lang="zh-CN" altLang="en-US"/>
              <a:t>群体行为的类型</a:t>
            </a:r>
            <a:endParaRPr lang="zh-CN" altLang="en-US"/>
          </a:p>
        </p:txBody>
      </p:sp>
      <p:sp>
        <p:nvSpPr>
          <p:cNvPr id="1049486"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88"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90"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pitchFamily="34" charset="-122"/>
                <a:sym typeface="+mn-ea"/>
              </a:rPr>
              <a:t>集群行为：昆虫聚集在一起，形成群体，如蜜蜂、蚂蚁等</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492"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94"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96"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分工合作：昆虫在群体中分工合作，完成特定任务，如蜜蜂的工蜂和雄蜂</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498"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500"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社会等级：昆虫在群体中形成社会等级，如蚂蚁的工蚁、兵蚁和蚁后</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502"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0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06"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08"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信息交流：昆虫在群体中通过信息交流来协调行为，如蜜蜂的舞蹈语言</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48" name="标题 2"/>
          <p:cNvSpPr>
            <a:spLocks noGrp="1"/>
          </p:cNvSpPr>
          <p:nvPr>
            <p:ph type="title" idx="2"/>
          </p:nvPr>
        </p:nvSpPr>
        <p:spPr/>
        <p:txBody>
          <a:bodyPr/>
          <a:lstStyle/>
          <a:p>
            <a:r>
              <a:rPr lang="zh-CN" altLang="en-US"/>
              <a:t>群体行为与环境适应性的关系</a:t>
            </a:r>
            <a:endParaRPr lang="zh-CN" altLang="en-US"/>
          </a:p>
        </p:txBody>
      </p:sp>
      <p:sp>
        <p:nvSpPr>
          <p:cNvPr id="1049550"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552"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49554"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群体行为：昆虫通过群体行为来适应环境变化，如迁徙、觅食、繁殖等</a:t>
            </a:r>
            <a:endParaRPr lang="zh-CN" altLang="en-US" sz="2000" spc="200">
              <a:solidFill>
                <a:schemeClr val="tx1">
                  <a:lumMod val="85000"/>
                  <a:lumOff val="15000"/>
                </a:schemeClr>
              </a:solidFill>
              <a:latin typeface="+mn-ea"/>
              <a:sym typeface="+mn-ea"/>
            </a:endParaRPr>
          </a:p>
        </p:txBody>
      </p:sp>
      <p:sp>
        <p:nvSpPr>
          <p:cNvPr id="1049556"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558"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560"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环境适应性：昆虫的群体行为有助于提高其对环境的适应能力，如抵御天敌、寻找食物、繁殖后代等</a:t>
            </a:r>
            <a:endParaRPr lang="zh-CN" altLang="en-US" sz="2000" spc="200">
              <a:solidFill>
                <a:schemeClr val="tx1">
                  <a:lumMod val="85000"/>
                  <a:lumOff val="15000"/>
                </a:schemeClr>
              </a:solidFill>
              <a:latin typeface="+mn-ea"/>
              <a:sym typeface="+mn-ea"/>
            </a:endParaRPr>
          </a:p>
        </p:txBody>
      </p:sp>
      <p:sp>
        <p:nvSpPr>
          <p:cNvPr id="1049562"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564"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566"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群体行为对环境的影响：昆虫的群体行为也会对环境产生影响，如蜜蜂的授粉、白蚁的筑巢等</a:t>
            </a:r>
            <a:endParaRPr lang="zh-CN" altLang="en-US" sz="2000" spc="200">
              <a:solidFill>
                <a:schemeClr val="tx1">
                  <a:lumMod val="85000"/>
                  <a:lumOff val="15000"/>
                </a:schemeClr>
              </a:solidFill>
              <a:latin typeface="+mn-ea"/>
              <a:sym typeface="+mn-ea"/>
            </a:endParaRPr>
          </a:p>
        </p:txBody>
      </p:sp>
      <p:sp>
        <p:nvSpPr>
          <p:cNvPr id="1049568"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57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572"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群体行为与进化：昆虫的群体行为与进化密切相关，如蚂蚁的协作、蜜蜂的等级制度等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612" name="文本占位符 3"/>
          <p:cNvSpPr>
            <a:spLocks noGrp="1"/>
          </p:cNvSpPr>
          <p:nvPr>
            <p:ph type="body" idx="2"/>
            <p:custDataLst>
              <p:tags r:id="rId2"/>
            </p:custDataLst>
          </p:nvPr>
        </p:nvSpPr>
        <p:spPr/>
        <p:txBody>
          <a:bodyPr/>
          <a:lstStyle/>
          <a:p>
            <a:r>
              <a:rPr lang="zh-CN" altLang="en-US"/>
              <a:t>4</a:t>
            </a:r>
            <a:endParaRPr lang="zh-CN" altLang="en-US"/>
          </a:p>
        </p:txBody>
      </p:sp>
      <p:sp>
        <p:nvSpPr>
          <p:cNvPr id="1049614" name="标题 4"/>
          <p:cNvSpPr>
            <a:spLocks noGrp="1"/>
          </p:cNvSpPr>
          <p:nvPr>
            <p:ph type="title" idx="1"/>
            <p:custDataLst>
              <p:tags r:id="rId3"/>
            </p:custDataLst>
          </p:nvPr>
        </p:nvSpPr>
        <p:spPr/>
        <p:txBody>
          <a:bodyPr/>
          <a:lstStyle/>
          <a:p>
            <a:r>
              <a:rPr lang="zh-CN" altLang="en-US"/>
              <a:t>昆虫种群动态与群体行为的相互影响</a:t>
            </a:r>
            <a:endParaRPr lang="zh-CN" altLang="en-US"/>
          </a:p>
        </p:txBody>
      </p:sp>
    </p:spTree>
    <p:custDataLst>
      <p:tags r:id="rId4"/>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650" name="标题 1"/>
          <p:cNvSpPr>
            <a:spLocks noGrp="1"/>
          </p:cNvSpPr>
          <p:nvPr>
            <p:ph type="title" idx="2"/>
          </p:nvPr>
        </p:nvSpPr>
        <p:spPr/>
        <p:txBody>
          <a:bodyPr/>
          <a:lstStyle/>
          <a:p>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686" name="标题 2"/>
          <p:cNvSpPr>
            <a:spLocks noGrp="1"/>
          </p:cNvSpPr>
          <p:nvPr>
            <p:ph type="title" idx="2"/>
          </p:nvPr>
        </p:nvSpPr>
        <p:spPr/>
        <p:txBody>
          <a:bodyPr/>
          <a:lstStyle/>
          <a:p>
            <a:r>
              <a:rPr lang="zh-CN" altLang="en-US"/>
              <a:t>种群动态对群体行为的影响</a:t>
            </a:r>
            <a:endParaRPr lang="zh-CN" altLang="en-US"/>
          </a:p>
        </p:txBody>
      </p:sp>
      <p:sp>
        <p:nvSpPr>
          <p:cNvPr id="1049688"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90"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92"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94"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96"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例如，当昆虫种群密度增加时，它们的群体行为可能会变得更加复杂和多样化</a:t>
            </a:r>
            <a:endParaRPr lang="zh-CN" altLang="en-US" sz="1400" spc="150">
              <a:solidFill>
                <a:schemeClr val="tx1"/>
              </a:solidFill>
              <a:effectLst/>
              <a:latin typeface="+mn-ea"/>
              <a:sym typeface="+mn-ea"/>
            </a:endParaRPr>
          </a:p>
        </p:txBody>
      </p:sp>
      <p:sp>
        <p:nvSpPr>
          <p:cNvPr id="1049698"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昆虫种群动态的变化会影响其群体行为的变化</a:t>
            </a:r>
            <a:endParaRPr lang="zh-CN" altLang="en-US" sz="1400" spc="150">
              <a:solidFill>
                <a:schemeClr val="tx1"/>
              </a:solidFill>
              <a:effectLst/>
              <a:latin typeface="+mn-ea"/>
              <a:sym typeface="+mn-ea"/>
            </a:endParaRPr>
          </a:p>
        </p:txBody>
      </p:sp>
      <p:sp>
        <p:nvSpPr>
          <p:cNvPr id="1049700"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相反，当昆虫种群密度降低时，它们的群体行为可能会变得更加简单和单一</a:t>
            </a:r>
            <a:endParaRPr lang="zh-CN" altLang="en-US" sz="1400" spc="150">
              <a:solidFill>
                <a:schemeClr val="tx1"/>
              </a:solidFill>
              <a:effectLst/>
              <a:latin typeface="+mn-ea"/>
              <a:sym typeface="+mn-ea"/>
            </a:endParaRPr>
          </a:p>
        </p:txBody>
      </p:sp>
      <p:sp>
        <p:nvSpPr>
          <p:cNvPr id="1049702"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因此，研究昆虫种群动态与群体行为的相互影响对于理解昆虫生态学和生物多样性具有重要意义</a:t>
            </a:r>
            <a:endParaRPr lang="zh-CN" altLang="en-US" sz="1400" spc="150">
              <a:solidFill>
                <a:schemeClr val="tx1"/>
              </a:solidFill>
              <a:effectLst/>
              <a:latin typeface="+mn-ea"/>
              <a:sym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742" name="标题 2"/>
          <p:cNvSpPr>
            <a:spLocks noGrp="1"/>
          </p:cNvSpPr>
          <p:nvPr>
            <p:ph type="title" idx="2"/>
          </p:nvPr>
        </p:nvSpPr>
        <p:spPr/>
        <p:txBody>
          <a:bodyPr/>
          <a:lstStyle/>
          <a:p>
            <a:r>
              <a:rPr lang="zh-CN" altLang="en-US"/>
              <a:t>群体行为对种群动态的影响</a:t>
            </a:r>
            <a:endParaRPr lang="zh-CN" altLang="en-US"/>
          </a:p>
        </p:txBody>
      </p:sp>
      <p:sp>
        <p:nvSpPr>
          <p:cNvPr id="1049744"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46"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4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50"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群体行为可以影响昆虫的迁徙和分布</a:t>
            </a:r>
            <a:endParaRPr lang="en-US" altLang="zh-CN">
              <a:solidFill>
                <a:schemeClr val="dk1">
                  <a:lumMod val="80000"/>
                  <a:lumOff val="20000"/>
                </a:schemeClr>
              </a:solidFill>
              <a:latin typeface="+mn-ea"/>
              <a:sym typeface="+mn-ea"/>
            </a:endParaRPr>
          </a:p>
        </p:txBody>
      </p:sp>
      <p:sp>
        <p:nvSpPr>
          <p:cNvPr id="1049752"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5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56"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58"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群体行为可以影响昆虫的繁殖和生存</a:t>
            </a:r>
            <a:endParaRPr lang="zh-CN" altLang="en-US">
              <a:solidFill>
                <a:schemeClr val="dk1">
                  <a:lumMod val="80000"/>
                  <a:lumOff val="20000"/>
                </a:schemeClr>
              </a:solidFill>
              <a:latin typeface="+mn-ea"/>
              <a:sym typeface="+mn-ea"/>
            </a:endParaRPr>
          </a:p>
        </p:txBody>
      </p:sp>
      <p:sp>
        <p:nvSpPr>
          <p:cNvPr id="1049760"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62"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64"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66"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群体行为可以增强昆虫对环境的适应能力</a:t>
            </a:r>
            <a:endParaRPr lang="zh-CN" altLang="en-US">
              <a:solidFill>
                <a:schemeClr val="dk1">
                  <a:lumMod val="80000"/>
                  <a:lumOff val="20000"/>
                </a:schemeClr>
              </a:solidFill>
              <a:latin typeface="+mn-ea"/>
              <a:sym typeface="+mn-ea"/>
            </a:endParaRPr>
          </a:p>
        </p:txBody>
      </p:sp>
      <p:sp>
        <p:nvSpPr>
          <p:cNvPr id="1049768"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70"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7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774"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群体行为可以影响昆虫与环境的相互作用</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p:cNvGrpSpPr/>
        <p:nvPr/>
      </p:nvGrpSpPr>
      <p:grpSpPr>
        <a:xfrm>
          <a:off x="0" y="0"/>
          <a:ext cx="0" cy="0"/>
        </a:xfrm>
      </p:grpSpPr>
      <p:sp>
        <p:nvSpPr>
          <p:cNvPr id="1049814" name="标题 2"/>
          <p:cNvSpPr>
            <a:spLocks noGrp="1"/>
          </p:cNvSpPr>
          <p:nvPr>
            <p:ph type="title" idx="2"/>
          </p:nvPr>
        </p:nvSpPr>
        <p:spPr/>
        <p:txBody>
          <a:bodyPr/>
          <a:lstStyle/>
          <a:p>
            <a:r>
              <a:rPr lang="zh-CN" altLang="en-US"/>
              <a:t>种群动态与群体行为的相互关系在生态系统中的作用</a:t>
            </a:r>
            <a:endParaRPr lang="zh-CN" altLang="en-US"/>
          </a:p>
        </p:txBody>
      </p:sp>
      <p:sp>
        <p:nvSpPr>
          <p:cNvPr id="104981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81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82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82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82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5"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2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82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83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3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1"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3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83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83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4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4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4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4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4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5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5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昆虫种群动态与群体行为的相互关系是生态系统的重要组成部分</a:t>
            </a:r>
            <a:endParaRPr lang="zh-CN" altLang="en-US" sz="1200" spc="150">
              <a:solidFill>
                <a:schemeClr val="tx1">
                  <a:lumMod val="65000"/>
                  <a:lumOff val="35000"/>
                </a:schemeClr>
              </a:solidFill>
              <a:latin typeface="+mn-ea"/>
              <a:sym typeface="+mn-ea"/>
            </a:endParaRPr>
          </a:p>
        </p:txBody>
      </p:sp>
      <p:sp>
        <p:nvSpPr>
          <p:cNvPr id="104985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昆虫种群动态与群体行为的相互关系可以影响生态系统的抗逆性和恢复能力</a:t>
            </a:r>
            <a:endParaRPr lang="zh-CN" altLang="en-US" sz="1200" spc="150">
              <a:solidFill>
                <a:schemeClr val="tx1">
                  <a:lumMod val="65000"/>
                  <a:lumOff val="35000"/>
                </a:schemeClr>
              </a:solidFill>
              <a:latin typeface="+mn-ea"/>
              <a:sym typeface="+mn-ea"/>
            </a:endParaRPr>
          </a:p>
        </p:txBody>
      </p:sp>
      <p:sp>
        <p:nvSpPr>
          <p:cNvPr id="104985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昆虫种群动态与群体行为的相互关系可以影响生态系统的能量流动和物质循环</a:t>
            </a:r>
            <a:endParaRPr lang="zh-CN" altLang="en-US" sz="1200" spc="150">
              <a:solidFill>
                <a:schemeClr val="tx1">
                  <a:lumMod val="65000"/>
                  <a:lumOff val="35000"/>
                </a:schemeClr>
              </a:solidFill>
              <a:latin typeface="+mn-ea"/>
              <a:sym typeface="+mn-ea"/>
            </a:endParaRPr>
          </a:p>
        </p:txBody>
      </p:sp>
      <p:sp>
        <p:nvSpPr>
          <p:cNvPr id="104985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昆虫种群动态与群体行为的相互关系对生态系统的稳定和生物多样性具有重要影响</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https://d.book118.com/656122242043010100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2_1"/>
  <p:tag name="KSO_WM_UNIT_INDEX" val="1_2_1"/>
  <p:tag name="KSO_WM_UNIT_LAYERLEVEL" val="1_1_1"/>
  <p:tag name="KSO_WM_UNIT_PRESET_TEXT" val="02"/>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1_1"/>
  <p:tag name="KSO_WM_UNIT_INDEX" val="1_1_1"/>
  <p:tag name="KSO_WM_UNIT_LAYERLEVEL" val="1_1_1"/>
  <p:tag name="KSO_WM_UNIT_PRESET_TEXT" val="01"/>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5_1"/>
  <p:tag name="KSO_WM_UNIT_INDEX" val="1_5_1"/>
  <p:tag name="KSO_WM_UNIT_LAYERLEVEL" val="1_1_1"/>
  <p:tag name="KSO_WM_UNIT_PRESET_TEXT" val="05"/>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4_1"/>
  <p:tag name="KSO_WM_UNIT_INDEX" val="1_4_1"/>
  <p:tag name="KSO_WM_UNIT_LAYERLEVEL" val="1_1_1"/>
  <p:tag name="KSO_WM_UNIT_PRESET_TEXT" val="04"/>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6_1"/>
  <p:tag name="KSO_WM_UNIT_INDEX" val="1_6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91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8.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1.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8.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3.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22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5.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7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7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7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7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7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21</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21</vt:i4>
      </vt:variant>
    </vt:vector>
  </HeadingPairs>
  <TitlesOfParts>
    <vt:vector baseType="lpstr" size="27">
      <vt:lpstr>Arial</vt:lpstr>
      <vt:lpstr>Calibri</vt:lpstr>
      <vt:lpstr>微软雅黑</vt:lpstr>
      <vt:lpstr>Wingdings</vt:lpstr>
      <vt:lpstr>Calibri Light</vt:lpstr>
      <vt:lpstr>Office Theme</vt:lpstr>
      <vt:lpstr>昆虫的种群动态和群体行为</vt:lpstr>
      <vt:lpstr>目录</vt:lpstr>
      <vt:lpstr>添加章节标题</vt:lpstr>
      <vt:lpstr>昆虫种群动态</vt:lpstr>
      <vt:lpstr>PowerPoint Presentation</vt:lpstr>
      <vt:lpstr>昆虫种群的概念</vt:lpstr>
      <vt:lpstr>种群动态的描述</vt:lpstr>
      <vt:lpstr>种群动态的影响因素</vt:lpstr>
      <vt:lpstr>种群动态与生态环境的关系</vt:lpstr>
      <vt:lpstr>昆虫群体行为</vt:lpstr>
      <vt:lpstr>PowerPoint Presentation</vt:lpstr>
      <vt:lpstr>昆虫群体行为的概念</vt:lpstr>
      <vt:lpstr>群体行为的特征</vt:lpstr>
      <vt:lpstr>群体行为的类型</vt:lpstr>
      <vt:lpstr>群体行为与环境适应性的关系</vt:lpstr>
      <vt:lpstr>昆虫种群动态与群体行为的相互影响</vt:lpstr>
      <vt:lpstr>PowerPoint Presentation</vt:lpstr>
      <vt:lpstr>种群动态对群体行为的影响</vt:lpstr>
      <vt:lpstr>群体行为对种群动态的影响</vt:lpstr>
      <vt:lpstr>种群动态与群体行为的相互关系在生态系统中的作用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2024-09-24T04:49:14.200</cp:lastPrinted>
  <dcterms:created xsi:type="dcterms:W3CDTF">2024-09-23T20:49:14Z</dcterms:created>
  <dcterms:modified xsi:type="dcterms:W3CDTF">2024-09-23T20:49:16Z</dcterms:modified>
</cp:coreProperties>
</file>