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992F1-3718-43FA-BDA7-054C4FFB6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B838F-C7FE-4E2B-9C75-890B8AAF2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53DEE-4347-4F8E-B818-4D1F6E8F4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759364-0674-444C-BE3B-8EC64B334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32FBF3-3CA6-42FF-9F6C-52CDBFF48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E21900-D086-4BE0-ADDB-6EDCFD252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CD2BD5-6167-436F-9EED-5DC9A3988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FE21F-2729-4478-A0B1-AA9B1FE79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40306C-62DD-48AE-B65B-EE6D049AB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43E68-FAD5-4010-BDFF-EE95D9CA9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67FAE-9390-49B8-9D09-CC5E6B62B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13505323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运筹学-物流规划及选址方法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汇报时间：2024-01-20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物流规划概述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选址方法介绍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基于运筹学的物流规划方法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基于选址方法的物流优化策略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案例分析：运筹学在物流规划与选址中的应用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物流规划概述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物流规划是对物流系统进行全面、系统、长远的发展计划，以最优化的方式满足特定时期内的物流需求。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通过合理规划，优化资源配置，降低物流成本，提高物流效率。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提高物流效率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优化物流网络布局，提高服务质量，增强企业市场竞争力。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物流规划有助于推动区域经济发展，提升供应链整体效益。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1237" r="1123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物流规划的定义与重要性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成本最小化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服务最优化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通过合理规划，降低物流成本，包括运输、仓储、配送等费用。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提高物流服务质量和水平，满足客户需求，提升客户满意度。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物流规划的目标与原则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891367" y="2905696"/>
            <a:ext cx="1971294" cy="1875187"/>
            <a:chOff x="7891367" y="2905696"/>
            <a:chExt cx="1971294" cy="1875187"/>
          </a:xfrm>
        </p:grpSpPr>
        <p:sp>
          <p:nvSpPr>
            <p:cNvPr id="3" name="Freeform 3"/>
            <p:cNvSpPr/>
            <p:nvPr/>
          </p:nvSpPr>
          <p:spPr>
            <a:xfrm>
              <a:off x="8358854" y="2914174"/>
              <a:ext cx="420243" cy="199168"/>
            </a:xfrm>
            <a:custGeom>
              <a:rect l="l" t="t" r="r" b="b"/>
              <a:pathLst>
                <a:path w="105" h="50">
                  <a:moveTo>
                    <a:pt x="0" y="40"/>
                  </a:moveTo>
                  <a:cubicBezTo>
                    <a:pt x="32" y="20"/>
                    <a:pt x="67" y="5"/>
                    <a:pt x="105" y="0"/>
                  </a:cubicBezTo>
                  <a:cubicBezTo>
                    <a:pt x="101" y="13"/>
                    <a:pt x="98" y="27"/>
                    <a:pt x="95" y="40"/>
                  </a:cubicBezTo>
                  <a:cubicBezTo>
                    <a:pt x="88" y="41"/>
                    <a:pt x="81" y="45"/>
                    <a:pt x="75" y="50"/>
                  </a:cubicBezTo>
                  <a:cubicBezTo>
                    <a:pt x="50" y="46"/>
                    <a:pt x="25" y="43"/>
                    <a:pt x="0" y="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8799386" y="2905696"/>
              <a:ext cx="307181" cy="187357"/>
            </a:xfrm>
            <a:custGeom>
              <a:rect l="l" t="t" r="r" b="b"/>
              <a:pathLst>
                <a:path w="77" h="47">
                  <a:moveTo>
                    <a:pt x="11" y="2"/>
                  </a:moveTo>
                  <a:cubicBezTo>
                    <a:pt x="33" y="0"/>
                    <a:pt x="56" y="2"/>
                    <a:pt x="77" y="8"/>
                  </a:cubicBezTo>
                  <a:cubicBezTo>
                    <a:pt x="50" y="18"/>
                    <a:pt x="24" y="30"/>
                    <a:pt x="0" y="47"/>
                  </a:cubicBezTo>
                  <a:cubicBezTo>
                    <a:pt x="3" y="31"/>
                    <a:pt x="7" y="16"/>
                    <a:pt x="11" y="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819579" y="2969895"/>
              <a:ext cx="703802" cy="543497"/>
            </a:xfrm>
            <a:custGeom>
              <a:rect l="l" t="t" r="r" b="b"/>
              <a:pathLst>
                <a:path w="176" h="136">
                  <a:moveTo>
                    <a:pt x="0" y="45"/>
                  </a:moveTo>
                  <a:cubicBezTo>
                    <a:pt x="30" y="24"/>
                    <a:pt x="64" y="9"/>
                    <a:pt x="100" y="0"/>
                  </a:cubicBezTo>
                  <a:cubicBezTo>
                    <a:pt x="127" y="9"/>
                    <a:pt x="151" y="25"/>
                    <a:pt x="172" y="44"/>
                  </a:cubicBezTo>
                  <a:cubicBezTo>
                    <a:pt x="172" y="75"/>
                    <a:pt x="176" y="106"/>
                    <a:pt x="170" y="136"/>
                  </a:cubicBezTo>
                  <a:cubicBezTo>
                    <a:pt x="161" y="131"/>
                    <a:pt x="155" y="123"/>
                    <a:pt x="147" y="117"/>
                  </a:cubicBezTo>
                  <a:cubicBezTo>
                    <a:pt x="105" y="82"/>
                    <a:pt x="53" y="60"/>
                    <a:pt x="0" y="4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087106" y="3133535"/>
              <a:ext cx="575500" cy="832104"/>
            </a:xfrm>
            <a:custGeom>
              <a:rect l="l" t="t" r="r" b="b"/>
              <a:pathLst>
                <a:path w="144" h="208">
                  <a:moveTo>
                    <a:pt x="0" y="62"/>
                  </a:moveTo>
                  <a:cubicBezTo>
                    <a:pt x="12" y="39"/>
                    <a:pt x="29" y="19"/>
                    <a:pt x="48" y="2"/>
                  </a:cubicBezTo>
                  <a:cubicBezTo>
                    <a:pt x="79" y="0"/>
                    <a:pt x="110" y="5"/>
                    <a:pt x="140" y="10"/>
                  </a:cubicBezTo>
                  <a:cubicBezTo>
                    <a:pt x="144" y="21"/>
                    <a:pt x="134" y="27"/>
                    <a:pt x="128" y="34"/>
                  </a:cubicBezTo>
                  <a:cubicBezTo>
                    <a:pt x="84" y="82"/>
                    <a:pt x="60" y="145"/>
                    <a:pt x="46" y="208"/>
                  </a:cubicBezTo>
                  <a:cubicBezTo>
                    <a:pt x="16" y="166"/>
                    <a:pt x="2" y="113"/>
                    <a:pt x="0" y="6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763952" y="3214592"/>
              <a:ext cx="715613" cy="982313"/>
            </a:xfrm>
            <a:custGeom>
              <a:rect l="l" t="t" r="r" b="b"/>
              <a:pathLst>
                <a:path w="179" h="246">
                  <a:moveTo>
                    <a:pt x="6" y="42"/>
                  </a:moveTo>
                  <a:cubicBezTo>
                    <a:pt x="6" y="28"/>
                    <a:pt x="0" y="10"/>
                    <a:pt x="14" y="0"/>
                  </a:cubicBezTo>
                  <a:cubicBezTo>
                    <a:pt x="71" y="16"/>
                    <a:pt x="127" y="42"/>
                    <a:pt x="170" y="84"/>
                  </a:cubicBezTo>
                  <a:cubicBezTo>
                    <a:pt x="168" y="96"/>
                    <a:pt x="170" y="108"/>
                    <a:pt x="179" y="116"/>
                  </a:cubicBezTo>
                  <a:cubicBezTo>
                    <a:pt x="171" y="161"/>
                    <a:pt x="156" y="206"/>
                    <a:pt x="132" y="246"/>
                  </a:cubicBezTo>
                  <a:cubicBezTo>
                    <a:pt x="126" y="246"/>
                    <a:pt x="120" y="246"/>
                    <a:pt x="114" y="246"/>
                  </a:cubicBezTo>
                  <a:cubicBezTo>
                    <a:pt x="57" y="192"/>
                    <a:pt x="13" y="121"/>
                    <a:pt x="6" y="4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9567291" y="3209544"/>
              <a:ext cx="295370" cy="815245"/>
            </a:xfrm>
            <a:custGeom>
              <a:rect l="l" t="t" r="r" b="b"/>
              <a:pathLst>
                <a:path w="74" h="204">
                  <a:moveTo>
                    <a:pt x="2" y="0"/>
                  </a:moveTo>
                  <a:cubicBezTo>
                    <a:pt x="51" y="54"/>
                    <a:pt x="74" y="132"/>
                    <a:pt x="57" y="204"/>
                  </a:cubicBezTo>
                  <a:cubicBezTo>
                    <a:pt x="47" y="170"/>
                    <a:pt x="31" y="138"/>
                    <a:pt x="11" y="110"/>
                  </a:cubicBezTo>
                  <a:cubicBezTo>
                    <a:pt x="18" y="97"/>
                    <a:pt x="12" y="81"/>
                    <a:pt x="0" y="74"/>
                  </a:cubicBezTo>
                  <a:cubicBezTo>
                    <a:pt x="2" y="49"/>
                    <a:pt x="2" y="25"/>
                    <a:pt x="2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40280" y="3250025"/>
              <a:ext cx="847249" cy="1230439"/>
            </a:xfrm>
            <a:custGeom>
              <a:rect l="l" t="t" r="r" b="b"/>
              <a:pathLst>
                <a:path w="211" h="308">
                  <a:moveTo>
                    <a:pt x="83" y="7"/>
                  </a:moveTo>
                  <a:cubicBezTo>
                    <a:pt x="86" y="3"/>
                    <a:pt x="91" y="1"/>
                    <a:pt x="96" y="0"/>
                  </a:cubicBezTo>
                  <a:cubicBezTo>
                    <a:pt x="95" y="68"/>
                    <a:pt x="118" y="135"/>
                    <a:pt x="158" y="189"/>
                  </a:cubicBezTo>
                  <a:cubicBezTo>
                    <a:pt x="172" y="210"/>
                    <a:pt x="190" y="229"/>
                    <a:pt x="208" y="247"/>
                  </a:cubicBezTo>
                  <a:cubicBezTo>
                    <a:pt x="210" y="256"/>
                    <a:pt x="209" y="264"/>
                    <a:pt x="212" y="273"/>
                  </a:cubicBezTo>
                  <a:cubicBezTo>
                    <a:pt x="202" y="284"/>
                    <a:pt x="192" y="295"/>
                    <a:pt x="180" y="304"/>
                  </a:cubicBezTo>
                  <a:cubicBezTo>
                    <a:pt x="170" y="301"/>
                    <a:pt x="160" y="302"/>
                    <a:pt x="151" y="308"/>
                  </a:cubicBezTo>
                  <a:cubicBezTo>
                    <a:pt x="97" y="286"/>
                    <a:pt x="46" y="255"/>
                    <a:pt x="8" y="211"/>
                  </a:cubicBezTo>
                  <a:cubicBezTo>
                    <a:pt x="12" y="199"/>
                    <a:pt x="9" y="187"/>
                    <a:pt x="0" y="178"/>
                  </a:cubicBezTo>
                  <a:cubicBezTo>
                    <a:pt x="12" y="115"/>
                    <a:pt x="38" y="53"/>
                    <a:pt x="83" y="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7891367" y="3486340"/>
              <a:ext cx="356140" cy="1002506"/>
            </a:xfrm>
            <a:custGeom>
              <a:rect l="l" t="t" r="r" b="b"/>
              <a:pathLst>
                <a:path w="89" h="251">
                  <a:moveTo>
                    <a:pt x="88" y="251"/>
                  </a:moveTo>
                  <a:cubicBezTo>
                    <a:pt x="21" y="188"/>
                    <a:pt x="0" y="84"/>
                    <a:pt x="36" y="0"/>
                  </a:cubicBezTo>
                  <a:cubicBezTo>
                    <a:pt x="41" y="44"/>
                    <a:pt x="56" y="86"/>
                    <a:pt x="79" y="124"/>
                  </a:cubicBezTo>
                  <a:cubicBezTo>
                    <a:pt x="74" y="138"/>
                    <a:pt x="75" y="154"/>
                    <a:pt x="89" y="162"/>
                  </a:cubicBezTo>
                  <a:cubicBezTo>
                    <a:pt x="88" y="192"/>
                    <a:pt x="85" y="221"/>
                    <a:pt x="88" y="25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9342787" y="3665220"/>
              <a:ext cx="415195" cy="803434"/>
            </a:xfrm>
            <a:custGeom>
              <a:rect l="l" t="t" r="r" b="b"/>
              <a:pathLst>
                <a:path w="104" h="201">
                  <a:moveTo>
                    <a:pt x="48" y="13"/>
                  </a:moveTo>
                  <a:cubicBezTo>
                    <a:pt x="48" y="8"/>
                    <a:pt x="51" y="0"/>
                    <a:pt x="56" y="7"/>
                  </a:cubicBezTo>
                  <a:cubicBezTo>
                    <a:pt x="80" y="41"/>
                    <a:pt x="97" y="80"/>
                    <a:pt x="104" y="120"/>
                  </a:cubicBezTo>
                  <a:cubicBezTo>
                    <a:pt x="95" y="150"/>
                    <a:pt x="76" y="177"/>
                    <a:pt x="56" y="201"/>
                  </a:cubicBezTo>
                  <a:cubicBezTo>
                    <a:pt x="37" y="190"/>
                    <a:pt x="20" y="177"/>
                    <a:pt x="3" y="164"/>
                  </a:cubicBezTo>
                  <a:cubicBezTo>
                    <a:pt x="3" y="156"/>
                    <a:pt x="2" y="148"/>
                    <a:pt x="0" y="140"/>
                  </a:cubicBezTo>
                  <a:cubicBezTo>
                    <a:pt x="23" y="101"/>
                    <a:pt x="39" y="58"/>
                    <a:pt x="48" y="1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8294751" y="4124325"/>
              <a:ext cx="624459" cy="580644"/>
            </a:xfrm>
            <a:custGeom>
              <a:rect l="l" t="t" r="r" b="b"/>
              <a:pathLst>
                <a:path w="156" h="145">
                  <a:moveTo>
                    <a:pt x="4" y="0"/>
                  </a:moveTo>
                  <a:cubicBezTo>
                    <a:pt x="46" y="46"/>
                    <a:pt x="99" y="79"/>
                    <a:pt x="155" y="103"/>
                  </a:cubicBezTo>
                  <a:cubicBezTo>
                    <a:pt x="155" y="105"/>
                    <a:pt x="156" y="108"/>
                    <a:pt x="156" y="110"/>
                  </a:cubicBezTo>
                  <a:cubicBezTo>
                    <a:pt x="130" y="126"/>
                    <a:pt x="101" y="137"/>
                    <a:pt x="71" y="145"/>
                  </a:cubicBezTo>
                  <a:cubicBezTo>
                    <a:pt x="47" y="135"/>
                    <a:pt x="23" y="124"/>
                    <a:pt x="4" y="106"/>
                  </a:cubicBezTo>
                  <a:cubicBezTo>
                    <a:pt x="0" y="90"/>
                    <a:pt x="3" y="17"/>
                    <a:pt x="4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9086279" y="4365688"/>
              <a:ext cx="432054" cy="266700"/>
            </a:xfrm>
            <a:custGeom>
              <a:rect l="l" t="t" r="r" b="b"/>
              <a:pathLst>
                <a:path w="108" h="67">
                  <a:moveTo>
                    <a:pt x="36" y="4"/>
                  </a:moveTo>
                  <a:cubicBezTo>
                    <a:pt x="43" y="2"/>
                    <a:pt x="50" y="2"/>
                    <a:pt x="57" y="0"/>
                  </a:cubicBezTo>
                  <a:cubicBezTo>
                    <a:pt x="74" y="13"/>
                    <a:pt x="90" y="25"/>
                    <a:pt x="108" y="36"/>
                  </a:cubicBezTo>
                  <a:cubicBezTo>
                    <a:pt x="94" y="47"/>
                    <a:pt x="81" y="67"/>
                    <a:pt x="62" y="59"/>
                  </a:cubicBezTo>
                  <a:cubicBezTo>
                    <a:pt x="41" y="53"/>
                    <a:pt x="18" y="52"/>
                    <a:pt x="0" y="39"/>
                  </a:cubicBezTo>
                  <a:cubicBezTo>
                    <a:pt x="13" y="28"/>
                    <a:pt x="24" y="16"/>
                    <a:pt x="36" y="4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8691372" y="4600289"/>
              <a:ext cx="610933" cy="180594"/>
            </a:xfrm>
            <a:custGeom>
              <a:rect l="l" t="t" r="r" b="b"/>
              <a:pathLst>
                <a:path w="153" h="45">
                  <a:moveTo>
                    <a:pt x="100" y="0"/>
                  </a:moveTo>
                  <a:cubicBezTo>
                    <a:pt x="117" y="5"/>
                    <a:pt x="135" y="10"/>
                    <a:pt x="153" y="14"/>
                  </a:cubicBezTo>
                  <a:cubicBezTo>
                    <a:pt x="107" y="38"/>
                    <a:pt x="51" y="45"/>
                    <a:pt x="0" y="33"/>
                  </a:cubicBezTo>
                  <a:cubicBezTo>
                    <a:pt x="22" y="26"/>
                    <a:pt x="43" y="17"/>
                    <a:pt x="63" y="5"/>
                  </a:cubicBezTo>
                  <a:cubicBezTo>
                    <a:pt x="75" y="13"/>
                    <a:pt x="91" y="12"/>
                    <a:pt x="100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5" name="Connector 15"/>
          <p:cNvCxnSpPr/>
          <p:nvPr/>
        </p:nvCxnSpPr>
        <p:spPr>
          <a:xfrm flipH="1" flipV="1">
            <a:off x="6812761" y="3513334"/>
            <a:ext cx="1174631" cy="179643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V="1">
            <a:off x="8886535" y="1736585"/>
            <a:ext cx="14158" cy="1167050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7" name="Connector 17"/>
          <p:cNvCxnSpPr/>
          <p:nvPr/>
        </p:nvCxnSpPr>
        <p:spPr>
          <a:xfrm flipH="1">
            <a:off x="7765009" y="4603292"/>
            <a:ext cx="653072" cy="101108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8" name="Connector 18"/>
          <p:cNvCxnSpPr/>
          <p:nvPr/>
        </p:nvCxnSpPr>
        <p:spPr>
          <a:xfrm>
            <a:off x="9655463" y="4347498"/>
            <a:ext cx="958019" cy="684969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9" name="Group 19"/>
          <p:cNvGrpSpPr/>
          <p:nvPr/>
        </p:nvGrpSpPr>
        <p:grpSpPr>
          <a:xfrm>
            <a:off x="6323362" y="3226403"/>
            <a:ext cx="453771" cy="453771"/>
            <a:chOff x="6323362" y="3226403"/>
            <a:chExt cx="453771" cy="453771"/>
          </a:xfrm>
        </p:grpSpPr>
        <p:sp>
          <p:nvSpPr>
            <p:cNvPr id="20" name="AutoShape 20"/>
            <p:cNvSpPr/>
            <p:nvPr/>
          </p:nvSpPr>
          <p:spPr>
            <a:xfrm>
              <a:off x="6323362" y="3226403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386989" y="3293554"/>
            <a:ext cx="326517" cy="368619"/>
            <a:chOff x="6386989" y="3293554"/>
            <a:chExt cx="326517" cy="368619"/>
          </a:xfrm>
        </p:grpSpPr>
        <p:sp>
          <p:nvSpPr>
            <p:cNvPr id="22" name="Freeform 22"/>
            <p:cNvSpPr/>
            <p:nvPr/>
          </p:nvSpPr>
          <p:spPr>
            <a:xfrm>
              <a:off x="6475762" y="329355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386989" y="34737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6531769" y="350501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397466" y="3619976"/>
            <a:ext cx="305467" cy="60103"/>
            <a:chOff x="6397466" y="3619976"/>
            <a:chExt cx="305467" cy="60103"/>
          </a:xfrm>
        </p:grpSpPr>
        <p:sp>
          <p:nvSpPr>
            <p:cNvPr id="26" name="Freeform 26"/>
            <p:cNvSpPr/>
            <p:nvPr/>
          </p:nvSpPr>
          <p:spPr>
            <a:xfrm>
              <a:off x="6397466" y="361997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675084" y="1230154"/>
            <a:ext cx="453771" cy="453771"/>
            <a:chOff x="8675084" y="1230154"/>
            <a:chExt cx="453771" cy="453771"/>
          </a:xfrm>
        </p:grpSpPr>
        <p:sp>
          <p:nvSpPr>
            <p:cNvPr id="28" name="AutoShape 28"/>
            <p:cNvSpPr/>
            <p:nvPr/>
          </p:nvSpPr>
          <p:spPr>
            <a:xfrm>
              <a:off x="8675084" y="123015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8738711" y="1297305"/>
            <a:ext cx="326517" cy="368618"/>
            <a:chOff x="8738711" y="1297305"/>
            <a:chExt cx="326517" cy="368618"/>
          </a:xfrm>
        </p:grpSpPr>
        <p:sp>
          <p:nvSpPr>
            <p:cNvPr id="30" name="Freeform 30"/>
            <p:cNvSpPr/>
            <p:nvPr/>
          </p:nvSpPr>
          <p:spPr>
            <a:xfrm>
              <a:off x="8827484" y="129730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8738711" y="147751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883491" y="150876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749189" y="1623727"/>
            <a:ext cx="305467" cy="60103"/>
            <a:chOff x="8749189" y="1623727"/>
            <a:chExt cx="305467" cy="60103"/>
          </a:xfrm>
        </p:grpSpPr>
        <p:sp>
          <p:nvSpPr>
            <p:cNvPr id="34" name="Freeform 34"/>
            <p:cNvSpPr/>
            <p:nvPr/>
          </p:nvSpPr>
          <p:spPr>
            <a:xfrm>
              <a:off x="8749189" y="1623727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7375589" y="5602795"/>
            <a:ext cx="453771" cy="453771"/>
            <a:chOff x="7375589" y="5602795"/>
            <a:chExt cx="453771" cy="453771"/>
          </a:xfrm>
        </p:grpSpPr>
        <p:sp>
          <p:nvSpPr>
            <p:cNvPr id="36" name="AutoShape 36"/>
            <p:cNvSpPr/>
            <p:nvPr/>
          </p:nvSpPr>
          <p:spPr>
            <a:xfrm>
              <a:off x="7375589" y="560279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" name="Group 37"/>
          <p:cNvGrpSpPr/>
          <p:nvPr/>
        </p:nvGrpSpPr>
        <p:grpSpPr>
          <a:xfrm>
            <a:off x="7439216" y="5669947"/>
            <a:ext cx="326517" cy="368618"/>
            <a:chOff x="7439216" y="5669947"/>
            <a:chExt cx="326517" cy="368618"/>
          </a:xfrm>
        </p:grpSpPr>
        <p:sp>
          <p:nvSpPr>
            <p:cNvPr id="38" name="Freeform 38"/>
            <p:cNvSpPr/>
            <p:nvPr/>
          </p:nvSpPr>
          <p:spPr>
            <a:xfrm>
              <a:off x="7527989" y="566994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439216" y="585016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7583995" y="5881497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449693" y="5996464"/>
            <a:ext cx="305467" cy="60103"/>
            <a:chOff x="7449693" y="5996464"/>
            <a:chExt cx="305467" cy="60103"/>
          </a:xfrm>
        </p:grpSpPr>
        <p:sp>
          <p:nvSpPr>
            <p:cNvPr id="42" name="Freeform 42"/>
            <p:cNvSpPr/>
            <p:nvPr/>
          </p:nvSpPr>
          <p:spPr>
            <a:xfrm>
              <a:off x="7449693" y="5996464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10633901" y="4955286"/>
            <a:ext cx="453771" cy="453771"/>
            <a:chOff x="10633901" y="4955286"/>
            <a:chExt cx="453771" cy="453771"/>
          </a:xfrm>
        </p:grpSpPr>
        <p:sp>
          <p:nvSpPr>
            <p:cNvPr id="44" name="AutoShape 44"/>
            <p:cNvSpPr/>
            <p:nvPr/>
          </p:nvSpPr>
          <p:spPr>
            <a:xfrm>
              <a:off x="10633901" y="4955286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5" name="Group 45"/>
          <p:cNvGrpSpPr/>
          <p:nvPr/>
        </p:nvGrpSpPr>
        <p:grpSpPr>
          <a:xfrm>
            <a:off x="10697432" y="5022437"/>
            <a:ext cx="326517" cy="368618"/>
            <a:chOff x="10697432" y="5022437"/>
            <a:chExt cx="326517" cy="368618"/>
          </a:xfrm>
        </p:grpSpPr>
        <p:sp>
          <p:nvSpPr>
            <p:cNvPr id="46" name="Freeform 46"/>
            <p:cNvSpPr/>
            <p:nvPr/>
          </p:nvSpPr>
          <p:spPr>
            <a:xfrm>
              <a:off x="10786301" y="502243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10697432" y="520265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10842308" y="523398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10708005" y="5348859"/>
            <a:ext cx="305467" cy="60103"/>
            <a:chOff x="10708005" y="5348859"/>
            <a:chExt cx="305467" cy="60103"/>
          </a:xfrm>
        </p:grpSpPr>
        <p:sp>
          <p:nvSpPr>
            <p:cNvPr id="50" name="Freeform 50"/>
            <p:cNvSpPr/>
            <p:nvPr/>
          </p:nvSpPr>
          <p:spPr>
            <a:xfrm>
              <a:off x="10708005" y="5348859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51" name="Connector 51"/>
          <p:cNvCxnSpPr/>
          <p:nvPr/>
        </p:nvCxnSpPr>
        <p:spPr>
          <a:xfrm flipH="1" flipV="1">
            <a:off x="7341061" y="2906737"/>
            <a:ext cx="120071" cy="76151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2" name="Connector 52"/>
          <p:cNvCxnSpPr/>
          <p:nvPr/>
        </p:nvCxnSpPr>
        <p:spPr>
          <a:xfrm flipH="1">
            <a:off x="7456449" y="5032468"/>
            <a:ext cx="513627" cy="2428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3" name="Connector 53"/>
          <p:cNvCxnSpPr/>
          <p:nvPr/>
        </p:nvCxnSpPr>
        <p:spPr>
          <a:xfrm flipH="1">
            <a:off x="7013652" y="3631601"/>
            <a:ext cx="433980" cy="537831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54" name="Group 54"/>
          <p:cNvGrpSpPr/>
          <p:nvPr/>
        </p:nvGrpSpPr>
        <p:grpSpPr>
          <a:xfrm>
            <a:off x="7100411" y="3269266"/>
            <a:ext cx="664369" cy="664369"/>
            <a:chOff x="7100411" y="3269266"/>
            <a:chExt cx="664369" cy="664369"/>
          </a:xfrm>
        </p:grpSpPr>
        <p:sp>
          <p:nvSpPr>
            <p:cNvPr id="55" name="AutoShape 55"/>
            <p:cNvSpPr/>
            <p:nvPr/>
          </p:nvSpPr>
          <p:spPr>
            <a:xfrm>
              <a:off x="7100411" y="326926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7193566" y="3367564"/>
            <a:ext cx="478060" cy="539686"/>
            <a:chOff x="7193566" y="3367564"/>
            <a:chExt cx="478060" cy="539686"/>
          </a:xfrm>
        </p:grpSpPr>
        <p:sp>
          <p:nvSpPr>
            <p:cNvPr id="57" name="Freeform 57"/>
            <p:cNvSpPr/>
            <p:nvPr/>
          </p:nvSpPr>
          <p:spPr>
            <a:xfrm>
              <a:off x="7323582" y="336756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7193566" y="3631406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7405497" y="367731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7208901" y="3845623"/>
            <a:ext cx="447294" cy="88011"/>
            <a:chOff x="7208901" y="3845623"/>
            <a:chExt cx="447294" cy="88011"/>
          </a:xfrm>
        </p:grpSpPr>
        <p:sp>
          <p:nvSpPr>
            <p:cNvPr id="61" name="Freeform 61"/>
            <p:cNvSpPr/>
            <p:nvPr/>
          </p:nvSpPr>
          <p:spPr>
            <a:xfrm>
              <a:off x="7208901" y="3845623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7074218" y="2382488"/>
            <a:ext cx="453771" cy="453771"/>
            <a:chOff x="7074218" y="2382488"/>
            <a:chExt cx="453771" cy="453771"/>
          </a:xfrm>
        </p:grpSpPr>
        <p:sp>
          <p:nvSpPr>
            <p:cNvPr id="63" name="AutoShape 63"/>
            <p:cNvSpPr/>
            <p:nvPr/>
          </p:nvSpPr>
          <p:spPr>
            <a:xfrm>
              <a:off x="7074218" y="2382488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7137845" y="2449639"/>
            <a:ext cx="326517" cy="368619"/>
            <a:chOff x="7137845" y="2449639"/>
            <a:chExt cx="326517" cy="368619"/>
          </a:xfrm>
        </p:grpSpPr>
        <p:sp>
          <p:nvSpPr>
            <p:cNvPr id="65" name="Freeform 65"/>
            <p:cNvSpPr/>
            <p:nvPr/>
          </p:nvSpPr>
          <p:spPr>
            <a:xfrm>
              <a:off x="7226713" y="244963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7137845" y="2629853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7282625" y="266119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7148322" y="2776156"/>
            <a:ext cx="305467" cy="60103"/>
            <a:chOff x="7148322" y="2776156"/>
            <a:chExt cx="305467" cy="60103"/>
          </a:xfrm>
        </p:grpSpPr>
        <p:sp>
          <p:nvSpPr>
            <p:cNvPr id="69" name="Freeform 69"/>
            <p:cNvSpPr/>
            <p:nvPr/>
          </p:nvSpPr>
          <p:spPr>
            <a:xfrm>
              <a:off x="7148322" y="277615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614922" y="4176522"/>
            <a:ext cx="453771" cy="453771"/>
            <a:chOff x="6614922" y="4176522"/>
            <a:chExt cx="453771" cy="453771"/>
          </a:xfrm>
        </p:grpSpPr>
        <p:sp>
          <p:nvSpPr>
            <p:cNvPr id="71" name="AutoShape 71"/>
            <p:cNvSpPr/>
            <p:nvPr/>
          </p:nvSpPr>
          <p:spPr>
            <a:xfrm>
              <a:off x="6614922" y="417652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678454" y="4243673"/>
            <a:ext cx="326517" cy="368618"/>
            <a:chOff x="6678454" y="4243673"/>
            <a:chExt cx="326517" cy="368618"/>
          </a:xfrm>
        </p:grpSpPr>
        <p:sp>
          <p:nvSpPr>
            <p:cNvPr id="73" name="Freeform 73"/>
            <p:cNvSpPr/>
            <p:nvPr/>
          </p:nvSpPr>
          <p:spPr>
            <a:xfrm>
              <a:off x="6767322" y="424367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678454" y="442388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823234" y="445522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6689027" y="4570190"/>
            <a:ext cx="305467" cy="60103"/>
            <a:chOff x="6689027" y="4570190"/>
            <a:chExt cx="305467" cy="60103"/>
          </a:xfrm>
        </p:grpSpPr>
        <p:sp>
          <p:nvSpPr>
            <p:cNvPr id="77" name="Freeform 77"/>
            <p:cNvSpPr/>
            <p:nvPr/>
          </p:nvSpPr>
          <p:spPr>
            <a:xfrm>
              <a:off x="6689027" y="457019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78" name="Connector 78"/>
          <p:cNvCxnSpPr/>
          <p:nvPr/>
        </p:nvCxnSpPr>
        <p:spPr>
          <a:xfrm>
            <a:off x="8274310" y="5180255"/>
            <a:ext cx="306629" cy="51807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79" name="Group 79"/>
          <p:cNvGrpSpPr/>
          <p:nvPr/>
        </p:nvGrpSpPr>
        <p:grpSpPr>
          <a:xfrm>
            <a:off x="7787354" y="4746498"/>
            <a:ext cx="664369" cy="664369"/>
            <a:chOff x="7787354" y="4746498"/>
            <a:chExt cx="664369" cy="664369"/>
          </a:xfrm>
        </p:grpSpPr>
        <p:sp>
          <p:nvSpPr>
            <p:cNvPr id="80" name="AutoShape 80"/>
            <p:cNvSpPr/>
            <p:nvPr/>
          </p:nvSpPr>
          <p:spPr>
            <a:xfrm>
              <a:off x="7787354" y="4746498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1" name="Group 81"/>
          <p:cNvGrpSpPr/>
          <p:nvPr/>
        </p:nvGrpSpPr>
        <p:grpSpPr>
          <a:xfrm>
            <a:off x="7880414" y="4844796"/>
            <a:ext cx="478060" cy="539782"/>
            <a:chOff x="7880414" y="4844796"/>
            <a:chExt cx="478060" cy="539782"/>
          </a:xfrm>
        </p:grpSpPr>
        <p:sp>
          <p:nvSpPr>
            <p:cNvPr id="82" name="Freeform 82"/>
            <p:cNvSpPr/>
            <p:nvPr/>
          </p:nvSpPr>
          <p:spPr>
            <a:xfrm>
              <a:off x="8010525" y="4844796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7880414" y="5108734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8092440" y="5154549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5" name="Group 85"/>
          <p:cNvGrpSpPr/>
          <p:nvPr/>
        </p:nvGrpSpPr>
        <p:grpSpPr>
          <a:xfrm>
            <a:off x="7895844" y="5322856"/>
            <a:ext cx="447294" cy="88011"/>
            <a:chOff x="7895844" y="5322856"/>
            <a:chExt cx="447294" cy="88011"/>
          </a:xfrm>
        </p:grpSpPr>
        <p:sp>
          <p:nvSpPr>
            <p:cNvPr id="86" name="Freeform 86"/>
            <p:cNvSpPr/>
            <p:nvPr/>
          </p:nvSpPr>
          <p:spPr>
            <a:xfrm>
              <a:off x="7895844" y="5322856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7" name="Group 87"/>
          <p:cNvGrpSpPr/>
          <p:nvPr/>
        </p:nvGrpSpPr>
        <p:grpSpPr>
          <a:xfrm>
            <a:off x="6936200" y="4830032"/>
            <a:ext cx="453771" cy="453771"/>
            <a:chOff x="6936200" y="4830032"/>
            <a:chExt cx="453771" cy="453771"/>
          </a:xfrm>
        </p:grpSpPr>
        <p:sp>
          <p:nvSpPr>
            <p:cNvPr id="88" name="AutoShape 88"/>
            <p:cNvSpPr/>
            <p:nvPr/>
          </p:nvSpPr>
          <p:spPr>
            <a:xfrm>
              <a:off x="6936200" y="483003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9" name="Group 89"/>
          <p:cNvGrpSpPr/>
          <p:nvPr/>
        </p:nvGrpSpPr>
        <p:grpSpPr>
          <a:xfrm>
            <a:off x="6999827" y="4897184"/>
            <a:ext cx="326517" cy="368617"/>
            <a:chOff x="6999827" y="4897184"/>
            <a:chExt cx="326517" cy="368617"/>
          </a:xfrm>
        </p:grpSpPr>
        <p:sp>
          <p:nvSpPr>
            <p:cNvPr id="90" name="Freeform 90"/>
            <p:cNvSpPr/>
            <p:nvPr/>
          </p:nvSpPr>
          <p:spPr>
            <a:xfrm>
              <a:off x="7088600" y="489718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99827" y="507739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7144608" y="5108734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3" name="Group 93"/>
          <p:cNvGrpSpPr/>
          <p:nvPr/>
        </p:nvGrpSpPr>
        <p:grpSpPr>
          <a:xfrm>
            <a:off x="7010305" y="5223700"/>
            <a:ext cx="305467" cy="60103"/>
            <a:chOff x="7010305" y="5223700"/>
            <a:chExt cx="305467" cy="60103"/>
          </a:xfrm>
        </p:grpSpPr>
        <p:sp>
          <p:nvSpPr>
            <p:cNvPr id="94" name="Freeform 94"/>
            <p:cNvSpPr/>
            <p:nvPr/>
          </p:nvSpPr>
          <p:spPr>
            <a:xfrm>
              <a:off x="7010305" y="522370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5" name="Group 95"/>
          <p:cNvGrpSpPr/>
          <p:nvPr/>
        </p:nvGrpSpPr>
        <p:grpSpPr>
          <a:xfrm>
            <a:off x="8511826" y="5729097"/>
            <a:ext cx="453771" cy="453771"/>
            <a:chOff x="8511826" y="5729097"/>
            <a:chExt cx="453771" cy="453771"/>
          </a:xfrm>
        </p:grpSpPr>
        <p:sp>
          <p:nvSpPr>
            <p:cNvPr id="96" name="AutoShape 96"/>
            <p:cNvSpPr/>
            <p:nvPr/>
          </p:nvSpPr>
          <p:spPr>
            <a:xfrm>
              <a:off x="8511826" y="5729097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575453" y="5796249"/>
            <a:ext cx="326517" cy="368617"/>
            <a:chOff x="8575453" y="5796249"/>
            <a:chExt cx="326517" cy="368617"/>
          </a:xfrm>
        </p:grpSpPr>
        <p:sp>
          <p:nvSpPr>
            <p:cNvPr id="98" name="Freeform 98"/>
            <p:cNvSpPr/>
            <p:nvPr/>
          </p:nvSpPr>
          <p:spPr>
            <a:xfrm>
              <a:off x="8664226" y="579624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8575453" y="5976461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8720233" y="600779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1" name="Group 101"/>
          <p:cNvGrpSpPr/>
          <p:nvPr/>
        </p:nvGrpSpPr>
        <p:grpSpPr>
          <a:xfrm>
            <a:off x="8585930" y="6122765"/>
            <a:ext cx="305467" cy="60103"/>
            <a:chOff x="8585930" y="6122765"/>
            <a:chExt cx="305467" cy="60103"/>
          </a:xfrm>
        </p:grpSpPr>
        <p:sp>
          <p:nvSpPr>
            <p:cNvPr id="102" name="Freeform 102"/>
            <p:cNvSpPr/>
            <p:nvPr/>
          </p:nvSpPr>
          <p:spPr>
            <a:xfrm>
              <a:off x="8585930" y="6122765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03" name="Connector 103"/>
          <p:cNvCxnSpPr/>
          <p:nvPr/>
        </p:nvCxnSpPr>
        <p:spPr>
          <a:xfrm flipH="1">
            <a:off x="9496936" y="4619186"/>
            <a:ext cx="545662" cy="44358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04" name="Connector 104"/>
          <p:cNvCxnSpPr/>
          <p:nvPr/>
        </p:nvCxnSpPr>
        <p:spPr>
          <a:xfrm>
            <a:off x="10076528" y="4716108"/>
            <a:ext cx="18578" cy="719008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05" name="Group 105"/>
          <p:cNvGrpSpPr/>
          <p:nvPr/>
        </p:nvGrpSpPr>
        <p:grpSpPr>
          <a:xfrm>
            <a:off x="9748075" y="4300156"/>
            <a:ext cx="664369" cy="664369"/>
            <a:chOff x="9748075" y="4300156"/>
            <a:chExt cx="664369" cy="664369"/>
          </a:xfrm>
        </p:grpSpPr>
        <p:sp>
          <p:nvSpPr>
            <p:cNvPr id="106" name="AutoShape 106"/>
            <p:cNvSpPr/>
            <p:nvPr/>
          </p:nvSpPr>
          <p:spPr>
            <a:xfrm>
              <a:off x="9748075" y="430015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7" name="Group 107"/>
          <p:cNvGrpSpPr/>
          <p:nvPr/>
        </p:nvGrpSpPr>
        <p:grpSpPr>
          <a:xfrm>
            <a:off x="9841230" y="4398454"/>
            <a:ext cx="478060" cy="539687"/>
            <a:chOff x="9841230" y="4398454"/>
            <a:chExt cx="478060" cy="539687"/>
          </a:xfrm>
        </p:grpSpPr>
        <p:sp>
          <p:nvSpPr>
            <p:cNvPr id="108" name="Freeform 108"/>
            <p:cNvSpPr/>
            <p:nvPr/>
          </p:nvSpPr>
          <p:spPr>
            <a:xfrm>
              <a:off x="9971246" y="439845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9841230" y="4662297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10053161" y="47082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9856566" y="4876514"/>
            <a:ext cx="447294" cy="88011"/>
            <a:chOff x="9856566" y="4876514"/>
            <a:chExt cx="447294" cy="88011"/>
          </a:xfrm>
        </p:grpSpPr>
        <p:sp>
          <p:nvSpPr>
            <p:cNvPr id="112" name="Freeform 112"/>
            <p:cNvSpPr/>
            <p:nvPr/>
          </p:nvSpPr>
          <p:spPr>
            <a:xfrm>
              <a:off x="9856566" y="48765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3" name="Group 113"/>
          <p:cNvGrpSpPr/>
          <p:nvPr/>
        </p:nvGrpSpPr>
        <p:grpSpPr>
          <a:xfrm>
            <a:off x="9030843" y="5023104"/>
            <a:ext cx="453771" cy="453771"/>
            <a:chOff x="9030843" y="5023104"/>
            <a:chExt cx="453771" cy="453771"/>
          </a:xfrm>
        </p:grpSpPr>
        <p:sp>
          <p:nvSpPr>
            <p:cNvPr id="114" name="AutoShape 114"/>
            <p:cNvSpPr/>
            <p:nvPr/>
          </p:nvSpPr>
          <p:spPr>
            <a:xfrm>
              <a:off x="9030843" y="502310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5" name="Group 115"/>
          <p:cNvGrpSpPr/>
          <p:nvPr/>
        </p:nvGrpSpPr>
        <p:grpSpPr>
          <a:xfrm>
            <a:off x="9094470" y="5090255"/>
            <a:ext cx="326517" cy="368618"/>
            <a:chOff x="9094470" y="5090255"/>
            <a:chExt cx="326517" cy="368618"/>
          </a:xfrm>
        </p:grpSpPr>
        <p:sp>
          <p:nvSpPr>
            <p:cNvPr id="116" name="Freeform 116"/>
            <p:cNvSpPr/>
            <p:nvPr/>
          </p:nvSpPr>
          <p:spPr>
            <a:xfrm>
              <a:off x="9183243" y="509025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9094470" y="52704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9239250" y="530180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9" name="Group 119"/>
          <p:cNvGrpSpPr/>
          <p:nvPr/>
        </p:nvGrpSpPr>
        <p:grpSpPr>
          <a:xfrm>
            <a:off x="9104948" y="5416772"/>
            <a:ext cx="305467" cy="60103"/>
            <a:chOff x="9104948" y="5416772"/>
            <a:chExt cx="305467" cy="60103"/>
          </a:xfrm>
        </p:grpSpPr>
        <p:sp>
          <p:nvSpPr>
            <p:cNvPr id="120" name="Freeform 120"/>
            <p:cNvSpPr/>
            <p:nvPr/>
          </p:nvSpPr>
          <p:spPr>
            <a:xfrm>
              <a:off x="9104948" y="541677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1" name="Group 121"/>
          <p:cNvGrpSpPr/>
          <p:nvPr/>
        </p:nvGrpSpPr>
        <p:grpSpPr>
          <a:xfrm>
            <a:off x="9872949" y="5502211"/>
            <a:ext cx="453771" cy="453771"/>
            <a:chOff x="9872949" y="5502211"/>
            <a:chExt cx="453771" cy="453771"/>
          </a:xfrm>
        </p:grpSpPr>
        <p:sp>
          <p:nvSpPr>
            <p:cNvPr id="122" name="AutoShape 122"/>
            <p:cNvSpPr/>
            <p:nvPr/>
          </p:nvSpPr>
          <p:spPr>
            <a:xfrm>
              <a:off x="9872949" y="5502211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9936480" y="5569363"/>
            <a:ext cx="326517" cy="368618"/>
            <a:chOff x="9936480" y="5569363"/>
            <a:chExt cx="326517" cy="368618"/>
          </a:xfrm>
        </p:grpSpPr>
        <p:sp>
          <p:nvSpPr>
            <p:cNvPr id="124" name="Freeform 124"/>
            <p:cNvSpPr/>
            <p:nvPr/>
          </p:nvSpPr>
          <p:spPr>
            <a:xfrm>
              <a:off x="10025349" y="556936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9936480" y="574957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10081260" y="578091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7" name="Group 127"/>
          <p:cNvGrpSpPr/>
          <p:nvPr/>
        </p:nvGrpSpPr>
        <p:grpSpPr>
          <a:xfrm>
            <a:off x="9947053" y="5895880"/>
            <a:ext cx="305467" cy="60103"/>
            <a:chOff x="9947053" y="5895880"/>
            <a:chExt cx="305467" cy="60103"/>
          </a:xfrm>
        </p:grpSpPr>
        <p:sp>
          <p:nvSpPr>
            <p:cNvPr id="128" name="Freeform 128"/>
            <p:cNvSpPr/>
            <p:nvPr/>
          </p:nvSpPr>
          <p:spPr>
            <a:xfrm>
              <a:off x="9947053" y="589588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29" name="Connector 129"/>
          <p:cNvCxnSpPr/>
          <p:nvPr/>
        </p:nvCxnSpPr>
        <p:spPr>
          <a:xfrm flipV="1">
            <a:off x="9025615" y="2235826"/>
            <a:ext cx="541689" cy="14591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30" name="Connector 130"/>
          <p:cNvCxnSpPr/>
          <p:nvPr/>
        </p:nvCxnSpPr>
        <p:spPr>
          <a:xfrm flipH="1" flipV="1">
            <a:off x="8271850" y="2166219"/>
            <a:ext cx="452891" cy="20466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31" name="Group 131"/>
          <p:cNvGrpSpPr/>
          <p:nvPr/>
        </p:nvGrpSpPr>
        <p:grpSpPr>
          <a:xfrm>
            <a:off x="8554402" y="2050351"/>
            <a:ext cx="664369" cy="664369"/>
            <a:chOff x="8554402" y="2050351"/>
            <a:chExt cx="664369" cy="664369"/>
          </a:xfrm>
        </p:grpSpPr>
        <p:sp>
          <p:nvSpPr>
            <p:cNvPr id="132" name="AutoShape 132"/>
            <p:cNvSpPr/>
            <p:nvPr/>
          </p:nvSpPr>
          <p:spPr>
            <a:xfrm>
              <a:off x="8554402" y="2050351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3" name="Group 133"/>
          <p:cNvGrpSpPr/>
          <p:nvPr/>
        </p:nvGrpSpPr>
        <p:grpSpPr>
          <a:xfrm>
            <a:off x="8647462" y="2148650"/>
            <a:ext cx="478060" cy="539686"/>
            <a:chOff x="8647462" y="2148650"/>
            <a:chExt cx="478060" cy="539686"/>
          </a:xfrm>
        </p:grpSpPr>
        <p:sp>
          <p:nvSpPr>
            <p:cNvPr id="134" name="Freeform 134"/>
            <p:cNvSpPr/>
            <p:nvPr/>
          </p:nvSpPr>
          <p:spPr>
            <a:xfrm>
              <a:off x="8777574" y="2148650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8647462" y="2412492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8859488" y="24583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7" name="Group 137"/>
          <p:cNvGrpSpPr/>
          <p:nvPr/>
        </p:nvGrpSpPr>
        <p:grpSpPr>
          <a:xfrm>
            <a:off x="8662892" y="2626614"/>
            <a:ext cx="447294" cy="88011"/>
            <a:chOff x="8662892" y="2626614"/>
            <a:chExt cx="447294" cy="88011"/>
          </a:xfrm>
        </p:grpSpPr>
        <p:sp>
          <p:nvSpPr>
            <p:cNvPr id="138" name="Freeform 138"/>
            <p:cNvSpPr/>
            <p:nvPr/>
          </p:nvSpPr>
          <p:spPr>
            <a:xfrm>
              <a:off x="8662892" y="26266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9" name="Group 139"/>
          <p:cNvGrpSpPr/>
          <p:nvPr/>
        </p:nvGrpSpPr>
        <p:grpSpPr>
          <a:xfrm>
            <a:off x="7753064" y="1854994"/>
            <a:ext cx="453771" cy="453771"/>
            <a:chOff x="7753064" y="1854994"/>
            <a:chExt cx="453771" cy="453771"/>
          </a:xfrm>
        </p:grpSpPr>
        <p:sp>
          <p:nvSpPr>
            <p:cNvPr id="140" name="AutoShape 140"/>
            <p:cNvSpPr/>
            <p:nvPr/>
          </p:nvSpPr>
          <p:spPr>
            <a:xfrm>
              <a:off x="7753064" y="185499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1" name="Group 141"/>
          <p:cNvGrpSpPr/>
          <p:nvPr/>
        </p:nvGrpSpPr>
        <p:grpSpPr>
          <a:xfrm>
            <a:off x="7816691" y="1922145"/>
            <a:ext cx="326517" cy="368618"/>
            <a:chOff x="7816691" y="1922145"/>
            <a:chExt cx="326517" cy="368618"/>
          </a:xfrm>
        </p:grpSpPr>
        <p:sp>
          <p:nvSpPr>
            <p:cNvPr id="142" name="Freeform 142"/>
            <p:cNvSpPr/>
            <p:nvPr/>
          </p:nvSpPr>
          <p:spPr>
            <a:xfrm>
              <a:off x="7905464" y="192214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7816691" y="210235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7961471" y="213369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5" name="Group 145"/>
          <p:cNvGrpSpPr/>
          <p:nvPr/>
        </p:nvGrpSpPr>
        <p:grpSpPr>
          <a:xfrm>
            <a:off x="7827169" y="2248662"/>
            <a:ext cx="305467" cy="60103"/>
            <a:chOff x="7827169" y="2248662"/>
            <a:chExt cx="305467" cy="60103"/>
          </a:xfrm>
        </p:grpSpPr>
        <p:sp>
          <p:nvSpPr>
            <p:cNvPr id="146" name="Freeform 146"/>
            <p:cNvSpPr/>
            <p:nvPr/>
          </p:nvSpPr>
          <p:spPr>
            <a:xfrm>
              <a:off x="7827169" y="224866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7" name="Group 147"/>
          <p:cNvGrpSpPr/>
          <p:nvPr/>
        </p:nvGrpSpPr>
        <p:grpSpPr>
          <a:xfrm>
            <a:off x="9632252" y="1967865"/>
            <a:ext cx="453771" cy="453771"/>
            <a:chOff x="9632252" y="1967865"/>
            <a:chExt cx="453771" cy="453771"/>
          </a:xfrm>
        </p:grpSpPr>
        <p:sp>
          <p:nvSpPr>
            <p:cNvPr id="148" name="AutoShape 148"/>
            <p:cNvSpPr/>
            <p:nvPr/>
          </p:nvSpPr>
          <p:spPr>
            <a:xfrm>
              <a:off x="9632252" y="196786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9" name="Group 149"/>
          <p:cNvGrpSpPr/>
          <p:nvPr/>
        </p:nvGrpSpPr>
        <p:grpSpPr>
          <a:xfrm>
            <a:off x="9695879" y="2035016"/>
            <a:ext cx="326517" cy="368618"/>
            <a:chOff x="9695879" y="2035016"/>
            <a:chExt cx="326517" cy="368618"/>
          </a:xfrm>
        </p:grpSpPr>
        <p:sp>
          <p:nvSpPr>
            <p:cNvPr id="150" name="Freeform 150"/>
            <p:cNvSpPr/>
            <p:nvPr/>
          </p:nvSpPr>
          <p:spPr>
            <a:xfrm>
              <a:off x="9784652" y="2035016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9695879" y="2215229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9840659" y="2246471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3" name="Group 153"/>
          <p:cNvGrpSpPr/>
          <p:nvPr/>
        </p:nvGrpSpPr>
        <p:grpSpPr>
          <a:xfrm>
            <a:off x="9706356" y="2361438"/>
            <a:ext cx="305467" cy="60103"/>
            <a:chOff x="9706356" y="2361438"/>
            <a:chExt cx="305467" cy="60103"/>
          </a:xfrm>
        </p:grpSpPr>
        <p:sp>
          <p:nvSpPr>
            <p:cNvPr id="154" name="Freeform 154"/>
            <p:cNvSpPr/>
            <p:nvPr/>
          </p:nvSpPr>
          <p:spPr>
            <a:xfrm>
              <a:off x="9706356" y="2361438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5" name="AutoShape 155"/>
          <p:cNvSpPr/>
          <p:nvPr/>
        </p:nvSpPr>
        <p:spPr>
          <a:xfrm>
            <a:off x="1104329" y="3250025"/>
            <a:ext cx="4000405" cy="19659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资源利用最大化：充分利用现有资源，提高资源利用效率，避免浪费。</a:t>
            </a:r>
            <a:endParaRPr lang="en-US" sz="1100"/>
          </a:p>
        </p:txBody>
      </p:sp>
      <p:sp>
        <p:nvSpPr>
          <p:cNvPr id="156" name="Freeform 156"/>
          <p:cNvSpPr/>
          <p:nvPr/>
        </p:nvSpPr>
        <p:spPr>
          <a:xfrm>
            <a:off x="1104329" y="2313518"/>
            <a:ext cx="600656" cy="60065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AutoShape 157"/>
          <p:cNvSpPr/>
          <p:nvPr/>
        </p:nvSpPr>
        <p:spPr>
          <a:xfrm>
            <a:off x="1788559" y="2360035"/>
            <a:ext cx="3308633" cy="4682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8" name="Group 15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9" name="AutoShape 15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TextBox 17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物流规划的目标与原则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物流规划的目标与原则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系统性原则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将物流系统看作一个整体，进行全面、系统的规划。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前瞻性原则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考虑未来发展趋势和需求变化，制定长远的发展规划。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规划方案应具有可操作性，便于实施和执行。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在满足物流需求的前提下，追求经济效益最大化。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物流规划的目标与原则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22323" y="1727645"/>
            <a:ext cx="4036891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22323" y="2089213"/>
            <a:ext cx="4088130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收集、整理和分析物流需求信息，明确规划目标和约束条件。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410" y="1744028"/>
            <a:ext cx="759619" cy="7596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6947" y="1938814"/>
            <a:ext cx="555689" cy="348139"/>
          </a:xfrm>
          <a:custGeom>
            <a:rect l="l" t="t" r="r" b="b"/>
            <a:pathLst>
              <a:path w="260" h="162">
                <a:moveTo>
                  <a:pt x="211" y="65"/>
                </a:moveTo>
                <a:cubicBezTo>
                  <a:pt x="211" y="29"/>
                  <a:pt x="182" y="0"/>
                  <a:pt x="146" y="0"/>
                </a:cubicBezTo>
                <a:cubicBezTo>
                  <a:pt x="122" y="0"/>
                  <a:pt x="101" y="13"/>
                  <a:pt x="90" y="33"/>
                </a:cubicBezTo>
                <a:cubicBezTo>
                  <a:pt x="87" y="33"/>
                  <a:pt x="84" y="32"/>
                  <a:pt x="81" y="32"/>
                </a:cubicBezTo>
                <a:cubicBezTo>
                  <a:pt x="59" y="32"/>
                  <a:pt x="41" y="47"/>
                  <a:pt x="35" y="67"/>
                </a:cubicBezTo>
                <a:cubicBezTo>
                  <a:pt x="15" y="73"/>
                  <a:pt x="0" y="92"/>
                  <a:pt x="0" y="114"/>
                </a:cubicBezTo>
                <a:cubicBezTo>
                  <a:pt x="0" y="140"/>
                  <a:pt x="22" y="162"/>
                  <a:pt x="49" y="162"/>
                </a:cubicBezTo>
                <a:cubicBezTo>
                  <a:pt x="211" y="162"/>
                  <a:pt x="211" y="162"/>
                  <a:pt x="211" y="162"/>
                </a:cubicBezTo>
                <a:cubicBezTo>
                  <a:pt x="238" y="162"/>
                  <a:pt x="260" y="140"/>
                  <a:pt x="260" y="114"/>
                </a:cubicBezTo>
                <a:cubicBezTo>
                  <a:pt x="260" y="87"/>
                  <a:pt x="238" y="65"/>
                  <a:pt x="211" y="65"/>
                </a:cubicBezTo>
                <a:close/>
                <a:moveTo>
                  <a:pt x="130" y="146"/>
                </a:moveTo>
                <a:cubicBezTo>
                  <a:pt x="81" y="81"/>
                  <a:pt x="81" y="81"/>
                  <a:pt x="81" y="81"/>
                </a:cubicBezTo>
                <a:cubicBezTo>
                  <a:pt x="114" y="81"/>
                  <a:pt x="114" y="81"/>
                  <a:pt x="114" y="81"/>
                </a:cubicBezTo>
                <a:cubicBezTo>
                  <a:pt x="114" y="32"/>
                  <a:pt x="114" y="32"/>
                  <a:pt x="114" y="32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6" y="81"/>
                  <a:pt x="146" y="81"/>
                  <a:pt x="146" y="81"/>
                </a:cubicBezTo>
                <a:cubicBezTo>
                  <a:pt x="179" y="81"/>
                  <a:pt x="179" y="81"/>
                  <a:pt x="179" y="81"/>
                </a:cubicBezTo>
                <a:lnTo>
                  <a:pt x="130" y="14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822323" y="4983480"/>
            <a:ext cx="40405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822323" y="5348574"/>
            <a:ext cx="405955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制定详细的实施计划和措施，确保规划方案的顺利实施。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626935" y="4993005"/>
            <a:ext cx="759619" cy="759619"/>
            <a:chOff x="626935" y="4993005"/>
            <a:chExt cx="759619" cy="759619"/>
          </a:xfrm>
        </p:grpSpPr>
        <p:sp>
          <p:nvSpPr>
            <p:cNvPr id="9" name="AutoShape 9"/>
            <p:cNvSpPr/>
            <p:nvPr/>
          </p:nvSpPr>
          <p:spPr>
            <a:xfrm>
              <a:off x="626935" y="4993005"/>
              <a:ext cx="759619" cy="75961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778573" y="5175218"/>
            <a:ext cx="437293" cy="412528"/>
            <a:chOff x="778573" y="5175218"/>
            <a:chExt cx="437293" cy="412528"/>
          </a:xfrm>
        </p:grpSpPr>
        <p:sp>
          <p:nvSpPr>
            <p:cNvPr id="11" name="Freeform 11"/>
            <p:cNvSpPr/>
            <p:nvPr/>
          </p:nvSpPr>
          <p:spPr>
            <a:xfrm>
              <a:off x="778573" y="5337524"/>
              <a:ext cx="123158" cy="250222"/>
            </a:xfrm>
            <a:custGeom>
              <a:rect l="l" t="t" r="r" b="b"/>
              <a:pathLst>
                <a:path w="54" h="109">
                  <a:moveTo>
                    <a:pt x="41" y="13"/>
                  </a:moveTo>
                  <a:cubicBezTo>
                    <a:pt x="41" y="47"/>
                    <a:pt x="41" y="47"/>
                    <a:pt x="41" y="47"/>
                  </a:cubicBezTo>
                  <a:cubicBezTo>
                    <a:pt x="13" y="47"/>
                    <a:pt x="13" y="47"/>
                    <a:pt x="13" y="47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1" y="13"/>
                    <a:pt x="41" y="13"/>
                    <a:pt x="41" y="13"/>
                  </a:cubicBezTo>
                  <a:moveTo>
                    <a:pt x="5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5"/>
                  </a:cubicBezTo>
                  <a:cubicBezTo>
                    <a:pt x="0" y="105"/>
                    <a:pt x="0" y="105"/>
                    <a:pt x="0" y="105"/>
                  </a:cubicBezTo>
                  <a:cubicBezTo>
                    <a:pt x="0" y="107"/>
                    <a:pt x="2" y="109"/>
                    <a:pt x="4" y="109"/>
                  </a:cubicBezTo>
                  <a:cubicBezTo>
                    <a:pt x="50" y="109"/>
                    <a:pt x="50" y="109"/>
                    <a:pt x="50" y="109"/>
                  </a:cubicBezTo>
                  <a:cubicBezTo>
                    <a:pt x="52" y="109"/>
                    <a:pt x="54" y="107"/>
                    <a:pt x="54" y="105"/>
                  </a:cubicBezTo>
                  <a:cubicBezTo>
                    <a:pt x="54" y="5"/>
                    <a:pt x="54" y="5"/>
                    <a:pt x="54" y="5"/>
                  </a:cubicBezTo>
                  <a:cubicBezTo>
                    <a:pt x="54" y="2"/>
                    <a:pt x="52" y="0"/>
                    <a:pt x="50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932307" y="5278374"/>
              <a:ext cx="125063" cy="309372"/>
            </a:xfrm>
            <a:custGeom>
              <a:rect l="l" t="t" r="r" b="b"/>
              <a:pathLst>
                <a:path w="55" h="135">
                  <a:moveTo>
                    <a:pt x="42" y="13"/>
                  </a:moveTo>
                  <a:cubicBezTo>
                    <a:pt x="42" y="81"/>
                    <a:pt x="42" y="81"/>
                    <a:pt x="42" y="81"/>
                  </a:cubicBezTo>
                  <a:cubicBezTo>
                    <a:pt x="13" y="81"/>
                    <a:pt x="13" y="81"/>
                    <a:pt x="13" y="81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2" y="13"/>
                    <a:pt x="42" y="13"/>
                    <a:pt x="42" y="13"/>
                  </a:cubicBezTo>
                  <a:moveTo>
                    <a:pt x="51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2" y="0"/>
                    <a:pt x="0" y="2"/>
                    <a:pt x="0" y="5"/>
                  </a:cubicBezTo>
                  <a:cubicBezTo>
                    <a:pt x="0" y="131"/>
                    <a:pt x="0" y="131"/>
                    <a:pt x="0" y="131"/>
                  </a:cubicBezTo>
                  <a:cubicBezTo>
                    <a:pt x="0" y="133"/>
                    <a:pt x="2" y="135"/>
                    <a:pt x="5" y="135"/>
                  </a:cubicBezTo>
                  <a:cubicBezTo>
                    <a:pt x="51" y="135"/>
                    <a:pt x="51" y="135"/>
                    <a:pt x="51" y="135"/>
                  </a:cubicBezTo>
                  <a:cubicBezTo>
                    <a:pt x="53" y="135"/>
                    <a:pt x="55" y="133"/>
                    <a:pt x="55" y="131"/>
                  </a:cubicBezTo>
                  <a:cubicBezTo>
                    <a:pt x="55" y="5"/>
                    <a:pt x="55" y="5"/>
                    <a:pt x="55" y="5"/>
                  </a:cubicBezTo>
                  <a:cubicBezTo>
                    <a:pt x="55" y="2"/>
                    <a:pt x="53" y="0"/>
                    <a:pt x="5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089850" y="5175218"/>
              <a:ext cx="126016" cy="412528"/>
            </a:xfrm>
            <a:custGeom>
              <a:rect l="l" t="t" r="r" b="b"/>
              <a:pathLst>
                <a:path w="55" h="180">
                  <a:moveTo>
                    <a:pt x="42" y="13"/>
                  </a:moveTo>
                  <a:cubicBezTo>
                    <a:pt x="42" y="96"/>
                    <a:pt x="42" y="96"/>
                    <a:pt x="42" y="96"/>
                  </a:cubicBezTo>
                  <a:cubicBezTo>
                    <a:pt x="13" y="96"/>
                    <a:pt x="13" y="96"/>
                    <a:pt x="13" y="96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2" y="13"/>
                    <a:pt x="42" y="13"/>
                    <a:pt x="42" y="13"/>
                  </a:cubicBezTo>
                  <a:moveTo>
                    <a:pt x="5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0" y="178"/>
                    <a:pt x="2" y="180"/>
                    <a:pt x="4" y="180"/>
                  </a:cubicBezTo>
                  <a:cubicBezTo>
                    <a:pt x="50" y="180"/>
                    <a:pt x="50" y="180"/>
                    <a:pt x="50" y="180"/>
                  </a:cubicBezTo>
                  <a:cubicBezTo>
                    <a:pt x="53" y="180"/>
                    <a:pt x="55" y="178"/>
                    <a:pt x="55" y="176"/>
                  </a:cubicBezTo>
                  <a:cubicBezTo>
                    <a:pt x="55" y="4"/>
                    <a:pt x="55" y="4"/>
                    <a:pt x="55" y="4"/>
                  </a:cubicBezTo>
                  <a:cubicBezTo>
                    <a:pt x="55" y="2"/>
                    <a:pt x="53" y="0"/>
                    <a:pt x="50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822323" y="3321082"/>
            <a:ext cx="39738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822323" y="3739801"/>
            <a:ext cx="394525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运用定量和定性分析方法，对各个方案进行评估和比较。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617410" y="3366040"/>
            <a:ext cx="759619" cy="759619"/>
            <a:chOff x="617410" y="3366040"/>
            <a:chExt cx="759619" cy="759619"/>
          </a:xfrm>
        </p:grpSpPr>
        <p:sp>
          <p:nvSpPr>
            <p:cNvPr id="17" name="AutoShape 17"/>
            <p:cNvSpPr/>
            <p:nvPr/>
          </p:nvSpPr>
          <p:spPr>
            <a:xfrm>
              <a:off x="617410" y="3366040"/>
              <a:ext cx="759619" cy="75961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94575" y="3504533"/>
            <a:ext cx="405384" cy="482632"/>
            <a:chOff x="794575" y="3504533"/>
            <a:chExt cx="405384" cy="482632"/>
          </a:xfrm>
        </p:grpSpPr>
        <p:sp>
          <p:nvSpPr>
            <p:cNvPr id="19" name="Freeform 19"/>
            <p:cNvSpPr/>
            <p:nvPr/>
          </p:nvSpPr>
          <p:spPr>
            <a:xfrm>
              <a:off x="794575" y="3504533"/>
              <a:ext cx="405384" cy="482632"/>
            </a:xfrm>
            <a:custGeom>
              <a:rect l="l" t="t" r="r" b="b"/>
              <a:pathLst>
                <a:path w="156" h="178">
                  <a:moveTo>
                    <a:pt x="145" y="22"/>
                  </a:moveTo>
                  <a:cubicBezTo>
                    <a:pt x="134" y="22"/>
                    <a:pt x="134" y="22"/>
                    <a:pt x="134" y="22"/>
                  </a:cubicBezTo>
                  <a:cubicBezTo>
                    <a:pt x="134" y="11"/>
                    <a:pt x="134" y="11"/>
                    <a:pt x="134" y="11"/>
                  </a:cubicBezTo>
                  <a:cubicBezTo>
                    <a:pt x="134" y="5"/>
                    <a:pt x="129" y="0"/>
                    <a:pt x="123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5" y="0"/>
                    <a:pt x="0" y="5"/>
                    <a:pt x="0" y="11"/>
                  </a:cubicBezTo>
                  <a:cubicBezTo>
                    <a:pt x="0" y="145"/>
                    <a:pt x="0" y="145"/>
                    <a:pt x="0" y="145"/>
                  </a:cubicBezTo>
                  <a:cubicBezTo>
                    <a:pt x="0" y="151"/>
                    <a:pt x="5" y="156"/>
                    <a:pt x="11" y="156"/>
                  </a:cubicBezTo>
                  <a:cubicBezTo>
                    <a:pt x="22" y="156"/>
                    <a:pt x="22" y="156"/>
                    <a:pt x="22" y="156"/>
                  </a:cubicBezTo>
                  <a:cubicBezTo>
                    <a:pt x="22" y="167"/>
                    <a:pt x="22" y="167"/>
                    <a:pt x="22" y="167"/>
                  </a:cubicBezTo>
                  <a:cubicBezTo>
                    <a:pt x="22" y="173"/>
                    <a:pt x="27" y="178"/>
                    <a:pt x="33" y="178"/>
                  </a:cubicBezTo>
                  <a:cubicBezTo>
                    <a:pt x="145" y="178"/>
                    <a:pt x="145" y="178"/>
                    <a:pt x="145" y="178"/>
                  </a:cubicBezTo>
                  <a:cubicBezTo>
                    <a:pt x="151" y="178"/>
                    <a:pt x="156" y="173"/>
                    <a:pt x="156" y="167"/>
                  </a:cubicBezTo>
                  <a:cubicBezTo>
                    <a:pt x="156" y="33"/>
                    <a:pt x="156" y="33"/>
                    <a:pt x="156" y="33"/>
                  </a:cubicBezTo>
                  <a:cubicBezTo>
                    <a:pt x="156" y="27"/>
                    <a:pt x="151" y="22"/>
                    <a:pt x="145" y="22"/>
                  </a:cubicBezTo>
                  <a:close/>
                  <a:moveTo>
                    <a:pt x="11" y="145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23" y="11"/>
                    <a:pt x="123" y="11"/>
                    <a:pt x="123" y="11"/>
                  </a:cubicBezTo>
                  <a:cubicBezTo>
                    <a:pt x="123" y="145"/>
                    <a:pt x="123" y="145"/>
                    <a:pt x="123" y="145"/>
                  </a:cubicBezTo>
                  <a:lnTo>
                    <a:pt x="11" y="145"/>
                  </a:lnTo>
                  <a:close/>
                  <a:moveTo>
                    <a:pt x="145" y="167"/>
                  </a:moveTo>
                  <a:cubicBezTo>
                    <a:pt x="33" y="167"/>
                    <a:pt x="33" y="167"/>
                    <a:pt x="33" y="167"/>
                  </a:cubicBezTo>
                  <a:cubicBezTo>
                    <a:pt x="33" y="156"/>
                    <a:pt x="33" y="156"/>
                    <a:pt x="33" y="156"/>
                  </a:cubicBezTo>
                  <a:cubicBezTo>
                    <a:pt x="123" y="156"/>
                    <a:pt x="123" y="156"/>
                    <a:pt x="123" y="156"/>
                  </a:cubicBezTo>
                  <a:cubicBezTo>
                    <a:pt x="129" y="156"/>
                    <a:pt x="134" y="151"/>
                    <a:pt x="134" y="145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45" y="33"/>
                    <a:pt x="145" y="33"/>
                    <a:pt x="145" y="33"/>
                  </a:cubicBezTo>
                  <a:lnTo>
                    <a:pt x="145" y="16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11352" y="3594545"/>
              <a:ext cx="174022" cy="29242"/>
            </a:xfrm>
            <a:custGeom>
              <a:rect l="l" t="t" r="r" b="b"/>
              <a:pathLst>
                <a:path w="67" h="11">
                  <a:moveTo>
                    <a:pt x="61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2" y="0"/>
                    <a:pt x="0" y="3"/>
                    <a:pt x="0" y="6"/>
                  </a:cubicBezTo>
                  <a:cubicBezTo>
                    <a:pt x="0" y="9"/>
                    <a:pt x="2" y="11"/>
                    <a:pt x="5" y="11"/>
                  </a:cubicBezTo>
                  <a:cubicBezTo>
                    <a:pt x="61" y="11"/>
                    <a:pt x="61" y="11"/>
                    <a:pt x="61" y="11"/>
                  </a:cubicBezTo>
                  <a:cubicBezTo>
                    <a:pt x="64" y="11"/>
                    <a:pt x="67" y="9"/>
                    <a:pt x="67" y="6"/>
                  </a:cubicBezTo>
                  <a:cubicBezTo>
                    <a:pt x="67" y="3"/>
                    <a:pt x="64" y="0"/>
                    <a:pt x="6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850773" y="3686842"/>
              <a:ext cx="234601" cy="29242"/>
            </a:xfrm>
            <a:custGeom>
              <a:rect l="l" t="t" r="r" b="b"/>
              <a:pathLst>
                <a:path w="90" h="11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2"/>
                    <a:pt x="0" y="5"/>
                  </a:cubicBezTo>
                  <a:cubicBezTo>
                    <a:pt x="0" y="8"/>
                    <a:pt x="3" y="11"/>
                    <a:pt x="6" y="11"/>
                  </a:cubicBezTo>
                  <a:cubicBezTo>
                    <a:pt x="84" y="11"/>
                    <a:pt x="84" y="11"/>
                    <a:pt x="84" y="11"/>
                  </a:cubicBezTo>
                  <a:cubicBezTo>
                    <a:pt x="87" y="11"/>
                    <a:pt x="90" y="8"/>
                    <a:pt x="90" y="5"/>
                  </a:cubicBezTo>
                  <a:cubicBezTo>
                    <a:pt x="90" y="2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850773" y="3746468"/>
              <a:ext cx="234601" cy="29242"/>
            </a:xfrm>
            <a:custGeom>
              <a:rect l="l" t="t" r="r" b="b"/>
              <a:pathLst>
                <a:path w="90" h="11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1"/>
                    <a:pt x="6" y="11"/>
                  </a:cubicBezTo>
                  <a:cubicBezTo>
                    <a:pt x="84" y="11"/>
                    <a:pt x="84" y="11"/>
                    <a:pt x="84" y="11"/>
                  </a:cubicBezTo>
                  <a:cubicBezTo>
                    <a:pt x="87" y="11"/>
                    <a:pt x="90" y="9"/>
                    <a:pt x="90" y="6"/>
                  </a:cubicBezTo>
                  <a:cubicBezTo>
                    <a:pt x="90" y="3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850773" y="3804952"/>
              <a:ext cx="234601" cy="32671"/>
            </a:xfrm>
            <a:custGeom>
              <a:rect l="l" t="t" r="r" b="b"/>
              <a:pathLst>
                <a:path w="90" h="12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2"/>
                    <a:pt x="6" y="12"/>
                  </a:cubicBezTo>
                  <a:cubicBezTo>
                    <a:pt x="84" y="12"/>
                    <a:pt x="84" y="12"/>
                    <a:pt x="84" y="12"/>
                  </a:cubicBezTo>
                  <a:cubicBezTo>
                    <a:pt x="87" y="12"/>
                    <a:pt x="90" y="9"/>
                    <a:pt x="90" y="6"/>
                  </a:cubicBezTo>
                  <a:cubicBezTo>
                    <a:pt x="90" y="3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6408706" y="1748314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568440" y="1918145"/>
            <a:ext cx="425768" cy="418052"/>
          </a:xfrm>
          <a:custGeom>
            <a:rect l="l" t="t" r="r" b="b"/>
            <a:pathLst>
              <a:path w="208" h="204">
                <a:moveTo>
                  <a:pt x="179" y="79"/>
                </a:moveTo>
                <a:cubicBezTo>
                  <a:pt x="174" y="66"/>
                  <a:pt x="174" y="66"/>
                  <a:pt x="174" y="66"/>
                </a:cubicBezTo>
                <a:cubicBezTo>
                  <a:pt x="174" y="66"/>
                  <a:pt x="186" y="39"/>
                  <a:pt x="185" y="38"/>
                </a:cubicBezTo>
                <a:cubicBezTo>
                  <a:pt x="169" y="22"/>
                  <a:pt x="169" y="22"/>
                  <a:pt x="169" y="22"/>
                </a:cubicBezTo>
                <a:cubicBezTo>
                  <a:pt x="168" y="21"/>
                  <a:pt x="140" y="33"/>
                  <a:pt x="140" y="33"/>
                </a:cubicBezTo>
                <a:cubicBezTo>
                  <a:pt x="128" y="28"/>
                  <a:pt x="128" y="28"/>
                  <a:pt x="128" y="28"/>
                </a:cubicBezTo>
                <a:cubicBezTo>
                  <a:pt x="128" y="28"/>
                  <a:pt x="116" y="0"/>
                  <a:pt x="115" y="0"/>
                </a:cubicBezTo>
                <a:cubicBezTo>
                  <a:pt x="92" y="0"/>
                  <a:pt x="92" y="0"/>
                  <a:pt x="92" y="0"/>
                </a:cubicBezTo>
                <a:cubicBezTo>
                  <a:pt x="90" y="0"/>
                  <a:pt x="80" y="28"/>
                  <a:pt x="80" y="28"/>
                </a:cubicBezTo>
                <a:cubicBezTo>
                  <a:pt x="67" y="33"/>
                  <a:pt x="67" y="33"/>
                  <a:pt x="67" y="33"/>
                </a:cubicBezTo>
                <a:cubicBezTo>
                  <a:pt x="67" y="33"/>
                  <a:pt x="39" y="21"/>
                  <a:pt x="38" y="22"/>
                </a:cubicBezTo>
                <a:cubicBezTo>
                  <a:pt x="22" y="38"/>
                  <a:pt x="22" y="38"/>
                  <a:pt x="22" y="38"/>
                </a:cubicBezTo>
                <a:cubicBezTo>
                  <a:pt x="21" y="39"/>
                  <a:pt x="34" y="66"/>
                  <a:pt x="34" y="66"/>
                </a:cubicBezTo>
                <a:cubicBezTo>
                  <a:pt x="28" y="79"/>
                  <a:pt x="28" y="79"/>
                  <a:pt x="28" y="79"/>
                </a:cubicBezTo>
                <a:cubicBezTo>
                  <a:pt x="28" y="79"/>
                  <a:pt x="0" y="90"/>
                  <a:pt x="0" y="91"/>
                </a:cubicBezTo>
                <a:cubicBezTo>
                  <a:pt x="0" y="114"/>
                  <a:pt x="0" y="114"/>
                  <a:pt x="0" y="114"/>
                </a:cubicBezTo>
                <a:cubicBezTo>
                  <a:pt x="0" y="115"/>
                  <a:pt x="28" y="126"/>
                  <a:pt x="28" y="126"/>
                </a:cubicBezTo>
                <a:cubicBezTo>
                  <a:pt x="34" y="138"/>
                  <a:pt x="34" y="138"/>
                  <a:pt x="34" y="138"/>
                </a:cubicBezTo>
                <a:cubicBezTo>
                  <a:pt x="34" y="138"/>
                  <a:pt x="21" y="166"/>
                  <a:pt x="23" y="167"/>
                </a:cubicBezTo>
                <a:cubicBezTo>
                  <a:pt x="39" y="182"/>
                  <a:pt x="39" y="182"/>
                  <a:pt x="39" y="182"/>
                </a:cubicBezTo>
                <a:cubicBezTo>
                  <a:pt x="40" y="184"/>
                  <a:pt x="67" y="171"/>
                  <a:pt x="67" y="171"/>
                </a:cubicBezTo>
                <a:cubicBezTo>
                  <a:pt x="80" y="176"/>
                  <a:pt x="80" y="176"/>
                  <a:pt x="80" y="176"/>
                </a:cubicBezTo>
                <a:cubicBezTo>
                  <a:pt x="80" y="176"/>
                  <a:pt x="91" y="204"/>
                  <a:pt x="93" y="204"/>
                </a:cubicBezTo>
                <a:cubicBezTo>
                  <a:pt x="116" y="204"/>
                  <a:pt x="116" y="204"/>
                  <a:pt x="116" y="204"/>
                </a:cubicBezTo>
                <a:cubicBezTo>
                  <a:pt x="117" y="204"/>
                  <a:pt x="128" y="176"/>
                  <a:pt x="128" y="176"/>
                </a:cubicBezTo>
                <a:cubicBezTo>
                  <a:pt x="141" y="171"/>
                  <a:pt x="141" y="171"/>
                  <a:pt x="141" y="171"/>
                </a:cubicBezTo>
                <a:cubicBezTo>
                  <a:pt x="141" y="171"/>
                  <a:pt x="169" y="183"/>
                  <a:pt x="170" y="182"/>
                </a:cubicBezTo>
                <a:cubicBezTo>
                  <a:pt x="186" y="166"/>
                  <a:pt x="186" y="166"/>
                  <a:pt x="186" y="166"/>
                </a:cubicBezTo>
                <a:cubicBezTo>
                  <a:pt x="187" y="165"/>
                  <a:pt x="174" y="138"/>
                  <a:pt x="174" y="138"/>
                </a:cubicBezTo>
                <a:cubicBezTo>
                  <a:pt x="179" y="125"/>
                  <a:pt x="179" y="125"/>
                  <a:pt x="179" y="125"/>
                </a:cubicBezTo>
                <a:cubicBezTo>
                  <a:pt x="179" y="125"/>
                  <a:pt x="208" y="114"/>
                  <a:pt x="208" y="113"/>
                </a:cubicBezTo>
                <a:cubicBezTo>
                  <a:pt x="208" y="90"/>
                  <a:pt x="208" y="90"/>
                  <a:pt x="208" y="90"/>
                </a:cubicBezTo>
                <a:cubicBezTo>
                  <a:pt x="208" y="89"/>
                  <a:pt x="179" y="79"/>
                  <a:pt x="179" y="79"/>
                </a:cubicBezTo>
                <a:close/>
                <a:moveTo>
                  <a:pt x="137" y="102"/>
                </a:moveTo>
                <a:cubicBezTo>
                  <a:pt x="137" y="120"/>
                  <a:pt x="122" y="135"/>
                  <a:pt x="104" y="135"/>
                </a:cubicBezTo>
                <a:cubicBezTo>
                  <a:pt x="86" y="135"/>
                  <a:pt x="71" y="120"/>
                  <a:pt x="71" y="102"/>
                </a:cubicBezTo>
                <a:cubicBezTo>
                  <a:pt x="71" y="84"/>
                  <a:pt x="86" y="69"/>
                  <a:pt x="104" y="69"/>
                </a:cubicBezTo>
                <a:cubicBezTo>
                  <a:pt x="122" y="69"/>
                  <a:pt x="137" y="84"/>
                  <a:pt x="137" y="10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7609427" y="1709261"/>
            <a:ext cx="39262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方案制定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609427" y="2107597"/>
            <a:ext cx="39262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根据需求分析结果，制定多个可行的物流规划方案。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6408706" y="3370326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6499670" y="3494913"/>
            <a:ext cx="554926" cy="455962"/>
          </a:xfrm>
          <a:custGeom>
            <a:rect l="l" t="t" r="r" b="b"/>
            <a:pathLst>
              <a:path w="244" h="200">
                <a:moveTo>
                  <a:pt x="221" y="66"/>
                </a:moveTo>
                <a:cubicBezTo>
                  <a:pt x="214" y="66"/>
                  <a:pt x="207" y="72"/>
                  <a:pt x="207" y="80"/>
                </a:cubicBezTo>
                <a:cubicBezTo>
                  <a:pt x="207" y="87"/>
                  <a:pt x="214" y="93"/>
                  <a:pt x="221" y="93"/>
                </a:cubicBezTo>
                <a:cubicBezTo>
                  <a:pt x="229" y="93"/>
                  <a:pt x="235" y="87"/>
                  <a:pt x="235" y="80"/>
                </a:cubicBezTo>
                <a:cubicBezTo>
                  <a:pt x="235" y="72"/>
                  <a:pt x="229" y="66"/>
                  <a:pt x="221" y="66"/>
                </a:cubicBezTo>
                <a:close/>
                <a:moveTo>
                  <a:pt x="23" y="66"/>
                </a:moveTo>
                <a:cubicBezTo>
                  <a:pt x="15" y="66"/>
                  <a:pt x="9" y="72"/>
                  <a:pt x="9" y="80"/>
                </a:cubicBezTo>
                <a:cubicBezTo>
                  <a:pt x="9" y="87"/>
                  <a:pt x="15" y="93"/>
                  <a:pt x="23" y="93"/>
                </a:cubicBezTo>
                <a:cubicBezTo>
                  <a:pt x="31" y="93"/>
                  <a:pt x="37" y="87"/>
                  <a:pt x="37" y="80"/>
                </a:cubicBezTo>
                <a:cubicBezTo>
                  <a:pt x="37" y="72"/>
                  <a:pt x="31" y="66"/>
                  <a:pt x="23" y="66"/>
                </a:cubicBezTo>
                <a:close/>
                <a:moveTo>
                  <a:pt x="180" y="41"/>
                </a:moveTo>
                <a:cubicBezTo>
                  <a:pt x="169" y="41"/>
                  <a:pt x="160" y="50"/>
                  <a:pt x="160" y="61"/>
                </a:cubicBezTo>
                <a:cubicBezTo>
                  <a:pt x="160" y="73"/>
                  <a:pt x="169" y="82"/>
                  <a:pt x="180" y="82"/>
                </a:cubicBezTo>
                <a:cubicBezTo>
                  <a:pt x="191" y="82"/>
                  <a:pt x="201" y="73"/>
                  <a:pt x="201" y="61"/>
                </a:cubicBezTo>
                <a:cubicBezTo>
                  <a:pt x="201" y="50"/>
                  <a:pt x="191" y="41"/>
                  <a:pt x="180" y="41"/>
                </a:cubicBezTo>
                <a:close/>
                <a:moveTo>
                  <a:pt x="244" y="166"/>
                </a:moveTo>
                <a:cubicBezTo>
                  <a:pt x="220" y="166"/>
                  <a:pt x="220" y="166"/>
                  <a:pt x="220" y="166"/>
                </a:cubicBezTo>
                <a:cubicBezTo>
                  <a:pt x="220" y="123"/>
                  <a:pt x="220" y="123"/>
                  <a:pt x="220" y="123"/>
                </a:cubicBezTo>
                <a:cubicBezTo>
                  <a:pt x="220" y="115"/>
                  <a:pt x="218" y="108"/>
                  <a:pt x="215" y="102"/>
                </a:cubicBezTo>
                <a:cubicBezTo>
                  <a:pt x="217" y="102"/>
                  <a:pt x="219" y="101"/>
                  <a:pt x="221" y="101"/>
                </a:cubicBezTo>
                <a:cubicBezTo>
                  <a:pt x="234" y="101"/>
                  <a:pt x="244" y="111"/>
                  <a:pt x="244" y="124"/>
                </a:cubicBezTo>
                <a:lnTo>
                  <a:pt x="244" y="166"/>
                </a:lnTo>
                <a:close/>
                <a:moveTo>
                  <a:pt x="64" y="41"/>
                </a:moveTo>
                <a:cubicBezTo>
                  <a:pt x="53" y="41"/>
                  <a:pt x="43" y="50"/>
                  <a:pt x="43" y="61"/>
                </a:cubicBezTo>
                <a:cubicBezTo>
                  <a:pt x="43" y="73"/>
                  <a:pt x="53" y="82"/>
                  <a:pt x="64" y="82"/>
                </a:cubicBezTo>
                <a:cubicBezTo>
                  <a:pt x="75" y="82"/>
                  <a:pt x="84" y="73"/>
                  <a:pt x="84" y="61"/>
                </a:cubicBezTo>
                <a:cubicBezTo>
                  <a:pt x="84" y="50"/>
                  <a:pt x="75" y="41"/>
                  <a:pt x="64" y="41"/>
                </a:cubicBezTo>
                <a:close/>
                <a:moveTo>
                  <a:pt x="23" y="101"/>
                </a:moveTo>
                <a:cubicBezTo>
                  <a:pt x="25" y="101"/>
                  <a:pt x="27" y="102"/>
                  <a:pt x="29" y="102"/>
                </a:cubicBezTo>
                <a:cubicBezTo>
                  <a:pt x="26" y="108"/>
                  <a:pt x="24" y="115"/>
                  <a:pt x="24" y="123"/>
                </a:cubicBezTo>
                <a:cubicBezTo>
                  <a:pt x="24" y="166"/>
                  <a:pt x="24" y="166"/>
                  <a:pt x="24" y="166"/>
                </a:cubicBezTo>
                <a:cubicBezTo>
                  <a:pt x="0" y="166"/>
                  <a:pt x="0" y="166"/>
                  <a:pt x="0" y="166"/>
                </a:cubicBezTo>
                <a:cubicBezTo>
                  <a:pt x="0" y="124"/>
                  <a:pt x="0" y="124"/>
                  <a:pt x="0" y="124"/>
                </a:cubicBezTo>
                <a:cubicBezTo>
                  <a:pt x="0" y="111"/>
                  <a:pt x="11" y="101"/>
                  <a:pt x="23" y="101"/>
                </a:cubicBezTo>
                <a:close/>
                <a:moveTo>
                  <a:pt x="122" y="0"/>
                </a:moveTo>
                <a:cubicBezTo>
                  <a:pt x="105" y="0"/>
                  <a:pt x="92" y="13"/>
                  <a:pt x="92" y="30"/>
                </a:cubicBezTo>
                <a:cubicBezTo>
                  <a:pt x="92" y="47"/>
                  <a:pt x="105" y="60"/>
                  <a:pt x="122" y="60"/>
                </a:cubicBezTo>
                <a:cubicBezTo>
                  <a:pt x="139" y="60"/>
                  <a:pt x="152" y="47"/>
                  <a:pt x="152" y="30"/>
                </a:cubicBezTo>
                <a:cubicBezTo>
                  <a:pt x="152" y="13"/>
                  <a:pt x="139" y="0"/>
                  <a:pt x="122" y="0"/>
                </a:cubicBezTo>
                <a:close/>
                <a:moveTo>
                  <a:pt x="213" y="182"/>
                </a:moveTo>
                <a:cubicBezTo>
                  <a:pt x="177" y="182"/>
                  <a:pt x="177" y="182"/>
                  <a:pt x="177" y="182"/>
                </a:cubicBezTo>
                <a:cubicBezTo>
                  <a:pt x="177" y="116"/>
                  <a:pt x="177" y="116"/>
                  <a:pt x="177" y="116"/>
                </a:cubicBezTo>
                <a:cubicBezTo>
                  <a:pt x="177" y="107"/>
                  <a:pt x="175" y="99"/>
                  <a:pt x="171" y="91"/>
                </a:cubicBezTo>
                <a:cubicBezTo>
                  <a:pt x="174" y="90"/>
                  <a:pt x="177" y="90"/>
                  <a:pt x="180" y="90"/>
                </a:cubicBezTo>
                <a:cubicBezTo>
                  <a:pt x="198" y="90"/>
                  <a:pt x="213" y="104"/>
                  <a:pt x="213" y="123"/>
                </a:cubicBezTo>
                <a:lnTo>
                  <a:pt x="213" y="182"/>
                </a:lnTo>
                <a:close/>
                <a:moveTo>
                  <a:pt x="67" y="116"/>
                </a:moveTo>
                <a:cubicBezTo>
                  <a:pt x="67" y="182"/>
                  <a:pt x="67" y="182"/>
                  <a:pt x="67" y="182"/>
                </a:cubicBezTo>
                <a:cubicBezTo>
                  <a:pt x="31" y="182"/>
                  <a:pt x="31" y="182"/>
                  <a:pt x="31" y="182"/>
                </a:cubicBezTo>
                <a:cubicBezTo>
                  <a:pt x="31" y="123"/>
                  <a:pt x="31" y="123"/>
                  <a:pt x="31" y="123"/>
                </a:cubicBezTo>
                <a:cubicBezTo>
                  <a:pt x="31" y="104"/>
                  <a:pt x="46" y="90"/>
                  <a:pt x="64" y="90"/>
                </a:cubicBezTo>
                <a:cubicBezTo>
                  <a:pt x="67" y="90"/>
                  <a:pt x="70" y="90"/>
                  <a:pt x="73" y="91"/>
                </a:cubicBezTo>
                <a:cubicBezTo>
                  <a:pt x="69" y="99"/>
                  <a:pt x="67" y="107"/>
                  <a:pt x="67" y="116"/>
                </a:cubicBezTo>
                <a:close/>
                <a:moveTo>
                  <a:pt x="74" y="200"/>
                </a:moveTo>
                <a:cubicBezTo>
                  <a:pt x="170" y="200"/>
                  <a:pt x="170" y="200"/>
                  <a:pt x="170" y="200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70" y="90"/>
                  <a:pt x="148" y="69"/>
                  <a:pt x="122" y="69"/>
                </a:cubicBezTo>
                <a:cubicBezTo>
                  <a:pt x="96" y="69"/>
                  <a:pt x="74" y="90"/>
                  <a:pt x="74" y="116"/>
                </a:cubicBezTo>
                <a:lnTo>
                  <a:pt x="74" y="2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7609427" y="3325939"/>
            <a:ext cx="39262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方案选择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09427" y="3735038"/>
            <a:ext cx="39262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根据评估结果，选择最优的物流规划方案。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6408706" y="5005864"/>
            <a:ext cx="751142" cy="751142"/>
            <a:chOff x="6408706" y="5005864"/>
            <a:chExt cx="751142" cy="751142"/>
          </a:xfrm>
        </p:grpSpPr>
        <p:sp>
          <p:nvSpPr>
            <p:cNvPr id="33" name="AutoShape 33"/>
            <p:cNvSpPr/>
            <p:nvPr/>
          </p:nvSpPr>
          <p:spPr>
            <a:xfrm>
              <a:off x="6408706" y="5005864"/>
              <a:ext cx="751142" cy="751142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6542817" y="5140547"/>
            <a:ext cx="482918" cy="481774"/>
            <a:chOff x="6542817" y="5140547"/>
            <a:chExt cx="482918" cy="481774"/>
          </a:xfrm>
        </p:grpSpPr>
        <p:sp>
          <p:nvSpPr>
            <p:cNvPr id="35" name="Freeform 35"/>
            <p:cNvSpPr/>
            <p:nvPr/>
          </p:nvSpPr>
          <p:spPr>
            <a:xfrm>
              <a:off x="6833425" y="5433250"/>
              <a:ext cx="192310" cy="189071"/>
            </a:xfrm>
            <a:custGeom>
              <a:rect l="l" t="t" r="r" b="b"/>
              <a:pathLst>
                <a:path w="75" h="74">
                  <a:moveTo>
                    <a:pt x="68" y="42"/>
                  </a:moveTo>
                  <a:cubicBezTo>
                    <a:pt x="25" y="0"/>
                    <a:pt x="25" y="0"/>
                    <a:pt x="25" y="0"/>
                  </a:cubicBezTo>
                  <a:cubicBezTo>
                    <a:pt x="19" y="10"/>
                    <a:pt x="10" y="18"/>
                    <a:pt x="0" y="24"/>
                  </a:cubicBezTo>
                  <a:cubicBezTo>
                    <a:pt x="43" y="67"/>
                    <a:pt x="43" y="67"/>
                    <a:pt x="43" y="67"/>
                  </a:cubicBezTo>
                  <a:cubicBezTo>
                    <a:pt x="50" y="74"/>
                    <a:pt x="61" y="74"/>
                    <a:pt x="68" y="67"/>
                  </a:cubicBezTo>
                  <a:cubicBezTo>
                    <a:pt x="75" y="60"/>
                    <a:pt x="75" y="49"/>
                    <a:pt x="68" y="4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6542817" y="5140547"/>
              <a:ext cx="356806" cy="358997"/>
            </a:xfrm>
            <a:custGeom>
              <a:rect l="l" t="t" r="r" b="b"/>
              <a:pathLst>
                <a:path w="139" h="140">
                  <a:moveTo>
                    <a:pt x="139" y="70"/>
                  </a:moveTo>
                  <a:cubicBezTo>
                    <a:pt x="139" y="31"/>
                    <a:pt x="108" y="0"/>
                    <a:pt x="70" y="0"/>
                  </a:cubicBezTo>
                  <a:cubicBezTo>
                    <a:pt x="31" y="0"/>
                    <a:pt x="0" y="31"/>
                    <a:pt x="0" y="70"/>
                  </a:cubicBezTo>
                  <a:cubicBezTo>
                    <a:pt x="0" y="108"/>
                    <a:pt x="31" y="140"/>
                    <a:pt x="70" y="140"/>
                  </a:cubicBezTo>
                  <a:cubicBezTo>
                    <a:pt x="108" y="140"/>
                    <a:pt x="139" y="108"/>
                    <a:pt x="139" y="70"/>
                  </a:cubicBezTo>
                  <a:close/>
                  <a:moveTo>
                    <a:pt x="70" y="122"/>
                  </a:moveTo>
                  <a:cubicBezTo>
                    <a:pt x="41" y="122"/>
                    <a:pt x="17" y="99"/>
                    <a:pt x="17" y="70"/>
                  </a:cubicBezTo>
                  <a:cubicBezTo>
                    <a:pt x="17" y="41"/>
                    <a:pt x="41" y="17"/>
                    <a:pt x="70" y="17"/>
                  </a:cubicBezTo>
                  <a:cubicBezTo>
                    <a:pt x="98" y="17"/>
                    <a:pt x="122" y="41"/>
                    <a:pt x="122" y="70"/>
                  </a:cubicBezTo>
                  <a:cubicBezTo>
                    <a:pt x="122" y="99"/>
                    <a:pt x="98" y="122"/>
                    <a:pt x="70" y="1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6617684" y="5215318"/>
              <a:ext cx="105728" cy="104680"/>
            </a:xfrm>
            <a:custGeom>
              <a:rect l="l" t="t" r="r" b="b"/>
              <a:pathLst>
                <a:path w="41" h="41">
                  <a:moveTo>
                    <a:pt x="0" y="41"/>
                  </a:moveTo>
                  <a:cubicBezTo>
                    <a:pt x="12" y="41"/>
                    <a:pt x="12" y="41"/>
                    <a:pt x="12" y="41"/>
                  </a:cubicBezTo>
                  <a:cubicBezTo>
                    <a:pt x="12" y="25"/>
                    <a:pt x="25" y="12"/>
                    <a:pt x="41" y="12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18" y="0"/>
                    <a:pt x="0" y="18"/>
                    <a:pt x="0" y="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7609427" y="4983480"/>
            <a:ext cx="391668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效果评价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09427" y="5348574"/>
            <a:ext cx="39262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对实施后的效果进行评价和分析，总结经验教训，持续改进和优化物流规划方案。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物流规划的基本流程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选址方法介绍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选址定义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选址是指在特定区域内，为满足特定需求而选择最佳地理位置的过程。在物流规划中，选址通常涉及仓库、配送中心、物流节点等设施的地理位置选择。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根据选址目标和考虑因素的不同，选址可分为以下几类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选择一个设施的最佳位置，如仓库、配送中心等。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选择多个设施的最佳位置，以满足更广泛的需求和覆盖更大的区域。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在多个设施和节点之间构建最优的网络结构，以实现整体效益最大化。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选址分类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多设施选址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网络选址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单一设施选址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利用专家经验和知识进行评分，选择得分最高的位置。这种方法简单易行，但主观性较强。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专家评分法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通过计算各需求点的几何重心来确定最佳位置。适用于需求点分布均匀且运输成本与距离成正比的情况。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重心法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通过建立线性规划模型，求解满足一定条件下成本最低或效益最高的位置。这种方法适用于多目标、多约束的复杂选址问题。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线性规划法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利用启发式规则或搜索算法在可行解空间中寻找满意解。常见的启发式算法包括遗传算法、模拟退火算法等。这类方法适用于大规模、复杂的选址问题，但可能无法保证找到全局最优解。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启发式算法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常见选址方法及其特点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选址方法的适用场景与优缺点分析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的选址方法适用于不同的场景和需求。例如，专家评分法适用于缺乏历史数据和定量分析的情况；重心法适用于需求点分布均匀且运输成本与距离成正比的情况；线性规划法适用于多目标、多约束的复杂选址问题；启发式算法适用于大规模、复杂的选址问题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适用场景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种选址方法都有其优缺点。例如，专家评分法简单易行但主观性较强；重心法计算简便但忽略了地形、交通等实际因素；线性规划法可以处理多目标、多约束的复杂问题但计算量较大；启发式算法可以处理大规模问题但可能陷入局部最优解。因此，在实际应用中需要根据具体问题和需求选择合适的选址方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优缺点分析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基于运筹学的物流规划方法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https://d.book118.com/656135053234010054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2024-09-22T06:35:09.753</cp:lastPrinted>
  <dcterms:created xsi:type="dcterms:W3CDTF">2024-09-21T22:35:09Z</dcterms:created>
  <dcterms:modified xsi:type="dcterms:W3CDTF">2024-09-21T22:35:12Z</dcterms:modified>
</cp:coreProperties>
</file>