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KRKCH+MS-UIGothic"/>
      <p:regular r:id="rId15"/>
    </p:embeddedFont>
    <p:embeddedFont>
      <p:font typeface="LTRARO+IJBCGD+ArialMT"/>
      <p:regular r:id="rId16"/>
    </p:embeddedFont>
    <p:embeddedFont>
      <p:font typeface="EOLKWB+UWQSLP+MicrosoftYaHei"/>
      <p:regular r:id="rId17"/>
    </p:embeddedFont>
    <p:embeddedFont>
      <p:font typeface="NFEVAL+NCHJR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B3B7C-9356-48E9-9651-A50F83856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B7D0F-8C8C-419D-85FC-E5FDEBD03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01196-3CB7-435C-866B-9F8EE5FA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38C18-6881-4264-AF02-2923F4F9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0F94F-EB91-49BE-97FD-A813F2CC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B329E-883A-4A1E-BFA7-599E9C5B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225EF-0E06-402A-B219-B2C914A88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F3A32-A13B-40CA-8D11-604EA41F0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41844-D63A-4327-85F9-510E376B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19EEA-96CA-4C24-9E08-6C472601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AAF87-BCFC-4020-B24A-787DC6070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53040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TKRKCH+MS-UIGothic"/>
                <a:cs typeface="TKRKCH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187765"/>
            <a:ext cx="1881454" cy="19040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TRARO+IJBCGD+ArialMT"/>
                <a:cs typeface="LTRARO+IJBCG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KRKCH+MS-UIGothic"/>
                <a:cs typeface="TKRKCH+MS-UIGothic"/>
              </a:rPr>
              <a:t>病例介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TRARO+IJBCGD+ArialMT"/>
                <a:cs typeface="LTRARO+IJBCG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FFFFFF"/>
                </a:solidFill>
                <a:latin typeface="TKRKCH+MS-UIGothic"/>
                <a:cs typeface="TKRKCH+MS-UIGothic"/>
              </a:rPr>
              <a:t>断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FFFF"/>
                </a:solidFill>
                <a:latin typeface="TKRKCH+MS-UIGothic"/>
                <a:cs typeface="TKRKCH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TRARO+IJBCGD+ArialMT"/>
                <a:cs typeface="LTRARO+IJBCG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KRKCH+MS-UIGothic"/>
                <a:cs typeface="TKRKCH+MS-UIGothic"/>
              </a:rPr>
              <a:t>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疗过</a:t>
            </a:r>
            <a:r>
              <a:rPr sz="2400">
                <a:solidFill>
                  <a:srgbClr val="FFFFFF"/>
                </a:solidFill>
                <a:latin typeface="TKRKCH+MS-UIGothic"/>
                <a:cs typeface="TKRKCH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患者基本信息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17595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RKCH+MS-UIGothic"/>
                <a:cs typeface="TKRKCH+MS-UIGothic"/>
              </a:rPr>
              <a:t>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TKRKCH+MS-UIGothic"/>
                <a:cs typeface="TKRKCH+MS-UIGothic"/>
              </a:rPr>
              <a:t>：</a:t>
            </a:r>
            <a:r>
              <a:rPr sz="1500">
                <a:solidFill>
                  <a:srgbClr val="FFFFFF"/>
                </a:solidFill>
                <a:latin typeface="EOLKWB+UWQSLP+MicrosoftYaHei"/>
                <a:cs typeface="EOLKWB+UWQSLP+MicrosoftYaHei"/>
              </a:rPr>
              <a:t>45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143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RKCH+MS-UIGothic"/>
                <a:cs typeface="TKRKCH+MS-UIGothic"/>
              </a:rPr>
              <a:t>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TKRKCH+MS-UIGothic"/>
                <a:cs typeface="TKRKCH+MS-UIGothic"/>
              </a:rPr>
              <a:t>：男性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524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TKRKCH+MS-UIGothic"/>
                <a:cs typeface="TKRKCH+MS-UIGothic"/>
              </a:rPr>
              <a:t>：公司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就医原因及症状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TKRKCH+MS-UIGothic"/>
                <a:cs typeface="TKRKCH+MS-UIGothic"/>
              </a:rPr>
              <a:t>就医原因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患者因上腹部疼痛、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心、呕吐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等症状就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急性上消化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道出血。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TKRKCH+MS-UIGothic"/>
                <a:cs typeface="TKRKCH+MS-UIGothic"/>
              </a:rPr>
              <a:t>症状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患者伴有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头晕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、心悸、乏力、口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渴、尿少等表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，出血量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大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可能出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TKRKCH+MS-UIGothic"/>
                <a:cs typeface="TKRKCH+MS-UIGothic"/>
              </a:rPr>
              <a:t>呕血、黑便等症状。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初步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EVAL+NCHJRW+MicrosoftYaHei-Bold"/>
                <a:cs typeface="NFEVAL+NCHJR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EVAL+NCHJRW+MicrosoftYaHei-Bold"/>
                <a:cs typeface="NFEVAL+NCHJR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FEVAL+NCHJRW+MicrosoftYaHei-Bold"/>
                <a:cs typeface="NFEVAL+NCHJR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TKRKCH+MS-UIGothic"/>
                <a:cs typeface="TKRKCH+MS-UIGothic"/>
              </a:rPr>
              <a:t>初步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8C8C8C"/>
                </a:solidFill>
                <a:latin typeface="TKRKCH+MS-UIGothic"/>
                <a:cs typeface="TKRKCH+MS-UIGothic"/>
              </a:rPr>
              <a:t>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TKRKCH+MS-UIGothic"/>
                <a:cs typeface="TKRKCH+MS-UIGothic"/>
              </a:rPr>
              <a:t>常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见</a:t>
            </a:r>
            <a:r>
              <a:rPr sz="2000" spc="25">
                <a:solidFill>
                  <a:srgbClr val="8C8C8C"/>
                </a:solidFill>
                <a:latin typeface="TKRKCH+MS-UIGothic"/>
                <a:cs typeface="TKRKCH+MS-UIGothic"/>
              </a:rPr>
              <a:t>症状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TKRKCH+MS-UIGothic"/>
                <a:cs typeface="TKRKCH+MS-UIGothic"/>
              </a:rPr>
              <a:t>初步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医生根据患者症状、体征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和病史，初步判断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急性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上消化道出血。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4517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呕血、黑便、腹痛、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心、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呕吐等。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血常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、尿常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粪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便潜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等，了解失血程度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及部位。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手段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TKRKCH+MS-UIGothic"/>
                <a:cs typeface="TKRKCH+MS-UIGothic"/>
              </a:rPr>
              <a:t>内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镜检查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119185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NFEVAL+NCHJRW+MicrosoftYaHei-Bold"/>
                <a:cs typeface="NFEVAL+NCHJRW+MicrosoftYaHei-Bold"/>
              </a:rPr>
              <a:t>X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线钡剂</a:t>
            </a:r>
            <a:r>
              <a:rPr sz="2300" spc="25">
                <a:solidFill>
                  <a:srgbClr val="8C8C8C"/>
                </a:solidFill>
                <a:latin typeface="TKRKCH+MS-UIGothic"/>
                <a:cs typeface="TKRKCH+MS-UIGothic"/>
              </a:rPr>
              <a:t>造影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TKRKCH+MS-UIGothic"/>
                <a:cs typeface="TKRKCH+MS-UIGothic"/>
              </a:rPr>
              <a:t>核素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扫</a:t>
            </a:r>
            <a:r>
              <a:rPr sz="2300">
                <a:solidFill>
                  <a:srgbClr val="8C8C8C"/>
                </a:solidFill>
                <a:latin typeface="TKRKCH+MS-UIGothic"/>
                <a:cs typeface="TKRKCH+MS-UIGothic"/>
              </a:rPr>
              <a:t>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镜观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察食管、胃、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十二指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等上消化道黏膜，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出血部位及病因。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在出血停止后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行，有助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消化道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等病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用于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找出血部位，尤其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适用于胃底静脉曲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破裂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KRKCH+MS-UIGothic"/>
                <a:cs typeface="TKRKCH+MS-UIGothic"/>
              </a:rPr>
              <a:t>出血。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断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8C8C8C"/>
                </a:solidFill>
                <a:latin typeface="TKRKCH+MS-UIGothic"/>
                <a:cs typeface="TKRKCH+MS-UIGothic"/>
              </a:rPr>
              <a:t>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KRKCH+MS-UIGothic"/>
                <a:cs typeface="TKRKCH+MS-UIGothic"/>
              </a:rPr>
              <a:t>病因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FFFDFD"/>
                </a:solidFill>
                <a:latin typeface="TKRKCH+MS-UIGothic"/>
                <a:cs typeface="TKRKCH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2000" spc="25">
                <a:solidFill>
                  <a:srgbClr val="FFFDFD"/>
                </a:solidFill>
                <a:latin typeface="TKRKCH+MS-UIGothic"/>
                <a:cs typeface="TKRKCH+MS-UIGothic"/>
              </a:rPr>
              <a:t>重程度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FDFD"/>
                </a:solidFill>
                <a:latin typeface="TKRKCH+MS-UIGothic"/>
                <a:cs typeface="TKRKCH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根据内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及病理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检查结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果，确定出血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原因，如胃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、十二指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肠溃疡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、胃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癌等。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根据患者症状、体征及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估出血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重程度，以便制定治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方案。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KRKCH+MS-UIGothic"/>
                <a:cs typeface="TKRKCH+MS-UIGothic"/>
              </a:rPr>
              <a:t>出血部位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或核素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扫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描确定出血部位，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如胃、十二指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TKRKCH+MS-UIGothic"/>
                <a:cs typeface="TKRKCH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https://d.book118.com/656153040022010103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TKRKCH+MS-UIGothic</vt:lpstr>
      <vt:lpstr>SimSun</vt:lpstr>
      <vt:lpstr>LTRARO+IJBCGD+ArialMT</vt:lpstr>
      <vt:lpstr>Times New Roman</vt:lpstr>
      <vt:lpstr>EOLKWB+UWQSLP+MicrosoftYaHei</vt:lpstr>
      <vt:lpstr>NFEVAL+NCHJRW+MicrosoftYaHei-Bold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2024-09-28T07:08:04.029</cp:lastPrinted>
  <dcterms:created xsi:type="dcterms:W3CDTF">2024-09-27T23:08:04Z</dcterms:created>
  <dcterms:modified xsi:type="dcterms:W3CDTF">2024-09-27T23:08:05Z</dcterms:modified>
</cp:coreProperties>
</file>