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377492-E8D0-4ECD-93E4-867DE2E526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99C482-78C1-451C-85B3-229EA320E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B6103A-56F0-4D9F-A610-F4D7908D5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9DB4AA-366E-4609-BC39-685E1AA020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93AAAC-6D28-4BCD-A0CE-FC206A1D7A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940737-8E7B-4E9C-B8A8-54FB931FE3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D8D75C-3CFA-48AB-A0FE-205E259DAE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C73B67-37E1-4C56-8C91-377854A823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D50D6A-CCA5-4FB7-A4BE-5F7110FF9A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6A4F19-FE6E-4956-96B7-CCCC234DB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64AC1-D25C-4BF8-AEFF-CB21B12F9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5320120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高级生物统计学课件4试验设计及其数据分析</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试验设计概述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试验设计的数据分析基础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单因素试验设计与数据分析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多因素试验设计与数据分析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重复测量试验设计与数据分析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试验设计的优化与改进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试验设计概述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提高试验效率</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通过合理的试验设计，可以在较短的时间内获得可靠的试验结果，提高试验效率。</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控制试验误差</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通过试验设计可以有效地控制各种误差来源，提高试验结果的准确性和可靠性。</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优化试验方案</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通过比较不同试验方案的结果，可以选择最优的方案进行后续研究。</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试验设计的目的与意义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每个处理组应该有足够的重复次数，以减少随机误差对试验结果的影响。</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重复原则</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试验中的处理组和对照组应该随机分配，以避免系统性误差对试验结果的影响。</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随机化原则</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在复杂的试验中，应该通过设置适当的区组和保护行等措施，控制非处理因素对试验结果的影响。</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局部控制原则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试验设计的基本原则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将试验对象完全随机地分配到各个处理组中，适用于处理组较少且各组样本量较大的情况。</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完全随机设计</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将试验对象按照某些重要的非处理因素划分为不同的区组，然后在每个区组内随机分配处理组，适用于存在重要非处理因素干扰的情况。</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随机区组设计</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研究多个因素对试验结果的影响，以及因素之间的交互作用，适用于需要同时考察多个因素的情况。</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析因设计</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将试验对象先按照某些重要的非处理因素划分为不同的主区组，然后在每个主区组内再按照处理因素划分为不同的副区组，适用于存在多级非处理因素干扰的情况。</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裂区设计</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试验设计的分类与内容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试验设计的数据分析基础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7891367" y="2905696"/>
            <a:ext cx="1971294" cy="1875187"/>
            <a:chOff x="7891367" y="2905696"/>
            <a:chExt cx="1971294" cy="1875187"/>
          </a:xfrm>
        </p:grpSpPr>
        <p:sp>
          <p:nvSpPr>
            <p:cNvPr id="3" name="Freeform 3"/>
            <p:cNvSpPr/>
            <p:nvPr/>
          </p:nvSpPr>
          <p:spPr>
            <a:xfrm>
              <a:off x="8358854" y="2914174"/>
              <a:ext cx="420243" cy="199168"/>
            </a:xfrm>
            <a:custGeom>
              <a:rect l="l" t="t" r="r" b="b"/>
              <a:pathLst>
                <a:path w="105" h="50">
                  <a:moveTo>
                    <a:pt x="0" y="40"/>
                  </a:moveTo>
                  <a:cubicBezTo>
                    <a:pt x="32" y="20"/>
                    <a:pt x="67" y="5"/>
                    <a:pt x="105" y="0"/>
                  </a:cubicBezTo>
                  <a:cubicBezTo>
                    <a:pt x="101" y="13"/>
                    <a:pt x="98" y="27"/>
                    <a:pt x="95" y="40"/>
                  </a:cubicBezTo>
                  <a:cubicBezTo>
                    <a:pt x="88" y="41"/>
                    <a:pt x="81" y="45"/>
                    <a:pt x="75" y="50"/>
                  </a:cubicBezTo>
                  <a:cubicBezTo>
                    <a:pt x="50" y="46"/>
                    <a:pt x="25" y="43"/>
                    <a:pt x="0" y="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99386" y="2905696"/>
              <a:ext cx="307181" cy="187357"/>
            </a:xfrm>
            <a:custGeom>
              <a:rect l="l" t="t" r="r" b="b"/>
              <a:pathLst>
                <a:path w="77" h="47">
                  <a:moveTo>
                    <a:pt x="11" y="2"/>
                  </a:moveTo>
                  <a:cubicBezTo>
                    <a:pt x="33" y="0"/>
                    <a:pt x="56" y="2"/>
                    <a:pt x="77" y="8"/>
                  </a:cubicBezTo>
                  <a:cubicBezTo>
                    <a:pt x="50" y="18"/>
                    <a:pt x="24" y="30"/>
                    <a:pt x="0" y="47"/>
                  </a:cubicBezTo>
                  <a:cubicBezTo>
                    <a:pt x="3" y="31"/>
                    <a:pt x="7" y="16"/>
                    <a:pt x="11" y="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8819579" y="2969895"/>
              <a:ext cx="703802" cy="543497"/>
            </a:xfrm>
            <a:custGeom>
              <a:rect l="l" t="t" r="r" b="b"/>
              <a:pathLst>
                <a:path w="176" h="136">
                  <a:moveTo>
                    <a:pt x="0" y="45"/>
                  </a:moveTo>
                  <a:cubicBezTo>
                    <a:pt x="30" y="24"/>
                    <a:pt x="64" y="9"/>
                    <a:pt x="100" y="0"/>
                  </a:cubicBezTo>
                  <a:cubicBezTo>
                    <a:pt x="127" y="9"/>
                    <a:pt x="151" y="25"/>
                    <a:pt x="172" y="44"/>
                  </a:cubicBezTo>
                  <a:cubicBezTo>
                    <a:pt x="172" y="75"/>
                    <a:pt x="176" y="106"/>
                    <a:pt x="170" y="136"/>
                  </a:cubicBezTo>
                  <a:cubicBezTo>
                    <a:pt x="161" y="131"/>
                    <a:pt x="155" y="123"/>
                    <a:pt x="147" y="117"/>
                  </a:cubicBezTo>
                  <a:cubicBezTo>
                    <a:pt x="105" y="82"/>
                    <a:pt x="53" y="60"/>
                    <a:pt x="0" y="4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087106" y="3133535"/>
              <a:ext cx="575500" cy="832104"/>
            </a:xfrm>
            <a:custGeom>
              <a:rect l="l" t="t" r="r" b="b"/>
              <a:pathLst>
                <a:path w="144" h="208">
                  <a:moveTo>
                    <a:pt x="0" y="62"/>
                  </a:moveTo>
                  <a:cubicBezTo>
                    <a:pt x="12" y="39"/>
                    <a:pt x="29" y="19"/>
                    <a:pt x="48" y="2"/>
                  </a:cubicBezTo>
                  <a:cubicBezTo>
                    <a:pt x="79" y="0"/>
                    <a:pt x="110" y="5"/>
                    <a:pt x="140" y="10"/>
                  </a:cubicBezTo>
                  <a:cubicBezTo>
                    <a:pt x="144" y="21"/>
                    <a:pt x="134" y="27"/>
                    <a:pt x="128" y="34"/>
                  </a:cubicBezTo>
                  <a:cubicBezTo>
                    <a:pt x="84" y="82"/>
                    <a:pt x="60" y="145"/>
                    <a:pt x="46" y="208"/>
                  </a:cubicBezTo>
                  <a:cubicBezTo>
                    <a:pt x="16" y="166"/>
                    <a:pt x="2" y="113"/>
                    <a:pt x="0" y="6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763952" y="3214592"/>
              <a:ext cx="715613" cy="982313"/>
            </a:xfrm>
            <a:custGeom>
              <a:rect l="l" t="t" r="r" b="b"/>
              <a:pathLst>
                <a:path w="179" h="246">
                  <a:moveTo>
                    <a:pt x="6" y="42"/>
                  </a:moveTo>
                  <a:cubicBezTo>
                    <a:pt x="6" y="28"/>
                    <a:pt x="0" y="10"/>
                    <a:pt x="14" y="0"/>
                  </a:cubicBezTo>
                  <a:cubicBezTo>
                    <a:pt x="71" y="16"/>
                    <a:pt x="127" y="42"/>
                    <a:pt x="170" y="84"/>
                  </a:cubicBezTo>
                  <a:cubicBezTo>
                    <a:pt x="168" y="96"/>
                    <a:pt x="170" y="108"/>
                    <a:pt x="179" y="116"/>
                  </a:cubicBezTo>
                  <a:cubicBezTo>
                    <a:pt x="171" y="161"/>
                    <a:pt x="156" y="206"/>
                    <a:pt x="132" y="246"/>
                  </a:cubicBezTo>
                  <a:cubicBezTo>
                    <a:pt x="126" y="246"/>
                    <a:pt x="120" y="246"/>
                    <a:pt x="114" y="246"/>
                  </a:cubicBezTo>
                  <a:cubicBezTo>
                    <a:pt x="57" y="192"/>
                    <a:pt x="13" y="121"/>
                    <a:pt x="6" y="4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9567291" y="3209544"/>
              <a:ext cx="295370" cy="815245"/>
            </a:xfrm>
            <a:custGeom>
              <a:rect l="l" t="t" r="r" b="b"/>
              <a:pathLst>
                <a:path w="74" h="204">
                  <a:moveTo>
                    <a:pt x="2" y="0"/>
                  </a:moveTo>
                  <a:cubicBezTo>
                    <a:pt x="51" y="54"/>
                    <a:pt x="74" y="132"/>
                    <a:pt x="57" y="204"/>
                  </a:cubicBezTo>
                  <a:cubicBezTo>
                    <a:pt x="47" y="170"/>
                    <a:pt x="31" y="138"/>
                    <a:pt x="11" y="110"/>
                  </a:cubicBezTo>
                  <a:cubicBezTo>
                    <a:pt x="18" y="97"/>
                    <a:pt x="12" y="81"/>
                    <a:pt x="0" y="74"/>
                  </a:cubicBezTo>
                  <a:cubicBezTo>
                    <a:pt x="2" y="49"/>
                    <a:pt x="2" y="25"/>
                    <a:pt x="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40280" y="3250025"/>
              <a:ext cx="847249" cy="1230439"/>
            </a:xfrm>
            <a:custGeom>
              <a:rect l="l" t="t" r="r" b="b"/>
              <a:pathLst>
                <a:path w="211" h="308">
                  <a:moveTo>
                    <a:pt x="83" y="7"/>
                  </a:moveTo>
                  <a:cubicBezTo>
                    <a:pt x="86" y="3"/>
                    <a:pt x="91" y="1"/>
                    <a:pt x="96" y="0"/>
                  </a:cubicBezTo>
                  <a:cubicBezTo>
                    <a:pt x="95" y="68"/>
                    <a:pt x="118" y="135"/>
                    <a:pt x="158" y="189"/>
                  </a:cubicBezTo>
                  <a:cubicBezTo>
                    <a:pt x="172" y="210"/>
                    <a:pt x="190" y="229"/>
                    <a:pt x="208" y="247"/>
                  </a:cubicBezTo>
                  <a:cubicBezTo>
                    <a:pt x="210" y="256"/>
                    <a:pt x="209" y="264"/>
                    <a:pt x="212" y="273"/>
                  </a:cubicBezTo>
                  <a:cubicBezTo>
                    <a:pt x="202" y="284"/>
                    <a:pt x="192" y="295"/>
                    <a:pt x="180" y="304"/>
                  </a:cubicBezTo>
                  <a:cubicBezTo>
                    <a:pt x="170" y="301"/>
                    <a:pt x="160" y="302"/>
                    <a:pt x="151" y="308"/>
                  </a:cubicBezTo>
                  <a:cubicBezTo>
                    <a:pt x="97" y="286"/>
                    <a:pt x="46" y="255"/>
                    <a:pt x="8" y="211"/>
                  </a:cubicBezTo>
                  <a:cubicBezTo>
                    <a:pt x="12" y="199"/>
                    <a:pt x="9" y="187"/>
                    <a:pt x="0" y="178"/>
                  </a:cubicBezTo>
                  <a:cubicBezTo>
                    <a:pt x="12" y="115"/>
                    <a:pt x="38" y="53"/>
                    <a:pt x="83" y="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7891367" y="3486340"/>
              <a:ext cx="356140" cy="1002506"/>
            </a:xfrm>
            <a:custGeom>
              <a:rect l="l" t="t" r="r" b="b"/>
              <a:pathLst>
                <a:path w="89" h="251">
                  <a:moveTo>
                    <a:pt x="88" y="251"/>
                  </a:moveTo>
                  <a:cubicBezTo>
                    <a:pt x="21" y="188"/>
                    <a:pt x="0" y="84"/>
                    <a:pt x="36" y="0"/>
                  </a:cubicBezTo>
                  <a:cubicBezTo>
                    <a:pt x="41" y="44"/>
                    <a:pt x="56" y="86"/>
                    <a:pt x="79" y="124"/>
                  </a:cubicBezTo>
                  <a:cubicBezTo>
                    <a:pt x="74" y="138"/>
                    <a:pt x="75" y="154"/>
                    <a:pt x="89" y="162"/>
                  </a:cubicBezTo>
                  <a:cubicBezTo>
                    <a:pt x="88" y="192"/>
                    <a:pt x="85" y="221"/>
                    <a:pt x="88" y="25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42787" y="3665220"/>
              <a:ext cx="415195" cy="803434"/>
            </a:xfrm>
            <a:custGeom>
              <a:rect l="l" t="t" r="r" b="b"/>
              <a:pathLst>
                <a:path w="104" h="201">
                  <a:moveTo>
                    <a:pt x="48" y="13"/>
                  </a:moveTo>
                  <a:cubicBezTo>
                    <a:pt x="48" y="8"/>
                    <a:pt x="51" y="0"/>
                    <a:pt x="56" y="7"/>
                  </a:cubicBezTo>
                  <a:cubicBezTo>
                    <a:pt x="80" y="41"/>
                    <a:pt x="97" y="80"/>
                    <a:pt x="104" y="120"/>
                  </a:cubicBezTo>
                  <a:cubicBezTo>
                    <a:pt x="95" y="150"/>
                    <a:pt x="76" y="177"/>
                    <a:pt x="56" y="201"/>
                  </a:cubicBezTo>
                  <a:cubicBezTo>
                    <a:pt x="37" y="190"/>
                    <a:pt x="20" y="177"/>
                    <a:pt x="3" y="164"/>
                  </a:cubicBezTo>
                  <a:cubicBezTo>
                    <a:pt x="3" y="156"/>
                    <a:pt x="2" y="148"/>
                    <a:pt x="0" y="140"/>
                  </a:cubicBezTo>
                  <a:cubicBezTo>
                    <a:pt x="23" y="101"/>
                    <a:pt x="39" y="58"/>
                    <a:pt x="48" y="1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294751" y="4124325"/>
              <a:ext cx="624459" cy="580644"/>
            </a:xfrm>
            <a:custGeom>
              <a:rect l="l" t="t" r="r" b="b"/>
              <a:pathLst>
                <a:path w="156" h="145">
                  <a:moveTo>
                    <a:pt x="4" y="0"/>
                  </a:moveTo>
                  <a:cubicBezTo>
                    <a:pt x="46" y="46"/>
                    <a:pt x="99" y="79"/>
                    <a:pt x="155" y="103"/>
                  </a:cubicBezTo>
                  <a:cubicBezTo>
                    <a:pt x="155" y="105"/>
                    <a:pt x="156" y="108"/>
                    <a:pt x="156" y="110"/>
                  </a:cubicBezTo>
                  <a:cubicBezTo>
                    <a:pt x="130" y="126"/>
                    <a:pt x="101" y="137"/>
                    <a:pt x="71" y="145"/>
                  </a:cubicBezTo>
                  <a:cubicBezTo>
                    <a:pt x="47" y="135"/>
                    <a:pt x="23" y="124"/>
                    <a:pt x="4" y="106"/>
                  </a:cubicBezTo>
                  <a:cubicBezTo>
                    <a:pt x="0" y="90"/>
                    <a:pt x="3" y="17"/>
                    <a:pt x="4"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086279" y="4365688"/>
              <a:ext cx="432054" cy="266700"/>
            </a:xfrm>
            <a:custGeom>
              <a:rect l="l" t="t" r="r" b="b"/>
              <a:pathLst>
                <a:path w="108" h="67">
                  <a:moveTo>
                    <a:pt x="36" y="4"/>
                  </a:moveTo>
                  <a:cubicBezTo>
                    <a:pt x="43" y="2"/>
                    <a:pt x="50" y="2"/>
                    <a:pt x="57" y="0"/>
                  </a:cubicBezTo>
                  <a:cubicBezTo>
                    <a:pt x="74" y="13"/>
                    <a:pt x="90" y="25"/>
                    <a:pt x="108" y="36"/>
                  </a:cubicBezTo>
                  <a:cubicBezTo>
                    <a:pt x="94" y="47"/>
                    <a:pt x="81" y="67"/>
                    <a:pt x="62" y="59"/>
                  </a:cubicBezTo>
                  <a:cubicBezTo>
                    <a:pt x="41" y="53"/>
                    <a:pt x="18" y="52"/>
                    <a:pt x="0" y="39"/>
                  </a:cubicBezTo>
                  <a:cubicBezTo>
                    <a:pt x="13" y="28"/>
                    <a:pt x="24" y="16"/>
                    <a:pt x="36" y="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691372" y="4600289"/>
              <a:ext cx="610933" cy="180594"/>
            </a:xfrm>
            <a:custGeom>
              <a:rect l="l" t="t" r="r" b="b"/>
              <a:pathLst>
                <a:path w="153" h="45">
                  <a:moveTo>
                    <a:pt x="100" y="0"/>
                  </a:moveTo>
                  <a:cubicBezTo>
                    <a:pt x="117" y="5"/>
                    <a:pt x="135" y="10"/>
                    <a:pt x="153" y="14"/>
                  </a:cubicBezTo>
                  <a:cubicBezTo>
                    <a:pt x="107" y="38"/>
                    <a:pt x="51" y="45"/>
                    <a:pt x="0" y="33"/>
                  </a:cubicBezTo>
                  <a:cubicBezTo>
                    <a:pt x="22" y="26"/>
                    <a:pt x="43" y="17"/>
                    <a:pt x="63" y="5"/>
                  </a:cubicBezTo>
                  <a:cubicBezTo>
                    <a:pt x="75" y="13"/>
                    <a:pt x="91" y="12"/>
                    <a:pt x="100"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5" name="Connector 15"/>
          <p:cNvCxnSpPr/>
          <p:nvPr/>
        </p:nvCxnSpPr>
        <p:spPr>
          <a:xfrm flipH="1" flipV="1">
            <a:off x="6812761" y="3513334"/>
            <a:ext cx="1174631" cy="179643"/>
          </a:xfrm>
          <a:prstGeom prst="line">
            <a:avLst/>
          </a:prstGeom>
          <a:ln w="1905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V="1">
            <a:off x="8886535" y="1736585"/>
            <a:ext cx="14158" cy="1167050"/>
          </a:xfrm>
          <a:prstGeom prst="line">
            <a:avLst/>
          </a:prstGeom>
          <a:ln w="19050">
            <a:solidFill>
              <a:srgbClr val="53BAE9">
                <a:alpha val="100000"/>
              </a:srgbClr>
            </a:solidFill>
            <a:prstDash val="dash"/>
            <a:headEnd type="none"/>
            <a:tailEnd type="triangle"/>
          </a:ln>
        </p:spPr>
      </p:cxnSp>
      <p:cxnSp>
        <p:nvCxnSpPr>
          <p:cNvPr id="17" name="Connector 17"/>
          <p:cNvCxnSpPr/>
          <p:nvPr/>
        </p:nvCxnSpPr>
        <p:spPr>
          <a:xfrm flipH="1">
            <a:off x="7765009" y="4603292"/>
            <a:ext cx="653072" cy="1011082"/>
          </a:xfrm>
          <a:prstGeom prst="line">
            <a:avLst/>
          </a:prstGeom>
          <a:ln w="19050">
            <a:solidFill>
              <a:srgbClr val="53BAE9">
                <a:alpha val="100000"/>
              </a:srgbClr>
            </a:solidFill>
            <a:prstDash val="dash"/>
            <a:headEnd type="none"/>
            <a:tailEnd type="triangle"/>
          </a:ln>
        </p:spPr>
      </p:cxnSp>
      <p:cxnSp>
        <p:nvCxnSpPr>
          <p:cNvPr id="18" name="Connector 18"/>
          <p:cNvCxnSpPr/>
          <p:nvPr/>
        </p:nvCxnSpPr>
        <p:spPr>
          <a:xfrm>
            <a:off x="9655463" y="4347498"/>
            <a:ext cx="958019" cy="684969"/>
          </a:xfrm>
          <a:prstGeom prst="line">
            <a:avLst/>
          </a:prstGeom>
          <a:ln w="19050">
            <a:solidFill>
              <a:srgbClr val="53BAE9">
                <a:alpha val="100000"/>
              </a:srgbClr>
            </a:solidFill>
            <a:prstDash val="dash"/>
            <a:headEnd type="none"/>
            <a:tailEnd type="triangle"/>
          </a:ln>
        </p:spPr>
      </p:cxnSp>
      <p:sp>
        <p:nvSpPr>
          <p:cNvPr id="19" name="AutoShape 19"/>
          <p:cNvSpPr/>
          <p:nvPr/>
        </p:nvSpPr>
        <p:spPr>
          <a:xfrm>
            <a:off x="6323362" y="3226403"/>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6386989" y="3293554"/>
            <a:ext cx="326517" cy="368619"/>
            <a:chOff x="6386989" y="3293554"/>
            <a:chExt cx="326517" cy="368619"/>
          </a:xfrm>
        </p:grpSpPr>
        <p:sp>
          <p:nvSpPr>
            <p:cNvPr id="21" name="Freeform 21"/>
            <p:cNvSpPr/>
            <p:nvPr/>
          </p:nvSpPr>
          <p:spPr>
            <a:xfrm>
              <a:off x="6475762" y="3293554"/>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386989" y="347376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1769" y="350501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Freeform 24"/>
          <p:cNvSpPr/>
          <p:nvPr/>
        </p:nvSpPr>
        <p:spPr>
          <a:xfrm>
            <a:off x="6397466" y="3619976"/>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5084" y="123015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8738711" y="1297305"/>
            <a:ext cx="326517" cy="368618"/>
            <a:chOff x="8738711" y="1297305"/>
            <a:chExt cx="326517" cy="368618"/>
          </a:xfrm>
        </p:grpSpPr>
        <p:sp>
          <p:nvSpPr>
            <p:cNvPr id="27" name="Freeform 27"/>
            <p:cNvSpPr/>
            <p:nvPr/>
          </p:nvSpPr>
          <p:spPr>
            <a:xfrm>
              <a:off x="8827484" y="129730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738711" y="147751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8883491" y="150876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Freeform 30"/>
          <p:cNvSpPr/>
          <p:nvPr/>
        </p:nvSpPr>
        <p:spPr>
          <a:xfrm>
            <a:off x="8749189" y="1623727"/>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375589" y="5602795"/>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7439216" y="5669947"/>
            <a:ext cx="326517" cy="368618"/>
            <a:chOff x="7439216" y="5669947"/>
            <a:chExt cx="326517" cy="368618"/>
          </a:xfrm>
        </p:grpSpPr>
        <p:sp>
          <p:nvSpPr>
            <p:cNvPr id="33" name="Freeform 33"/>
            <p:cNvSpPr/>
            <p:nvPr/>
          </p:nvSpPr>
          <p:spPr>
            <a:xfrm>
              <a:off x="7527989" y="5669947"/>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7439216" y="5850160"/>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7583995" y="5881497"/>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6" name="Freeform 36"/>
          <p:cNvSpPr/>
          <p:nvPr/>
        </p:nvSpPr>
        <p:spPr>
          <a:xfrm>
            <a:off x="7449693" y="5996464"/>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633901" y="4955286"/>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8" name="Group 38"/>
          <p:cNvGrpSpPr/>
          <p:nvPr/>
        </p:nvGrpSpPr>
        <p:grpSpPr>
          <a:xfrm>
            <a:off x="10697432" y="5022437"/>
            <a:ext cx="326517" cy="368618"/>
            <a:chOff x="10697432" y="5022437"/>
            <a:chExt cx="326517" cy="368618"/>
          </a:xfrm>
        </p:grpSpPr>
        <p:sp>
          <p:nvSpPr>
            <p:cNvPr id="39" name="Freeform 39"/>
            <p:cNvSpPr/>
            <p:nvPr/>
          </p:nvSpPr>
          <p:spPr>
            <a:xfrm>
              <a:off x="10786301" y="5022437"/>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10697432" y="5202650"/>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10842308" y="5233988"/>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Freeform 42"/>
          <p:cNvSpPr/>
          <p:nvPr/>
        </p:nvSpPr>
        <p:spPr>
          <a:xfrm>
            <a:off x="10708005" y="5348859"/>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3" name="Connector 43"/>
          <p:cNvCxnSpPr/>
          <p:nvPr/>
        </p:nvCxnSpPr>
        <p:spPr>
          <a:xfrm flipH="1" flipV="1">
            <a:off x="7341061" y="2906737"/>
            <a:ext cx="120071" cy="761512"/>
          </a:xfrm>
          <a:prstGeom prst="line">
            <a:avLst/>
          </a:prstGeom>
          <a:ln w="19050">
            <a:solidFill>
              <a:srgbClr val="53BAE9">
                <a:alpha val="100000"/>
              </a:srgbClr>
            </a:solidFill>
            <a:prstDash val="dash"/>
            <a:headEnd type="none"/>
            <a:tailEnd type="triangle"/>
          </a:ln>
        </p:spPr>
      </p:cxnSp>
      <p:cxnSp>
        <p:nvCxnSpPr>
          <p:cNvPr id="44" name="Connector 44"/>
          <p:cNvCxnSpPr/>
          <p:nvPr/>
        </p:nvCxnSpPr>
        <p:spPr>
          <a:xfrm flipH="1">
            <a:off x="7456449" y="5032468"/>
            <a:ext cx="513627" cy="24285"/>
          </a:xfrm>
          <a:prstGeom prst="line">
            <a:avLst/>
          </a:prstGeom>
          <a:ln w="19050">
            <a:solidFill>
              <a:srgbClr val="53BAE9">
                <a:alpha val="100000"/>
              </a:srgbClr>
            </a:solidFill>
            <a:prstDash val="dash"/>
            <a:headEnd type="none"/>
            <a:tailEnd type="triangle"/>
          </a:ln>
        </p:spPr>
      </p:cxnSp>
      <p:cxnSp>
        <p:nvCxnSpPr>
          <p:cNvPr id="45" name="Connector 45"/>
          <p:cNvCxnSpPr/>
          <p:nvPr/>
        </p:nvCxnSpPr>
        <p:spPr>
          <a:xfrm flipH="1">
            <a:off x="7013652" y="3631601"/>
            <a:ext cx="433980" cy="537831"/>
          </a:xfrm>
          <a:prstGeom prst="line">
            <a:avLst/>
          </a:prstGeom>
          <a:ln w="19050">
            <a:solidFill>
              <a:srgbClr val="53BAE9">
                <a:alpha val="100000"/>
              </a:srgbClr>
            </a:solidFill>
            <a:prstDash val="dash"/>
            <a:headEnd type="none"/>
            <a:tailEnd type="triangle"/>
          </a:ln>
        </p:spPr>
      </p:cxnSp>
      <p:sp>
        <p:nvSpPr>
          <p:cNvPr id="46" name="AutoShape 46"/>
          <p:cNvSpPr/>
          <p:nvPr/>
        </p:nvSpPr>
        <p:spPr>
          <a:xfrm>
            <a:off x="7100411" y="3269266"/>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7193566" y="3367564"/>
            <a:ext cx="478060" cy="539686"/>
            <a:chOff x="7193566" y="3367564"/>
            <a:chExt cx="478060" cy="539686"/>
          </a:xfrm>
        </p:grpSpPr>
        <p:sp>
          <p:nvSpPr>
            <p:cNvPr id="48" name="Freeform 48"/>
            <p:cNvSpPr/>
            <p:nvPr/>
          </p:nvSpPr>
          <p:spPr>
            <a:xfrm>
              <a:off x="7323582" y="3367564"/>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7193566" y="3631406"/>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7405497" y="367731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1" name="Freeform 51"/>
          <p:cNvSpPr/>
          <p:nvPr/>
        </p:nvSpPr>
        <p:spPr>
          <a:xfrm>
            <a:off x="7208901" y="3845623"/>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074218" y="2382488"/>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3" name="Group 53"/>
          <p:cNvGrpSpPr/>
          <p:nvPr/>
        </p:nvGrpSpPr>
        <p:grpSpPr>
          <a:xfrm>
            <a:off x="7137845" y="2449639"/>
            <a:ext cx="326517" cy="368619"/>
            <a:chOff x="7137845" y="2449639"/>
            <a:chExt cx="326517" cy="368619"/>
          </a:xfrm>
        </p:grpSpPr>
        <p:sp>
          <p:nvSpPr>
            <p:cNvPr id="54" name="Freeform 54"/>
            <p:cNvSpPr/>
            <p:nvPr/>
          </p:nvSpPr>
          <p:spPr>
            <a:xfrm>
              <a:off x="7226713" y="2449639"/>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137845" y="2629853"/>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282625" y="266119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7" name="Freeform 57"/>
          <p:cNvSpPr/>
          <p:nvPr/>
        </p:nvSpPr>
        <p:spPr>
          <a:xfrm>
            <a:off x="7148322" y="2776156"/>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614922" y="4176522"/>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9" name="Group 59"/>
          <p:cNvGrpSpPr/>
          <p:nvPr/>
        </p:nvGrpSpPr>
        <p:grpSpPr>
          <a:xfrm>
            <a:off x="6678454" y="4243673"/>
            <a:ext cx="326517" cy="368618"/>
            <a:chOff x="6678454" y="4243673"/>
            <a:chExt cx="326517" cy="368618"/>
          </a:xfrm>
        </p:grpSpPr>
        <p:sp>
          <p:nvSpPr>
            <p:cNvPr id="60" name="Freeform 60"/>
            <p:cNvSpPr/>
            <p:nvPr/>
          </p:nvSpPr>
          <p:spPr>
            <a:xfrm>
              <a:off x="6767322" y="4243673"/>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6678454" y="442388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6823234" y="4455223"/>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Freeform 63"/>
          <p:cNvSpPr/>
          <p:nvPr/>
        </p:nvSpPr>
        <p:spPr>
          <a:xfrm>
            <a:off x="6689027" y="457019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4" name="Connector 64"/>
          <p:cNvCxnSpPr/>
          <p:nvPr/>
        </p:nvCxnSpPr>
        <p:spPr>
          <a:xfrm>
            <a:off x="8274310" y="5180255"/>
            <a:ext cx="306629" cy="518075"/>
          </a:xfrm>
          <a:prstGeom prst="line">
            <a:avLst/>
          </a:prstGeom>
          <a:ln w="19050">
            <a:solidFill>
              <a:srgbClr val="53BAE9">
                <a:alpha val="100000"/>
              </a:srgbClr>
            </a:solidFill>
            <a:prstDash val="dash"/>
            <a:headEnd type="none"/>
            <a:tailEnd type="triangle"/>
          </a:ln>
        </p:spPr>
      </p:cxnSp>
      <p:sp>
        <p:nvSpPr>
          <p:cNvPr id="65" name="AutoShape 65"/>
          <p:cNvSpPr/>
          <p:nvPr/>
        </p:nvSpPr>
        <p:spPr>
          <a:xfrm>
            <a:off x="7787354" y="4746498"/>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6" name="Group 66"/>
          <p:cNvGrpSpPr/>
          <p:nvPr/>
        </p:nvGrpSpPr>
        <p:grpSpPr>
          <a:xfrm>
            <a:off x="7880414" y="4844796"/>
            <a:ext cx="478060" cy="539782"/>
            <a:chOff x="7880414" y="4844796"/>
            <a:chExt cx="478060" cy="539782"/>
          </a:xfrm>
        </p:grpSpPr>
        <p:sp>
          <p:nvSpPr>
            <p:cNvPr id="67" name="Freeform 67"/>
            <p:cNvSpPr/>
            <p:nvPr/>
          </p:nvSpPr>
          <p:spPr>
            <a:xfrm>
              <a:off x="8010525" y="4844796"/>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7880414" y="5108734"/>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8092440" y="5154549"/>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0" name="Freeform 70"/>
          <p:cNvSpPr/>
          <p:nvPr/>
        </p:nvSpPr>
        <p:spPr>
          <a:xfrm>
            <a:off x="7895844" y="5322856"/>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6936200" y="4830032"/>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2" name="Group 72"/>
          <p:cNvGrpSpPr/>
          <p:nvPr/>
        </p:nvGrpSpPr>
        <p:grpSpPr>
          <a:xfrm>
            <a:off x="6999827" y="4897184"/>
            <a:ext cx="326517" cy="368617"/>
            <a:chOff x="6999827" y="4897184"/>
            <a:chExt cx="326517" cy="368617"/>
          </a:xfrm>
        </p:grpSpPr>
        <p:sp>
          <p:nvSpPr>
            <p:cNvPr id="73" name="Freeform 73"/>
            <p:cNvSpPr/>
            <p:nvPr/>
          </p:nvSpPr>
          <p:spPr>
            <a:xfrm>
              <a:off x="7088600" y="4897184"/>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999827" y="507739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7144608" y="5108734"/>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6" name="Freeform 76"/>
          <p:cNvSpPr/>
          <p:nvPr/>
        </p:nvSpPr>
        <p:spPr>
          <a:xfrm>
            <a:off x="7010305" y="522370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8511826" y="5729097"/>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8" name="Group 78"/>
          <p:cNvGrpSpPr/>
          <p:nvPr/>
        </p:nvGrpSpPr>
        <p:grpSpPr>
          <a:xfrm>
            <a:off x="8575453" y="5796249"/>
            <a:ext cx="326517" cy="368617"/>
            <a:chOff x="8575453" y="5796249"/>
            <a:chExt cx="326517" cy="368617"/>
          </a:xfrm>
        </p:grpSpPr>
        <p:sp>
          <p:nvSpPr>
            <p:cNvPr id="79" name="Freeform 79"/>
            <p:cNvSpPr/>
            <p:nvPr/>
          </p:nvSpPr>
          <p:spPr>
            <a:xfrm>
              <a:off x="8664226" y="5796249"/>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8575453" y="5976461"/>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8720233" y="6007798"/>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2" name="Freeform 82"/>
          <p:cNvSpPr/>
          <p:nvPr/>
        </p:nvSpPr>
        <p:spPr>
          <a:xfrm>
            <a:off x="8585930" y="6122765"/>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3" name="Connector 83"/>
          <p:cNvCxnSpPr/>
          <p:nvPr/>
        </p:nvCxnSpPr>
        <p:spPr>
          <a:xfrm flipH="1">
            <a:off x="9496936" y="4619186"/>
            <a:ext cx="545662" cy="443587"/>
          </a:xfrm>
          <a:prstGeom prst="line">
            <a:avLst/>
          </a:prstGeom>
          <a:ln w="19050">
            <a:solidFill>
              <a:srgbClr val="53BAE9">
                <a:alpha val="100000"/>
              </a:srgbClr>
            </a:solidFill>
            <a:prstDash val="dash"/>
            <a:headEnd type="none"/>
            <a:tailEnd type="triangle"/>
          </a:ln>
        </p:spPr>
      </p:cxnSp>
      <p:cxnSp>
        <p:nvCxnSpPr>
          <p:cNvPr id="84" name="Connector 84"/>
          <p:cNvCxnSpPr/>
          <p:nvPr/>
        </p:nvCxnSpPr>
        <p:spPr>
          <a:xfrm>
            <a:off x="10076528" y="4716108"/>
            <a:ext cx="18578" cy="719008"/>
          </a:xfrm>
          <a:prstGeom prst="line">
            <a:avLst/>
          </a:prstGeom>
          <a:ln w="19050">
            <a:solidFill>
              <a:srgbClr val="53BAE9">
                <a:alpha val="100000"/>
              </a:srgbClr>
            </a:solidFill>
            <a:prstDash val="dash"/>
            <a:headEnd type="none"/>
            <a:tailEnd type="triangle"/>
          </a:ln>
        </p:spPr>
      </p:cxnSp>
      <p:sp>
        <p:nvSpPr>
          <p:cNvPr id="85" name="AutoShape 85"/>
          <p:cNvSpPr/>
          <p:nvPr/>
        </p:nvSpPr>
        <p:spPr>
          <a:xfrm>
            <a:off x="9748075" y="4300156"/>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6" name="Group 86"/>
          <p:cNvGrpSpPr/>
          <p:nvPr/>
        </p:nvGrpSpPr>
        <p:grpSpPr>
          <a:xfrm>
            <a:off x="9841230" y="4398454"/>
            <a:ext cx="478060" cy="539687"/>
            <a:chOff x="9841230" y="4398454"/>
            <a:chExt cx="478060" cy="539687"/>
          </a:xfrm>
        </p:grpSpPr>
        <p:sp>
          <p:nvSpPr>
            <p:cNvPr id="87" name="Freeform 87"/>
            <p:cNvSpPr/>
            <p:nvPr/>
          </p:nvSpPr>
          <p:spPr>
            <a:xfrm>
              <a:off x="9971246" y="4398454"/>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9841230" y="4662297"/>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10053161" y="470820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0" name="Freeform 90"/>
          <p:cNvSpPr/>
          <p:nvPr/>
        </p:nvSpPr>
        <p:spPr>
          <a:xfrm>
            <a:off x="9856566" y="4876514"/>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30843" y="502310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2" name="Group 92"/>
          <p:cNvGrpSpPr/>
          <p:nvPr/>
        </p:nvGrpSpPr>
        <p:grpSpPr>
          <a:xfrm>
            <a:off x="9094470" y="5090255"/>
            <a:ext cx="326517" cy="368618"/>
            <a:chOff x="9094470" y="5090255"/>
            <a:chExt cx="326517" cy="368618"/>
          </a:xfrm>
        </p:grpSpPr>
        <p:sp>
          <p:nvSpPr>
            <p:cNvPr id="93" name="Freeform 93"/>
            <p:cNvSpPr/>
            <p:nvPr/>
          </p:nvSpPr>
          <p:spPr>
            <a:xfrm>
              <a:off x="9183243" y="509025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9094470" y="527046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9239250" y="5301805"/>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6" name="Freeform 96"/>
          <p:cNvSpPr/>
          <p:nvPr/>
        </p:nvSpPr>
        <p:spPr>
          <a:xfrm>
            <a:off x="9104948" y="5416772"/>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872949" y="5502211"/>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8" name="Group 98"/>
          <p:cNvGrpSpPr/>
          <p:nvPr/>
        </p:nvGrpSpPr>
        <p:grpSpPr>
          <a:xfrm>
            <a:off x="9936480" y="5569363"/>
            <a:ext cx="326517" cy="368618"/>
            <a:chOff x="9936480" y="5569363"/>
            <a:chExt cx="326517" cy="368618"/>
          </a:xfrm>
        </p:grpSpPr>
        <p:sp>
          <p:nvSpPr>
            <p:cNvPr id="99" name="Freeform 99"/>
            <p:cNvSpPr/>
            <p:nvPr/>
          </p:nvSpPr>
          <p:spPr>
            <a:xfrm>
              <a:off x="10025349" y="5569363"/>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9936480" y="574957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10081260" y="5780913"/>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2" name="Freeform 102"/>
          <p:cNvSpPr/>
          <p:nvPr/>
        </p:nvSpPr>
        <p:spPr>
          <a:xfrm>
            <a:off x="9947053" y="589588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3" name="Connector 103"/>
          <p:cNvCxnSpPr/>
          <p:nvPr/>
        </p:nvCxnSpPr>
        <p:spPr>
          <a:xfrm flipV="1">
            <a:off x="9025615" y="2235826"/>
            <a:ext cx="541689" cy="145917"/>
          </a:xfrm>
          <a:prstGeom prst="line">
            <a:avLst/>
          </a:prstGeom>
          <a:ln w="19050">
            <a:solidFill>
              <a:srgbClr val="53BAE9">
                <a:alpha val="100000"/>
              </a:srgbClr>
            </a:solidFill>
            <a:prstDash val="dash"/>
            <a:headEnd type="none"/>
            <a:tailEnd type="triangle"/>
          </a:ln>
        </p:spPr>
      </p:cxnSp>
      <p:cxnSp>
        <p:nvCxnSpPr>
          <p:cNvPr id="104" name="Connector 104"/>
          <p:cNvCxnSpPr/>
          <p:nvPr/>
        </p:nvCxnSpPr>
        <p:spPr>
          <a:xfrm flipH="1" flipV="1">
            <a:off x="8271850" y="2166219"/>
            <a:ext cx="452891" cy="204667"/>
          </a:xfrm>
          <a:prstGeom prst="line">
            <a:avLst/>
          </a:prstGeom>
          <a:ln w="19050">
            <a:solidFill>
              <a:srgbClr val="53BAE9">
                <a:alpha val="100000"/>
              </a:srgbClr>
            </a:solidFill>
            <a:prstDash val="dash"/>
            <a:headEnd type="none"/>
            <a:tailEnd type="triangle"/>
          </a:ln>
        </p:spPr>
      </p:cxnSp>
      <p:sp>
        <p:nvSpPr>
          <p:cNvPr id="105" name="AutoShape 105"/>
          <p:cNvSpPr/>
          <p:nvPr/>
        </p:nvSpPr>
        <p:spPr>
          <a:xfrm>
            <a:off x="8554402" y="2050351"/>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6" name="Group 106"/>
          <p:cNvGrpSpPr/>
          <p:nvPr/>
        </p:nvGrpSpPr>
        <p:grpSpPr>
          <a:xfrm>
            <a:off x="8647462" y="2148650"/>
            <a:ext cx="478060" cy="539686"/>
            <a:chOff x="8647462" y="2148650"/>
            <a:chExt cx="478060" cy="539686"/>
          </a:xfrm>
        </p:grpSpPr>
        <p:sp>
          <p:nvSpPr>
            <p:cNvPr id="107" name="Freeform 107"/>
            <p:cNvSpPr/>
            <p:nvPr/>
          </p:nvSpPr>
          <p:spPr>
            <a:xfrm>
              <a:off x="8777574" y="2148650"/>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8647462" y="2412492"/>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8859488" y="245830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0" name="Freeform 110"/>
          <p:cNvSpPr/>
          <p:nvPr/>
        </p:nvSpPr>
        <p:spPr>
          <a:xfrm>
            <a:off x="8662892" y="2626614"/>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a:off x="7753064" y="185499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2" name="Group 112"/>
          <p:cNvGrpSpPr/>
          <p:nvPr/>
        </p:nvGrpSpPr>
        <p:grpSpPr>
          <a:xfrm>
            <a:off x="7816691" y="1922145"/>
            <a:ext cx="326517" cy="368618"/>
            <a:chOff x="7816691" y="1922145"/>
            <a:chExt cx="326517" cy="368618"/>
          </a:xfrm>
        </p:grpSpPr>
        <p:sp>
          <p:nvSpPr>
            <p:cNvPr id="113" name="Freeform 113"/>
            <p:cNvSpPr/>
            <p:nvPr/>
          </p:nvSpPr>
          <p:spPr>
            <a:xfrm>
              <a:off x="7905464" y="192214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7816691" y="210235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7961471" y="2133695"/>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6" name="Freeform 116"/>
          <p:cNvSpPr/>
          <p:nvPr/>
        </p:nvSpPr>
        <p:spPr>
          <a:xfrm>
            <a:off x="7827169" y="2248662"/>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a:off x="9632252" y="1967865"/>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8" name="Group 118"/>
          <p:cNvGrpSpPr/>
          <p:nvPr/>
        </p:nvGrpSpPr>
        <p:grpSpPr>
          <a:xfrm>
            <a:off x="9695879" y="2035016"/>
            <a:ext cx="326517" cy="368618"/>
            <a:chOff x="9695879" y="2035016"/>
            <a:chExt cx="326517" cy="368618"/>
          </a:xfrm>
        </p:grpSpPr>
        <p:sp>
          <p:nvSpPr>
            <p:cNvPr id="119" name="Freeform 119"/>
            <p:cNvSpPr/>
            <p:nvPr/>
          </p:nvSpPr>
          <p:spPr>
            <a:xfrm>
              <a:off x="9784652" y="2035016"/>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9695879" y="2215229"/>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9840659" y="2246471"/>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2" name="Freeform 122"/>
          <p:cNvSpPr/>
          <p:nvPr/>
        </p:nvSpPr>
        <p:spPr>
          <a:xfrm>
            <a:off x="9706356" y="2361438"/>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AutoShape 123"/>
          <p:cNvSpPr/>
          <p:nvPr/>
        </p:nvSpPr>
        <p:spPr>
          <a:xfrm>
            <a:off x="1104329" y="3250025"/>
            <a:ext cx="4000405" cy="196596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200">
                <a:solidFill>
                  <a:srgbClr val="000000">
                    <a:alpha val="100000"/>
                  </a:srgbClr>
                </a:solidFill>
                <a:latin typeface="Microsoft Yahei"/>
                <a:ea typeface="Microsoft Yahei"/>
                <a:cs typeface="Microsoft Yahei"/>
              </a:rPr>
              <a:t>目的：揭示数据背后的规律，验证假设，预测趋势，为决策提供支持。</a:t>
            </a:r>
            <a:endParaRPr lang="en-US" sz="1100"/>
          </a:p>
        </p:txBody>
      </p:sp>
      <p:sp>
        <p:nvSpPr>
          <p:cNvPr id="124" name="Freeform 124"/>
          <p:cNvSpPr/>
          <p:nvPr/>
        </p:nvSpPr>
        <p:spPr>
          <a:xfrm>
            <a:off x="1104329" y="2313518"/>
            <a:ext cx="600656" cy="600656"/>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AutoShape 125"/>
          <p:cNvSpPr/>
          <p:nvPr/>
        </p:nvSpPr>
        <p:spPr>
          <a:xfrm>
            <a:off x="1788559" y="2360035"/>
            <a:ext cx="3308633" cy="46820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6" name="Group 126"/>
          <p:cNvGrpSpPr/>
          <p:nvPr/>
        </p:nvGrpSpPr>
        <p:grpSpPr>
          <a:xfrm>
            <a:off x="454963" y="93878"/>
            <a:ext cx="10641129" cy="914400"/>
            <a:chOff x="454963" y="93878"/>
            <a:chExt cx="10641129" cy="914400"/>
          </a:xfrm>
        </p:grpSpPr>
        <p:sp>
          <p:nvSpPr>
            <p:cNvPr id="127" name="AutoShape 1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AutoShape 1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AutoShape 1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TextBox 1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数据分析的目的与步骤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defRPr/>
            </a:pPr>
            <a:r>
              <a:rPr lang="en-US" sz="1200">
                <a:solidFill>
                  <a:schemeClr val="dk1">
                    <a:alpha val="100000"/>
                  </a:schemeClr>
                </a:solidFill>
                <a:latin typeface="Microsoft Yahei"/>
                <a:ea typeface="Microsoft Yahei"/>
                <a:cs typeface="Microsoft Yahei"/>
              </a:rPr>
              <a:t>步骤</a:t>
            </a:r>
            <a:endParaRPr lang="en-US" sz="1100"/>
          </a:p>
        </p:txBody>
      </p:sp>
      <p:sp>
        <p:nvSpPr>
          <p:cNvPr id="3" name="AutoShape 3"/>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6816347" y="2303755"/>
            <a:ext cx="386524" cy="391763"/>
            <a:chOff x="6816347" y="2303755"/>
            <a:chExt cx="386524" cy="391763"/>
          </a:xfrm>
        </p:grpSpPr>
        <p:sp>
          <p:nvSpPr>
            <p:cNvPr id="5" name="Freeform 5"/>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6811680" y="3422847"/>
            <a:ext cx="395764" cy="395668"/>
            <a:chOff x="6811680" y="3422847"/>
            <a:chExt cx="395764" cy="395668"/>
          </a:xfrm>
        </p:grpSpPr>
        <p:sp>
          <p:nvSpPr>
            <p:cNvPr id="11" name="Freeform 11"/>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AutoShape 15"/>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6797440" y="4721819"/>
            <a:ext cx="443293" cy="443294"/>
            <a:chOff x="6797440" y="4721819"/>
            <a:chExt cx="443293" cy="443294"/>
          </a:xfrm>
        </p:grpSpPr>
        <p:sp>
          <p:nvSpPr>
            <p:cNvPr id="17" name="Freeform 17"/>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3" name="Picture 23"/>
          <p:cNvPicPr>
            <a:picLocks noChangeAspect="1"/>
          </p:cNvPicPr>
          <p:nvPr/>
        </p:nvPicPr>
        <p:blipFill>
          <a:blip r:embed="rId2"/>
          <a:srcRect t="16802" b="16802"/>
          <a:stretch>
            <a:fillRect/>
          </a:stretch>
        </p:blipFill>
        <p:spPr>
          <a:xfrm>
            <a:off x="573317" y="3848733"/>
            <a:ext cx="2634960" cy="2341801"/>
          </a:xfrm>
          <a:prstGeom prst="rect">
            <a:avLst/>
          </a:prstGeom>
        </p:spPr>
      </p:pic>
      <p:pic>
        <p:nvPicPr>
          <p:cNvPr id="24" name="Picture 24"/>
          <p:cNvPicPr>
            <a:picLocks noChangeAspect="1"/>
          </p:cNvPicPr>
          <p:nvPr/>
        </p:nvPicPr>
        <p:blipFill>
          <a:blip r:embed="rId3"/>
          <a:srcRect l="7936" r="7936"/>
          <a:stretch>
            <a:fillRect/>
          </a:stretch>
        </p:blipFill>
        <p:spPr>
          <a:xfrm>
            <a:off x="3337865" y="1324021"/>
            <a:ext cx="2689304" cy="2397530"/>
          </a:xfrm>
          <a:prstGeom prst="rect">
            <a:avLst/>
          </a:prstGeom>
        </p:spPr>
      </p:pic>
      <p:pic>
        <p:nvPicPr>
          <p:cNvPr id="25" name="Picture 25"/>
          <p:cNvPicPr>
            <a:picLocks noChangeAspect="1"/>
          </p:cNvPicPr>
          <p:nvPr/>
        </p:nvPicPr>
        <p:blipFill>
          <a:blip r:embed="rId4"/>
          <a:srcRect t="6461" b="6461"/>
          <a:stretch>
            <a:fillRect/>
          </a:stretch>
        </p:blipFill>
        <p:spPr>
          <a:xfrm>
            <a:off x="3337865" y="3848733"/>
            <a:ext cx="2689304" cy="2341801"/>
          </a:xfrm>
          <a:prstGeom prst="rect">
            <a:avLst/>
          </a:prstGeom>
        </p:spPr>
      </p:pic>
      <p:pic>
        <p:nvPicPr>
          <p:cNvPr id="26" name="Picture 26"/>
          <p:cNvPicPr>
            <a:picLocks noChangeAspect="1"/>
          </p:cNvPicPr>
          <p:nvPr/>
        </p:nvPicPr>
        <p:blipFill>
          <a:blip r:embed="rId5"/>
          <a:srcRect t="4001" b="4001"/>
          <a:stretch>
            <a:fillRect/>
          </a:stretch>
        </p:blipFill>
        <p:spPr>
          <a:xfrm>
            <a:off x="573317" y="1297445"/>
            <a:ext cx="2634960" cy="2424106"/>
          </a:xfrm>
          <a:prstGeom prst="rect">
            <a:avLst/>
          </a:prstGeom>
        </p:spPr>
      </p:pic>
      <p:sp>
        <p:nvSpPr>
          <p:cNvPr id="27" name="AutoShape 27"/>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数据收集与整理</a:t>
            </a:r>
            <a:endParaRPr lang="en-US" sz="1100"/>
          </a:p>
        </p:txBody>
      </p:sp>
      <p:sp>
        <p:nvSpPr>
          <p:cNvPr id="28" name="AutoShape 28"/>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数据清洗与预处理</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数据分析的目的与步骤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描述性统计分析</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推断性统计分析</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结果解释与报告</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数据分析的目的与步骤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包括均值、中位数、众数、方差、标准差等，用于描述数据的分布和特征。</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描述性统计方法</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包括假设检验、方差分析、回归分析等，用于推断总体特征和关系。</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推断性统计方法</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包括箱线图、散点图、直方图、折线图等，用于直观展示数据分布和规律。</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数据可视化方法</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包括分类、聚类、回归、降维等，用于挖掘数据中的复杂关系和模式。</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机器学习方法</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t="6984" b="6984"/>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数据分析的常用方法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确保数据的准确性、完整性和一致性，避免数据误差和偏倚。</a:t>
            </a:r>
            <a:endParaRPr lang="en-US" sz="1100"/>
          </a:p>
        </p:txBody>
      </p:sp>
      <p:sp>
        <p:nvSpPr>
          <p:cNvPr id="26" name="TextBox 26"/>
          <p:cNvSpPr txBox="1"/>
          <p:nvPr/>
        </p:nvSpPr>
        <p:spPr>
          <a:xfrm>
            <a:off x="1318965"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数据质量</a:t>
            </a:r>
          </a:p>
        </p:txBody>
      </p:sp>
      <p:sp>
        <p:nvSpPr>
          <p:cNvPr id="27" name="AutoShape 27"/>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结合专业背景和实际情境，合理解释统计结果，避免过度解读和误导。</a:t>
            </a:r>
            <a:endParaRPr lang="en-US" sz="1100"/>
          </a:p>
        </p:txBody>
      </p:sp>
      <p:sp>
        <p:nvSpPr>
          <p:cNvPr id="28" name="TextBox 28"/>
          <p:cNvSpPr txBox="1"/>
          <p:nvPr/>
        </p:nvSpPr>
        <p:spPr>
          <a:xfrm>
            <a:off x="1318965" y="2716014"/>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结果解释</a:t>
            </a:r>
          </a:p>
        </p:txBody>
      </p:sp>
      <p:sp>
        <p:nvSpPr>
          <p:cNvPr id="29" name="AutoShape 29"/>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明确统计假设和检验水准，选择合适的统计方法和模型。</a:t>
            </a:r>
            <a:endParaRPr lang="en-US" sz="1100"/>
          </a:p>
        </p:txBody>
      </p:sp>
      <p:sp>
        <p:nvSpPr>
          <p:cNvPr id="30" name="TextBox 30"/>
          <p:cNvSpPr txBox="1"/>
          <p:nvPr/>
        </p:nvSpPr>
        <p:spPr>
          <a:xfrm>
            <a:off x="8016240"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统计假设</a:t>
            </a:r>
          </a:p>
        </p:txBody>
      </p:sp>
      <p:sp>
        <p:nvSpPr>
          <p:cNvPr id="31" name="AutoShape 31"/>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确保数据分析过程和结果的可重复性，以便他人验证和借鉴。</a:t>
            </a:r>
            <a:endParaRPr lang="en-US" sz="1100"/>
          </a:p>
        </p:txBody>
      </p:sp>
      <p:sp>
        <p:nvSpPr>
          <p:cNvPr id="32" name="TextBox 32"/>
          <p:cNvSpPr txBox="1"/>
          <p:nvPr/>
        </p:nvSpPr>
        <p:spPr>
          <a:xfrm>
            <a:off x="8016240" y="2727831"/>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可重复性</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数据分析的注意事项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单因素试验设计与数据分析</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075" b="32075"/>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FFFEFE">
                    <a:alpha val="100000"/>
                  </a:srgbClr>
                </a:solidFill>
                <a:latin typeface="Microsoft Yahei"/>
                <a:ea typeface="Microsoft Yahei"/>
                <a:cs typeface="Microsoft Yahei"/>
              </a:rPr>
              <a:t>概念：单因素试验设计是仅考虑一个处理因素对试验结果影响的试验设计方法。通过对比不同处理水平下的试验结果，分析该因素对试验指标的影响程度和规律。</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单因素试验设计的概念与步骤</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500" r="19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 选择合适的试验对象和分组方法；</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步骤</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 明确试验目的和指标；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单因素试验设计的概念与步骤</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3. 确定处理因素和水平；</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4. 设计试验方案，包括试验布局、重复次数等；</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5. 实施试验并记录数据。</a:t>
            </a:r>
          </a:p>
        </p:txBody>
      </p:sp>
      <p:pic>
        <p:nvPicPr>
          <p:cNvPr id="14" name="Picture 14"/>
          <p:cNvPicPr>
            <a:picLocks noChangeAspect="1"/>
          </p:cNvPicPr>
          <p:nvPr/>
        </p:nvPicPr>
        <p:blipFill>
          <a:blip r:embed="rId2"/>
          <a:srcRect t="778" b="778"/>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单因素试验设计的概念与步骤</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对试验数据进行整理、归纳和可视化，包括平均数、标准差、最大值、最小值等指标的计算和图表展示。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描述性统计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通过比较不同处理组间的差异，判断处理因素对试验结果是否有显著影响。包括单因素方差分析和多因素方差分析等。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方差分析（ANOVA）</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通过建立数学模型，探讨处理因素与试验指标之间的定量关系，预测不同处理水平下的试验结果。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回归分析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单因素试验的数据分析方法</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优点</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设计简单，易于实施；</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可直接观察单一因素对试验结果的影响；</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单因素试验设计的优缺点与适用范围</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单因素试验设计的优缺点与适用范围</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适用于初步探索或验证某一因素对试验结果的影响。</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https://d.book118.com/656153201201010050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21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21</vt:i4>
      </vt:variant>
    </vt:vector>
  </HeadingPairs>
  <TitlesOfParts>
    <vt:vector baseType="lpstr" size="2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2024-09-16T03:39:10.711</cp:lastPrinted>
  <dcterms:created xsi:type="dcterms:W3CDTF">2024-09-15T19:39:10Z</dcterms:created>
  <dcterms:modified xsi:type="dcterms:W3CDTF">2024-09-15T19:39:12Z</dcterms:modified>
</cp:coreProperties>
</file>