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6A286D2-7369-45B6-8D1F-334B4B0B74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96A834-5E74-49C5-B6DC-E37AE9AAAE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7B537D-E152-4461-8404-A6B2D0EABF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1604AB-E266-4801-A94C-A0F7D89E13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3CEB473-1462-451F-BB01-DFF5E68CDE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30B864-C27F-43D2-9E51-53AE403639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65E582-25A0-47AA-BC42-963B819F3DF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ABB09C-7FD5-42D5-AFDF-D187F7620D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D04594-DF70-4A86-9A99-DD5F360B7C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ACB063-3E47-4F09-B12E-CF16D45648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A92C0D-0391-4FBE-83A3-CE27071CCC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6225210020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兰蔻宏观市场分析报告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宏观环境分析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竞争状况分析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营销策略建议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市场概述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兰蔻成立于1935年，是法国著名的高端化妆品牌之一。</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以其独特的品牌理念、卓越的产品品质和创新的营销策略，成为全球领先的化妆品品牌之一。</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兰蔻产品线涵盖护肤、彩妆、香水等多个领域，满足不同消费者的需求。</a:t>
              </a:r>
            </a:p>
          </p:txBody>
        </p:sp>
      </p:grpSp>
      <p:pic>
        <p:nvPicPr>
          <p:cNvPr id="14" name="Picture 14"/>
          <p:cNvPicPr>
            <a:picLocks noChangeAspect="1"/>
          </p:cNvPicPr>
          <p:nvPr/>
        </p:nvPicPr>
        <p:blipFill>
          <a:blip r:embed="rId2"/>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7920" r="17920"/>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兰蔻品牌背景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792" r="16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随着消费者对美妆产品的需求不断增加，以及兰蔻不断推出符合市场需求的新品，预计未来其市场规模仍将保持增长。</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全球化妆品市场规模持续扩大，其中高端化妆品市场占比逐年提升。</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兰蔻作为高端化妆品市场的代表品牌之一，其市场规模也呈现出稳健的增长趋势。</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08" r="16708"/>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消费者对化妆品的需求日益多元化和个性化，注重产品的品质和安全性。</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兰蔻的消费者主要集中在25-45岁之间的中高收入女性群体，她们注重品牌形象和产品口碑。</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消费者对于兰蔻产品的需求主要集中在护肤、彩妆和香水三大领域，其中抗衰老、保湿、遮瑕等功效备受关注。</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763829" y="1610750"/>
            <a:ext cx="2553871" cy="131513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spcBef>
                <a:spcPts val="270"/>
              </a:spcBef>
              <a:defRPr/>
            </a:pPr>
            <a:r>
              <a:rPr lang="en-US" sz="1350">
                <a:solidFill>
                  <a:schemeClr val="dk1">
                    <a:alpha val="100000"/>
                  </a:schemeClr>
                </a:solidFill>
                <a:latin typeface="Microsoft Yahei"/>
                <a:ea typeface="Microsoft Yahei"/>
                <a:cs typeface="Microsoft Yahei"/>
              </a:rPr>
              <a:t>高端化妆品市场竞争激烈，众多国际品牌纷纷加大在中国市场的布局力度。</a:t>
            </a:r>
            <a:endParaRPr lang="en-US" sz="1100"/>
          </a:p>
        </p:txBody>
      </p:sp>
      <p:sp>
        <p:nvSpPr>
          <p:cNvPr id="3" name="AutoShape 3"/>
          <p:cNvSpPr/>
          <p:nvPr/>
        </p:nvSpPr>
        <p:spPr>
          <a:xfrm>
            <a:off x="8888726" y="1610750"/>
            <a:ext cx="2569478" cy="13775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spcBef>
                <a:spcPts val="270"/>
              </a:spcBef>
              <a:defRPr/>
            </a:pPr>
            <a:r>
              <a:rPr lang="en-US" sz="1350">
                <a:solidFill>
                  <a:schemeClr val="dk1">
                    <a:alpha val="100000"/>
                  </a:schemeClr>
                </a:solidFill>
                <a:latin typeface="Microsoft Yahei"/>
                <a:ea typeface="Microsoft Yahei"/>
                <a:cs typeface="Microsoft Yahei"/>
              </a:rPr>
              <a:t>这些品牌在产品品质、品牌形象、营销策略等方面与兰蔻展开激烈竞争，共同争夺市场份额。</a:t>
            </a:r>
            <a:endParaRPr lang="en-US" sz="1100"/>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竞争格局与主要竞争对手</a:t>
              </a:r>
            </a:p>
          </p:txBody>
        </p:sp>
      </p:grpSp>
      <p:sp>
        <p:nvSpPr>
          <p:cNvPr id="26" name="AutoShape 26"/>
          <p:cNvSpPr/>
          <p:nvPr/>
        </p:nvSpPr>
        <p:spPr>
          <a:xfrm>
            <a:off x="1556971" y="4386298"/>
            <a:ext cx="2552700" cy="144029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兰蔻的主要竞争对手包括雅诗兰黛、香奈儿、迪奥等国际知名品牌。</a:t>
            </a:r>
            <a:endParaRPr lang="en-US" sz="1100"/>
          </a:p>
        </p:txBody>
      </p:sp>
      <p:sp>
        <p:nvSpPr>
          <p:cNvPr id="27" name="AutoShape 27"/>
          <p:cNvSpPr/>
          <p:nvPr/>
        </p:nvSpPr>
        <p:spPr>
          <a:xfrm>
            <a:off x="8049592" y="4406623"/>
            <a:ext cx="2552700" cy="141997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为了在竞争中脱颖而出，兰蔻需要不断创新和优化产品，加强品牌传播和营销推广，提高消费者满意度和忠诚度。</a:t>
            </a:r>
            <a:endParaRPr lang="en-US" sz="1100"/>
          </a:p>
        </p:txBody>
      </p:sp>
      <p:pic>
        <p:nvPicPr>
          <p:cNvPr id="28" name="Picture 28"/>
          <p:cNvPicPr>
            <a:picLocks noChangeAspect="1"/>
          </p:cNvPicPr>
          <p:nvPr/>
        </p:nvPicPr>
        <p:blipFill>
          <a:blip r:embed="rId2"/>
          <a:stretch>
            <a:fillRect/>
          </a:stretch>
        </p:blipFill>
        <p:spPr>
          <a:xfrm>
            <a:off x="3352886" y="2055085"/>
            <a:ext cx="2476500" cy="2476500"/>
          </a:xfrm>
          <a:prstGeom prst="ellipse">
            <a:avLst/>
          </a:prstGeom>
        </p:spPr>
      </p:pic>
      <p:pic>
        <p:nvPicPr>
          <p:cNvPr id="29" name="Picture 29"/>
          <p:cNvPicPr>
            <a:picLocks noChangeAspect="1"/>
          </p:cNvPicPr>
          <p:nvPr/>
        </p:nvPicPr>
        <p:blipFill>
          <a:blip r:embed="rId3"/>
          <a:srcRect l="17333" r="17333"/>
          <a:stretch>
            <a:fillRect/>
          </a:stretch>
        </p:blipFill>
        <p:spPr>
          <a:xfrm>
            <a:off x="6374798" y="2055085"/>
            <a:ext cx="2476500" cy="2476500"/>
          </a:xfrm>
          <a:prstGeom prst="ellipse">
            <a:avLst/>
          </a:prstGeom>
        </p:spPr>
      </p:pic>
      <p:grpSp>
        <p:nvGrpSpPr>
          <p:cNvPr id="30" name="Group 30"/>
          <p:cNvGrpSpPr/>
          <p:nvPr/>
        </p:nvGrpSpPr>
        <p:grpSpPr>
          <a:xfrm>
            <a:off x="3352886" y="2107432"/>
            <a:ext cx="665795" cy="665791"/>
            <a:chOff x="3352886" y="2107432"/>
            <a:chExt cx="665795" cy="665791"/>
          </a:xfrm>
        </p:grpSpPr>
        <p:sp>
          <p:nvSpPr>
            <p:cNvPr id="31" name="AutoShape 31"/>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Freeform 32"/>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8174522" y="2107432"/>
            <a:ext cx="665795" cy="665791"/>
            <a:chOff x="8174522" y="2107432"/>
            <a:chExt cx="665795" cy="665791"/>
          </a:xfrm>
        </p:grpSpPr>
        <p:sp>
          <p:nvSpPr>
            <p:cNvPr id="34" name="AutoShape 34"/>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Freeform 35"/>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4252748" y="4178300"/>
            <a:ext cx="665795" cy="665791"/>
            <a:chOff x="4252748" y="4178300"/>
            <a:chExt cx="665795" cy="665791"/>
          </a:xfrm>
        </p:grpSpPr>
        <p:sp>
          <p:nvSpPr>
            <p:cNvPr id="37" name="AutoShape 37"/>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Freeform 38"/>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9" name="Group 39"/>
          <p:cNvGrpSpPr/>
          <p:nvPr/>
        </p:nvGrpSpPr>
        <p:grpSpPr>
          <a:xfrm>
            <a:off x="7274660" y="4178300"/>
            <a:ext cx="665795" cy="665791"/>
            <a:chOff x="7274660" y="4178300"/>
            <a:chExt cx="665795" cy="665791"/>
          </a:xfrm>
        </p:grpSpPr>
        <p:sp>
          <p:nvSpPr>
            <p:cNvPr id="40" name="AutoShape 40"/>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Freeform 41"/>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宏观环境分析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税收政策的调整对化妆品行业的成本和定价策略产生影响，进而影响兰蔻等品牌的市场竞争力和盈利能力。</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税收政策</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近年来，国家对化妆品行业的监管政策日趋严格，包括产品质量、安全、环保等方面的要求不断提高，对兰蔻等化妆品品牌的市场经营产生了一定影响。</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化妆品行业监管政策</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随着全球化进程的加速，进出口贸易政策对兰蔻等国际品牌的市场拓展和销售渠道建设产生了重要影响。</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进出口贸易政策</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经济增长速度</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经济增长速度的变化对化妆品行业的市场需求和消费能力产生影响，进而影响兰蔻等品牌的市场表现。</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消费者信心指数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消费者信心指数的变化反映了消费者对经济前景和购买力的预期，对兰蔻等品牌的销售业绩和市场份额产生影响。</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通货膨胀率</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通货膨胀率的变化会影响化妆品行业的成本和定价策略，对兰蔻等品牌的市场竞争力和盈利能力产生影响。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经济形势变化及影响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消费者审美观念的变化对化妆品行业的产品设计和市场需求产生影响，兰蔻等品牌需要不断推陈出新以满足市场需求。</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消费者审美观念</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随着人们生活方式的改变，对化妆品的需求也在发生变化，例如追求自然、健康、环保等理念的产品受到越来越多消费者的青睐。</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生活方式变化</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社会舆论环境对化妆品行业的品牌形象和声誉产生影响，兰蔻等品牌需要积极维护良好的品牌形象和社会声誉。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社会舆论环境</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社会文化因素及影响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化妆品制造技术</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化妆品制造技术的不断创新和进步为兰蔻等品牌提供了更多优质的产品选择和生产效率提升的机会。</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互联网和移动技术</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互联网和移动技术的普及为化妆品行业提供了更广阔的销售渠道和营销手段，兰蔻等品牌需要积极拥抱数字化转型以提升市场竞争力。</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大数据和人工智能技术</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大数据和人工智能技术的应用为化妆品行业提供了更精准的市场分析和消费者洞察能力，有助于兰蔻等品牌更好地把握市场趋势和消费者需求。</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技术发展趋势及影响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市场需求分析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不同消费群体需求差异</a:t>
              </a:r>
            </a:p>
          </p:txBody>
        </p:sp>
      </p:grpSp>
      <p:sp>
        <p:nvSpPr>
          <p:cNvPr id="27" name="TextBox 27"/>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不同年龄段的消费者对兰蔻产品的需求有所不同，如年轻消费者更偏好轻盈质地的护肤品和彩妆，而成熟消费者则更注重抗衰老和紧致提升的产品。</a:t>
            </a:r>
          </a:p>
        </p:txBody>
      </p:sp>
      <p:sp>
        <p:nvSpPr>
          <p:cNvPr id="28" name="TextBox 28"/>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性别差异</a:t>
            </a:r>
          </a:p>
        </p:txBody>
      </p:sp>
      <p:sp>
        <p:nvSpPr>
          <p:cNvPr id="29" name="TextBox 29"/>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男性和女性在护肤品和彩妆方面的需求存在明显差异，兰蔻针对不同性别推出了专属的产品线，以满足不同性别的需求。</a:t>
            </a:r>
          </a:p>
        </p:txBody>
      </p:sp>
      <p:sp>
        <p:nvSpPr>
          <p:cNvPr id="30" name="TextBox 3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地域差异</a:t>
            </a:r>
          </a:p>
        </p:txBody>
      </p:sp>
      <p:sp>
        <p:nvSpPr>
          <p:cNvPr id="31" name="TextBox 31"/>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不同地域的消费者受气候、文化等因素影响，对兰蔻产品的需求也有所不同。</a:t>
            </a:r>
          </a:p>
        </p:txBody>
      </p:sp>
      <p:sp>
        <p:nvSpPr>
          <p:cNvPr id="32" name="TextBox 32"/>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年龄差异</a:t>
            </a:r>
          </a:p>
        </p:txBody>
      </p:sp>
      <p:sp>
        <p:nvSpPr>
          <p:cNvPr id="33" name="AutoShape 33"/>
          <p:cNvSpPr/>
          <p:nvPr/>
        </p:nvSpPr>
        <p:spPr>
          <a:xfrm>
            <a:off x="616886" y="1350481"/>
            <a:ext cx="4929007" cy="4929007"/>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1224015" y="1957609"/>
            <a:ext cx="3714750" cy="371475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1795515" y="2529109"/>
            <a:ext cx="2571750" cy="25717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533112" y="3266707"/>
            <a:ext cx="1096555" cy="1096555"/>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3"/>
            </a:solidFill>
            <a:prstDash val="solid"/>
            <a:headEnd type="none"/>
            <a:tailEnd type="triangle"/>
          </a:ln>
        </p:spPr>
        <p:style>
          <a:lnRef idx="0">
            <a:schemeClr val="accent3"/>
          </a:lnRef>
          <a:fillRef idx="1">
            <a:schemeClr val="accent3"/>
          </a:fillRef>
          <a:effectRef idx="0">
            <a:schemeClr val="accent3"/>
          </a:effectRef>
          <a:fontRef idx="minor">
            <a:schemeClr val="lt1"/>
          </a:fontRef>
        </p:style>
      </p:cxnSp>
      <p:sp>
        <p:nvSpPr>
          <p:cNvPr id="8" name="AutoShape 8"/>
          <p:cNvSpPr/>
          <p:nvPr/>
        </p:nvSpPr>
        <p:spPr>
          <a:xfrm>
            <a:off x="2294693" y="4747814"/>
            <a:ext cx="1953876" cy="24574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88616" y="1619074"/>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1">
                    <a:alpha val="100000"/>
                  </a:schemeClr>
                </a:solidFill>
                <a:latin typeface="Microsoft Yahei"/>
                <a:ea typeface="Microsoft Yahei"/>
                <a:cs typeface="Microsoft Yahei"/>
              </a:rPr>
              <a:t>购买渠道</a:t>
            </a:r>
          </a:p>
        </p:txBody>
      </p:sp>
      <p:sp>
        <p:nvSpPr>
          <p:cNvPr id="10" name="TextBox 10"/>
          <p:cNvSpPr txBox="1"/>
          <p:nvPr/>
        </p:nvSpPr>
        <p:spPr>
          <a:xfrm>
            <a:off x="1432271" y="4185805"/>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2">
                    <a:alpha val="100000"/>
                  </a:schemeClr>
                </a:solidFill>
                <a:latin typeface="Microsoft Yahei"/>
                <a:ea typeface="Microsoft Yahei"/>
                <a:cs typeface="Microsoft Yahei"/>
              </a:rPr>
              <a:t>购买频次与金额</a:t>
            </a:r>
          </a:p>
        </p:txBody>
      </p:sp>
      <p:sp>
        <p:nvSpPr>
          <p:cNvPr id="11" name="TextBox 11"/>
          <p:cNvSpPr txBox="1"/>
          <p:nvPr/>
        </p:nvSpPr>
        <p:spPr>
          <a:xfrm>
            <a:off x="8940247" y="1852437"/>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购买决策因素</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消费者购买行为分析</a:t>
              </a:r>
            </a:p>
          </p:txBody>
        </p:sp>
      </p:grpSp>
      <p:sp>
        <p:nvSpPr>
          <p:cNvPr id="34" name="TextBox 34"/>
          <p:cNvSpPr txBox="1"/>
          <p:nvPr/>
        </p:nvSpPr>
        <p:spPr>
          <a:xfrm>
            <a:off x="412392" y="1951830"/>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消费者主要通过线上和线下渠道购买兰蔻产品，其中线上渠道包括官方网站、电商平台等，线下渠道则包括专柜、百货商场等。</a:t>
            </a:r>
          </a:p>
        </p:txBody>
      </p:sp>
      <p:sp>
        <p:nvSpPr>
          <p:cNvPr id="35" name="TextBox 35"/>
          <p:cNvSpPr txBox="1"/>
          <p:nvPr/>
        </p:nvSpPr>
        <p:spPr>
          <a:xfrm>
            <a:off x="1156046" y="4599597"/>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消费者购买兰蔻产品的频次和金额因个人需求和经济能力而异，但整体来看，兰蔻的消费群体购买力较强。</a:t>
            </a:r>
          </a:p>
        </p:txBody>
      </p:sp>
      <p:sp>
        <p:nvSpPr>
          <p:cNvPr id="36" name="TextBox 36"/>
          <p:cNvSpPr txBox="1"/>
          <p:nvPr/>
        </p:nvSpPr>
        <p:spPr>
          <a:xfrm>
            <a:off x="8903838" y="2197963"/>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消费者在购买兰蔻产品时，主要考虑产品功效、品质、口碑和价格等因素。</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产品质量满意度</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消费者对兰蔻产品的质量普遍表示满意，认为其产品具有良好的品质和功效。</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服务满意度</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兰蔻在售前、售中和售后服务方面均表现出色，消费者对其服务态度和专业水平表示认可。</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品牌形象满意度</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兰蔻作为国际知名品牌，其品牌形象深入人心，消费者对品牌的认知度和忠诚度较高。</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消费者满意度调查结果</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https://d.book118.com/656225210020010103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2024-09-28T06:03:51.204</cp:lastPrinted>
  <dcterms:created xsi:type="dcterms:W3CDTF">2024-09-27T22:03:51Z</dcterms:created>
  <dcterms:modified xsi:type="dcterms:W3CDTF">2024-09-27T22:03:53Z</dcterms:modified>
</cp:coreProperties>
</file>