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7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6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FF03C-5607-4249-99FC-D360310F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7F42-2C38-4B9F-A2D0-2510B9F9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D131D-ABAC-46F7-BC04-FBFFCD80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4F1F0-0452-4CB4-8276-3BF18A2F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A3BDA-8684-47D2-8EFD-56BE633D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BA4CBC-17C4-4F8F-8632-79D2A86B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F0EB2-AA6C-4881-A0BC-69AB88E7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CD4C7-6293-4990-8914-61FAD730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8E4EC-34AF-41A3-9BC3-5FE3528EF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E5C53-781A-4665-88D9-4FDEC92C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134BA-8858-4269-BDCB-10DCB17E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750" r:id="rId2"/>
    <p:sldLayoutId id="2147503751" r:id="rId3"/>
    <p:sldLayoutId id="2147503752" r:id="rId4"/>
    <p:sldLayoutId id="2147503753" r:id="rId5"/>
    <p:sldLayoutId id="2147503754" r:id="rId6"/>
    <p:sldLayoutId id="2147503755" r:id="rId7"/>
    <p:sldLayoutId id="2147503756" r:id="rId8"/>
    <p:sldLayoutId id="2147503757" r:id="rId9"/>
    <p:sldLayoutId id="2147503758" r:id="rId10"/>
    <p:sldLayoutId id="21475037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7.xml" /><Relationship Id="rId11" Type="http://schemas.openxmlformats.org/officeDocument/2006/relationships/tags" Target="../tags/tag458.xml" /><Relationship Id="rId12" Type="http://schemas.openxmlformats.org/officeDocument/2006/relationships/tags" Target="../tags/tag459.xml" /><Relationship Id="rId13" Type="http://schemas.openxmlformats.org/officeDocument/2006/relationships/tags" Target="../tags/tag460.xml" /><Relationship Id="rId14" Type="http://schemas.openxmlformats.org/officeDocument/2006/relationships/tags" Target="../tags/tag461.xml" /><Relationship Id="rId15" Type="http://schemas.openxmlformats.org/officeDocument/2006/relationships/tags" Target="../tags/tag462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16" Type="http://schemas.openxmlformats.org/officeDocument/2006/relationships/tags" Target="../tags/tag477.xml" /><Relationship Id="rId17" Type="http://schemas.openxmlformats.org/officeDocument/2006/relationships/tags" Target="../tags/tag478.xml" /><Relationship Id="rId18" Type="http://schemas.openxmlformats.org/officeDocument/2006/relationships/tags" Target="../tags/tag479.xml" /><Relationship Id="rId19" Type="http://schemas.openxmlformats.org/officeDocument/2006/relationships/tags" Target="../tags/tag480.xml" /><Relationship Id="rId2" Type="http://schemas.openxmlformats.org/officeDocument/2006/relationships/tags" Target="../tags/tag463.xml" /><Relationship Id="rId20" Type="http://schemas.openxmlformats.org/officeDocument/2006/relationships/tags" Target="../tags/tag481.xml" /><Relationship Id="rId21" Type="http://schemas.openxmlformats.org/officeDocument/2006/relationships/tags" Target="../tags/tag482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tags" Target="../tags/tag468.xml" /><Relationship Id="rId8" Type="http://schemas.openxmlformats.org/officeDocument/2006/relationships/tags" Target="../tags/tag469.xml" /><Relationship Id="rId9" Type="http://schemas.openxmlformats.org/officeDocument/2006/relationships/tags" Target="../tags/tag4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3.xml" /><Relationship Id="rId3" Type="http://schemas.openxmlformats.org/officeDocument/2006/relationships/tags" Target="../tags/tag484.xml" /><Relationship Id="rId4" Type="http://schemas.openxmlformats.org/officeDocument/2006/relationships/tags" Target="../tags/tag4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4.xml" /><Relationship Id="rId11" Type="http://schemas.openxmlformats.org/officeDocument/2006/relationships/tags" Target="../tags/tag495.xml" /><Relationship Id="rId12" Type="http://schemas.openxmlformats.org/officeDocument/2006/relationships/tags" Target="../tags/tag496.xml" /><Relationship Id="rId13" Type="http://schemas.openxmlformats.org/officeDocument/2006/relationships/tags" Target="../tags/tag497.xml" /><Relationship Id="rId14" Type="http://schemas.openxmlformats.org/officeDocument/2006/relationships/tags" Target="../tags/tag498.xml" /><Relationship Id="rId15" Type="http://schemas.openxmlformats.org/officeDocument/2006/relationships/tags" Target="../tags/tag499.xml" /><Relationship Id="rId16" Type="http://schemas.openxmlformats.org/officeDocument/2006/relationships/tags" Target="../tags/tag500.xml" /><Relationship Id="rId17" Type="http://schemas.openxmlformats.org/officeDocument/2006/relationships/tags" Target="../tags/tag501.xml" /><Relationship Id="rId2" Type="http://schemas.openxmlformats.org/officeDocument/2006/relationships/tags" Target="../tags/tag486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tags" Target="../tags/tag489.xml" /><Relationship Id="rId6" Type="http://schemas.openxmlformats.org/officeDocument/2006/relationships/tags" Target="../tags/tag490.xml" /><Relationship Id="rId7" Type="http://schemas.openxmlformats.org/officeDocument/2006/relationships/tags" Target="../tags/tag491.xml" /><Relationship Id="rId8" Type="http://schemas.openxmlformats.org/officeDocument/2006/relationships/tags" Target="../tags/tag492.xml" /><Relationship Id="rId9" Type="http://schemas.openxmlformats.org/officeDocument/2006/relationships/tags" Target="../tags/tag4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14" Type="http://schemas.openxmlformats.org/officeDocument/2006/relationships/tags" Target="../tags/tag514.xml" /><Relationship Id="rId15" Type="http://schemas.openxmlformats.org/officeDocument/2006/relationships/tags" Target="../tags/tag515.xml" /><Relationship Id="rId16" Type="http://schemas.openxmlformats.org/officeDocument/2006/relationships/tags" Target="../tags/tag516.xml" /><Relationship Id="rId17" Type="http://schemas.openxmlformats.org/officeDocument/2006/relationships/tags" Target="../tags/tag517.xml" /><Relationship Id="rId18" Type="http://schemas.openxmlformats.org/officeDocument/2006/relationships/tags" Target="../tags/tag518.xml" /><Relationship Id="rId19" Type="http://schemas.openxmlformats.org/officeDocument/2006/relationships/tags" Target="../tags/tag519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2" Type="http://schemas.openxmlformats.org/officeDocument/2006/relationships/tags" Target="../tags/tag520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5.xml" /><Relationship Id="rId3" Type="http://schemas.openxmlformats.org/officeDocument/2006/relationships/tags" Target="../tags/tag536.xml" /><Relationship Id="rId4" Type="http://schemas.openxmlformats.org/officeDocument/2006/relationships/tags" Target="../tags/tag537.xml" /><Relationship Id="rId5" Type="http://schemas.openxmlformats.org/officeDocument/2006/relationships/tags" Target="../tags/tag5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7.xml" /><Relationship Id="rId11" Type="http://schemas.openxmlformats.org/officeDocument/2006/relationships/tags" Target="../tags/tag548.xml" /><Relationship Id="rId12" Type="http://schemas.openxmlformats.org/officeDocument/2006/relationships/tags" Target="../tags/tag549.xml" /><Relationship Id="rId13" Type="http://schemas.openxmlformats.org/officeDocument/2006/relationships/tags" Target="../tags/tag550.xml" /><Relationship Id="rId14" Type="http://schemas.openxmlformats.org/officeDocument/2006/relationships/tags" Target="../tags/tag551.xml" /><Relationship Id="rId15" Type="http://schemas.openxmlformats.org/officeDocument/2006/relationships/tags" Target="../tags/tag552.xml" /><Relationship Id="rId16" Type="http://schemas.openxmlformats.org/officeDocument/2006/relationships/tags" Target="../tags/tag553.xml" /><Relationship Id="rId17" Type="http://schemas.openxmlformats.org/officeDocument/2006/relationships/tags" Target="../tags/tag554.xml" /><Relationship Id="rId18" Type="http://schemas.openxmlformats.org/officeDocument/2006/relationships/tags" Target="../tags/tag555.xml" /><Relationship Id="rId19" Type="http://schemas.openxmlformats.org/officeDocument/2006/relationships/tags" Target="../tags/tag556.xml" /><Relationship Id="rId2" Type="http://schemas.openxmlformats.org/officeDocument/2006/relationships/tags" Target="../tags/tag539.xml" /><Relationship Id="rId20" Type="http://schemas.openxmlformats.org/officeDocument/2006/relationships/tags" Target="../tags/tag557.xml" /><Relationship Id="rId21" Type="http://schemas.openxmlformats.org/officeDocument/2006/relationships/tags" Target="../tags/tag558.xml" /><Relationship Id="rId22" Type="http://schemas.openxmlformats.org/officeDocument/2006/relationships/tags" Target="../tags/tag559.xml" /><Relationship Id="rId23" Type="http://schemas.openxmlformats.org/officeDocument/2006/relationships/tags" Target="../tags/tag560.xml" /><Relationship Id="rId24" Type="http://schemas.openxmlformats.org/officeDocument/2006/relationships/tags" Target="../tags/tag561.xml" /><Relationship Id="rId25" Type="http://schemas.openxmlformats.org/officeDocument/2006/relationships/tags" Target="../tags/tag562.xml" /><Relationship Id="rId26" Type="http://schemas.openxmlformats.org/officeDocument/2006/relationships/tags" Target="../tags/tag563.xml" /><Relationship Id="rId3" Type="http://schemas.openxmlformats.org/officeDocument/2006/relationships/tags" Target="../tags/tag540.xml" /><Relationship Id="rId4" Type="http://schemas.openxmlformats.org/officeDocument/2006/relationships/tags" Target="../tags/tag541.xml" /><Relationship Id="rId5" Type="http://schemas.openxmlformats.org/officeDocument/2006/relationships/tags" Target="../tags/tag542.xml" /><Relationship Id="rId6" Type="http://schemas.openxmlformats.org/officeDocument/2006/relationships/tags" Target="../tags/tag543.xml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tags" Target="../tags/tag5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005420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公司财务报告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财务报告概述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资产负债表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利润表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现金流量表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所有者权益变动表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财务报告的附注和审计报告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财务报告概述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财务报告的定义和作用</a:t>
            </a:r>
            <a:endParaRPr lang="zh-CN" altLang="en-US"/>
          </a:p>
        </p:txBody>
      </p:sp>
      <p:sp>
        <p:nvSpPr>
          <p:cNvPr id="10505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8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定义：财务报告是公司向股东、债权人、员工等利益相关者提供的关于公司财务状况、经营成果和现金流量的书面报告。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作用：财务报告可以帮助利益相关者了解公司的财务状况，评估公司的经营业绩，预测公司的未来发展趋势，从而做出相应的决策。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59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内容：财务报告通常包括资产负债表、利润表、现金流量表、所有者权益变动表等财务报表，以及财务报表附注、管理层讨论与分析等非财务信息。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59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编制原则：财务报告的编制应当遵循真实性、准确性、完整性、及时性等原则，确保报告内容的真实性和可靠性。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财务报告的构成</a:t>
            </a:r>
            <a:endParaRPr lang="zh-CN" altLang="en-US"/>
          </a:p>
        </p:txBody>
      </p:sp>
      <p:sp>
        <p:nvSpPr>
          <p:cNvPr id="1050644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46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概述：介绍公司的业务、市场地位、财务状况等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48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50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封面：包括公司名称、报告标题、报告日期等信息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52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54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目录：列出报告的主要内容和页码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5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58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附录：包括公司简介、财务政策、会计政策等信息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60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6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财务指标分析：对公司的财务状况进行量化分析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64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0666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财务预测：对公司未来的财务状况进行预测和规划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0668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5067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财务报表：包括资产负债表、利润表、现金流量表等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财务报告的编制要求</a:t>
            </a:r>
            <a:endParaRPr lang="zh-CN" altLang="en-US"/>
          </a:p>
        </p:txBody>
      </p:sp>
      <p:sp>
        <p:nvSpPr>
          <p:cNvPr id="10507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真实性：财务报告必须真实反映公司的财务状况和经营成果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及时性：财务报告应在规定的时间内编制完成并提交给相关部门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清晰性：财务报告的表述应清晰明了，易于理解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完整性：财务报告应包括所有必要的财务信息和数据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资产负债表</a:t>
            </a:r>
            <a:endParaRPr lang="zh-CN" altLang="en-US"/>
          </a:p>
        </p:txBody>
      </p:sp>
      <p:sp>
        <p:nvSpPr>
          <p:cNvPr id="10507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资产负债表的定义和作用</a:t>
            </a:r>
            <a:endParaRPr lang="zh-CN" altLang="en-US"/>
          </a:p>
        </p:txBody>
      </p:sp>
      <p:sp>
        <p:nvSpPr>
          <p:cNvPr id="1051568" name="矩形: 圆角 1"/>
          <p:cNvSpPr/>
          <p:nvPr>
            <p:custDataLst>
              <p:tags r:id="rId2"/>
            </p:custDataLst>
          </p:nvPr>
        </p:nvSpPr>
        <p:spPr>
          <a:xfrm>
            <a:off x="838200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570" name="Freeform 7"/>
          <p:cNvSpPr/>
          <p:nvPr>
            <p:custDataLst>
              <p:tags r:id="rId3"/>
            </p:custDataLst>
          </p:nvPr>
        </p:nvSpPr>
        <p:spPr bwMode="auto">
          <a:xfrm flipV="1">
            <a:off x="958055" y="2446816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72" name="标题"/>
          <p:cNvSpPr txBox="1"/>
          <p:nvPr>
            <p:custDataLst>
              <p:tags r:id="rId4"/>
            </p:custDataLst>
          </p:nvPr>
        </p:nvSpPr>
        <p:spPr>
          <a:xfrm>
            <a:off x="958055" y="2406661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574" name="正文"/>
          <p:cNvSpPr txBox="1"/>
          <p:nvPr>
            <p:custDataLst>
              <p:tags r:id="rId5"/>
            </p:custDataLst>
          </p:nvPr>
        </p:nvSpPr>
        <p:spPr>
          <a:xfrm>
            <a:off x="2334866" y="231540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定义：资产负债表是公司财务报表的重要组成部分，反映了公司在特定日期（如财年末）的财务状况，包括公司的资产、负债和所有者权益。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576" name="矩形: 圆角 19"/>
          <p:cNvSpPr/>
          <p:nvPr>
            <p:custDataLst>
              <p:tags r:id="rId6"/>
            </p:custDataLst>
          </p:nvPr>
        </p:nvSpPr>
        <p:spPr>
          <a:xfrm>
            <a:off x="6159274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578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3045" y="2445599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80" name="标题"/>
          <p:cNvSpPr txBox="1"/>
          <p:nvPr>
            <p:custDataLst>
              <p:tags r:id="rId8"/>
            </p:custDataLst>
          </p:nvPr>
        </p:nvSpPr>
        <p:spPr>
          <a:xfrm>
            <a:off x="6273045" y="2406053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582" name="正文"/>
          <p:cNvSpPr txBox="1"/>
          <p:nvPr>
            <p:custDataLst>
              <p:tags r:id="rId9"/>
            </p:custDataLst>
          </p:nvPr>
        </p:nvSpPr>
        <p:spPr>
          <a:xfrm>
            <a:off x="7650464" y="2316618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作用：资产负债表可以帮助投资者、债权人和企业管理者了解公司的财务状况，评估公司的偿债能力、营运能力和盈利能力，并作出相应的决策。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584" name="矩形: 圆角 28"/>
          <p:cNvSpPr/>
          <p:nvPr>
            <p:custDataLst>
              <p:tags r:id="rId10"/>
            </p:custDataLst>
          </p:nvPr>
        </p:nvSpPr>
        <p:spPr>
          <a:xfrm>
            <a:off x="838200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586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958055" y="4021357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88" name="标题"/>
          <p:cNvSpPr txBox="1"/>
          <p:nvPr>
            <p:custDataLst>
              <p:tags r:id="rId12"/>
            </p:custDataLst>
          </p:nvPr>
        </p:nvSpPr>
        <p:spPr>
          <a:xfrm>
            <a:off x="958055" y="3981202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590" name="正文"/>
          <p:cNvSpPr txBox="1"/>
          <p:nvPr>
            <p:custDataLst>
              <p:tags r:id="rId13"/>
            </p:custDataLst>
          </p:nvPr>
        </p:nvSpPr>
        <p:spPr>
          <a:xfrm>
            <a:off x="2334866" y="3889942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内容：资产负债表通常包括资产、负债和所有者权益三大部分，其中资产包括流动资产和非流动资产，负债包括流动负债和非流动负债，所有者权益包括实收资本、资本公积、盈余公积和未分配利润等。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51592" name="矩形: 圆角 24"/>
          <p:cNvSpPr/>
          <p:nvPr>
            <p:custDataLst>
              <p:tags r:id="rId14"/>
            </p:custDataLst>
          </p:nvPr>
        </p:nvSpPr>
        <p:spPr>
          <a:xfrm>
            <a:off x="6159274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51594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3045" y="4020140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96" name="标题"/>
          <p:cNvSpPr txBox="1"/>
          <p:nvPr>
            <p:custDataLst>
              <p:tags r:id="rId16"/>
            </p:custDataLst>
          </p:nvPr>
        </p:nvSpPr>
        <p:spPr>
          <a:xfrm>
            <a:off x="6273045" y="3979986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598" name="正文"/>
          <p:cNvSpPr txBox="1"/>
          <p:nvPr>
            <p:custDataLst>
              <p:tags r:id="rId17"/>
            </p:custDataLst>
          </p:nvPr>
        </p:nvSpPr>
        <p:spPr>
          <a:xfrm>
            <a:off x="7650464" y="389055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编制方法：资产负债表通常采用账户式编制方法，即按照资产、负债和所有者权益的类别，分别列示各个项目的金额。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资产负债表的编制方法</a:t>
            </a:r>
            <a:endParaRPr lang="zh-CN" altLang="en-US"/>
          </a:p>
        </p:txBody>
      </p:sp>
      <p:sp>
        <p:nvSpPr>
          <p:cNvPr id="105163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4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确定资产、负债和所有者权益的类别和项目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4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收集和整理相关数据，包括账面价值、市场价值等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5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计算资产、负债和所有者权益的总额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6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编制资产负债表，包括资产、负债和所有者权益的明细项目和总额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6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6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对资产负债表进行审核和调整，确保数据的准确性和完整性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7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7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分析资产负债表的变化趋势和原因，为决策提供依据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资产负债表的分析方法</a:t>
            </a:r>
            <a:endParaRPr lang="zh-CN" altLang="en-US"/>
          </a:p>
        </p:txBody>
      </p:sp>
      <p:sp>
        <p:nvSpPr>
          <p:cNvPr id="10517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趋势分析法：分析资产负债表各项目随时间的变化趋势，预测企业未来财务状况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结构分析法：分析资产负债表中各项目占总资产的比例，了解企业资产负债结构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比较分析法：将本期资产负债表与上期进行比较，分析变化原因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比率分析法：计算资产负债表中各项目的比率，分析企业财务状况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利润表</a:t>
            </a:r>
            <a:endParaRPr lang="zh-CN" altLang="en-US"/>
          </a:p>
        </p:txBody>
      </p:sp>
      <p:sp>
        <p:nvSpPr>
          <p:cNvPr id="10517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利润表的定义和作用</a:t>
            </a:r>
            <a:endParaRPr lang="zh-CN" altLang="en-US"/>
          </a:p>
        </p:txBody>
      </p:sp>
      <p:sp>
        <p:nvSpPr>
          <p:cNvPr id="10525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定义：利润表是反映企业在一定时期内经营成果的财务报表，包括收入、成本、费用和利润等项目。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作用：利润表可以帮助投资者、债权人和企业管理者了解企业的盈利能力、成本控制能力和运营效率，从而做出正确的投资决策和经营管理决策。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内容：利润表通常包括营业收入、营业成本、营业利润、利润总额和净利润等项目。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编制方法：利润表通常按照权责发生制和配比原则编制，反映企业在一定时期内的经营成果。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利润表的编制方法</a:t>
            </a:r>
            <a:endParaRPr lang="zh-CN" altLang="en-US"/>
          </a:p>
        </p:txBody>
      </p:sp>
      <p:sp>
        <p:nvSpPr>
          <p:cNvPr id="1052600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492298"/>
            <a:ext cx="151898" cy="13961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02" name="矩形: 圆角 39"/>
          <p:cNvSpPr/>
          <p:nvPr>
            <p:custDataLst>
              <p:tags r:id="rId3"/>
            </p:custDataLst>
          </p:nvPr>
        </p:nvSpPr>
        <p:spPr>
          <a:xfrm flipH="1">
            <a:off x="937880" y="1838186"/>
            <a:ext cx="1794028" cy="386648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04" name="任意多边形: 形状 40"/>
          <p:cNvSpPr/>
          <p:nvPr>
            <p:custDataLst>
              <p:tags r:id="rId4"/>
            </p:custDataLst>
          </p:nvPr>
        </p:nvSpPr>
        <p:spPr bwMode="auto">
          <a:xfrm>
            <a:off x="838200" y="4843164"/>
            <a:ext cx="1774321" cy="734356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2606" name="正文"/>
          <p:cNvSpPr txBox="1"/>
          <p:nvPr>
            <p:custDataLst>
              <p:tags r:id="rId5"/>
            </p:custDataLst>
          </p:nvPr>
        </p:nvSpPr>
        <p:spPr>
          <a:xfrm>
            <a:off x="1013247" y="1911123"/>
            <a:ext cx="1643447" cy="291604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确定报告期间：选择合适的报告期间，如月度、季度或年度。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608" name="标题"/>
          <p:cNvSpPr txBox="1"/>
          <p:nvPr>
            <p:custDataLst>
              <p:tags r:id="rId6"/>
            </p:custDataLst>
          </p:nvPr>
        </p:nvSpPr>
        <p:spPr>
          <a:xfrm>
            <a:off x="894118" y="4882672"/>
            <a:ext cx="1696341" cy="53518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610" name="Freeform 27"/>
          <p:cNvSpPr/>
          <p:nvPr>
            <p:custDataLst>
              <p:tags r:id="rId7"/>
            </p:custDataLst>
          </p:nvPr>
        </p:nvSpPr>
        <p:spPr bwMode="auto">
          <a:xfrm>
            <a:off x="2993469" y="5492298"/>
            <a:ext cx="151898" cy="13961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12" name="矩形: 圆角 45"/>
          <p:cNvSpPr/>
          <p:nvPr>
            <p:custDataLst>
              <p:tags r:id="rId8"/>
            </p:custDataLst>
          </p:nvPr>
        </p:nvSpPr>
        <p:spPr>
          <a:xfrm flipH="1">
            <a:off x="3093149" y="1838186"/>
            <a:ext cx="1794028" cy="386648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14" name="任意多边形: 形状 46"/>
          <p:cNvSpPr/>
          <p:nvPr>
            <p:custDataLst>
              <p:tags r:id="rId9"/>
            </p:custDataLst>
          </p:nvPr>
        </p:nvSpPr>
        <p:spPr bwMode="auto">
          <a:xfrm>
            <a:off x="2993469" y="4843164"/>
            <a:ext cx="1774321" cy="734356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2616" name="正文"/>
          <p:cNvSpPr txBox="1"/>
          <p:nvPr>
            <p:custDataLst>
              <p:tags r:id="rId10"/>
            </p:custDataLst>
          </p:nvPr>
        </p:nvSpPr>
        <p:spPr>
          <a:xfrm>
            <a:off x="3168517" y="1911123"/>
            <a:ext cx="1643447" cy="291604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确认收入和成本：根据公司的业务活动，确认收入和成本，包括主营业务收入、其他业务收入、营业成本、税金及附加等。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618" name="标题"/>
          <p:cNvSpPr txBox="1"/>
          <p:nvPr>
            <p:custDataLst>
              <p:tags r:id="rId11"/>
            </p:custDataLst>
          </p:nvPr>
        </p:nvSpPr>
        <p:spPr>
          <a:xfrm>
            <a:off x="3049995" y="4882672"/>
            <a:ext cx="1696341" cy="53518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620" name="Freeform 27"/>
          <p:cNvSpPr/>
          <p:nvPr>
            <p:custDataLst>
              <p:tags r:id="rId12"/>
            </p:custDataLst>
          </p:nvPr>
        </p:nvSpPr>
        <p:spPr bwMode="auto">
          <a:xfrm>
            <a:off x="5149347" y="5492298"/>
            <a:ext cx="151898" cy="13961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22" name="矩形: 圆角 51"/>
          <p:cNvSpPr/>
          <p:nvPr>
            <p:custDataLst>
              <p:tags r:id="rId13"/>
            </p:custDataLst>
          </p:nvPr>
        </p:nvSpPr>
        <p:spPr>
          <a:xfrm flipH="1">
            <a:off x="5248419" y="1838186"/>
            <a:ext cx="1794028" cy="386648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24" name="任意多边形: 形状 52"/>
          <p:cNvSpPr/>
          <p:nvPr>
            <p:custDataLst>
              <p:tags r:id="rId14"/>
            </p:custDataLst>
          </p:nvPr>
        </p:nvSpPr>
        <p:spPr bwMode="auto">
          <a:xfrm>
            <a:off x="5149347" y="4843164"/>
            <a:ext cx="1774321" cy="734356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2626" name="正文"/>
          <p:cNvSpPr txBox="1"/>
          <p:nvPr>
            <p:custDataLst>
              <p:tags r:id="rId15"/>
            </p:custDataLst>
          </p:nvPr>
        </p:nvSpPr>
        <p:spPr>
          <a:xfrm>
            <a:off x="5323786" y="1911123"/>
            <a:ext cx="1643447" cy="291604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计算利润：将收入减去成本，得到毛利润；再将毛利润减去税金及附加，得到净利润。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628" name="标题"/>
          <p:cNvSpPr txBox="1"/>
          <p:nvPr>
            <p:custDataLst>
              <p:tags r:id="rId16"/>
            </p:custDataLst>
          </p:nvPr>
        </p:nvSpPr>
        <p:spPr>
          <a:xfrm>
            <a:off x="5205265" y="4882672"/>
            <a:ext cx="1696341" cy="53518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630" name="Freeform 27"/>
          <p:cNvSpPr/>
          <p:nvPr>
            <p:custDataLst>
              <p:tags r:id="rId17"/>
            </p:custDataLst>
          </p:nvPr>
        </p:nvSpPr>
        <p:spPr bwMode="auto">
          <a:xfrm>
            <a:off x="7304616" y="5492298"/>
            <a:ext cx="151898" cy="13961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32" name="矩形: 圆角 57"/>
          <p:cNvSpPr/>
          <p:nvPr>
            <p:custDataLst>
              <p:tags r:id="rId18"/>
            </p:custDataLst>
          </p:nvPr>
        </p:nvSpPr>
        <p:spPr>
          <a:xfrm flipH="1">
            <a:off x="7403688" y="1838186"/>
            <a:ext cx="1794028" cy="386648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34" name="任意多边形: 形状 58"/>
          <p:cNvSpPr/>
          <p:nvPr>
            <p:custDataLst>
              <p:tags r:id="rId19"/>
            </p:custDataLst>
          </p:nvPr>
        </p:nvSpPr>
        <p:spPr bwMode="auto">
          <a:xfrm>
            <a:off x="7304616" y="4843164"/>
            <a:ext cx="1774321" cy="734356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2636" name="正文"/>
          <p:cNvSpPr txBox="1"/>
          <p:nvPr>
            <p:custDataLst>
              <p:tags r:id="rId20"/>
            </p:custDataLst>
          </p:nvPr>
        </p:nvSpPr>
        <p:spPr>
          <a:xfrm>
            <a:off x="7479056" y="1911123"/>
            <a:ext cx="1643447" cy="291604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编制利润表：根据计算结果，编制利润表，包括营业收入、营业成本、税金及附加、净利润等项目。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638" name="标题"/>
          <p:cNvSpPr txBox="1"/>
          <p:nvPr>
            <p:custDataLst>
              <p:tags r:id="rId21"/>
            </p:custDataLst>
          </p:nvPr>
        </p:nvSpPr>
        <p:spPr>
          <a:xfrm>
            <a:off x="7360534" y="4882672"/>
            <a:ext cx="1696341" cy="53518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2640" name="Freeform 27"/>
          <p:cNvSpPr/>
          <p:nvPr>
            <p:custDataLst>
              <p:tags r:id="rId22"/>
            </p:custDataLst>
          </p:nvPr>
        </p:nvSpPr>
        <p:spPr bwMode="auto">
          <a:xfrm>
            <a:off x="9459886" y="5492298"/>
            <a:ext cx="151898" cy="13961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42" name="矩形: 圆角 63"/>
          <p:cNvSpPr/>
          <p:nvPr>
            <p:custDataLst>
              <p:tags r:id="rId23"/>
            </p:custDataLst>
          </p:nvPr>
        </p:nvSpPr>
        <p:spPr>
          <a:xfrm flipH="1">
            <a:off x="9559565" y="1838186"/>
            <a:ext cx="1794028" cy="386648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644" name="任意多边形: 形状 64"/>
          <p:cNvSpPr/>
          <p:nvPr>
            <p:custDataLst>
              <p:tags r:id="rId24"/>
            </p:custDataLst>
          </p:nvPr>
        </p:nvSpPr>
        <p:spPr bwMode="auto">
          <a:xfrm>
            <a:off x="9459886" y="4843164"/>
            <a:ext cx="1774321" cy="734356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2646" name="正文"/>
          <p:cNvSpPr txBox="1"/>
          <p:nvPr>
            <p:custDataLst>
              <p:tags r:id="rId25"/>
            </p:custDataLst>
          </p:nvPr>
        </p:nvSpPr>
        <p:spPr>
          <a:xfrm>
            <a:off x="9634933" y="1911123"/>
            <a:ext cx="1643447" cy="291604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分析利润表：对利润表进行分析，了解公司的盈利能力、成本控制能力等。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2648" name="标题"/>
          <p:cNvSpPr txBox="1"/>
          <p:nvPr>
            <p:custDataLst>
              <p:tags r:id="rId26"/>
            </p:custDataLst>
          </p:nvPr>
        </p:nvSpPr>
        <p:spPr>
          <a:xfrm>
            <a:off x="9515804" y="4882672"/>
            <a:ext cx="1696341" cy="53518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https://d.book118.com/656230054204010032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8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3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4*l_h_i*1_1_3"/>
  <p:tag name="KSO_WM_UNIT_INDEX" val="1_1_3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1_1"/>
  <p:tag name="KSO_WM_UNIT_INDEX" val="1_1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1_2"/>
  <p:tag name="KSO_WM_UNIT_INDEX" val="1_1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4*l_h_i*1_2_3"/>
  <p:tag name="KSO_WM_UNIT_INDEX" val="1_2_3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2_1"/>
  <p:tag name="KSO_WM_UNIT_INDEX" val="1_2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2_2"/>
  <p:tag name="KSO_WM_UNIT_INDEX" val="1_2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4*l_h_i*1_3_3"/>
  <p:tag name="KSO_WM_UNIT_INDEX" val="1_3_3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3_1"/>
  <p:tag name="KSO_WM_UNIT_INDEX" val="1_3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3_2"/>
  <p:tag name="KSO_WM_UNIT_INDEX" val="1_3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4*l_h_i*1_4_3"/>
  <p:tag name="KSO_WM_UNIT_INDEX" val="1_4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4_1"/>
  <p:tag name="KSO_WM_UNIT_INDEX" val="1_4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4_2"/>
  <p:tag name="KSO_WM_UNIT_INDEX" val="1_4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4*l_h_i*1_5_3"/>
  <p:tag name="KSO_WM_UNIT_INDEX" val="1_5_3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5_1"/>
  <p:tag name="KSO_WM_UNIT_INDEX" val="1_5_1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4*l_h_i*1_5_2"/>
  <p:tag name="KSO_WM_UNIT_INDEX" val="1_5_2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f*1_5_1"/>
  <p:tag name="KSO_WM_UNIT_INDEX" val="1_5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5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公司财务报告</vt:lpstr>
      <vt:lpstr>目录</vt:lpstr>
      <vt:lpstr>财务报告概述</vt:lpstr>
      <vt:lpstr>财务报告的定义和作用</vt:lpstr>
      <vt:lpstr>财务报告的构成</vt:lpstr>
      <vt:lpstr>财务报告的编制要求</vt:lpstr>
      <vt:lpstr>资产负债表</vt:lpstr>
      <vt:lpstr>资产负债表的定义和作用</vt:lpstr>
      <vt:lpstr>资产负债表的编制方法</vt:lpstr>
      <vt:lpstr>资产负债表的分析方法</vt:lpstr>
      <vt:lpstr>利润表</vt:lpstr>
      <vt:lpstr>利润表的定义和作用</vt:lpstr>
      <vt:lpstr>利润表的编制方法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2024-09-01T00:37:58.126</cp:lastPrinted>
  <dcterms:created xsi:type="dcterms:W3CDTF">2024-08-31T16:37:58Z</dcterms:created>
  <dcterms:modified xsi:type="dcterms:W3CDTF">2024-08-31T16:38:01Z</dcterms:modified>
</cp:coreProperties>
</file>