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970FD8-EA0C-448C-A370-DDEC0B6B05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AFD1D6-6B65-4599-AB31-E539543D2B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6D1ADA-DC2D-44BF-8ADE-863000175F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9427179-2B15-4E82-83BF-D68B68E906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D113710-EEA6-49C1-9440-D5DFFD1577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EB18E74-82B3-4436-8E9B-9FAEB4024F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3412790-9E27-4AC0-B875-0F0AE74B3E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C278B07-5C5C-4F3D-90E5-CEB5BE8801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8D957AA-D214-47AD-B027-03C479723A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E9F415-3067-4026-9A58-535D915AB9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0DCCB3-1B0E-4439-880C-1DF1A82233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FE2078-237D-7C2C-B630-C7B2BAB04B96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526"/>
            <a:ext cx="12192000" cy="6858000"/>
          </a:xfrm>
          <a:prstGeom prst="rect">
            <a:avLst/>
          </a:prstGeom>
        </p:spPr>
      </p:pic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187022" y="3101725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chemeClr val="tx1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325406" y="3030016"/>
            <a:ext cx="623510" cy="653096"/>
            <a:chOff x="234950" y="2943226"/>
            <a:chExt cx="1344613" cy="1320800"/>
          </a:xfrm>
          <a:solidFill>
            <a:srgbClr val="2EA7E0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6BD825D-D090-2E79-D780-89C5C7CDF442}"/>
              </a:ext>
            </a:extLst>
          </p:cNvPr>
          <p:cNvGrpSpPr/>
          <p:nvPr/>
        </p:nvGrpSpPr>
        <p:grpSpPr>
          <a:xfrm>
            <a:off x="0" y="104696"/>
            <a:ext cx="867204" cy="555946"/>
            <a:chOff x="-1354596" y="1053296"/>
            <a:chExt cx="2592377" cy="1152000"/>
          </a:xfrm>
          <a:solidFill>
            <a:srgbClr val="4787C7"/>
          </a:solidFill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4BE4701-019A-B2B1-F6C4-C52B6F34A567}"/>
                </a:ext>
              </a:extLst>
            </p:cNvPr>
            <p:cNvSpPr/>
            <p:nvPr/>
          </p:nvSpPr>
          <p:spPr>
            <a:xfrm>
              <a:off x="-1354596" y="1053296"/>
              <a:ext cx="2106950" cy="115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Flowchart: Connector 8">
              <a:extLst>
                <a:ext uri="{FF2B5EF4-FFF2-40B4-BE49-F238E27FC236}">
                  <a16:creationId xmlns:a16="http://schemas.microsoft.com/office/drawing/2014/main" id="{61C522B5-FD12-D456-5F46-0168AB73E321}"/>
                </a:ext>
              </a:extLst>
            </p:cNvPr>
            <p:cNvSpPr/>
            <p:nvPr/>
          </p:nvSpPr>
          <p:spPr>
            <a:xfrm>
              <a:off x="85781" y="1053296"/>
              <a:ext cx="1152000" cy="1152000"/>
            </a:xfrm>
            <a:prstGeom prst="flowChartConnecto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6D2F5E9-B0A3-F4C3-213F-5728E86B525D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526"/>
            <a:ext cx="12192000" cy="6858000"/>
          </a:xfrm>
          <a:prstGeom prst="rect">
            <a:avLst/>
          </a:prstGeom>
        </p:spPr>
      </p:pic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775173" y="2828835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accent4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EA14705-0BCB-AEEA-AD97-B3E17A45A042}"/>
              </a:ext>
            </a:extLst>
          </p:cNvPr>
          <p:cNvSpPr txBox="1"/>
          <p:nvPr userDrawn="1"/>
        </p:nvSpPr>
        <p:spPr>
          <a:xfrm>
            <a:off x="891813" y="4029164"/>
            <a:ext cx="3422539" cy="9036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377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800" b="1" i="0" u="none" strike="noStrike" kern="1200" cap="none" spc="0" normalizeH="0" baseline="0" noProof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Thank you</a:t>
            </a:r>
            <a:endParaRPr kumimoji="0" lang="zh-CN" altLang="en-US" sz="4800" b="1" i="0" u="none" strike="noStrike" kern="1200" cap="none" spc="0" normalizeH="0" baseline="0" noProof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0ED4890-3C16-3E33-1314-7CA5E1875DEA}"/>
              </a:ext>
            </a:extLst>
          </p:cNvPr>
          <p:cNvGrpSpPr/>
          <p:nvPr userDrawn="1"/>
        </p:nvGrpSpPr>
        <p:grpSpPr>
          <a:xfrm>
            <a:off x="9939566" y="131509"/>
            <a:ext cx="2194559" cy="1080000"/>
            <a:chOff x="9997441" y="131509"/>
            <a:chExt cx="2194559" cy="1080000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D23D8610-139E-055D-B613-86C0D02419CC}"/>
                </a:ext>
              </a:extLst>
            </p:cNvPr>
            <p:cNvGrpSpPr/>
            <p:nvPr/>
          </p:nvGrpSpPr>
          <p:grpSpPr>
            <a:xfrm rot="10800000">
              <a:off x="9997441" y="131509"/>
              <a:ext cx="2194559" cy="1080000"/>
              <a:chOff x="-1354596" y="1053296"/>
              <a:chExt cx="2592377" cy="1152000"/>
            </a:xfrm>
            <a:solidFill>
              <a:srgbClr val="4686C9"/>
            </a:solidFill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6EE210B1-74BC-7137-9DBA-FAEE85C1042C}"/>
                  </a:ext>
                </a:extLst>
              </p:cNvPr>
              <p:cNvSpPr/>
              <p:nvPr/>
            </p:nvSpPr>
            <p:spPr>
              <a:xfrm>
                <a:off x="-1354596" y="1053296"/>
                <a:ext cx="2106950" cy="1152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7" name="Flowchart: Connector 6">
                <a:extLst>
                  <a:ext uri="{FF2B5EF4-FFF2-40B4-BE49-F238E27FC236}">
                    <a16:creationId xmlns:a16="http://schemas.microsoft.com/office/drawing/2014/main" id="{BE030A12-50E2-38B2-5638-BF0844B7F729}"/>
                  </a:ext>
                </a:extLst>
              </p:cNvPr>
              <p:cNvSpPr/>
              <p:nvPr/>
            </p:nvSpPr>
            <p:spPr>
              <a:xfrm>
                <a:off x="85781" y="1053296"/>
                <a:ext cx="1152000" cy="1152000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BD9D86A-3D98-8F82-5B4A-AB72ABD6484F}"/>
                </a:ext>
              </a:extLst>
            </p:cNvPr>
            <p:cNvSpPr txBox="1"/>
            <p:nvPr/>
          </p:nvSpPr>
          <p:spPr>
            <a:xfrm>
              <a:off x="10317265" y="204282"/>
              <a:ext cx="1757125" cy="8466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solidFill>
                    <a:schemeClr val="bg1"/>
                  </a:solidFill>
                </a:rPr>
                <a:t>数智创新</a:t>
              </a:r>
              <a:endParaRPr lang="en-US" altLang="zh-CN" sz="2800">
                <a:solidFill>
                  <a:schemeClr val="bg1"/>
                </a:solidFill>
              </a:endParaRPr>
            </a:p>
            <a:p>
              <a:r>
                <a:rPr lang="zh-CN" altLang="en-US" sz="2800">
                  <a:solidFill>
                    <a:schemeClr val="bg1"/>
                  </a:solidFill>
                </a:rPr>
                <a:t>变革未来</a:t>
              </a:r>
              <a:endParaRPr lang="en-US" altLang="zh-CN" sz="280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76038" y="29114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56760" y="1096513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56761" y="1743386"/>
            <a:ext cx="676328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556760" y="3819674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4556760" y="4466547"/>
            <a:ext cx="676327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2" name="组合 43">
            <a:extLst>
              <a:ext uri="{FF2B5EF4-FFF2-40B4-BE49-F238E27FC236}">
                <a16:creationId xmlns:a16="http://schemas.microsoft.com/office/drawing/2014/main" id="{ECB38A02-1DDE-6888-F8E9-91EA25394B14}"/>
              </a:ext>
            </a:extLst>
          </p:cNvPr>
          <p:cNvGrpSpPr/>
          <p:nvPr userDrawn="1"/>
        </p:nvGrpSpPr>
        <p:grpSpPr>
          <a:xfrm>
            <a:off x="660399" y="2199674"/>
            <a:ext cx="3240000" cy="3240000"/>
            <a:chOff x="4299766" y="5946187"/>
            <a:chExt cx="305647" cy="305644"/>
          </a:xfrm>
        </p:grpSpPr>
        <p:grpSp>
          <p:nvGrpSpPr>
            <p:cNvPr id="22" name="组合 44">
              <a:extLst>
                <a:ext uri="{FF2B5EF4-FFF2-40B4-BE49-F238E27FC236}">
                  <a16:creationId xmlns:a16="http://schemas.microsoft.com/office/drawing/2014/main" id="{1F9C90C8-1B18-808D-C2C4-BFFB53D3501D}"/>
                </a:ext>
              </a:extLst>
            </p:cNvPr>
            <p:cNvGrpSpPr/>
            <p:nvPr/>
          </p:nvGrpSpPr>
          <p:grpSpPr>
            <a:xfrm>
              <a:off x="4299766" y="5946187"/>
              <a:ext cx="305647" cy="305644"/>
              <a:chOff x="1517330" y="1125257"/>
              <a:chExt cx="2204282" cy="2204282"/>
            </a:xfrm>
          </p:grpSpPr>
          <p:sp>
            <p:nvSpPr>
              <p:cNvPr id="60" name="椭圆 46">
                <a:extLst>
                  <a:ext uri="{FF2B5EF4-FFF2-40B4-BE49-F238E27FC236}">
                    <a16:creationId xmlns:a16="http://schemas.microsoft.com/office/drawing/2014/main" id="{7A1A0806-13F3-270C-B0EA-852A7360F8B0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1" name="椭圆 47">
                <a:extLst>
                  <a:ext uri="{FF2B5EF4-FFF2-40B4-BE49-F238E27FC236}">
                    <a16:creationId xmlns:a16="http://schemas.microsoft.com/office/drawing/2014/main" id="{140023CA-CB23-0D2C-24E2-A6DBE3CF5790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23" name="Freeform 45">
              <a:extLst>
                <a:ext uri="{FF2B5EF4-FFF2-40B4-BE49-F238E27FC236}">
                  <a16:creationId xmlns:a16="http://schemas.microsoft.com/office/drawing/2014/main" id="{5A8CDFE4-9F20-1339-B713-BCCD950D99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81353" y="6022165"/>
              <a:ext cx="142472" cy="146367"/>
            </a:xfrm>
            <a:custGeom>
              <a:gdLst>
                <a:gd name="T0" fmla="*/ 40 w 46"/>
                <a:gd name="T1" fmla="*/ 28 h 51"/>
                <a:gd name="T2" fmla="*/ 35 w 46"/>
                <a:gd name="T3" fmla="*/ 41 h 51"/>
                <a:gd name="T4" fmla="*/ 34 w 46"/>
                <a:gd name="T5" fmla="*/ 34 h 51"/>
                <a:gd name="T6" fmla="*/ 29 w 46"/>
                <a:gd name="T7" fmla="*/ 30 h 51"/>
                <a:gd name="T8" fmla="*/ 29 w 46"/>
                <a:gd name="T9" fmla="*/ 30 h 51"/>
                <a:gd name="T10" fmla="*/ 27 w 46"/>
                <a:gd name="T11" fmla="*/ 30 h 51"/>
                <a:gd name="T12" fmla="*/ 25 w 46"/>
                <a:gd name="T13" fmla="*/ 35 h 51"/>
                <a:gd name="T14" fmla="*/ 24 w 46"/>
                <a:gd name="T15" fmla="*/ 38 h 51"/>
                <a:gd name="T16" fmla="*/ 24 w 46"/>
                <a:gd name="T17" fmla="*/ 32 h 51"/>
                <a:gd name="T18" fmla="*/ 24 w 46"/>
                <a:gd name="T19" fmla="*/ 31 h 51"/>
                <a:gd name="T20" fmla="*/ 23 w 46"/>
                <a:gd name="T21" fmla="*/ 30 h 51"/>
                <a:gd name="T22" fmla="*/ 22 w 46"/>
                <a:gd name="T23" fmla="*/ 31 h 51"/>
                <a:gd name="T24" fmla="*/ 22 w 46"/>
                <a:gd name="T25" fmla="*/ 32 h 51"/>
                <a:gd name="T26" fmla="*/ 21 w 46"/>
                <a:gd name="T27" fmla="*/ 38 h 51"/>
                <a:gd name="T28" fmla="*/ 20 w 46"/>
                <a:gd name="T29" fmla="*/ 35 h 51"/>
                <a:gd name="T30" fmla="*/ 19 w 46"/>
                <a:gd name="T31" fmla="*/ 30 h 51"/>
                <a:gd name="T32" fmla="*/ 15 w 46"/>
                <a:gd name="T33" fmla="*/ 30 h 51"/>
                <a:gd name="T34" fmla="*/ 15 w 46"/>
                <a:gd name="T35" fmla="*/ 30 h 51"/>
                <a:gd name="T36" fmla="*/ 11 w 46"/>
                <a:gd name="T37" fmla="*/ 34 h 51"/>
                <a:gd name="T38" fmla="*/ 10 w 46"/>
                <a:gd name="T39" fmla="*/ 41 h 51"/>
                <a:gd name="T40" fmla="*/ 5 w 46"/>
                <a:gd name="T41" fmla="*/ 28 h 51"/>
                <a:gd name="T42" fmla="*/ 23 w 46"/>
                <a:gd name="T43" fmla="*/ 11 h 51"/>
                <a:gd name="T44" fmla="*/ 23 w 46"/>
                <a:gd name="T45" fmla="*/ 14 h 51"/>
                <a:gd name="T46" fmla="*/ 25 w 46"/>
                <a:gd name="T47" fmla="*/ 15 h 51"/>
                <a:gd name="T48" fmla="*/ 28 w 46"/>
                <a:gd name="T49" fmla="*/ 13 h 51"/>
                <a:gd name="T50" fmla="*/ 32 w 46"/>
                <a:gd name="T51" fmla="*/ 11 h 51"/>
                <a:gd name="T52" fmla="*/ 34 w 46"/>
                <a:gd name="T53" fmla="*/ 9 h 51"/>
                <a:gd name="T54" fmla="*/ 34 w 46"/>
                <a:gd name="T55" fmla="*/ 7 h 51"/>
                <a:gd name="T56" fmla="*/ 32 w 46"/>
                <a:gd name="T57" fmla="*/ 5 h 51"/>
                <a:gd name="T58" fmla="*/ 28 w 46"/>
                <a:gd name="T59" fmla="*/ 3 h 51"/>
                <a:gd name="T60" fmla="*/ 25 w 46"/>
                <a:gd name="T61" fmla="*/ 1 h 51"/>
                <a:gd name="T62" fmla="*/ 23 w 46"/>
                <a:gd name="T63" fmla="*/ 2 h 51"/>
                <a:gd name="T64" fmla="*/ 23 w 46"/>
                <a:gd name="T65" fmla="*/ 5 h 51"/>
                <a:gd name="T66" fmla="*/ 0 w 46"/>
                <a:gd name="T67" fmla="*/ 28 h 51"/>
                <a:gd name="T68" fmla="*/ 23 w 46"/>
                <a:gd name="T69" fmla="*/ 51 h 51"/>
                <a:gd name="T70" fmla="*/ 46 w 46"/>
                <a:gd name="T71" fmla="*/ 28 h 51"/>
                <a:gd name="T72" fmla="*/ 40 w 46"/>
                <a:gd name="T73" fmla="*/ 28 h 51"/>
                <a:gd name="T74" fmla="*/ 23 w 46"/>
                <a:gd name="T75" fmla="*/ 19 h 51"/>
                <a:gd name="T76" fmla="*/ 28 w 46"/>
                <a:gd name="T77" fmla="*/ 24 h 51"/>
                <a:gd name="T78" fmla="*/ 23 w 46"/>
                <a:gd name="T79" fmla="*/ 29 h 51"/>
                <a:gd name="T80" fmla="*/ 17 w 46"/>
                <a:gd name="T81" fmla="*/ 24 h 51"/>
                <a:gd name="T82" fmla="*/ 23 w 46"/>
                <a:gd name="T83" fmla="*/ 19 h 51"/>
                <a:gd name="T84" fmla="*/ 30 w 46"/>
                <a:gd name="T85" fmla="*/ 37 h 51"/>
                <a:gd name="T86" fmla="*/ 30 w 46"/>
                <a:gd name="T87" fmla="*/ 37 h 51"/>
                <a:gd name="T88" fmla="*/ 30 w 46"/>
                <a:gd name="T89" fmla="*/ 37 h 51"/>
                <a:gd name="T90" fmla="*/ 30 w 46"/>
                <a:gd name="T91" fmla="*/ 44 h 51"/>
                <a:gd name="T92" fmla="*/ 30 w 46"/>
                <a:gd name="T93" fmla="*/ 44 h 51"/>
                <a:gd name="T94" fmla="*/ 29 w 46"/>
                <a:gd name="T95" fmla="*/ 37 h 51"/>
                <a:gd name="T96" fmla="*/ 30 w 46"/>
                <a:gd name="T97" fmla="*/ 37 h 51"/>
                <a:gd name="T98" fmla="*/ 15 w 46"/>
                <a:gd name="T99" fmla="*/ 37 h 51"/>
                <a:gd name="T100" fmla="*/ 15 w 46"/>
                <a:gd name="T101" fmla="*/ 37 h 51"/>
                <a:gd name="T102" fmla="*/ 15 w 46"/>
                <a:gd name="T103" fmla="*/ 44 h 51"/>
                <a:gd name="T104" fmla="*/ 14 w 46"/>
                <a:gd name="T105" fmla="*/ 44 h 51"/>
                <a:gd name="T106" fmla="*/ 14 w 46"/>
                <a:gd name="T107" fmla="*/ 37 h 51"/>
                <a:gd name="T108" fmla="*/ 15 w 46"/>
                <a:gd name="T109" fmla="*/ 37 h 5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6" h="51">
                  <a:moveTo>
                    <a:pt x="40" y="28"/>
                  </a:moveTo>
                  <a:cubicBezTo>
                    <a:pt x="40" y="33"/>
                    <a:pt x="38" y="38"/>
                    <a:pt x="35" y="41"/>
                  </a:cubicBezTo>
                  <a:cubicBezTo>
                    <a:pt x="34" y="38"/>
                    <a:pt x="34" y="35"/>
                    <a:pt x="34" y="34"/>
                  </a:cubicBezTo>
                  <a:cubicBezTo>
                    <a:pt x="33" y="31"/>
                    <a:pt x="30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1"/>
                    <a:pt x="24" y="31"/>
                  </a:cubicBezTo>
                  <a:cubicBezTo>
                    <a:pt x="24" y="31"/>
                    <a:pt x="23" y="30"/>
                    <a:pt x="23" y="30"/>
                  </a:cubicBezTo>
                  <a:cubicBezTo>
                    <a:pt x="22" y="30"/>
                    <a:pt x="22" y="31"/>
                    <a:pt x="22" y="31"/>
                  </a:cubicBezTo>
                  <a:cubicBezTo>
                    <a:pt x="22" y="31"/>
                    <a:pt x="22" y="32"/>
                    <a:pt x="22" y="32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1" y="31"/>
                    <a:pt x="11" y="34"/>
                  </a:cubicBezTo>
                  <a:cubicBezTo>
                    <a:pt x="10" y="35"/>
                    <a:pt x="10" y="37"/>
                    <a:pt x="10" y="41"/>
                  </a:cubicBezTo>
                  <a:cubicBezTo>
                    <a:pt x="7" y="37"/>
                    <a:pt x="5" y="33"/>
                    <a:pt x="5" y="28"/>
                  </a:cubicBezTo>
                  <a:cubicBezTo>
                    <a:pt x="5" y="19"/>
                    <a:pt x="13" y="11"/>
                    <a:pt x="23" y="11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5"/>
                    <a:pt x="24" y="15"/>
                    <a:pt x="25" y="15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2"/>
                    <a:pt x="30" y="11"/>
                    <a:pt x="32" y="11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6" y="8"/>
                    <a:pt x="36" y="7"/>
                    <a:pt x="34" y="7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0" y="4"/>
                    <a:pt x="29" y="3"/>
                    <a:pt x="28" y="3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3" y="1"/>
                    <a:pt x="23" y="2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10" y="5"/>
                    <a:pt x="0" y="16"/>
                    <a:pt x="0" y="28"/>
                  </a:cubicBezTo>
                  <a:cubicBezTo>
                    <a:pt x="0" y="41"/>
                    <a:pt x="10" y="51"/>
                    <a:pt x="23" y="51"/>
                  </a:cubicBezTo>
                  <a:cubicBezTo>
                    <a:pt x="35" y="51"/>
                    <a:pt x="46" y="41"/>
                    <a:pt x="46" y="28"/>
                  </a:cubicBezTo>
                  <a:cubicBezTo>
                    <a:pt x="40" y="28"/>
                    <a:pt x="40" y="28"/>
                    <a:pt x="40" y="28"/>
                  </a:cubicBezTo>
                  <a:close/>
                  <a:moveTo>
                    <a:pt x="23" y="19"/>
                  </a:moveTo>
                  <a:cubicBezTo>
                    <a:pt x="26" y="19"/>
                    <a:pt x="28" y="21"/>
                    <a:pt x="28" y="24"/>
                  </a:cubicBezTo>
                  <a:cubicBezTo>
                    <a:pt x="28" y="27"/>
                    <a:pt x="26" y="29"/>
                    <a:pt x="23" y="29"/>
                  </a:cubicBezTo>
                  <a:cubicBezTo>
                    <a:pt x="20" y="29"/>
                    <a:pt x="17" y="27"/>
                    <a:pt x="17" y="24"/>
                  </a:cubicBezTo>
                  <a:cubicBezTo>
                    <a:pt x="17" y="21"/>
                    <a:pt x="20" y="19"/>
                    <a:pt x="23" y="19"/>
                  </a:cubicBezTo>
                  <a:close/>
                  <a:moveTo>
                    <a:pt x="30" y="37"/>
                  </a:move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0" y="37"/>
                    <a:pt x="30" y="37"/>
                    <a:pt x="30" y="37"/>
                  </a:cubicBezTo>
                  <a:close/>
                  <a:moveTo>
                    <a:pt x="15" y="37"/>
                  </a:moveTo>
                  <a:cubicBezTo>
                    <a:pt x="15" y="37"/>
                    <a:pt x="15" y="37"/>
                    <a:pt x="15" y="37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4" y="44"/>
                    <a:pt x="14" y="44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5" y="37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6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922343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91" y="1228593"/>
            <a:ext cx="640634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490" y="1875466"/>
            <a:ext cx="6416966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60490" y="3944401"/>
            <a:ext cx="641696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60490" y="4598627"/>
            <a:ext cx="6416967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57022DF-508D-E511-3A38-34ED78563EC4}"/>
              </a:ext>
            </a:extLst>
          </p:cNvPr>
          <p:cNvGrpSpPr/>
          <p:nvPr userDrawn="1"/>
        </p:nvGrpSpPr>
        <p:grpSpPr>
          <a:xfrm>
            <a:off x="8128290" y="2229680"/>
            <a:ext cx="2717187" cy="2982885"/>
            <a:chOff x="8128290" y="2229680"/>
            <a:chExt cx="2717187" cy="2982885"/>
          </a:xfrm>
        </p:grpSpPr>
        <p:sp>
          <p:nvSpPr>
            <p:cNvPr id="12" name="矩形: 对角圆角 36">
              <a:extLst>
                <a:ext uri="{FF2B5EF4-FFF2-40B4-BE49-F238E27FC236}">
                  <a16:creationId xmlns:a16="http://schemas.microsoft.com/office/drawing/2014/main" id="{595B5A32-9CD8-BB57-5D4B-123878C40D19}"/>
                </a:ext>
              </a:extLst>
            </p:cNvPr>
            <p:cNvSpPr/>
            <p:nvPr userDrawn="1"/>
          </p:nvSpPr>
          <p:spPr>
            <a:xfrm>
              <a:off x="8128290" y="2229680"/>
              <a:ext cx="2717187" cy="2982885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008DCA"/>
            </a:solidFill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" name="Freeform 39">
              <a:extLst>
                <a:ext uri="{FF2B5EF4-FFF2-40B4-BE49-F238E27FC236}">
                  <a16:creationId xmlns:a16="http://schemas.microsoft.com/office/drawing/2014/main" id="{870C6DF1-A833-2228-8EB9-4A8398B5D82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60012" y="2775466"/>
              <a:ext cx="1915076" cy="1823161"/>
            </a:xfrm>
            <a:custGeom>
              <a:gdLst>
                <a:gd name="T0" fmla="*/ 43 w 57"/>
                <a:gd name="T1" fmla="*/ 9 h 58"/>
                <a:gd name="T2" fmla="*/ 4 w 57"/>
                <a:gd name="T3" fmla="*/ 22 h 58"/>
                <a:gd name="T4" fmla="*/ 5 w 57"/>
                <a:gd name="T5" fmla="*/ 25 h 58"/>
                <a:gd name="T6" fmla="*/ 6 w 57"/>
                <a:gd name="T7" fmla="*/ 30 h 58"/>
                <a:gd name="T8" fmla="*/ 7 w 57"/>
                <a:gd name="T9" fmla="*/ 35 h 58"/>
                <a:gd name="T10" fmla="*/ 10 w 57"/>
                <a:gd name="T11" fmla="*/ 39 h 58"/>
                <a:gd name="T12" fmla="*/ 12 w 57"/>
                <a:gd name="T13" fmla="*/ 41 h 58"/>
                <a:gd name="T14" fmla="*/ 13 w 57"/>
                <a:gd name="T15" fmla="*/ 49 h 58"/>
                <a:gd name="T16" fmla="*/ 16 w 57"/>
                <a:gd name="T17" fmla="*/ 52 h 58"/>
                <a:gd name="T18" fmla="*/ 17 w 57"/>
                <a:gd name="T19" fmla="*/ 51 h 58"/>
                <a:gd name="T20" fmla="*/ 18 w 57"/>
                <a:gd name="T21" fmla="*/ 47 h 58"/>
                <a:gd name="T22" fmla="*/ 20 w 57"/>
                <a:gd name="T23" fmla="*/ 41 h 58"/>
                <a:gd name="T24" fmla="*/ 24 w 57"/>
                <a:gd name="T25" fmla="*/ 36 h 58"/>
                <a:gd name="T26" fmla="*/ 26 w 57"/>
                <a:gd name="T27" fmla="*/ 33 h 58"/>
                <a:gd name="T28" fmla="*/ 22 w 57"/>
                <a:gd name="T29" fmla="*/ 30 h 58"/>
                <a:gd name="T30" fmla="*/ 19 w 57"/>
                <a:gd name="T31" fmla="*/ 29 h 58"/>
                <a:gd name="T32" fmla="*/ 16 w 57"/>
                <a:gd name="T33" fmla="*/ 26 h 58"/>
                <a:gd name="T34" fmla="*/ 12 w 57"/>
                <a:gd name="T35" fmla="*/ 24 h 58"/>
                <a:gd name="T36" fmla="*/ 8 w 57"/>
                <a:gd name="T37" fmla="*/ 24 h 58"/>
                <a:gd name="T38" fmla="*/ 6 w 57"/>
                <a:gd name="T39" fmla="*/ 22 h 58"/>
                <a:gd name="T40" fmla="*/ 6 w 57"/>
                <a:gd name="T41" fmla="*/ 18 h 58"/>
                <a:gd name="T42" fmla="*/ 4 w 57"/>
                <a:gd name="T43" fmla="*/ 19 h 58"/>
                <a:gd name="T44" fmla="*/ 6 w 57"/>
                <a:gd name="T45" fmla="*/ 15 h 58"/>
                <a:gd name="T46" fmla="*/ 9 w 57"/>
                <a:gd name="T47" fmla="*/ 15 h 58"/>
                <a:gd name="T48" fmla="*/ 11 w 57"/>
                <a:gd name="T49" fmla="*/ 13 h 58"/>
                <a:gd name="T50" fmla="*/ 15 w 57"/>
                <a:gd name="T51" fmla="*/ 9 h 58"/>
                <a:gd name="T52" fmla="*/ 16 w 57"/>
                <a:gd name="T53" fmla="*/ 8 h 58"/>
                <a:gd name="T54" fmla="*/ 21 w 57"/>
                <a:gd name="T55" fmla="*/ 6 h 58"/>
                <a:gd name="T56" fmla="*/ 17 w 57"/>
                <a:gd name="T57" fmla="*/ 4 h 58"/>
                <a:gd name="T58" fmla="*/ 16 w 57"/>
                <a:gd name="T59" fmla="*/ 4 h 58"/>
                <a:gd name="T60" fmla="*/ 24 w 57"/>
                <a:gd name="T61" fmla="*/ 1 h 58"/>
                <a:gd name="T62" fmla="*/ 27 w 57"/>
                <a:gd name="T63" fmla="*/ 3 h 58"/>
                <a:gd name="T64" fmla="*/ 41 w 57"/>
                <a:gd name="T65" fmla="*/ 3 h 58"/>
                <a:gd name="T66" fmla="*/ 39 w 57"/>
                <a:gd name="T67" fmla="*/ 6 h 58"/>
                <a:gd name="T68" fmla="*/ 42 w 57"/>
                <a:gd name="T69" fmla="*/ 10 h 58"/>
                <a:gd name="T70" fmla="*/ 44 w 57"/>
                <a:gd name="T71" fmla="*/ 10 h 58"/>
                <a:gd name="T72" fmla="*/ 46 w 57"/>
                <a:gd name="T73" fmla="*/ 9 h 58"/>
                <a:gd name="T74" fmla="*/ 48 w 57"/>
                <a:gd name="T75" fmla="*/ 12 h 58"/>
                <a:gd name="T76" fmla="*/ 50 w 57"/>
                <a:gd name="T77" fmla="*/ 13 h 58"/>
                <a:gd name="T78" fmla="*/ 47 w 57"/>
                <a:gd name="T79" fmla="*/ 14 h 58"/>
                <a:gd name="T80" fmla="*/ 44 w 57"/>
                <a:gd name="T81" fmla="*/ 12 h 58"/>
                <a:gd name="T82" fmla="*/ 40 w 57"/>
                <a:gd name="T83" fmla="*/ 12 h 58"/>
                <a:gd name="T84" fmla="*/ 36 w 57"/>
                <a:gd name="T85" fmla="*/ 15 h 58"/>
                <a:gd name="T86" fmla="*/ 34 w 57"/>
                <a:gd name="T87" fmla="*/ 20 h 58"/>
                <a:gd name="T88" fmla="*/ 36 w 57"/>
                <a:gd name="T89" fmla="*/ 25 h 58"/>
                <a:gd name="T90" fmla="*/ 40 w 57"/>
                <a:gd name="T91" fmla="*/ 27 h 58"/>
                <a:gd name="T92" fmla="*/ 45 w 57"/>
                <a:gd name="T93" fmla="*/ 27 h 58"/>
                <a:gd name="T94" fmla="*/ 47 w 57"/>
                <a:gd name="T95" fmla="*/ 30 h 58"/>
                <a:gd name="T96" fmla="*/ 47 w 57"/>
                <a:gd name="T97" fmla="*/ 35 h 58"/>
                <a:gd name="T98" fmla="*/ 47 w 57"/>
                <a:gd name="T99" fmla="*/ 40 h 58"/>
                <a:gd name="T100" fmla="*/ 50 w 57"/>
                <a:gd name="T101" fmla="*/ 45 h 58"/>
                <a:gd name="T102" fmla="*/ 53 w 57"/>
                <a:gd name="T103" fmla="*/ 41 h 58"/>
                <a:gd name="T104" fmla="*/ 56 w 57"/>
                <a:gd name="T105" fmla="*/ 34 h 58"/>
                <a:gd name="T106" fmla="*/ 56 w 57"/>
                <a:gd name="T107" fmla="*/ 26 h 58"/>
                <a:gd name="T108" fmla="*/ 54 w 57"/>
                <a:gd name="T109" fmla="*/ 19 h 58"/>
                <a:gd name="T110" fmla="*/ 52 w 57"/>
                <a:gd name="T111" fmla="*/ 16 h 58"/>
                <a:gd name="T112" fmla="*/ 55 w 57"/>
                <a:gd name="T113" fmla="*/ 20 h 58"/>
                <a:gd name="T114" fmla="*/ 39 w 57"/>
                <a:gd name="T115" fmla="*/ 5 h 58"/>
                <a:gd name="T116" fmla="*/ 37 w 57"/>
                <a:gd name="T117" fmla="*/ 3 h 58"/>
                <a:gd name="T118" fmla="*/ 38 w 57"/>
                <a:gd name="T119" fmla="*/ 5 h 58"/>
                <a:gd name="T120" fmla="*/ 36 w 57"/>
                <a:gd name="T121" fmla="*/ 2 h 58"/>
                <a:gd name="T122" fmla="*/ 54 w 57"/>
                <a:gd name="T123" fmla="*/ 41 h 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57"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43" y="9"/>
                  </a:move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9"/>
                    <a:pt x="42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lose/>
                  <a:moveTo>
                    <a:pt x="55" y="19"/>
                  </a:moveTo>
                  <a:cubicBezTo>
                    <a:pt x="56" y="22"/>
                    <a:pt x="57" y="25"/>
                    <a:pt x="57" y="29"/>
                  </a:cubicBezTo>
                  <a:cubicBezTo>
                    <a:pt x="57" y="45"/>
                    <a:pt x="44" y="58"/>
                    <a:pt x="28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25"/>
                    <a:pt x="1" y="21"/>
                    <a:pt x="2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49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8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5" y="32"/>
                  </a:cubicBezTo>
                  <a:cubicBezTo>
                    <a:pt x="25" y="32"/>
                    <a:pt x="25" y="32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4" y="25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7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4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2"/>
                    <a:pt x="22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1"/>
                    <a:pt x="37" y="1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8"/>
                    <a:pt x="39" y="8"/>
                    <a:pt x="39" y="9"/>
                  </a:cubicBezTo>
                  <a:cubicBezTo>
                    <a:pt x="39" y="9"/>
                    <a:pt x="39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2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0"/>
                    <a:pt x="47" y="10"/>
                    <a:pt x="47" y="10"/>
                  </a:cubicBezTo>
                  <a:cubicBezTo>
                    <a:pt x="47" y="10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7" y="8"/>
                  </a:cubicBezTo>
                  <a:cubicBezTo>
                    <a:pt x="47" y="8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6" y="23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6"/>
                    <a:pt x="37" y="26"/>
                  </a:cubicBezTo>
                  <a:cubicBezTo>
                    <a:pt x="37" y="26"/>
                    <a:pt x="37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7" y="28"/>
                    <a:pt x="47" y="28"/>
                  </a:cubicBezTo>
                  <a:cubicBezTo>
                    <a:pt x="47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2"/>
                    <a:pt x="47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3"/>
                    <a:pt x="47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5"/>
                    <a:pt x="47" y="45"/>
                  </a:cubicBezTo>
                  <a:cubicBezTo>
                    <a:pt x="47" y="45"/>
                    <a:pt x="47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8" y="46"/>
                    <a:pt x="48" y="46"/>
                  </a:cubicBezTo>
                  <a:cubicBezTo>
                    <a:pt x="48" y="46"/>
                    <a:pt x="48" y="46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50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2" y="44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1" y="42"/>
                    <a:pt x="51" y="42"/>
                  </a:cubicBezTo>
                  <a:cubicBezTo>
                    <a:pt x="51" y="42"/>
                    <a:pt x="51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3" y="41"/>
                    <a:pt x="53" y="41"/>
                  </a:cubicBezTo>
                  <a:cubicBezTo>
                    <a:pt x="53" y="41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4" y="39"/>
                    <a:pt x="54" y="39"/>
                  </a:cubicBezTo>
                  <a:cubicBezTo>
                    <a:pt x="54" y="39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3"/>
                    <a:pt x="56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1" y="16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2"/>
                  </a:cubicBezTo>
                  <a:cubicBezTo>
                    <a:pt x="55" y="22"/>
                    <a:pt x="55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39" y="3"/>
                  </a:moveTo>
                  <a:cubicBezTo>
                    <a:pt x="39" y="3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  <a:moveTo>
                    <a:pt x="37" y="3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2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lose/>
                  <a:moveTo>
                    <a:pt x="55" y="38"/>
                  </a:moveTo>
                  <a:cubicBezTo>
                    <a:pt x="56" y="38"/>
                    <a:pt x="56" y="38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rgbClr val="2EA7E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grpSp>
        <p:nvGrpSpPr>
          <p:cNvPr id="4" name="组合 48">
            <a:extLst>
              <a:ext uri="{FF2B5EF4-FFF2-40B4-BE49-F238E27FC236}">
                <a16:creationId xmlns:a16="http://schemas.microsoft.com/office/drawing/2014/main" id="{A4931A2E-FCC2-002D-3256-4906A6E3C478}"/>
              </a:ext>
            </a:extLst>
          </p:cNvPr>
          <p:cNvGrpSpPr/>
          <p:nvPr userDrawn="1"/>
        </p:nvGrpSpPr>
        <p:grpSpPr>
          <a:xfrm>
            <a:off x="8343250" y="2308441"/>
            <a:ext cx="3240000" cy="3240000"/>
            <a:chOff x="4740390" y="5946187"/>
            <a:chExt cx="305647" cy="305644"/>
          </a:xfrm>
        </p:grpSpPr>
        <p:grpSp>
          <p:nvGrpSpPr>
            <p:cNvPr id="7" name="组合 49">
              <a:extLst>
                <a:ext uri="{FF2B5EF4-FFF2-40B4-BE49-F238E27FC236}">
                  <a16:creationId xmlns:a16="http://schemas.microsoft.com/office/drawing/2014/main" id="{866A97E3-65EB-8F9A-EDC3-59909EEE8332}"/>
                </a:ext>
              </a:extLst>
            </p:cNvPr>
            <p:cNvGrpSpPr/>
            <p:nvPr/>
          </p:nvGrpSpPr>
          <p:grpSpPr>
            <a:xfrm>
              <a:off x="4740390" y="5946187"/>
              <a:ext cx="305647" cy="305644"/>
              <a:chOff x="1517330" y="1125257"/>
              <a:chExt cx="2204282" cy="2204282"/>
            </a:xfrm>
          </p:grpSpPr>
          <p:sp>
            <p:nvSpPr>
              <p:cNvPr id="10" name="椭圆 51">
                <a:extLst>
                  <a:ext uri="{FF2B5EF4-FFF2-40B4-BE49-F238E27FC236}">
                    <a16:creationId xmlns:a16="http://schemas.microsoft.com/office/drawing/2014/main" id="{01811794-BCAD-926B-45DA-48D75078070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" name="椭圆 52">
                <a:extLst>
                  <a:ext uri="{FF2B5EF4-FFF2-40B4-BE49-F238E27FC236}">
                    <a16:creationId xmlns:a16="http://schemas.microsoft.com/office/drawing/2014/main" id="{CAFA8ABF-F688-AD84-2B4E-5DBE18FB2AEC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8" name="Freeform 39">
              <a:extLst>
                <a:ext uri="{FF2B5EF4-FFF2-40B4-BE49-F238E27FC236}">
                  <a16:creationId xmlns:a16="http://schemas.microsoft.com/office/drawing/2014/main" id="{1EFDCA82-AF73-33E9-0820-2F3847842E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14511" y="6022165"/>
              <a:ext cx="157403" cy="145529"/>
            </a:xfrm>
            <a:custGeom>
              <a:gdLst>
                <a:gd name="T0" fmla="*/ 43 w 57"/>
                <a:gd name="T1" fmla="*/ 9 h 58"/>
                <a:gd name="T2" fmla="*/ 4 w 57"/>
                <a:gd name="T3" fmla="*/ 22 h 58"/>
                <a:gd name="T4" fmla="*/ 5 w 57"/>
                <a:gd name="T5" fmla="*/ 25 h 58"/>
                <a:gd name="T6" fmla="*/ 6 w 57"/>
                <a:gd name="T7" fmla="*/ 30 h 58"/>
                <a:gd name="T8" fmla="*/ 7 w 57"/>
                <a:gd name="T9" fmla="*/ 35 h 58"/>
                <a:gd name="T10" fmla="*/ 10 w 57"/>
                <a:gd name="T11" fmla="*/ 39 h 58"/>
                <a:gd name="T12" fmla="*/ 12 w 57"/>
                <a:gd name="T13" fmla="*/ 41 h 58"/>
                <a:gd name="T14" fmla="*/ 13 w 57"/>
                <a:gd name="T15" fmla="*/ 49 h 58"/>
                <a:gd name="T16" fmla="*/ 16 w 57"/>
                <a:gd name="T17" fmla="*/ 52 h 58"/>
                <a:gd name="T18" fmla="*/ 17 w 57"/>
                <a:gd name="T19" fmla="*/ 51 h 58"/>
                <a:gd name="T20" fmla="*/ 18 w 57"/>
                <a:gd name="T21" fmla="*/ 47 h 58"/>
                <a:gd name="T22" fmla="*/ 20 w 57"/>
                <a:gd name="T23" fmla="*/ 41 h 58"/>
                <a:gd name="T24" fmla="*/ 24 w 57"/>
                <a:gd name="T25" fmla="*/ 36 h 58"/>
                <a:gd name="T26" fmla="*/ 26 w 57"/>
                <a:gd name="T27" fmla="*/ 33 h 58"/>
                <a:gd name="T28" fmla="*/ 22 w 57"/>
                <a:gd name="T29" fmla="*/ 30 h 58"/>
                <a:gd name="T30" fmla="*/ 19 w 57"/>
                <a:gd name="T31" fmla="*/ 29 h 58"/>
                <a:gd name="T32" fmla="*/ 16 w 57"/>
                <a:gd name="T33" fmla="*/ 26 h 58"/>
                <a:gd name="T34" fmla="*/ 12 w 57"/>
                <a:gd name="T35" fmla="*/ 24 h 58"/>
                <a:gd name="T36" fmla="*/ 8 w 57"/>
                <a:gd name="T37" fmla="*/ 24 h 58"/>
                <a:gd name="T38" fmla="*/ 6 w 57"/>
                <a:gd name="T39" fmla="*/ 22 h 58"/>
                <a:gd name="T40" fmla="*/ 6 w 57"/>
                <a:gd name="T41" fmla="*/ 18 h 58"/>
                <a:gd name="T42" fmla="*/ 4 w 57"/>
                <a:gd name="T43" fmla="*/ 19 h 58"/>
                <a:gd name="T44" fmla="*/ 6 w 57"/>
                <a:gd name="T45" fmla="*/ 15 h 58"/>
                <a:gd name="T46" fmla="*/ 9 w 57"/>
                <a:gd name="T47" fmla="*/ 15 h 58"/>
                <a:gd name="T48" fmla="*/ 11 w 57"/>
                <a:gd name="T49" fmla="*/ 13 h 58"/>
                <a:gd name="T50" fmla="*/ 15 w 57"/>
                <a:gd name="T51" fmla="*/ 9 h 58"/>
                <a:gd name="T52" fmla="*/ 16 w 57"/>
                <a:gd name="T53" fmla="*/ 8 h 58"/>
                <a:gd name="T54" fmla="*/ 21 w 57"/>
                <a:gd name="T55" fmla="*/ 6 h 58"/>
                <a:gd name="T56" fmla="*/ 17 w 57"/>
                <a:gd name="T57" fmla="*/ 4 h 58"/>
                <a:gd name="T58" fmla="*/ 16 w 57"/>
                <a:gd name="T59" fmla="*/ 4 h 58"/>
                <a:gd name="T60" fmla="*/ 24 w 57"/>
                <a:gd name="T61" fmla="*/ 1 h 58"/>
                <a:gd name="T62" fmla="*/ 27 w 57"/>
                <a:gd name="T63" fmla="*/ 3 h 58"/>
                <a:gd name="T64" fmla="*/ 41 w 57"/>
                <a:gd name="T65" fmla="*/ 3 h 58"/>
                <a:gd name="T66" fmla="*/ 39 w 57"/>
                <a:gd name="T67" fmla="*/ 6 h 58"/>
                <a:gd name="T68" fmla="*/ 42 w 57"/>
                <a:gd name="T69" fmla="*/ 10 h 58"/>
                <a:gd name="T70" fmla="*/ 44 w 57"/>
                <a:gd name="T71" fmla="*/ 10 h 58"/>
                <a:gd name="T72" fmla="*/ 46 w 57"/>
                <a:gd name="T73" fmla="*/ 9 h 58"/>
                <a:gd name="T74" fmla="*/ 48 w 57"/>
                <a:gd name="T75" fmla="*/ 12 h 58"/>
                <a:gd name="T76" fmla="*/ 50 w 57"/>
                <a:gd name="T77" fmla="*/ 13 h 58"/>
                <a:gd name="T78" fmla="*/ 47 w 57"/>
                <a:gd name="T79" fmla="*/ 14 h 58"/>
                <a:gd name="T80" fmla="*/ 44 w 57"/>
                <a:gd name="T81" fmla="*/ 12 h 58"/>
                <a:gd name="T82" fmla="*/ 40 w 57"/>
                <a:gd name="T83" fmla="*/ 12 h 58"/>
                <a:gd name="T84" fmla="*/ 36 w 57"/>
                <a:gd name="T85" fmla="*/ 15 h 58"/>
                <a:gd name="T86" fmla="*/ 34 w 57"/>
                <a:gd name="T87" fmla="*/ 20 h 58"/>
                <a:gd name="T88" fmla="*/ 36 w 57"/>
                <a:gd name="T89" fmla="*/ 25 h 58"/>
                <a:gd name="T90" fmla="*/ 40 w 57"/>
                <a:gd name="T91" fmla="*/ 27 h 58"/>
                <a:gd name="T92" fmla="*/ 45 w 57"/>
                <a:gd name="T93" fmla="*/ 27 h 58"/>
                <a:gd name="T94" fmla="*/ 47 w 57"/>
                <a:gd name="T95" fmla="*/ 30 h 58"/>
                <a:gd name="T96" fmla="*/ 47 w 57"/>
                <a:gd name="T97" fmla="*/ 35 h 58"/>
                <a:gd name="T98" fmla="*/ 47 w 57"/>
                <a:gd name="T99" fmla="*/ 40 h 58"/>
                <a:gd name="T100" fmla="*/ 50 w 57"/>
                <a:gd name="T101" fmla="*/ 45 h 58"/>
                <a:gd name="T102" fmla="*/ 53 w 57"/>
                <a:gd name="T103" fmla="*/ 41 h 58"/>
                <a:gd name="T104" fmla="*/ 56 w 57"/>
                <a:gd name="T105" fmla="*/ 34 h 58"/>
                <a:gd name="T106" fmla="*/ 56 w 57"/>
                <a:gd name="T107" fmla="*/ 26 h 58"/>
                <a:gd name="T108" fmla="*/ 54 w 57"/>
                <a:gd name="T109" fmla="*/ 19 h 58"/>
                <a:gd name="T110" fmla="*/ 52 w 57"/>
                <a:gd name="T111" fmla="*/ 16 h 58"/>
                <a:gd name="T112" fmla="*/ 55 w 57"/>
                <a:gd name="T113" fmla="*/ 20 h 58"/>
                <a:gd name="T114" fmla="*/ 39 w 57"/>
                <a:gd name="T115" fmla="*/ 5 h 58"/>
                <a:gd name="T116" fmla="*/ 37 w 57"/>
                <a:gd name="T117" fmla="*/ 3 h 58"/>
                <a:gd name="T118" fmla="*/ 38 w 57"/>
                <a:gd name="T119" fmla="*/ 5 h 58"/>
                <a:gd name="T120" fmla="*/ 36 w 57"/>
                <a:gd name="T121" fmla="*/ 2 h 58"/>
                <a:gd name="T122" fmla="*/ 54 w 57"/>
                <a:gd name="T123" fmla="*/ 41 h 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57"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43" y="9"/>
                  </a:move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9"/>
                    <a:pt x="42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lose/>
                  <a:moveTo>
                    <a:pt x="55" y="19"/>
                  </a:moveTo>
                  <a:cubicBezTo>
                    <a:pt x="56" y="22"/>
                    <a:pt x="57" y="25"/>
                    <a:pt x="57" y="29"/>
                  </a:cubicBezTo>
                  <a:cubicBezTo>
                    <a:pt x="57" y="45"/>
                    <a:pt x="44" y="58"/>
                    <a:pt x="28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25"/>
                    <a:pt x="1" y="21"/>
                    <a:pt x="2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49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8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5" y="32"/>
                  </a:cubicBezTo>
                  <a:cubicBezTo>
                    <a:pt x="25" y="32"/>
                    <a:pt x="25" y="32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4" y="25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7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4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2"/>
                    <a:pt x="22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1"/>
                    <a:pt x="37" y="1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8"/>
                    <a:pt x="39" y="8"/>
                    <a:pt x="39" y="9"/>
                  </a:cubicBezTo>
                  <a:cubicBezTo>
                    <a:pt x="39" y="9"/>
                    <a:pt x="39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2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0"/>
                    <a:pt x="47" y="10"/>
                    <a:pt x="47" y="10"/>
                  </a:cubicBezTo>
                  <a:cubicBezTo>
                    <a:pt x="47" y="10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7" y="8"/>
                  </a:cubicBezTo>
                  <a:cubicBezTo>
                    <a:pt x="47" y="8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6" y="23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6"/>
                    <a:pt x="37" y="26"/>
                  </a:cubicBezTo>
                  <a:cubicBezTo>
                    <a:pt x="37" y="26"/>
                    <a:pt x="37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7" y="28"/>
                    <a:pt x="47" y="28"/>
                  </a:cubicBezTo>
                  <a:cubicBezTo>
                    <a:pt x="47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2"/>
                    <a:pt x="47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3"/>
                    <a:pt x="47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5"/>
                    <a:pt x="47" y="45"/>
                  </a:cubicBezTo>
                  <a:cubicBezTo>
                    <a:pt x="47" y="45"/>
                    <a:pt x="47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8" y="46"/>
                    <a:pt x="48" y="46"/>
                  </a:cubicBezTo>
                  <a:cubicBezTo>
                    <a:pt x="48" y="46"/>
                    <a:pt x="48" y="46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50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2" y="44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1" y="42"/>
                    <a:pt x="51" y="42"/>
                  </a:cubicBezTo>
                  <a:cubicBezTo>
                    <a:pt x="51" y="42"/>
                    <a:pt x="51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3" y="41"/>
                    <a:pt x="53" y="41"/>
                  </a:cubicBezTo>
                  <a:cubicBezTo>
                    <a:pt x="53" y="41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4" y="39"/>
                    <a:pt x="54" y="39"/>
                  </a:cubicBezTo>
                  <a:cubicBezTo>
                    <a:pt x="54" y="39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3"/>
                    <a:pt x="56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1" y="16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2"/>
                  </a:cubicBezTo>
                  <a:cubicBezTo>
                    <a:pt x="55" y="22"/>
                    <a:pt x="55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39" y="3"/>
                  </a:moveTo>
                  <a:cubicBezTo>
                    <a:pt x="39" y="3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  <a:moveTo>
                    <a:pt x="37" y="3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2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lose/>
                  <a:moveTo>
                    <a:pt x="55" y="38"/>
                  </a:moveTo>
                  <a:cubicBezTo>
                    <a:pt x="56" y="38"/>
                    <a:pt x="56" y="38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7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233202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" name="组合 38">
            <a:extLst>
              <a:ext uri="{FF2B5EF4-FFF2-40B4-BE49-F238E27FC236}">
                <a16:creationId xmlns:a16="http://schemas.microsoft.com/office/drawing/2014/main" id="{0F870DA3-5B01-F71E-9018-8D1DAF1C069F}"/>
              </a:ext>
            </a:extLst>
          </p:cNvPr>
          <p:cNvGrpSpPr/>
          <p:nvPr userDrawn="1"/>
        </p:nvGrpSpPr>
        <p:grpSpPr>
          <a:xfrm>
            <a:off x="746760" y="2237130"/>
            <a:ext cx="3240000" cy="3240000"/>
            <a:chOff x="5638883" y="5946187"/>
            <a:chExt cx="305647" cy="305644"/>
          </a:xfrm>
        </p:grpSpPr>
        <p:grpSp>
          <p:nvGrpSpPr>
            <p:cNvPr id="4" name="组合 39">
              <a:extLst>
                <a:ext uri="{FF2B5EF4-FFF2-40B4-BE49-F238E27FC236}">
                  <a16:creationId xmlns:a16="http://schemas.microsoft.com/office/drawing/2014/main" id="{D00F3826-B199-7DE2-BC25-D93D3FCD4F1B}"/>
                </a:ext>
              </a:extLst>
            </p:cNvPr>
            <p:cNvGrpSpPr/>
            <p:nvPr/>
          </p:nvGrpSpPr>
          <p:grpSpPr>
            <a:xfrm>
              <a:off x="5638883" y="5946187"/>
              <a:ext cx="305647" cy="305644"/>
              <a:chOff x="1517330" y="1125257"/>
              <a:chExt cx="2204282" cy="2204282"/>
            </a:xfrm>
          </p:grpSpPr>
          <p:sp>
            <p:nvSpPr>
              <p:cNvPr id="7" name="椭圆 41">
                <a:extLst>
                  <a:ext uri="{FF2B5EF4-FFF2-40B4-BE49-F238E27FC236}">
                    <a16:creationId xmlns:a16="http://schemas.microsoft.com/office/drawing/2014/main" id="{1C7672FF-FF39-31D8-B138-5540B0E3735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" name="椭圆 42">
                <a:extLst>
                  <a:ext uri="{FF2B5EF4-FFF2-40B4-BE49-F238E27FC236}">
                    <a16:creationId xmlns:a16="http://schemas.microsoft.com/office/drawing/2014/main" id="{5345CFFD-4E4D-D659-47A5-1D1845523FD4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025B41AB-EFC9-1813-164E-5B6105A4D6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94390" y="6035130"/>
              <a:ext cx="194632" cy="113061"/>
            </a:xfrm>
            <a:custGeom>
              <a:gdLst>
                <a:gd name="T0" fmla="*/ 107 w 165"/>
                <a:gd name="T1" fmla="*/ 104 h 104"/>
                <a:gd name="T2" fmla="*/ 124 w 165"/>
                <a:gd name="T3" fmla="*/ 104 h 104"/>
                <a:gd name="T4" fmla="*/ 124 w 165"/>
                <a:gd name="T5" fmla="*/ 45 h 104"/>
                <a:gd name="T6" fmla="*/ 107 w 165"/>
                <a:gd name="T7" fmla="*/ 61 h 104"/>
                <a:gd name="T8" fmla="*/ 107 w 165"/>
                <a:gd name="T9" fmla="*/ 104 h 104"/>
                <a:gd name="T10" fmla="*/ 132 w 165"/>
                <a:gd name="T11" fmla="*/ 104 h 104"/>
                <a:gd name="T12" fmla="*/ 149 w 165"/>
                <a:gd name="T13" fmla="*/ 104 h 104"/>
                <a:gd name="T14" fmla="*/ 149 w 165"/>
                <a:gd name="T15" fmla="*/ 22 h 104"/>
                <a:gd name="T16" fmla="*/ 132 w 165"/>
                <a:gd name="T17" fmla="*/ 38 h 104"/>
                <a:gd name="T18" fmla="*/ 132 w 165"/>
                <a:gd name="T19" fmla="*/ 104 h 104"/>
                <a:gd name="T20" fmla="*/ 161 w 165"/>
                <a:gd name="T21" fmla="*/ 0 h 104"/>
                <a:gd name="T22" fmla="*/ 164 w 165"/>
                <a:gd name="T23" fmla="*/ 4 h 104"/>
                <a:gd name="T24" fmla="*/ 164 w 165"/>
                <a:gd name="T25" fmla="*/ 5 h 104"/>
                <a:gd name="T26" fmla="*/ 161 w 165"/>
                <a:gd name="T27" fmla="*/ 15 h 104"/>
                <a:gd name="T28" fmla="*/ 161 w 165"/>
                <a:gd name="T29" fmla="*/ 16 h 104"/>
                <a:gd name="T30" fmla="*/ 156 w 165"/>
                <a:gd name="T31" fmla="*/ 17 h 104"/>
                <a:gd name="T32" fmla="*/ 155 w 165"/>
                <a:gd name="T33" fmla="*/ 17 h 104"/>
                <a:gd name="T34" fmla="*/ 153 w 165"/>
                <a:gd name="T35" fmla="*/ 14 h 104"/>
                <a:gd name="T36" fmla="*/ 103 w 165"/>
                <a:gd name="T37" fmla="*/ 61 h 104"/>
                <a:gd name="T38" fmla="*/ 87 w 165"/>
                <a:gd name="T39" fmla="*/ 44 h 104"/>
                <a:gd name="T40" fmla="*/ 74 w 165"/>
                <a:gd name="T41" fmla="*/ 30 h 104"/>
                <a:gd name="T42" fmla="*/ 3 w 165"/>
                <a:gd name="T43" fmla="*/ 96 h 104"/>
                <a:gd name="T44" fmla="*/ 0 w 165"/>
                <a:gd name="T45" fmla="*/ 93 h 104"/>
                <a:gd name="T46" fmla="*/ 74 w 165"/>
                <a:gd name="T47" fmla="*/ 24 h 104"/>
                <a:gd name="T48" fmla="*/ 87 w 165"/>
                <a:gd name="T49" fmla="*/ 37 h 104"/>
                <a:gd name="T50" fmla="*/ 103 w 165"/>
                <a:gd name="T51" fmla="*/ 55 h 104"/>
                <a:gd name="T52" fmla="*/ 150 w 165"/>
                <a:gd name="T53" fmla="*/ 11 h 104"/>
                <a:gd name="T54" fmla="*/ 148 w 165"/>
                <a:gd name="T55" fmla="*/ 9 h 104"/>
                <a:gd name="T56" fmla="*/ 147 w 165"/>
                <a:gd name="T57" fmla="*/ 8 h 104"/>
                <a:gd name="T58" fmla="*/ 149 w 165"/>
                <a:gd name="T59" fmla="*/ 3 h 104"/>
                <a:gd name="T60" fmla="*/ 150 w 165"/>
                <a:gd name="T61" fmla="*/ 3 h 104"/>
                <a:gd name="T62" fmla="*/ 160 w 165"/>
                <a:gd name="T63" fmla="*/ 1 h 104"/>
                <a:gd name="T64" fmla="*/ 161 w 165"/>
                <a:gd name="T65" fmla="*/ 0 h 104"/>
                <a:gd name="T66" fmla="*/ 7 w 165"/>
                <a:gd name="T67" fmla="*/ 104 h 104"/>
                <a:gd name="T68" fmla="*/ 24 w 165"/>
                <a:gd name="T69" fmla="*/ 104 h 104"/>
                <a:gd name="T70" fmla="*/ 24 w 165"/>
                <a:gd name="T71" fmla="*/ 81 h 104"/>
                <a:gd name="T72" fmla="*/ 7 w 165"/>
                <a:gd name="T73" fmla="*/ 97 h 104"/>
                <a:gd name="T74" fmla="*/ 7 w 165"/>
                <a:gd name="T75" fmla="*/ 104 h 104"/>
                <a:gd name="T76" fmla="*/ 32 w 165"/>
                <a:gd name="T77" fmla="*/ 104 h 104"/>
                <a:gd name="T78" fmla="*/ 49 w 165"/>
                <a:gd name="T79" fmla="*/ 104 h 104"/>
                <a:gd name="T80" fmla="*/ 49 w 165"/>
                <a:gd name="T81" fmla="*/ 58 h 104"/>
                <a:gd name="T82" fmla="*/ 32 w 165"/>
                <a:gd name="T83" fmla="*/ 74 h 104"/>
                <a:gd name="T84" fmla="*/ 32 w 165"/>
                <a:gd name="T85" fmla="*/ 104 h 104"/>
                <a:gd name="T86" fmla="*/ 57 w 165"/>
                <a:gd name="T87" fmla="*/ 50 h 104"/>
                <a:gd name="T88" fmla="*/ 57 w 165"/>
                <a:gd name="T89" fmla="*/ 104 h 104"/>
                <a:gd name="T90" fmla="*/ 74 w 165"/>
                <a:gd name="T91" fmla="*/ 104 h 104"/>
                <a:gd name="T92" fmla="*/ 74 w 165"/>
                <a:gd name="T93" fmla="*/ 34 h 104"/>
                <a:gd name="T94" fmla="*/ 74 w 165"/>
                <a:gd name="T95" fmla="*/ 34 h 104"/>
                <a:gd name="T96" fmla="*/ 57 w 165"/>
                <a:gd name="T97" fmla="*/ 50 h 104"/>
                <a:gd name="T98" fmla="*/ 82 w 165"/>
                <a:gd name="T99" fmla="*/ 43 h 104"/>
                <a:gd name="T100" fmla="*/ 82 w 165"/>
                <a:gd name="T101" fmla="*/ 104 h 104"/>
                <a:gd name="T102" fmla="*/ 87 w 165"/>
                <a:gd name="T103" fmla="*/ 104 h 104"/>
                <a:gd name="T104" fmla="*/ 99 w 165"/>
                <a:gd name="T105" fmla="*/ 104 h 104"/>
                <a:gd name="T106" fmla="*/ 99 w 165"/>
                <a:gd name="T107" fmla="*/ 61 h 104"/>
                <a:gd name="T108" fmla="*/ 87 w 165"/>
                <a:gd name="T109" fmla="*/ 48 h 104"/>
                <a:gd name="T110" fmla="*/ 82 w 165"/>
                <a:gd name="T111" fmla="*/ 43 h 10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5" h="104">
                  <a:moveTo>
                    <a:pt x="107" y="104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07" y="61"/>
                    <a:pt x="107" y="61"/>
                    <a:pt x="107" y="61"/>
                  </a:cubicBezTo>
                  <a:cubicBezTo>
                    <a:pt x="107" y="104"/>
                    <a:pt x="107" y="104"/>
                    <a:pt x="107" y="104"/>
                  </a:cubicBezTo>
                  <a:close/>
                  <a:moveTo>
                    <a:pt x="132" y="104"/>
                  </a:moveTo>
                  <a:cubicBezTo>
                    <a:pt x="149" y="104"/>
                    <a:pt x="149" y="104"/>
                    <a:pt x="149" y="104"/>
                  </a:cubicBezTo>
                  <a:cubicBezTo>
                    <a:pt x="149" y="22"/>
                    <a:pt x="149" y="22"/>
                    <a:pt x="149" y="2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2" y="104"/>
                    <a:pt x="132" y="104"/>
                    <a:pt x="132" y="104"/>
                  </a:cubicBezTo>
                  <a:close/>
                  <a:moveTo>
                    <a:pt x="161" y="0"/>
                  </a:moveTo>
                  <a:cubicBezTo>
                    <a:pt x="164" y="0"/>
                    <a:pt x="165" y="2"/>
                    <a:pt x="164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63" y="8"/>
                    <a:pt x="162" y="12"/>
                    <a:pt x="161" y="15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0" y="19"/>
                    <a:pt x="158" y="19"/>
                    <a:pt x="156" y="17"/>
                  </a:cubicBezTo>
                  <a:cubicBezTo>
                    <a:pt x="155" y="17"/>
                    <a:pt x="155" y="17"/>
                    <a:pt x="155" y="17"/>
                  </a:cubicBezTo>
                  <a:cubicBezTo>
                    <a:pt x="154" y="16"/>
                    <a:pt x="154" y="15"/>
                    <a:pt x="153" y="14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7" y="37"/>
                    <a:pt x="87" y="37"/>
                    <a:pt x="87" y="37"/>
                  </a:cubicBezTo>
                  <a:cubicBezTo>
                    <a:pt x="103" y="55"/>
                    <a:pt x="103" y="55"/>
                    <a:pt x="103" y="55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49" y="10"/>
                    <a:pt x="148" y="9"/>
                    <a:pt x="148" y="9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5" y="6"/>
                    <a:pt x="146" y="4"/>
                    <a:pt x="149" y="3"/>
                  </a:cubicBezTo>
                  <a:cubicBezTo>
                    <a:pt x="150" y="3"/>
                    <a:pt x="150" y="3"/>
                    <a:pt x="150" y="3"/>
                  </a:cubicBezTo>
                  <a:cubicBezTo>
                    <a:pt x="152" y="2"/>
                    <a:pt x="157" y="1"/>
                    <a:pt x="160" y="1"/>
                  </a:cubicBezTo>
                  <a:cubicBezTo>
                    <a:pt x="161" y="0"/>
                    <a:pt x="161" y="0"/>
                    <a:pt x="161" y="0"/>
                  </a:cubicBezTo>
                  <a:close/>
                  <a:moveTo>
                    <a:pt x="7" y="104"/>
                  </a:moveTo>
                  <a:cubicBezTo>
                    <a:pt x="24" y="104"/>
                    <a:pt x="24" y="104"/>
                    <a:pt x="24" y="104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7" y="97"/>
                    <a:pt x="7" y="97"/>
                    <a:pt x="7" y="97"/>
                  </a:cubicBezTo>
                  <a:cubicBezTo>
                    <a:pt x="7" y="104"/>
                    <a:pt x="7" y="104"/>
                    <a:pt x="7" y="104"/>
                  </a:cubicBezTo>
                  <a:close/>
                  <a:moveTo>
                    <a:pt x="32" y="104"/>
                  </a:moveTo>
                  <a:cubicBezTo>
                    <a:pt x="49" y="104"/>
                    <a:pt x="49" y="104"/>
                    <a:pt x="49" y="104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32" y="104"/>
                    <a:pt x="32" y="104"/>
                    <a:pt x="32" y="104"/>
                  </a:cubicBezTo>
                  <a:close/>
                  <a:moveTo>
                    <a:pt x="57" y="50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57" y="50"/>
                    <a:pt x="57" y="50"/>
                    <a:pt x="57" y="50"/>
                  </a:cubicBezTo>
                  <a:close/>
                  <a:moveTo>
                    <a:pt x="82" y="43"/>
                  </a:moveTo>
                  <a:cubicBezTo>
                    <a:pt x="82" y="104"/>
                    <a:pt x="82" y="104"/>
                    <a:pt x="82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9" y="104"/>
                    <a:pt x="99" y="104"/>
                    <a:pt x="99" y="104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87" y="48"/>
                    <a:pt x="87" y="48"/>
                    <a:pt x="87" y="48"/>
                  </a:cubicBezTo>
                  <a:lnTo>
                    <a:pt x="82" y="43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2EA7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0739591-6F80-03B9-68FB-3302837D5D70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526"/>
            <a:ext cx="12192000" cy="6858000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125E6B77-A820-60D3-F237-2BB7843B3F46}"/>
              </a:ext>
            </a:extLst>
          </p:cNvPr>
          <p:cNvGrpSpPr/>
          <p:nvPr userDrawn="1"/>
        </p:nvGrpSpPr>
        <p:grpSpPr>
          <a:xfrm>
            <a:off x="9939566" y="131509"/>
            <a:ext cx="2194559" cy="1080000"/>
            <a:chOff x="9997441" y="131509"/>
            <a:chExt cx="2194559" cy="1080000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60859A5C-723B-0791-E02B-1FC25352E9FA}"/>
                </a:ext>
              </a:extLst>
            </p:cNvPr>
            <p:cNvGrpSpPr/>
            <p:nvPr/>
          </p:nvGrpSpPr>
          <p:grpSpPr>
            <a:xfrm rot="10800000">
              <a:off x="9997441" y="131509"/>
              <a:ext cx="2194559" cy="1080000"/>
              <a:chOff x="-1354596" y="1053296"/>
              <a:chExt cx="2592377" cy="1152000"/>
            </a:xfrm>
            <a:solidFill>
              <a:srgbClr val="4686C9"/>
            </a:solidFill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1D009657-9EC1-E7FF-9505-408AC72E4776}"/>
                  </a:ext>
                </a:extLst>
              </p:cNvPr>
              <p:cNvSpPr/>
              <p:nvPr/>
            </p:nvSpPr>
            <p:spPr>
              <a:xfrm>
                <a:off x="-1354596" y="1053296"/>
                <a:ext cx="2106950" cy="1152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0" name="Flowchart: Connector 19">
                <a:extLst>
                  <a:ext uri="{FF2B5EF4-FFF2-40B4-BE49-F238E27FC236}">
                    <a16:creationId xmlns:a16="http://schemas.microsoft.com/office/drawing/2014/main" id="{F992DE8E-995A-9CF5-35E4-15DA672D25D4}"/>
                  </a:ext>
                </a:extLst>
              </p:cNvPr>
              <p:cNvSpPr/>
              <p:nvPr/>
            </p:nvSpPr>
            <p:spPr>
              <a:xfrm>
                <a:off x="85781" y="1053296"/>
                <a:ext cx="1152000" cy="1152000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411BAF4-F369-DF23-0547-8CA0580D84F6}"/>
                </a:ext>
              </a:extLst>
            </p:cNvPr>
            <p:cNvSpPr txBox="1"/>
            <p:nvPr/>
          </p:nvSpPr>
          <p:spPr>
            <a:xfrm>
              <a:off x="10317265" y="204282"/>
              <a:ext cx="1757125" cy="8466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solidFill>
                    <a:schemeClr val="bg1"/>
                  </a:solidFill>
                </a:rPr>
                <a:t>数智创新</a:t>
              </a:r>
              <a:endParaRPr lang="en-US" altLang="zh-CN" sz="2800">
                <a:solidFill>
                  <a:schemeClr val="bg1"/>
                </a:solidFill>
              </a:endParaRPr>
            </a:p>
            <a:p>
              <a:r>
                <a:rPr lang="zh-CN" altLang="en-US" sz="2800">
                  <a:solidFill>
                    <a:schemeClr val="bg1"/>
                  </a:solidFill>
                </a:rPr>
                <a:t>变革未来</a:t>
              </a:r>
              <a:endParaRPr lang="en-US" altLang="zh-CN" sz="280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5623011024201005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extBox 14"/>
          <p:cNvSpPr txBox="1"/>
          <p:nvPr/>
        </p:nvSpPr>
        <p:spPr>
          <a:xfrm>
            <a:off x="1087217" y="2900574"/>
            <a:ext cx="9665664" cy="802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200" b="1">
                <a:solidFill>
                  <a:srgbClr val="0039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指检在儿童肛肠疾病中的运用</a:t>
            </a:r>
            <a:endParaRPr lang="en-US" altLang="zh-CN" sz="4200" b="1">
              <a:solidFill>
                <a:srgbClr val="0039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DB93DD-8314-CC2E-0444-E8DC6CC887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526"/>
            <a:ext cx="12192000" cy="6858000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3136740" y="3108818"/>
            <a:ext cx="8032828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indent="-685800" defTabSz="914377">
              <a:lnSpc>
                <a:spcPts val="5000"/>
              </a:lnSpc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 指检在儿童肛肠疾病的适用性
 指检前的准备工作与注意事项
 指检的操作步骤及技巧
 指检结果的评估与解读
 指检在常见肛肠疾病中的应用
 指检的局限性及替代方案
 指检对儿童心理的影响及应对
 指检在儿童肛肠疾病治疗中的作用</a:t>
            </a:r>
          </a:p>
        </p:txBody>
      </p:sp>
      <p:grpSp>
        <p:nvGrpSpPr>
          <p:cNvPr id="10" name="组合 1">
            <a:extLst>
              <a:ext uri="{FF2B5EF4-FFF2-40B4-BE49-F238E27FC236}">
                <a16:creationId xmlns:a16="http://schemas.microsoft.com/office/drawing/2014/main" id="{82131953-FF7F-A4AB-6E30-956A37615C41}"/>
              </a:ext>
            </a:extLst>
          </p:cNvPr>
          <p:cNvGrpSpPr/>
          <p:nvPr/>
        </p:nvGrpSpPr>
        <p:grpSpPr>
          <a:xfrm>
            <a:off x="532109" y="191308"/>
            <a:ext cx="1979598" cy="1715045"/>
            <a:chOff x="5247894" y="3088828"/>
            <a:chExt cx="1655322" cy="1440000"/>
          </a:xfrm>
        </p:grpSpPr>
        <p:sp>
          <p:nvSpPr>
            <p:cNvPr id="11" name="椭圆 13">
              <a:extLst>
                <a:ext uri="{FF2B5EF4-FFF2-40B4-BE49-F238E27FC236}">
                  <a16:creationId xmlns:a16="http://schemas.microsoft.com/office/drawing/2014/main" id="{509B2036-5F74-3D21-6616-75CD51A97177}"/>
                </a:ext>
              </a:extLst>
            </p:cNvPr>
            <p:cNvSpPr/>
            <p:nvPr userDrawn="1"/>
          </p:nvSpPr>
          <p:spPr>
            <a:xfrm>
              <a:off x="5376000" y="3088828"/>
              <a:ext cx="1440000" cy="14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529419BA-3417-7846-C539-4714E5A3F00C}"/>
                </a:ext>
              </a:extLst>
            </p:cNvPr>
            <p:cNvSpPr txBox="1"/>
            <p:nvPr userDrawn="1"/>
          </p:nvSpPr>
          <p:spPr>
            <a:xfrm>
              <a:off x="5247894" y="3895918"/>
              <a:ext cx="1655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Adobe 宋体 Std L" pitchFamily="18" charset="-122"/>
                </a:rPr>
                <a:t>Contents Page</a:t>
              </a:r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endParaRPr>
            </a:p>
          </p:txBody>
        </p:sp>
        <p:sp>
          <p:nvSpPr>
            <p:cNvPr id="13" name="文本框 13">
              <a:extLst>
                <a:ext uri="{FF2B5EF4-FFF2-40B4-BE49-F238E27FC236}">
                  <a16:creationId xmlns:a16="http://schemas.microsoft.com/office/drawing/2014/main" id="{C6BACFCD-D4D6-549E-7972-E55AF8F360B9}"/>
                </a:ext>
              </a:extLst>
            </p:cNvPr>
            <p:cNvSpPr txBox="1"/>
            <p:nvPr userDrawn="1"/>
          </p:nvSpPr>
          <p:spPr>
            <a:xfrm>
              <a:off x="5247894" y="3435952"/>
              <a:ext cx="1655322" cy="43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800" b="1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/>
                </a:rPr>
                <a:t>目录页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指检在儿童肛肠疾病的适用性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指检在儿童肛肠疾病中的运用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指检在儿童肛肠疾病的适用性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指检在儿童肛肠疾病中的运用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指检作为初步诊断工具，对于儿童肛肠疾病的筛查具有重要作用，能够发现肛裂、肛瘘、直肠息肉等疾病。</a:t>
            </a:r>
          </a:p>
          <a:p>
            <a:r>
              <a:t>2. 指检操作简便、快速，对儿童造成的疼痛较小，适合于儿童患者的检查。</a:t>
            </a:r>
          </a:p>
          <a:p>
            <a:r>
              <a:t>3. 指检可以评估肛门括约肌的功能状态，为后续治疗提供依据。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指检在儿童肛肠疾病中的准确性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指检的准确性受多种因素影响，包括操作者的经验和技术水平。</a:t>
            </a:r>
          </a:p>
          <a:p>
            <a:r>
              <a:t>2. 对于某些复杂的肛肠疾病，如低位直肠癌，指检可能无法准确诊断，需要结合其他检查方法。</a:t>
            </a:r>
          </a:p>
          <a:p>
            <a:r>
              <a:t>3. 研究表明，指检在儿童肛肠疾病中的敏感性约为80%，特异性约为95%，但仍需结合其他检查结果以提高诊断准确性。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指检在儿童肛肠疾病的适用性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指检在儿童肛肠疾病中的安全性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指检是一种低风险的检查方法，但在操作过程中仍需注意避免对儿童造成不必要的伤害。</a:t>
            </a:r>
          </a:p>
          <a:p>
            <a:r>
              <a:t>2. 应确保检查前对儿童进行充分的安抚和准备工作，以减少其恐惧感和不适感。</a:t>
            </a:r>
          </a:p>
          <a:p>
            <a:r>
              <a:t>3. 操作时应轻柔、缓慢地进行，避免粗暴操作导致肛门或直肠损伤。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指检在儿童肛肠疾病中的应用范围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指检适用于初步评估儿童肛肠疾病的症状，如便秘、便血、排便困难等。</a:t>
            </a:r>
          </a:p>
          <a:p>
            <a:r>
              <a:t>2. 对于疑似肛裂、肛瘘、直肠息肉等疾病的儿童，指检可作为首选的诊断方法。</a:t>
            </a:r>
          </a:p>
          <a:p>
            <a:r>
              <a:t>3. 指检也可用于监测已确诊的肛肠疾病患儿的治疗效果和病情变化。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指检在儿童肛肠疾病的适用性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指检在儿童肛肠疾病中的局限性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指检无法替代结肠镜、超声等其他检查方法，对于复杂或深部的肛肠疾病可能存在漏诊风险。</a:t>
            </a:r>
          </a:p>
          <a:p>
            <a:r>
              <a:t>2. 指检无法提供组织病理学信息，对于疑似恶性肿瘤的儿童患者，需进一步进行活检或其他检查。</a:t>
            </a:r>
          </a:p>
          <a:p>
            <a:r>
              <a:t>3. 由于儿童的解剖结构和生理特点，指检在儿童中的应用具有一定局限性，需要根据具体情况选择合适的检查方法。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指检在儿童肛肠疾病中的发展趋势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随着医疗技术的发展，指检在儿童肛肠疾病中的应用将更加精细化、个性化。</a:t>
            </a:r>
          </a:p>
          <a:p>
            <a:r>
              <a:t>2. 未来可能会开发出更先进的辅助设备，提高指检的准确性和舒适度，减少儿童的恐惧感。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指检前的准备工作与注意事项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指检在儿童肛肠疾病中的运用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指检前的准备工作与注意事项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指检前的准备工作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环境准备：确保检查室清洁、安静，并配备必要的医疗设备和急救药品。检查床应舒适且适合儿童使用。</a:t>
            </a:r>
          </a:p>
          <a:p>
            <a:r>
              <a:t>2. 患者准备：向儿童及其家长解释指检的目的、过程及可能的不适感，以获得他们的配合和理解。对于年龄较小的儿童，可以通过讲故事或给予小奖励来安抚其情绪。</a:t>
            </a:r>
          </a:p>
          <a:p>
            <a:r>
              <a:t>3. 医护人员准备：医护人员需穿戴整洁的工作服、手套，并进行手部消毒。准备好润滑剂、无菌手套、无菌纱布等物品。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注意事项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操作轻柔：在进行指检时，动作要轻柔，避免对儿童造成不必要的疼痛或损伤。</a:t>
            </a:r>
          </a:p>
          <a:p>
            <a:r>
              <a:t>2. 观察细致：仔细感受直肠壁的质地、有无肿块、疼痛点等异常，同时注意观察儿童的反应，以便及时发现异常情况。</a:t>
            </a:r>
          </a:p>
          <a:p>
            <a:r>
              <a:t>3. 保护隐私：尽量减少其他人员在场，尊重儿童和家长的隐私。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指检前的准备工作与注意事项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指检适应症与禁忌症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适应症：适用于疑似便秘、肛裂、肛瘘、肛门狭窄、直肠脱垂等疾病的诊断。</a:t>
            </a:r>
          </a:p>
          <a:p>
            <a:r>
              <a:t>2. 禁忌症：急性腹膜炎、严重心脏病、肠道感染性疾病等情况下不宜进行指检。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指检技巧与方法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正确姿势：指导儿童采取左侧卧位或膝胸位，以放松腹部肌肉，便于操作。</a:t>
            </a:r>
          </a:p>
          <a:p>
            <a:r>
              <a:t>2. 润滑处理：在手指上涂抹适量润滑剂，以减少摩擦力，降低不适感。</a:t>
            </a:r>
          </a:p>
          <a:p>
            <a:r>
              <a:t>3. 检查深度：缓慢插入手指至直肠第二折处（距肛门约7-10cm），避免过深导致损伤。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指检前的准备工作与注意事项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指检后处理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清洁卫生：检查完毕后，及时清洁儿童臀部，保持卫生。</a:t>
            </a:r>
          </a:p>
          <a:p>
            <a:r>
              <a:t>2. 结果记录：详细记录指检过程中的发现，包括直肠壁的触感、有无出血、肿块等，为后续治疗提供依据。</a:t>
            </a:r>
          </a:p>
          <a:p>
            <a:r>
              <a:t>3. 心理安抚：检查结束后，给予儿童表扬和安慰，帮助他们克服恐惧心理。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指检在儿童肛肠疾病中的应用价值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早期诊断：指检有助于及时发现儿童肛肠疾病，如肛裂、肛瘘等，提高治疗效果。</a:t>
            </a:r>
          </a:p>
          <a:p>
            <a:r>
              <a:t>2. 评估病情：通过指检可以初步判断疾病的严重程度，为制定治疗方案提供参考。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指检的操作步骤及技巧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指检在儿童肛肠疾病中的运用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指检的操作步骤及技巧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准备工作：确保操作环境清洁，准备必要的医疗器材，包括手套、润滑剂和无菌纱布等。</a:t>
            </a:r>
          </a:p>
          <a:p>
            <a:r>
              <a:t>2. 患儿体位：根据患儿的年龄和体型选择合适的体位，如膝胸位、侧卧位或仰卧位，以确保检查的顺利进行。</a:t>
            </a:r>
          </a:p>
          <a:p>
            <a:r>
              <a:t>3. 润滑与保护：在手指上涂抹足够的润滑剂以减少摩擦，并使用无菌纱布保护肛门周围的皮肤。</a:t>
            </a:r>
          </a:p>
          <a:p>
            <a:r>
              <a:t>4. 触诊手法：缓慢而稳定地插入手指，进行直肠和肛门的触诊，注意感受肿块、疼痛点或其他异常结构。</a:t>
            </a:r>
          </a:p>
          <a:p>
            <a:r>
              <a:t>5. 观察反应：观察患儿的反应，如有不适应立即停止检查，并与患儿沟通以缓解其紧张情绪。</a:t>
            </a:r>
          </a:p>
          <a:p>
            <a:r>
              <a:t>6. 记录结果：详细记录检查过程中发现的任何异常情况，为后续诊断和治疗提供依据。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指检技巧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轻柔操作：在进行指检时，动作需轻柔以避免对患儿造成不必要的疼痛或伤害。</a:t>
            </a:r>
          </a:p>
          <a:p>
            <a:r>
              <a:t>2. 深度与范围：适度深入，避免过度探查，以免引起患儿的恐惧感或损伤肠道组织。</a:t>
            </a:r>
          </a:p>
          <a:p>
            <a:r>
              <a:t>3. 全面触诊：确保全面覆盖直肠和肛门的各个区域，以便发现潜在的病变。</a:t>
            </a:r>
          </a:p>
          <a:p>
            <a:r>
              <a:t>4. 经验积累：通过不断实践和经验积累，提高指检的准确性和效率。</a:t>
            </a:r>
          </a:p>
          <a:p>
            <a:r>
              <a:t>5. 与其他检查结合：指检可作为初步筛查手段，但应与其他检查方法（如内镜、影像学检查）相结合以提高诊断准确性。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指检操作步骤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指检结果的评估与解读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指检在儿童肛肠疾病中的运用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指检结果的评估与解读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指检结果的评估与解读：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指检结果的正常表现：正常肛门和直肠在指检时表现为肛门口松弛，内括约肌不紧张，肛镜下黏膜光滑，无肿块及压痛。直肠腔深且宽大，肠壁柔软，无异常增厚或肿块。</a:t>
            </a:r>
          </a:p>
          <a:p>
            <a:r>
              <a:t>2. 指检结果的异常表现：异常指检可能触及到肛裂、肛瘘、肛乳头肥大、直肠息肉、直肠炎、肛周脓肿、肛管直肠癌等病变。每种病变都有其特定的触感和形态特征，如肛裂表现为肛管皮肤线状裂伤；肛瘘可触及条索状物，有轻微波动感；直肠息肉为圆形、质软、可移动的肿块；直肠炎则可能触及黏膜粗糙或疼痛敏感区域。</a:t>
            </a:r>
          </a:p>
          <a:p>
            <a:r>
              <a:t>3. 指检结果的临床意义：指检是儿童肛肠疾病诊断的重要手段，对于发现早期病变、指导治疗方案选择以及评估治疗效果具有重要价值。例如，通过指检可以初步判断肛管直肠癌的分期，从而决定手术方式。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https://d.book118.com/656230110242010053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6">
      <vt:lpstr>Arial</vt:lpstr>
      <vt:lpstr>Calibri</vt:lpstr>
      <vt:lpstr>黑体</vt:lpstr>
      <vt:lpstr>微软雅黑</vt:lpstr>
      <vt:lpstr>Wingdings</vt:lpstr>
      <vt:lpstr>Franklin Gothic Book</vt:lpstr>
      <vt:lpstr>宋体</vt:lpstr>
      <vt:lpstr>仿宋_GB2312</vt:lpstr>
      <vt:lpstr>Agency FB</vt:lpstr>
      <vt:lpstr>Adobe 宋体 Std L</vt:lpstr>
      <vt:lpstr>Office Theme</vt:lpstr>
      <vt:lpstr>PowerPoint Presentation</vt:lpstr>
      <vt:lpstr>PowerPoint Presentation</vt:lpstr>
      <vt:lpstr> 指检在儿童肛肠疾病的适用性</vt:lpstr>
      <vt:lpstr> 指检在儿童肛肠疾病的适用性</vt:lpstr>
      <vt:lpstr> 指检在儿童肛肠疾病的适用性</vt:lpstr>
      <vt:lpstr> 指检在儿童肛肠疾病的适用性</vt:lpstr>
      <vt:lpstr> 指检前的准备工作与注意事项</vt:lpstr>
      <vt:lpstr> 指检前的准备工作与注意事项</vt:lpstr>
      <vt:lpstr> 指检前的准备工作与注意事项</vt:lpstr>
      <vt:lpstr> 指检前的准备工作与注意事项</vt:lpstr>
      <vt:lpstr> 指检的操作步骤及技巧</vt:lpstr>
      <vt:lpstr> 指检的操作步骤及技巧</vt:lpstr>
      <vt:lpstr> 指检结果的评估与解读</vt:lpstr>
      <vt:lpstr> 指检结果的评估与解读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2024-09-20T21:02:52.832</cp:lastPrinted>
  <dcterms:created xsi:type="dcterms:W3CDTF">2024-09-20T13:02:52Z</dcterms:created>
  <dcterms:modified xsi:type="dcterms:W3CDTF">2024-09-20T13:02:54Z</dcterms:modified>
</cp:coreProperties>
</file>