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645B14-F76B-4DB3-A47E-8332645221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BCCACD-27A9-4747-95DD-3EAE26AA10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FD8DA5-C486-4652-8F1A-2A2DB4E19B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D62AAF-72DF-464D-BEA5-4F09FB42D9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BB4D61B-D234-44E7-A2D4-F908E58789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6F01E00-CDA1-449B-B641-7E94010EC3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F87A67E-3587-4513-BEEA-E16E0179D0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CE085B-6AD0-4D86-9DEF-E74F81FD03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69C6C4-5456-4A57-B2D2-99D3849383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FA2EB1-ECF6-4666-B2B5-074EC57980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D0A9F1-03F3-4729-96DA-262FC494D3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6235050144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设备管理案例运营指南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设备管理策略与规划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设备管理实施与运营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设备管理数据分析与优化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设备管理团队建设与培训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设备管理案例分享与经验总结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设备管理概述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542" r="1654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设备管理是对企业生产经营所需的各类设备进行全生命周期管理，包括设备规划、选购、安装、调试、使用、维护、更新和报废等各个环节。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设备管理是企业运营的基础，直接影响生产效率、产品质量和运营成本。有效的设备管理能确保设备安全、稳定运行，提高设备利用率，降低维修成本，从而提升企业竞争力。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设备管理重要性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设备管理的定义与重要性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92337" y="2672075"/>
            <a:ext cx="2207272" cy="22072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76903" y="1099688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334724" y="1099688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34724" y="2964493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334724" y="4921535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6903" y="4921535"/>
            <a:ext cx="4410075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6903" y="2964493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76903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设备管理目标：确保设备安全、可靠、高效运行，实现设备全生命周期成本最优化和企业经济效益最大化。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76903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设备管理原则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76903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预防为主，注重维护保养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334724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全员参与，强化责任意识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334724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依靠科技，推进智能化管理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334724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持续改进，追求卓越绩效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96912" y="3176650"/>
            <a:ext cx="1198122" cy="1198122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设备管理的目标与原则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设备管理的历史与发展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设备管理历史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设备管理经历了从经验管理、科学管理到现代管理的发展历程。随着工业革命的推进和科技的进步，设备管理逐渐从简单的维修保养向全生命周期管理转变。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设备管理发展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当前，设备管理正朝着智能化、信息化、绿色化方向发展。物联网、大数据、人工智能等新技术在设备管理中的应用日益广泛，为设备管理提供了更多创新手段。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设备管理策略与规划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50" r="18750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需求分析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市场调研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采购计划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供应商选择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设备采购策略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明确设备采购的目的和需求，包括设备类型、数量、性能等。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制定设备采购计划，包括预算、采购时间、采购方式等。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了解设备市场情况，包括设备品牌、价格、质量等。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评估供应商的综合实力，包括产品质量、售后服务、价格等。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对设备使用人员进行专业培训，确保正确使用设备。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设备使用培训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制定设备维护计划，包括定期维护、预防性维护等。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设备维护计划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及时处理设备故障，确保设备正常运行。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故障处理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对设备运行数据进行分析，优化设备使用和维护策略。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数据分析与优化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设备使用与维护策略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根据设备使用情况和技术发展，制定设备更新计划。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更新计划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报废标准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资源再利用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新技术引入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明确设备报废的标准和流程，包括设备损坏、技术落后等。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对报废设备进行资源再利用，减少浪费和环境污染。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关注新技术发展，及时引入新技术，提高设备运行效率和质量。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设备更新与报废策略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目标设定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建立设备管理组织架构，明确各部门职责和协作方式。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组织架构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制度流程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监督检查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对设备管理执行情况进行监督检查，确保各项措施有效落实。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设定设备管理目标，包括设备完好率、故障率等。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制定设备管理制度和流程，规范设备管理行为。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设备管理规划制定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设备管理实施与运营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087237" y="4692872"/>
            <a:ext cx="2429542" cy="1127284"/>
            <a:chOff x="6087237" y="4692872"/>
            <a:chExt cx="2429542" cy="1127284"/>
          </a:xfrm>
        </p:grpSpPr>
        <p:sp>
          <p:nvSpPr>
            <p:cNvPr id="3" name="Freeform 3"/>
            <p:cNvSpPr/>
            <p:nvPr/>
          </p:nvSpPr>
          <p:spPr>
            <a:xfrm>
              <a:off x="6087237" y="4692872"/>
              <a:ext cx="2429542" cy="1127284"/>
            </a:xfrm>
            <a:custGeom>
              <a:rect l="l" t="t" r="r" b="b"/>
              <a:pathLst>
                <a:path w="292" h="135">
                  <a:moveTo>
                    <a:pt x="130" y="19"/>
                  </a:moveTo>
                  <a:cubicBezTo>
                    <a:pt x="75" y="38"/>
                    <a:pt x="31" y="73"/>
                    <a:pt x="0" y="118"/>
                  </a:cubicBezTo>
                  <a:cubicBezTo>
                    <a:pt x="52" y="134"/>
                    <a:pt x="108" y="135"/>
                    <a:pt x="163" y="116"/>
                  </a:cubicBezTo>
                  <a:cubicBezTo>
                    <a:pt x="218" y="97"/>
                    <a:pt x="262" y="61"/>
                    <a:pt x="292" y="17"/>
                  </a:cubicBezTo>
                  <a:cubicBezTo>
                    <a:pt x="241" y="0"/>
                    <a:pt x="184" y="0"/>
                    <a:pt x="130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421499" y="5019484"/>
              <a:ext cx="311944" cy="273653"/>
            </a:xfrm>
            <a:custGeom>
              <a:rect l="l" t="t" r="r" b="b"/>
              <a:pathLst>
                <a:path w="582612" h="511175">
                  <a:moveTo>
                    <a:pt x="563781" y="169863"/>
                  </a:moveTo>
                  <a:cubicBezTo>
                    <a:pt x="567547" y="181115"/>
                    <a:pt x="571313" y="192367"/>
                    <a:pt x="575080" y="199869"/>
                  </a:cubicBezTo>
                  <a:cubicBezTo>
                    <a:pt x="578846" y="214872"/>
                    <a:pt x="578846" y="226124"/>
                    <a:pt x="582612" y="237376"/>
                  </a:cubicBezTo>
                  <a:cubicBezTo>
                    <a:pt x="582612" y="237376"/>
                    <a:pt x="582612" y="241126"/>
                    <a:pt x="582612" y="241126"/>
                  </a:cubicBezTo>
                  <a:cubicBezTo>
                    <a:pt x="582612" y="241126"/>
                    <a:pt x="582612" y="241126"/>
                    <a:pt x="582612" y="267381"/>
                  </a:cubicBezTo>
                  <a:cubicBezTo>
                    <a:pt x="582612" y="271132"/>
                    <a:pt x="582612" y="278633"/>
                    <a:pt x="582612" y="282384"/>
                  </a:cubicBezTo>
                  <a:cubicBezTo>
                    <a:pt x="575080" y="327392"/>
                    <a:pt x="552482" y="368650"/>
                    <a:pt x="514820" y="394905"/>
                  </a:cubicBezTo>
                  <a:cubicBezTo>
                    <a:pt x="480924" y="424910"/>
                    <a:pt x="439496" y="436162"/>
                    <a:pt x="398068" y="436162"/>
                  </a:cubicBezTo>
                  <a:cubicBezTo>
                    <a:pt x="326510" y="436162"/>
                    <a:pt x="258718" y="436162"/>
                    <a:pt x="187161" y="436162"/>
                  </a:cubicBezTo>
                  <a:cubicBezTo>
                    <a:pt x="187161" y="436162"/>
                    <a:pt x="187161" y="436162"/>
                    <a:pt x="179628" y="436162"/>
                  </a:cubicBezTo>
                  <a:cubicBezTo>
                    <a:pt x="179628" y="436162"/>
                    <a:pt x="179628" y="436162"/>
                    <a:pt x="179628" y="511176"/>
                  </a:cubicBezTo>
                  <a:cubicBezTo>
                    <a:pt x="179628" y="507426"/>
                    <a:pt x="175862" y="507426"/>
                    <a:pt x="175862" y="507426"/>
                  </a:cubicBezTo>
                  <a:cubicBezTo>
                    <a:pt x="130667" y="473669"/>
                    <a:pt x="85473" y="439913"/>
                    <a:pt x="40278" y="406157"/>
                  </a:cubicBezTo>
                  <a:cubicBezTo>
                    <a:pt x="40278" y="402406"/>
                    <a:pt x="36512" y="402406"/>
                    <a:pt x="36512" y="402406"/>
                  </a:cubicBezTo>
                  <a:cubicBezTo>
                    <a:pt x="81707" y="364899"/>
                    <a:pt x="130667" y="327392"/>
                    <a:pt x="179628" y="293636"/>
                  </a:cubicBezTo>
                  <a:cubicBezTo>
                    <a:pt x="179628" y="293636"/>
                    <a:pt x="179628" y="293636"/>
                    <a:pt x="179628" y="364899"/>
                  </a:cubicBezTo>
                  <a:cubicBezTo>
                    <a:pt x="183394" y="364899"/>
                    <a:pt x="183394" y="364899"/>
                    <a:pt x="187161" y="364899"/>
                  </a:cubicBezTo>
                  <a:cubicBezTo>
                    <a:pt x="258718" y="364899"/>
                    <a:pt x="330276" y="364899"/>
                    <a:pt x="401834" y="364899"/>
                  </a:cubicBezTo>
                  <a:cubicBezTo>
                    <a:pt x="465860" y="364899"/>
                    <a:pt x="514820" y="312390"/>
                    <a:pt x="511054" y="248628"/>
                  </a:cubicBezTo>
                  <a:cubicBezTo>
                    <a:pt x="511054" y="237376"/>
                    <a:pt x="507288" y="229874"/>
                    <a:pt x="503522" y="218622"/>
                  </a:cubicBezTo>
                  <a:cubicBezTo>
                    <a:pt x="503522" y="218622"/>
                    <a:pt x="503522" y="214872"/>
                    <a:pt x="507288" y="214872"/>
                  </a:cubicBezTo>
                  <a:cubicBezTo>
                    <a:pt x="526119" y="199869"/>
                    <a:pt x="544950" y="184866"/>
                    <a:pt x="563781" y="169863"/>
                  </a:cubicBezTo>
                  <a:close/>
                  <a:moveTo>
                    <a:pt x="401388" y="0"/>
                  </a:moveTo>
                  <a:cubicBezTo>
                    <a:pt x="401388" y="0"/>
                    <a:pt x="405139" y="0"/>
                    <a:pt x="405139" y="3757"/>
                  </a:cubicBezTo>
                  <a:cubicBezTo>
                    <a:pt x="450155" y="37571"/>
                    <a:pt x="495170" y="71384"/>
                    <a:pt x="540185" y="105198"/>
                  </a:cubicBezTo>
                  <a:cubicBezTo>
                    <a:pt x="543937" y="105198"/>
                    <a:pt x="543937" y="105198"/>
                    <a:pt x="547688" y="108955"/>
                  </a:cubicBezTo>
                  <a:cubicBezTo>
                    <a:pt x="498921" y="146526"/>
                    <a:pt x="450155" y="180341"/>
                    <a:pt x="401388" y="217911"/>
                  </a:cubicBezTo>
                  <a:cubicBezTo>
                    <a:pt x="401388" y="217911"/>
                    <a:pt x="401388" y="217911"/>
                    <a:pt x="401388" y="146526"/>
                  </a:cubicBezTo>
                  <a:cubicBezTo>
                    <a:pt x="397636" y="146526"/>
                    <a:pt x="397636" y="146526"/>
                    <a:pt x="393885" y="146526"/>
                  </a:cubicBezTo>
                  <a:cubicBezTo>
                    <a:pt x="322611" y="146526"/>
                    <a:pt x="255088" y="146526"/>
                    <a:pt x="183813" y="146526"/>
                  </a:cubicBezTo>
                  <a:cubicBezTo>
                    <a:pt x="120041" y="146526"/>
                    <a:pt x="67523" y="199126"/>
                    <a:pt x="71275" y="259239"/>
                  </a:cubicBezTo>
                  <a:cubicBezTo>
                    <a:pt x="75026" y="270511"/>
                    <a:pt x="75026" y="281782"/>
                    <a:pt x="78777" y="289296"/>
                  </a:cubicBezTo>
                  <a:cubicBezTo>
                    <a:pt x="78777" y="293053"/>
                    <a:pt x="78777" y="296810"/>
                    <a:pt x="75026" y="296810"/>
                  </a:cubicBezTo>
                  <a:cubicBezTo>
                    <a:pt x="60021" y="311839"/>
                    <a:pt x="41264" y="323110"/>
                    <a:pt x="18756" y="338138"/>
                  </a:cubicBezTo>
                  <a:cubicBezTo>
                    <a:pt x="15005" y="330624"/>
                    <a:pt x="11254" y="319353"/>
                    <a:pt x="7502" y="308082"/>
                  </a:cubicBezTo>
                  <a:cubicBezTo>
                    <a:pt x="3751" y="296810"/>
                    <a:pt x="3751" y="285539"/>
                    <a:pt x="0" y="270511"/>
                  </a:cubicBezTo>
                  <a:cubicBezTo>
                    <a:pt x="0" y="270511"/>
                    <a:pt x="0" y="270511"/>
                    <a:pt x="0" y="266754"/>
                  </a:cubicBezTo>
                  <a:cubicBezTo>
                    <a:pt x="0" y="266754"/>
                    <a:pt x="0" y="266754"/>
                    <a:pt x="0" y="244211"/>
                  </a:cubicBezTo>
                  <a:cubicBezTo>
                    <a:pt x="0" y="236697"/>
                    <a:pt x="0" y="232940"/>
                    <a:pt x="0" y="225426"/>
                  </a:cubicBezTo>
                  <a:cubicBezTo>
                    <a:pt x="7502" y="180341"/>
                    <a:pt x="30010" y="142769"/>
                    <a:pt x="67523" y="112712"/>
                  </a:cubicBezTo>
                  <a:cubicBezTo>
                    <a:pt x="101285" y="86413"/>
                    <a:pt x="142549" y="71384"/>
                    <a:pt x="187565" y="71384"/>
                  </a:cubicBezTo>
                  <a:cubicBezTo>
                    <a:pt x="255088" y="71384"/>
                    <a:pt x="322611" y="71384"/>
                    <a:pt x="393885" y="71384"/>
                  </a:cubicBezTo>
                  <a:cubicBezTo>
                    <a:pt x="393885" y="71384"/>
                    <a:pt x="393885" y="71384"/>
                    <a:pt x="401388" y="71384"/>
                  </a:cubicBezTo>
                  <a:cubicBezTo>
                    <a:pt x="401388" y="71384"/>
                    <a:pt x="401388" y="71384"/>
                    <a:pt x="40138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6087237" y="3581590"/>
            <a:ext cx="1515142" cy="2095595"/>
          </a:xfrm>
          <a:custGeom>
            <a:rect l="l" t="t" r="r" b="b"/>
            <a:pathLst>
              <a:path w="182" h="251">
                <a:moveTo>
                  <a:pt x="49" y="96"/>
                </a:moveTo>
                <a:cubicBezTo>
                  <a:pt x="15" y="143"/>
                  <a:pt x="0" y="197"/>
                  <a:pt x="1" y="251"/>
                </a:cubicBezTo>
                <a:cubicBezTo>
                  <a:pt x="52" y="235"/>
                  <a:pt x="99" y="203"/>
                  <a:pt x="132" y="156"/>
                </a:cubicBezTo>
                <a:cubicBezTo>
                  <a:pt x="166" y="109"/>
                  <a:pt x="182" y="54"/>
                  <a:pt x="181" y="0"/>
                </a:cubicBezTo>
                <a:cubicBezTo>
                  <a:pt x="130" y="16"/>
                  <a:pt x="83" y="49"/>
                  <a:pt x="49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859714" y="4236053"/>
            <a:ext cx="352711" cy="269463"/>
            <a:chOff x="6859714" y="4236053"/>
            <a:chExt cx="352711" cy="269463"/>
          </a:xfrm>
        </p:grpSpPr>
        <p:sp>
          <p:nvSpPr>
            <p:cNvPr id="7" name="Freeform 7"/>
            <p:cNvSpPr/>
            <p:nvPr/>
          </p:nvSpPr>
          <p:spPr>
            <a:xfrm>
              <a:off x="6859714" y="4236053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88873" y="4306634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67887" y="4692872"/>
            <a:ext cx="2419350" cy="1127284"/>
            <a:chOff x="3667887" y="4692872"/>
            <a:chExt cx="2419350" cy="1127284"/>
          </a:xfrm>
        </p:grpSpPr>
        <p:sp>
          <p:nvSpPr>
            <p:cNvPr id="10" name="Freeform 10"/>
            <p:cNvSpPr/>
            <p:nvPr/>
          </p:nvSpPr>
          <p:spPr>
            <a:xfrm>
              <a:off x="3667887" y="4692872"/>
              <a:ext cx="2419350" cy="1127284"/>
            </a:xfrm>
            <a:custGeom>
              <a:rect l="l" t="t" r="r" b="b"/>
              <a:pathLst>
                <a:path w="291" h="135">
                  <a:moveTo>
                    <a:pt x="162" y="19"/>
                  </a:moveTo>
                  <a:cubicBezTo>
                    <a:pt x="217" y="38"/>
                    <a:pt x="261" y="73"/>
                    <a:pt x="291" y="118"/>
                  </a:cubicBezTo>
                  <a:cubicBezTo>
                    <a:pt x="240" y="134"/>
                    <a:pt x="184" y="135"/>
                    <a:pt x="129" y="116"/>
                  </a:cubicBezTo>
                  <a:cubicBezTo>
                    <a:pt x="74" y="97"/>
                    <a:pt x="30" y="61"/>
                    <a:pt x="0" y="17"/>
                  </a:cubicBezTo>
                  <a:cubicBezTo>
                    <a:pt x="51" y="0"/>
                    <a:pt x="108" y="0"/>
                    <a:pt x="162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465034" y="500414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Freeform 12"/>
          <p:cNvSpPr/>
          <p:nvPr/>
        </p:nvSpPr>
        <p:spPr>
          <a:xfrm>
            <a:off x="4582287" y="3581590"/>
            <a:ext cx="1513713" cy="2095595"/>
          </a:xfrm>
          <a:custGeom>
            <a:rect l="l" t="t" r="r" b="b"/>
            <a:pathLst>
              <a:path w="182" h="251">
                <a:moveTo>
                  <a:pt x="133" y="96"/>
                </a:moveTo>
                <a:cubicBezTo>
                  <a:pt x="167" y="143"/>
                  <a:pt x="182" y="197"/>
                  <a:pt x="181" y="251"/>
                </a:cubicBezTo>
                <a:cubicBezTo>
                  <a:pt x="130" y="235"/>
                  <a:pt x="83" y="203"/>
                  <a:pt x="50" y="156"/>
                </a:cubicBezTo>
                <a:cubicBezTo>
                  <a:pt x="16" y="109"/>
                  <a:pt x="0" y="54"/>
                  <a:pt x="1" y="0"/>
                </a:cubicBezTo>
                <a:cubicBezTo>
                  <a:pt x="52" y="16"/>
                  <a:pt x="99" y="49"/>
                  <a:pt x="133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996434" y="4236053"/>
            <a:ext cx="313754" cy="313849"/>
            <a:chOff x="4996434" y="4236053"/>
            <a:chExt cx="313754" cy="313849"/>
          </a:xfrm>
        </p:grpSpPr>
        <p:sp>
          <p:nvSpPr>
            <p:cNvPr id="14" name="Freeform 14"/>
            <p:cNvSpPr/>
            <p:nvPr/>
          </p:nvSpPr>
          <p:spPr>
            <a:xfrm>
              <a:off x="4996434" y="4265200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5069300" y="4338066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152644" y="4236053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7" name="Freeform 17"/>
          <p:cNvSpPr/>
          <p:nvPr/>
        </p:nvSpPr>
        <p:spPr>
          <a:xfrm>
            <a:off x="5664327" y="3097435"/>
            <a:ext cx="856012" cy="2579751"/>
          </a:xfrm>
          <a:custGeom>
            <a:rect l="l" t="t" r="r" b="b"/>
            <a:pathLst>
              <a:path w="103" h="309">
                <a:moveTo>
                  <a:pt x="0" y="154"/>
                </a:moveTo>
                <a:cubicBezTo>
                  <a:pt x="0" y="212"/>
                  <a:pt x="19" y="266"/>
                  <a:pt x="51" y="309"/>
                </a:cubicBezTo>
                <a:cubicBezTo>
                  <a:pt x="84" y="266"/>
                  <a:pt x="103" y="212"/>
                  <a:pt x="103" y="154"/>
                </a:cubicBezTo>
                <a:cubicBezTo>
                  <a:pt x="103" y="97"/>
                  <a:pt x="84" y="43"/>
                  <a:pt x="51" y="0"/>
                </a:cubicBezTo>
                <a:cubicBezTo>
                  <a:pt x="19" y="43"/>
                  <a:pt x="0" y="97"/>
                  <a:pt x="0" y="15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984843" y="3986974"/>
            <a:ext cx="215074" cy="313658"/>
          </a:xfrm>
          <a:custGeom>
            <a:rect l="l" t="t" r="r" b="b"/>
            <a:pathLst>
              <a:path w="107" h="156">
                <a:moveTo>
                  <a:pt x="43" y="156"/>
                </a:moveTo>
                <a:cubicBezTo>
                  <a:pt x="40" y="155"/>
                  <a:pt x="37" y="154"/>
                  <a:pt x="34" y="152"/>
                </a:cubicBezTo>
                <a:cubicBezTo>
                  <a:pt x="31" y="150"/>
                  <a:pt x="29" y="147"/>
                  <a:pt x="27" y="143"/>
                </a:cubicBezTo>
                <a:cubicBezTo>
                  <a:pt x="27" y="142"/>
                  <a:pt x="27" y="142"/>
                  <a:pt x="25" y="141"/>
                </a:cubicBezTo>
                <a:cubicBezTo>
                  <a:pt x="19" y="138"/>
                  <a:pt x="16" y="130"/>
                  <a:pt x="19" y="123"/>
                </a:cubicBezTo>
                <a:cubicBezTo>
                  <a:pt x="19" y="123"/>
                  <a:pt x="19" y="122"/>
                  <a:pt x="19" y="121"/>
                </a:cubicBezTo>
                <a:cubicBezTo>
                  <a:pt x="18" y="118"/>
                  <a:pt x="17" y="115"/>
                  <a:pt x="19" y="111"/>
                </a:cubicBezTo>
                <a:cubicBezTo>
                  <a:pt x="19" y="110"/>
                  <a:pt x="19" y="110"/>
                  <a:pt x="18" y="109"/>
                </a:cubicBezTo>
                <a:cubicBezTo>
                  <a:pt x="18" y="106"/>
                  <a:pt x="17" y="104"/>
                  <a:pt x="17" y="101"/>
                </a:cubicBezTo>
                <a:cubicBezTo>
                  <a:pt x="16" y="96"/>
                  <a:pt x="14" y="91"/>
                  <a:pt x="12" y="86"/>
                </a:cubicBezTo>
                <a:cubicBezTo>
                  <a:pt x="9" y="81"/>
                  <a:pt x="6" y="76"/>
                  <a:pt x="4" y="71"/>
                </a:cubicBezTo>
                <a:cubicBezTo>
                  <a:pt x="1" y="62"/>
                  <a:pt x="0" y="53"/>
                  <a:pt x="1" y="44"/>
                </a:cubicBezTo>
                <a:cubicBezTo>
                  <a:pt x="5" y="25"/>
                  <a:pt x="15" y="12"/>
                  <a:pt x="33" y="4"/>
                </a:cubicBezTo>
                <a:cubicBezTo>
                  <a:pt x="38" y="2"/>
                  <a:pt x="43" y="0"/>
                  <a:pt x="49" y="0"/>
                </a:cubicBezTo>
                <a:cubicBezTo>
                  <a:pt x="49" y="0"/>
                  <a:pt x="50" y="0"/>
                  <a:pt x="50" y="0"/>
                </a:cubicBezTo>
                <a:cubicBezTo>
                  <a:pt x="56" y="0"/>
                  <a:pt x="56" y="0"/>
                  <a:pt x="56" y="0"/>
                </a:cubicBezTo>
                <a:cubicBezTo>
                  <a:pt x="60" y="0"/>
                  <a:pt x="63" y="1"/>
                  <a:pt x="67" y="1"/>
                </a:cubicBezTo>
                <a:cubicBezTo>
                  <a:pt x="76" y="4"/>
                  <a:pt x="84" y="8"/>
                  <a:pt x="90" y="15"/>
                </a:cubicBezTo>
                <a:cubicBezTo>
                  <a:pt x="97" y="22"/>
                  <a:pt x="102" y="30"/>
                  <a:pt x="104" y="40"/>
                </a:cubicBezTo>
                <a:cubicBezTo>
                  <a:pt x="107" y="53"/>
                  <a:pt x="105" y="65"/>
                  <a:pt x="99" y="77"/>
                </a:cubicBezTo>
                <a:cubicBezTo>
                  <a:pt x="97" y="81"/>
                  <a:pt x="95" y="85"/>
                  <a:pt x="93" y="89"/>
                </a:cubicBezTo>
                <a:cubicBezTo>
                  <a:pt x="90" y="94"/>
                  <a:pt x="89" y="99"/>
                  <a:pt x="89" y="105"/>
                </a:cubicBezTo>
                <a:cubicBezTo>
                  <a:pt x="89" y="105"/>
                  <a:pt x="88" y="106"/>
                  <a:pt x="88" y="107"/>
                </a:cubicBezTo>
                <a:cubicBezTo>
                  <a:pt x="88" y="108"/>
                  <a:pt x="88" y="112"/>
                  <a:pt x="88" y="113"/>
                </a:cubicBezTo>
                <a:cubicBezTo>
                  <a:pt x="89" y="116"/>
                  <a:pt x="88" y="119"/>
                  <a:pt x="87" y="121"/>
                </a:cubicBezTo>
                <a:cubicBezTo>
                  <a:pt x="87" y="122"/>
                  <a:pt x="87" y="123"/>
                  <a:pt x="87" y="123"/>
                </a:cubicBezTo>
                <a:cubicBezTo>
                  <a:pt x="90" y="130"/>
                  <a:pt x="87" y="138"/>
                  <a:pt x="80" y="141"/>
                </a:cubicBezTo>
                <a:cubicBezTo>
                  <a:pt x="80" y="142"/>
                  <a:pt x="79" y="142"/>
                  <a:pt x="79" y="143"/>
                </a:cubicBezTo>
                <a:cubicBezTo>
                  <a:pt x="76" y="150"/>
                  <a:pt x="71" y="154"/>
                  <a:pt x="64" y="155"/>
                </a:cubicBezTo>
                <a:cubicBezTo>
                  <a:pt x="64" y="155"/>
                  <a:pt x="63" y="155"/>
                  <a:pt x="63" y="156"/>
                </a:cubicBezTo>
                <a:lnTo>
                  <a:pt x="43" y="156"/>
                </a:lnTo>
                <a:close/>
                <a:moveTo>
                  <a:pt x="53" y="107"/>
                </a:moveTo>
                <a:cubicBezTo>
                  <a:pt x="60" y="107"/>
                  <a:pt x="67" y="107"/>
                  <a:pt x="74" y="107"/>
                </a:cubicBezTo>
                <a:cubicBezTo>
                  <a:pt x="77" y="107"/>
                  <a:pt x="79" y="106"/>
                  <a:pt x="79" y="103"/>
                </a:cubicBezTo>
                <a:cubicBezTo>
                  <a:pt x="79" y="103"/>
                  <a:pt x="79" y="103"/>
                  <a:pt x="79" y="102"/>
                </a:cubicBezTo>
                <a:cubicBezTo>
                  <a:pt x="80" y="98"/>
                  <a:pt x="81" y="93"/>
                  <a:pt x="82" y="89"/>
                </a:cubicBezTo>
                <a:cubicBezTo>
                  <a:pt x="85" y="84"/>
                  <a:pt x="87" y="79"/>
                  <a:pt x="90" y="74"/>
                </a:cubicBezTo>
                <a:cubicBezTo>
                  <a:pt x="95" y="65"/>
                  <a:pt x="97" y="55"/>
                  <a:pt x="95" y="45"/>
                </a:cubicBezTo>
                <a:cubicBezTo>
                  <a:pt x="93" y="33"/>
                  <a:pt x="87" y="23"/>
                  <a:pt x="77" y="17"/>
                </a:cubicBezTo>
                <a:cubicBezTo>
                  <a:pt x="62" y="7"/>
                  <a:pt x="46" y="7"/>
                  <a:pt x="31" y="16"/>
                </a:cubicBezTo>
                <a:cubicBezTo>
                  <a:pt x="15" y="25"/>
                  <a:pt x="8" y="43"/>
                  <a:pt x="11" y="61"/>
                </a:cubicBezTo>
                <a:cubicBezTo>
                  <a:pt x="12" y="67"/>
                  <a:pt x="15" y="72"/>
                  <a:pt x="18" y="77"/>
                </a:cubicBezTo>
                <a:cubicBezTo>
                  <a:pt x="23" y="85"/>
                  <a:pt x="26" y="94"/>
                  <a:pt x="27" y="103"/>
                </a:cubicBezTo>
                <a:cubicBezTo>
                  <a:pt x="27" y="106"/>
                  <a:pt x="29" y="107"/>
                  <a:pt x="32" y="107"/>
                </a:cubicBezTo>
                <a:cubicBezTo>
                  <a:pt x="39" y="107"/>
                  <a:pt x="46" y="107"/>
                  <a:pt x="53" y="107"/>
                </a:cubicBezTo>
                <a:moveTo>
                  <a:pt x="53" y="120"/>
                </a:moveTo>
                <a:cubicBezTo>
                  <a:pt x="60" y="120"/>
                  <a:pt x="67" y="120"/>
                  <a:pt x="74" y="120"/>
                </a:cubicBezTo>
                <a:cubicBezTo>
                  <a:pt x="76" y="120"/>
                  <a:pt x="77" y="119"/>
                  <a:pt x="78" y="118"/>
                </a:cubicBezTo>
                <a:cubicBezTo>
                  <a:pt x="80" y="115"/>
                  <a:pt x="77" y="112"/>
                  <a:pt x="74" y="112"/>
                </a:cubicBezTo>
                <a:cubicBezTo>
                  <a:pt x="64" y="112"/>
                  <a:pt x="54" y="112"/>
                  <a:pt x="44" y="112"/>
                </a:cubicBezTo>
                <a:cubicBezTo>
                  <a:pt x="40" y="112"/>
                  <a:pt x="36" y="112"/>
                  <a:pt x="32" y="112"/>
                </a:cubicBezTo>
                <a:cubicBezTo>
                  <a:pt x="30" y="112"/>
                  <a:pt x="29" y="112"/>
                  <a:pt x="28" y="114"/>
                </a:cubicBezTo>
                <a:cubicBezTo>
                  <a:pt x="27" y="117"/>
                  <a:pt x="29" y="120"/>
                  <a:pt x="32" y="120"/>
                </a:cubicBezTo>
                <a:cubicBezTo>
                  <a:pt x="39" y="120"/>
                  <a:pt x="46" y="120"/>
                  <a:pt x="53" y="120"/>
                </a:cubicBezTo>
                <a:moveTo>
                  <a:pt x="53" y="124"/>
                </a:moveTo>
                <a:cubicBezTo>
                  <a:pt x="46" y="124"/>
                  <a:pt x="39" y="124"/>
                  <a:pt x="32" y="124"/>
                </a:cubicBezTo>
                <a:cubicBezTo>
                  <a:pt x="30" y="124"/>
                  <a:pt x="29" y="125"/>
                  <a:pt x="28" y="127"/>
                </a:cubicBezTo>
                <a:cubicBezTo>
                  <a:pt x="27" y="130"/>
                  <a:pt x="29" y="133"/>
                  <a:pt x="32" y="133"/>
                </a:cubicBezTo>
                <a:cubicBezTo>
                  <a:pt x="42" y="133"/>
                  <a:pt x="52" y="133"/>
                  <a:pt x="62" y="133"/>
                </a:cubicBezTo>
                <a:cubicBezTo>
                  <a:pt x="66" y="133"/>
                  <a:pt x="70" y="133"/>
                  <a:pt x="74" y="133"/>
                </a:cubicBezTo>
                <a:cubicBezTo>
                  <a:pt x="76" y="133"/>
                  <a:pt x="77" y="132"/>
                  <a:pt x="78" y="130"/>
                </a:cubicBezTo>
                <a:cubicBezTo>
                  <a:pt x="80" y="127"/>
                  <a:pt x="77" y="124"/>
                  <a:pt x="74" y="124"/>
                </a:cubicBezTo>
                <a:cubicBezTo>
                  <a:pt x="67" y="124"/>
                  <a:pt x="60" y="124"/>
                  <a:pt x="53" y="124"/>
                </a:cubicBezTo>
                <a:moveTo>
                  <a:pt x="70" y="137"/>
                </a:moveTo>
                <a:cubicBezTo>
                  <a:pt x="36" y="137"/>
                  <a:pt x="36" y="137"/>
                  <a:pt x="36" y="137"/>
                </a:cubicBezTo>
                <a:cubicBezTo>
                  <a:pt x="36" y="142"/>
                  <a:pt x="39" y="146"/>
                  <a:pt x="44" y="146"/>
                </a:cubicBezTo>
                <a:cubicBezTo>
                  <a:pt x="50" y="146"/>
                  <a:pt x="56" y="146"/>
                  <a:pt x="62" y="146"/>
                </a:cubicBezTo>
                <a:cubicBezTo>
                  <a:pt x="67" y="146"/>
                  <a:pt x="70" y="142"/>
                  <a:pt x="70" y="137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设备采购与验收流程</a:t>
              </a:r>
            </a:p>
          </p:txBody>
        </p:sp>
      </p:grpSp>
      <p:sp>
        <p:nvSpPr>
          <p:cNvPr id="41" name="TextBox 41"/>
          <p:cNvSpPr txBox="1"/>
          <p:nvPr/>
        </p:nvSpPr>
        <p:spPr>
          <a:xfrm>
            <a:off x="4398507" y="1008278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采购审批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4630337" y="1360840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将采购申请提交给相关部门负责人审批，确保采购行为符合公司政策和预算要求。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1070038" y="1975579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市场调研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301868" y="2328140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收集市场信息，对比不同品牌、型号设备的性能、价格、售后服务等，为采购决策提供依据。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771" y="416177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采购申请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535601" y="4514336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根据实际需求，填写设备采购申请表，明确设备名称、规格型号、数量、预算等关键信息。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733442" y="1975579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合同签订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7965273" y="2328140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与供应商签订采购合同，明确设备交付时间、付款方式、质量保证等条款。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8451818" y="416177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设备验收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8683648" y="4514336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在设备交付后，组织专业人员进行验收，检查设备数量、质量、性能等是否符合合同要求，并填写验收报告。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使用登记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每次使用设备前，使用人需在设备使用登记簿上签字，记录使用时间、使用目的等信息。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报废处理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对达到报废标准的设备进行报废处理，填写报废申请表，经审批后进行处置。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保养维护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定期对设备进行保养维护，确保设备处于良好状态，延长设备使用寿命。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设备台账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建立设备台账，记录设备的名称、规格型号、数量、使用部门、使用人等信息。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设备使用登记与管理制度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22317" r="22317"/>
          <a:stretch>
            <a:fillRect/>
          </a:stretch>
        </p:blipFill>
        <p:spPr>
          <a:xfrm>
            <a:off x="8437172" y="1327341"/>
            <a:ext cx="3341641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根据设备类型和使用情况，制定设备维护与保养计划，明确维护周期、维护内容、责任人等。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制定计划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按照计划对设备进行定期维护，包括清洁、润滑、紧固、调整等操作。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实施维护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详细记录设备的保养情况，包括保养时间、保养内容、更换零部件等信息。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保养记录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根据设备实际运行情况和维护效果，及时调整维护与保养计划，确保计划的合理性和有效性。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计划调整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设备维护与保养计划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https://d.book118.com/656235050144010051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2024-09-17T13:24:52.622</cp:lastPrinted>
  <dcterms:created xsi:type="dcterms:W3CDTF">2024-09-17T05:24:52Z</dcterms:created>
  <dcterms:modified xsi:type="dcterms:W3CDTF">2024-09-17T05:24:54Z</dcterms:modified>
</cp:coreProperties>
</file>