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D600C0-6531-44AB-A278-5418E87411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F7431D-26D9-4257-A689-981BAFF360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2B1AC4-7962-4A78-A176-0A7D3E8CE7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52B877-3100-454A-A874-8E7E847064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43E3D3-6CF7-4A54-8B52-D4A68838E2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7D062A-FF79-4637-BB6E-8F5924AB27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4E1A1B-E980-47A7-8B44-E1872544D3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B40C13-E508-412E-B44E-D92E3822BE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CCD0F0-4F50-4268-A84A-43F43422AD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507BE9-7BDD-4ED0-B36D-75B371B3BB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22BAAE-BA2E-44FE-944B-A7EACCC06C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7002052121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营销计划百科知识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营销计划概述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营销策略与工具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营销计划的执行与监控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营销计划案例分析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未来营销趋势与展望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营销计划概述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392" b="539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营销计划是一套详细的策略和行动方案，旨在实现企业的营销目标。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营销计划的主要目的是帮助企业识别目标市场、制定营销策略、配置资源、监控执行和评估效果，从而达成销售和利润目标。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定义与目的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167" r="131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短期营销计划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通常覆盖6个月到1年，主要关注促销活动、广告投放和销售执行等短期战术问题。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长期营销计划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通常覆盖3-5年，主要关注市场趋势、竞争态势和产品定位等长期战略问题。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中期营销计划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通常覆盖1-2年，主要关注产品推广、渠道策略和销售目标等中期战略问题。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营销计划的种类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明确方向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资源整合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绩效评估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营销计划的重要性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3726" r="372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31280" r="3128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营销计划为企业提供了明确的发展方向，帮助企业把握市场机会和应对挑战。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营销计划有助于企业整合内外部资源，优化资源配置，提高资源利用效率。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营销计划为团队成员提供了共同的目标和行动纲领，有助于增强团队协作精神。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营销计划为企业提供了绩效评估的依据，有助于企业监控执行效果并及时调整策略。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营销策略与工具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5417784">
            <a:off x="6197479" y="2448496"/>
            <a:ext cx="1568482" cy="1639538"/>
          </a:xfrm>
          <a:custGeom>
            <a:rect l="l" t="t" r="r" b="b"/>
            <a:pathLst>
              <a:path w="3790823" h="3962533">
                <a:moveTo>
                  <a:pt x="2850411" y="1980294"/>
                </a:moveTo>
                <a:cubicBezTo>
                  <a:pt x="2850411" y="1463429"/>
                  <a:pt x="2431409" y="1044427"/>
                  <a:pt x="1914544" y="1044427"/>
                </a:cubicBezTo>
                <a:cubicBezTo>
                  <a:pt x="1397679" y="1044427"/>
                  <a:pt x="978677" y="1463429"/>
                  <a:pt x="978677" y="1980294"/>
                </a:cubicBezTo>
                <a:cubicBezTo>
                  <a:pt x="978677" y="2497159"/>
                  <a:pt x="1397679" y="2916161"/>
                  <a:pt x="1914544" y="2916161"/>
                </a:cubicBezTo>
                <a:cubicBezTo>
                  <a:pt x="2431409" y="2916161"/>
                  <a:pt x="2850411" y="2497159"/>
                  <a:pt x="2850411" y="1980294"/>
                </a:cubicBezTo>
                <a:close/>
                <a:moveTo>
                  <a:pt x="3790824" y="1792726"/>
                </a:moveTo>
                <a:lnTo>
                  <a:pt x="3790824" y="2083454"/>
                </a:lnTo>
                <a:cubicBezTo>
                  <a:pt x="3790824" y="2158559"/>
                  <a:pt x="3729939" y="2219444"/>
                  <a:pt x="3654834" y="2219444"/>
                </a:cubicBezTo>
                <a:lnTo>
                  <a:pt x="3255083" y="2219444"/>
                </a:lnTo>
                <a:lnTo>
                  <a:pt x="3249665" y="2254949"/>
                </a:lnTo>
                <a:cubicBezTo>
                  <a:pt x="3204280" y="2476737"/>
                  <a:pt x="3105019" y="2678901"/>
                  <a:pt x="2966153" y="2847168"/>
                </a:cubicBezTo>
                <a:lnTo>
                  <a:pt x="2938885" y="2877170"/>
                </a:lnTo>
                <a:lnTo>
                  <a:pt x="3224970" y="3266562"/>
                </a:lnTo>
                <a:cubicBezTo>
                  <a:pt x="3247204" y="3296825"/>
                  <a:pt x="3255067" y="3333235"/>
                  <a:pt x="3249805" y="3367637"/>
                </a:cubicBezTo>
                <a:cubicBezTo>
                  <a:pt x="3244544" y="3402040"/>
                  <a:pt x="3226158" y="3434436"/>
                  <a:pt x="3195895" y="3456670"/>
                </a:cubicBezTo>
                <a:lnTo>
                  <a:pt x="2961603" y="3628803"/>
                </a:lnTo>
                <a:cubicBezTo>
                  <a:pt x="2901078" y="3673271"/>
                  <a:pt x="2815963" y="3660254"/>
                  <a:pt x="2771495" y="3599728"/>
                </a:cubicBezTo>
                <a:lnTo>
                  <a:pt x="2488779" y="3214923"/>
                </a:lnTo>
                <a:lnTo>
                  <a:pt x="2445010" y="3236007"/>
                </a:lnTo>
                <a:cubicBezTo>
                  <a:pt x="2322727" y="3287728"/>
                  <a:pt x="2191324" y="3322109"/>
                  <a:pt x="2053883" y="3336067"/>
                </a:cubicBezTo>
                <a:lnTo>
                  <a:pt x="2037562" y="3336891"/>
                </a:lnTo>
                <a:lnTo>
                  <a:pt x="2037562" y="3826543"/>
                </a:lnTo>
                <a:cubicBezTo>
                  <a:pt x="2037562" y="3901648"/>
                  <a:pt x="1976677" y="3962533"/>
                  <a:pt x="1901572" y="3962533"/>
                </a:cubicBezTo>
                <a:lnTo>
                  <a:pt x="1610844" y="3962533"/>
                </a:lnTo>
                <a:cubicBezTo>
                  <a:pt x="1535739" y="3962533"/>
                  <a:pt x="1474854" y="3901648"/>
                  <a:pt x="1474854" y="3826543"/>
                </a:cubicBezTo>
                <a:lnTo>
                  <a:pt x="1474854" y="3269232"/>
                </a:lnTo>
                <a:lnTo>
                  <a:pt x="1384078" y="3236007"/>
                </a:lnTo>
                <a:cubicBezTo>
                  <a:pt x="1261794" y="3184286"/>
                  <a:pt x="1148631" y="3115224"/>
                  <a:pt x="1047671" y="3031904"/>
                </a:cubicBezTo>
                <a:lnTo>
                  <a:pt x="997214" y="2986046"/>
                </a:lnTo>
                <a:lnTo>
                  <a:pt x="710082" y="3250899"/>
                </a:lnTo>
                <a:cubicBezTo>
                  <a:pt x="654876" y="3301821"/>
                  <a:pt x="568842" y="3298349"/>
                  <a:pt x="517920" y="3243143"/>
                </a:cubicBezTo>
                <a:lnTo>
                  <a:pt x="320802" y="3029444"/>
                </a:lnTo>
                <a:cubicBezTo>
                  <a:pt x="269879" y="2974238"/>
                  <a:pt x="273352" y="2888204"/>
                  <a:pt x="328558" y="2837282"/>
                </a:cubicBezTo>
                <a:lnTo>
                  <a:pt x="666127" y="2525905"/>
                </a:lnTo>
                <a:lnTo>
                  <a:pt x="658832" y="2510762"/>
                </a:lnTo>
                <a:cubicBezTo>
                  <a:pt x="624351" y="2429240"/>
                  <a:pt x="597577" y="2343664"/>
                  <a:pt x="579423" y="2254949"/>
                </a:cubicBezTo>
                <a:lnTo>
                  <a:pt x="574005" y="2219445"/>
                </a:lnTo>
                <a:lnTo>
                  <a:pt x="135990" y="2219445"/>
                </a:lnTo>
                <a:cubicBezTo>
                  <a:pt x="60885" y="2219445"/>
                  <a:pt x="0" y="2158560"/>
                  <a:pt x="0" y="2083455"/>
                </a:cubicBezTo>
                <a:lnTo>
                  <a:pt x="0" y="1792727"/>
                </a:lnTo>
                <a:cubicBezTo>
                  <a:pt x="0" y="1717622"/>
                  <a:pt x="60885" y="1656737"/>
                  <a:pt x="135990" y="1656737"/>
                </a:cubicBezTo>
                <a:lnTo>
                  <a:pt x="591998" y="1656737"/>
                </a:lnTo>
                <a:lnTo>
                  <a:pt x="613005" y="1575038"/>
                </a:lnTo>
                <a:cubicBezTo>
                  <a:pt x="652823" y="1447017"/>
                  <a:pt x="711010" y="1327089"/>
                  <a:pt x="784482" y="1218336"/>
                </a:cubicBezTo>
                <a:lnTo>
                  <a:pt x="848257" y="1133051"/>
                </a:lnTo>
                <a:lnTo>
                  <a:pt x="538492" y="735456"/>
                </a:lnTo>
                <a:cubicBezTo>
                  <a:pt x="492333" y="676210"/>
                  <a:pt x="502943" y="590761"/>
                  <a:pt x="562189" y="544603"/>
                </a:cubicBezTo>
                <a:lnTo>
                  <a:pt x="791529" y="365924"/>
                </a:lnTo>
                <a:cubicBezTo>
                  <a:pt x="850776" y="319765"/>
                  <a:pt x="936224" y="330375"/>
                  <a:pt x="982383" y="389621"/>
                </a:cubicBezTo>
                <a:lnTo>
                  <a:pt x="1281754" y="773875"/>
                </a:lnTo>
                <a:lnTo>
                  <a:pt x="1384078" y="724584"/>
                </a:lnTo>
                <a:lnTo>
                  <a:pt x="1474853" y="691359"/>
                </a:lnTo>
                <a:lnTo>
                  <a:pt x="1474853" y="135990"/>
                </a:lnTo>
                <a:cubicBezTo>
                  <a:pt x="1474853" y="60885"/>
                  <a:pt x="1535738" y="0"/>
                  <a:pt x="1610843" y="0"/>
                </a:cubicBezTo>
                <a:lnTo>
                  <a:pt x="1901571" y="0"/>
                </a:lnTo>
                <a:cubicBezTo>
                  <a:pt x="1976676" y="0"/>
                  <a:pt x="2037561" y="60885"/>
                  <a:pt x="2037561" y="135990"/>
                </a:cubicBezTo>
                <a:lnTo>
                  <a:pt x="2037561" y="623699"/>
                </a:lnTo>
                <a:lnTo>
                  <a:pt x="2053883" y="624523"/>
                </a:lnTo>
                <a:cubicBezTo>
                  <a:pt x="2191324" y="638481"/>
                  <a:pt x="2322727" y="672862"/>
                  <a:pt x="2445010" y="724584"/>
                </a:cubicBezTo>
                <a:lnTo>
                  <a:pt x="2559802" y="779881"/>
                </a:lnTo>
                <a:lnTo>
                  <a:pt x="2876923" y="455906"/>
                </a:lnTo>
                <a:cubicBezTo>
                  <a:pt x="2929460" y="402234"/>
                  <a:pt x="3015559" y="401314"/>
                  <a:pt x="3069231" y="453850"/>
                </a:cubicBezTo>
                <a:lnTo>
                  <a:pt x="3276993" y="657217"/>
                </a:lnTo>
                <a:cubicBezTo>
                  <a:pt x="3303829" y="683485"/>
                  <a:pt x="3317477" y="718144"/>
                  <a:pt x="3317849" y="752945"/>
                </a:cubicBezTo>
                <a:cubicBezTo>
                  <a:pt x="3318221" y="787746"/>
                  <a:pt x="3305317" y="822689"/>
                  <a:pt x="3279048" y="849525"/>
                </a:cubicBezTo>
                <a:lnTo>
                  <a:pt x="2989791" y="1145034"/>
                </a:lnTo>
                <a:lnTo>
                  <a:pt x="3044606" y="1218336"/>
                </a:lnTo>
                <a:cubicBezTo>
                  <a:pt x="3118078" y="1327089"/>
                  <a:pt x="3176264" y="1447017"/>
                  <a:pt x="3216083" y="1575038"/>
                </a:cubicBezTo>
                <a:lnTo>
                  <a:pt x="3237090" y="1656736"/>
                </a:lnTo>
                <a:lnTo>
                  <a:pt x="3654834" y="1656736"/>
                </a:lnTo>
                <a:cubicBezTo>
                  <a:pt x="3729939" y="1656736"/>
                  <a:pt x="3790824" y="1717621"/>
                  <a:pt x="3790824" y="1792726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0817784">
            <a:off x="6791744" y="3078289"/>
            <a:ext cx="380048" cy="38004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16200000">
            <a:off x="7798918" y="1874806"/>
            <a:ext cx="3224117" cy="3370231"/>
          </a:xfrm>
          <a:custGeom>
            <a:rect l="l" t="t" r="r" b="b"/>
            <a:pathLst>
              <a:path w="3790823" h="3962533">
                <a:moveTo>
                  <a:pt x="2850411" y="1980294"/>
                </a:moveTo>
                <a:cubicBezTo>
                  <a:pt x="2850411" y="1463429"/>
                  <a:pt x="2431409" y="1044427"/>
                  <a:pt x="1914544" y="1044427"/>
                </a:cubicBezTo>
                <a:cubicBezTo>
                  <a:pt x="1397679" y="1044427"/>
                  <a:pt x="978677" y="1463429"/>
                  <a:pt x="978677" y="1980294"/>
                </a:cubicBezTo>
                <a:cubicBezTo>
                  <a:pt x="978677" y="2497159"/>
                  <a:pt x="1397679" y="2916161"/>
                  <a:pt x="1914544" y="2916161"/>
                </a:cubicBezTo>
                <a:cubicBezTo>
                  <a:pt x="2431409" y="2916161"/>
                  <a:pt x="2850411" y="2497159"/>
                  <a:pt x="2850411" y="1980294"/>
                </a:cubicBezTo>
                <a:close/>
                <a:moveTo>
                  <a:pt x="3790824" y="1792726"/>
                </a:moveTo>
                <a:lnTo>
                  <a:pt x="3790824" y="2083454"/>
                </a:lnTo>
                <a:cubicBezTo>
                  <a:pt x="3790824" y="2158559"/>
                  <a:pt x="3729939" y="2219444"/>
                  <a:pt x="3654834" y="2219444"/>
                </a:cubicBezTo>
                <a:lnTo>
                  <a:pt x="3255083" y="2219444"/>
                </a:lnTo>
                <a:lnTo>
                  <a:pt x="3249665" y="2254949"/>
                </a:lnTo>
                <a:cubicBezTo>
                  <a:pt x="3204280" y="2476737"/>
                  <a:pt x="3105019" y="2678901"/>
                  <a:pt x="2966153" y="2847168"/>
                </a:cubicBezTo>
                <a:lnTo>
                  <a:pt x="2938885" y="2877170"/>
                </a:lnTo>
                <a:lnTo>
                  <a:pt x="3224970" y="3266562"/>
                </a:lnTo>
                <a:cubicBezTo>
                  <a:pt x="3247204" y="3296825"/>
                  <a:pt x="3255067" y="3333235"/>
                  <a:pt x="3249805" y="3367637"/>
                </a:cubicBezTo>
                <a:cubicBezTo>
                  <a:pt x="3244544" y="3402040"/>
                  <a:pt x="3226158" y="3434436"/>
                  <a:pt x="3195895" y="3456670"/>
                </a:cubicBezTo>
                <a:lnTo>
                  <a:pt x="2961603" y="3628803"/>
                </a:lnTo>
                <a:cubicBezTo>
                  <a:pt x="2901078" y="3673271"/>
                  <a:pt x="2815963" y="3660254"/>
                  <a:pt x="2771495" y="3599728"/>
                </a:cubicBezTo>
                <a:lnTo>
                  <a:pt x="2488779" y="3214923"/>
                </a:lnTo>
                <a:lnTo>
                  <a:pt x="2445010" y="3236007"/>
                </a:lnTo>
                <a:cubicBezTo>
                  <a:pt x="2322727" y="3287728"/>
                  <a:pt x="2191324" y="3322109"/>
                  <a:pt x="2053883" y="3336067"/>
                </a:cubicBezTo>
                <a:lnTo>
                  <a:pt x="2037562" y="3336891"/>
                </a:lnTo>
                <a:lnTo>
                  <a:pt x="2037562" y="3826543"/>
                </a:lnTo>
                <a:cubicBezTo>
                  <a:pt x="2037562" y="3901648"/>
                  <a:pt x="1976677" y="3962533"/>
                  <a:pt x="1901572" y="3962533"/>
                </a:cubicBezTo>
                <a:lnTo>
                  <a:pt x="1610844" y="3962533"/>
                </a:lnTo>
                <a:cubicBezTo>
                  <a:pt x="1535739" y="3962533"/>
                  <a:pt x="1474854" y="3901648"/>
                  <a:pt x="1474854" y="3826543"/>
                </a:cubicBezTo>
                <a:lnTo>
                  <a:pt x="1474854" y="3269232"/>
                </a:lnTo>
                <a:lnTo>
                  <a:pt x="1384078" y="3236007"/>
                </a:lnTo>
                <a:cubicBezTo>
                  <a:pt x="1261794" y="3184286"/>
                  <a:pt x="1148631" y="3115224"/>
                  <a:pt x="1047671" y="3031904"/>
                </a:cubicBezTo>
                <a:lnTo>
                  <a:pt x="997214" y="2986046"/>
                </a:lnTo>
                <a:lnTo>
                  <a:pt x="710082" y="3250899"/>
                </a:lnTo>
                <a:cubicBezTo>
                  <a:pt x="654876" y="3301821"/>
                  <a:pt x="568842" y="3298349"/>
                  <a:pt x="517920" y="3243143"/>
                </a:cubicBezTo>
                <a:lnTo>
                  <a:pt x="320802" y="3029444"/>
                </a:lnTo>
                <a:cubicBezTo>
                  <a:pt x="269879" y="2974238"/>
                  <a:pt x="273352" y="2888204"/>
                  <a:pt x="328558" y="2837282"/>
                </a:cubicBezTo>
                <a:lnTo>
                  <a:pt x="666127" y="2525905"/>
                </a:lnTo>
                <a:lnTo>
                  <a:pt x="658832" y="2510762"/>
                </a:lnTo>
                <a:cubicBezTo>
                  <a:pt x="624351" y="2429240"/>
                  <a:pt x="597577" y="2343664"/>
                  <a:pt x="579423" y="2254949"/>
                </a:cubicBezTo>
                <a:lnTo>
                  <a:pt x="574005" y="2219445"/>
                </a:lnTo>
                <a:lnTo>
                  <a:pt x="135990" y="2219445"/>
                </a:lnTo>
                <a:cubicBezTo>
                  <a:pt x="60885" y="2219445"/>
                  <a:pt x="0" y="2158560"/>
                  <a:pt x="0" y="2083455"/>
                </a:cubicBezTo>
                <a:lnTo>
                  <a:pt x="0" y="1792727"/>
                </a:lnTo>
                <a:cubicBezTo>
                  <a:pt x="0" y="1717622"/>
                  <a:pt x="60885" y="1656737"/>
                  <a:pt x="135990" y="1656737"/>
                </a:cubicBezTo>
                <a:lnTo>
                  <a:pt x="591998" y="1656737"/>
                </a:lnTo>
                <a:lnTo>
                  <a:pt x="613005" y="1575038"/>
                </a:lnTo>
                <a:cubicBezTo>
                  <a:pt x="652823" y="1447017"/>
                  <a:pt x="711010" y="1327089"/>
                  <a:pt x="784482" y="1218336"/>
                </a:cubicBezTo>
                <a:lnTo>
                  <a:pt x="848257" y="1133051"/>
                </a:lnTo>
                <a:lnTo>
                  <a:pt x="538492" y="735456"/>
                </a:lnTo>
                <a:cubicBezTo>
                  <a:pt x="492333" y="676210"/>
                  <a:pt x="502943" y="590761"/>
                  <a:pt x="562189" y="544603"/>
                </a:cubicBezTo>
                <a:lnTo>
                  <a:pt x="791529" y="365924"/>
                </a:lnTo>
                <a:cubicBezTo>
                  <a:pt x="850776" y="319765"/>
                  <a:pt x="936224" y="330375"/>
                  <a:pt x="982383" y="389621"/>
                </a:cubicBezTo>
                <a:lnTo>
                  <a:pt x="1281754" y="773875"/>
                </a:lnTo>
                <a:lnTo>
                  <a:pt x="1384078" y="724584"/>
                </a:lnTo>
                <a:lnTo>
                  <a:pt x="1474853" y="691359"/>
                </a:lnTo>
                <a:lnTo>
                  <a:pt x="1474853" y="135990"/>
                </a:lnTo>
                <a:cubicBezTo>
                  <a:pt x="1474853" y="60885"/>
                  <a:pt x="1535738" y="0"/>
                  <a:pt x="1610843" y="0"/>
                </a:cubicBezTo>
                <a:lnTo>
                  <a:pt x="1901571" y="0"/>
                </a:lnTo>
                <a:cubicBezTo>
                  <a:pt x="1976676" y="0"/>
                  <a:pt x="2037561" y="60885"/>
                  <a:pt x="2037561" y="135990"/>
                </a:cubicBezTo>
                <a:lnTo>
                  <a:pt x="2037561" y="623699"/>
                </a:lnTo>
                <a:lnTo>
                  <a:pt x="2053883" y="624523"/>
                </a:lnTo>
                <a:cubicBezTo>
                  <a:pt x="2191324" y="638481"/>
                  <a:pt x="2322727" y="672862"/>
                  <a:pt x="2445010" y="724584"/>
                </a:cubicBezTo>
                <a:lnTo>
                  <a:pt x="2559802" y="779881"/>
                </a:lnTo>
                <a:lnTo>
                  <a:pt x="2876923" y="455906"/>
                </a:lnTo>
                <a:cubicBezTo>
                  <a:pt x="2929460" y="402234"/>
                  <a:pt x="3015559" y="401314"/>
                  <a:pt x="3069231" y="453850"/>
                </a:cubicBezTo>
                <a:lnTo>
                  <a:pt x="3276993" y="657217"/>
                </a:lnTo>
                <a:cubicBezTo>
                  <a:pt x="3303829" y="683485"/>
                  <a:pt x="3317477" y="718144"/>
                  <a:pt x="3317849" y="752945"/>
                </a:cubicBezTo>
                <a:cubicBezTo>
                  <a:pt x="3318221" y="787746"/>
                  <a:pt x="3305317" y="822689"/>
                  <a:pt x="3279048" y="849525"/>
                </a:cubicBezTo>
                <a:lnTo>
                  <a:pt x="2989791" y="1145034"/>
                </a:lnTo>
                <a:lnTo>
                  <a:pt x="3044606" y="1218336"/>
                </a:lnTo>
                <a:cubicBezTo>
                  <a:pt x="3118078" y="1327089"/>
                  <a:pt x="3176264" y="1447017"/>
                  <a:pt x="3216083" y="1575038"/>
                </a:cubicBezTo>
                <a:lnTo>
                  <a:pt x="3237090" y="1656736"/>
                </a:lnTo>
                <a:lnTo>
                  <a:pt x="3654834" y="1656736"/>
                </a:lnTo>
                <a:cubicBezTo>
                  <a:pt x="3729939" y="1656736"/>
                  <a:pt x="3790824" y="1717621"/>
                  <a:pt x="3790824" y="179272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0817784">
            <a:off x="9070791" y="3201543"/>
            <a:ext cx="680371" cy="68037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16200000">
            <a:off x="6979101" y="4077938"/>
            <a:ext cx="977456" cy="1021747"/>
          </a:xfrm>
          <a:custGeom>
            <a:rect l="l" t="t" r="r" b="b"/>
            <a:pathLst>
              <a:path w="3790823" h="3962533">
                <a:moveTo>
                  <a:pt x="2850411" y="1980294"/>
                </a:moveTo>
                <a:cubicBezTo>
                  <a:pt x="2850411" y="1463429"/>
                  <a:pt x="2431409" y="1044427"/>
                  <a:pt x="1914544" y="1044427"/>
                </a:cubicBezTo>
                <a:cubicBezTo>
                  <a:pt x="1397679" y="1044427"/>
                  <a:pt x="978677" y="1463429"/>
                  <a:pt x="978677" y="1980294"/>
                </a:cubicBezTo>
                <a:cubicBezTo>
                  <a:pt x="978677" y="2497159"/>
                  <a:pt x="1397679" y="2916161"/>
                  <a:pt x="1914544" y="2916161"/>
                </a:cubicBezTo>
                <a:cubicBezTo>
                  <a:pt x="2431409" y="2916161"/>
                  <a:pt x="2850411" y="2497159"/>
                  <a:pt x="2850411" y="1980294"/>
                </a:cubicBezTo>
                <a:close/>
                <a:moveTo>
                  <a:pt x="3790824" y="1792726"/>
                </a:moveTo>
                <a:lnTo>
                  <a:pt x="3790824" y="2083454"/>
                </a:lnTo>
                <a:cubicBezTo>
                  <a:pt x="3790824" y="2158559"/>
                  <a:pt x="3729939" y="2219444"/>
                  <a:pt x="3654834" y="2219444"/>
                </a:cubicBezTo>
                <a:lnTo>
                  <a:pt x="3255083" y="2219444"/>
                </a:lnTo>
                <a:lnTo>
                  <a:pt x="3249665" y="2254949"/>
                </a:lnTo>
                <a:cubicBezTo>
                  <a:pt x="3204280" y="2476737"/>
                  <a:pt x="3105019" y="2678901"/>
                  <a:pt x="2966153" y="2847168"/>
                </a:cubicBezTo>
                <a:lnTo>
                  <a:pt x="2938885" y="2877170"/>
                </a:lnTo>
                <a:lnTo>
                  <a:pt x="3224970" y="3266562"/>
                </a:lnTo>
                <a:cubicBezTo>
                  <a:pt x="3247204" y="3296825"/>
                  <a:pt x="3255067" y="3333235"/>
                  <a:pt x="3249805" y="3367637"/>
                </a:cubicBezTo>
                <a:cubicBezTo>
                  <a:pt x="3244544" y="3402040"/>
                  <a:pt x="3226158" y="3434436"/>
                  <a:pt x="3195895" y="3456670"/>
                </a:cubicBezTo>
                <a:lnTo>
                  <a:pt x="2961603" y="3628803"/>
                </a:lnTo>
                <a:cubicBezTo>
                  <a:pt x="2901078" y="3673271"/>
                  <a:pt x="2815963" y="3660254"/>
                  <a:pt x="2771495" y="3599728"/>
                </a:cubicBezTo>
                <a:lnTo>
                  <a:pt x="2488779" y="3214923"/>
                </a:lnTo>
                <a:lnTo>
                  <a:pt x="2445010" y="3236007"/>
                </a:lnTo>
                <a:cubicBezTo>
                  <a:pt x="2322727" y="3287728"/>
                  <a:pt x="2191324" y="3322109"/>
                  <a:pt x="2053883" y="3336067"/>
                </a:cubicBezTo>
                <a:lnTo>
                  <a:pt x="2037562" y="3336891"/>
                </a:lnTo>
                <a:lnTo>
                  <a:pt x="2037562" y="3826543"/>
                </a:lnTo>
                <a:cubicBezTo>
                  <a:pt x="2037562" y="3901648"/>
                  <a:pt x="1976677" y="3962533"/>
                  <a:pt x="1901572" y="3962533"/>
                </a:cubicBezTo>
                <a:lnTo>
                  <a:pt x="1610844" y="3962533"/>
                </a:lnTo>
                <a:cubicBezTo>
                  <a:pt x="1535739" y="3962533"/>
                  <a:pt x="1474854" y="3901648"/>
                  <a:pt x="1474854" y="3826543"/>
                </a:cubicBezTo>
                <a:lnTo>
                  <a:pt x="1474854" y="3269232"/>
                </a:lnTo>
                <a:lnTo>
                  <a:pt x="1384078" y="3236007"/>
                </a:lnTo>
                <a:cubicBezTo>
                  <a:pt x="1261794" y="3184286"/>
                  <a:pt x="1148631" y="3115224"/>
                  <a:pt x="1047671" y="3031904"/>
                </a:cubicBezTo>
                <a:lnTo>
                  <a:pt x="997214" y="2986046"/>
                </a:lnTo>
                <a:lnTo>
                  <a:pt x="710082" y="3250899"/>
                </a:lnTo>
                <a:cubicBezTo>
                  <a:pt x="654876" y="3301821"/>
                  <a:pt x="568842" y="3298349"/>
                  <a:pt x="517920" y="3243143"/>
                </a:cubicBezTo>
                <a:lnTo>
                  <a:pt x="320802" y="3029444"/>
                </a:lnTo>
                <a:cubicBezTo>
                  <a:pt x="269879" y="2974238"/>
                  <a:pt x="273352" y="2888204"/>
                  <a:pt x="328558" y="2837282"/>
                </a:cubicBezTo>
                <a:lnTo>
                  <a:pt x="666127" y="2525905"/>
                </a:lnTo>
                <a:lnTo>
                  <a:pt x="658832" y="2510762"/>
                </a:lnTo>
                <a:cubicBezTo>
                  <a:pt x="624351" y="2429240"/>
                  <a:pt x="597577" y="2343664"/>
                  <a:pt x="579423" y="2254949"/>
                </a:cubicBezTo>
                <a:lnTo>
                  <a:pt x="574005" y="2219445"/>
                </a:lnTo>
                <a:lnTo>
                  <a:pt x="135990" y="2219445"/>
                </a:lnTo>
                <a:cubicBezTo>
                  <a:pt x="60885" y="2219445"/>
                  <a:pt x="0" y="2158560"/>
                  <a:pt x="0" y="2083455"/>
                </a:cubicBezTo>
                <a:lnTo>
                  <a:pt x="0" y="1792727"/>
                </a:lnTo>
                <a:cubicBezTo>
                  <a:pt x="0" y="1717622"/>
                  <a:pt x="60885" y="1656737"/>
                  <a:pt x="135990" y="1656737"/>
                </a:cubicBezTo>
                <a:lnTo>
                  <a:pt x="591998" y="1656737"/>
                </a:lnTo>
                <a:lnTo>
                  <a:pt x="613005" y="1575038"/>
                </a:lnTo>
                <a:cubicBezTo>
                  <a:pt x="652823" y="1447017"/>
                  <a:pt x="711010" y="1327089"/>
                  <a:pt x="784482" y="1218336"/>
                </a:cubicBezTo>
                <a:lnTo>
                  <a:pt x="848257" y="1133051"/>
                </a:lnTo>
                <a:lnTo>
                  <a:pt x="538492" y="735456"/>
                </a:lnTo>
                <a:cubicBezTo>
                  <a:pt x="492333" y="676210"/>
                  <a:pt x="502943" y="590761"/>
                  <a:pt x="562189" y="544603"/>
                </a:cubicBezTo>
                <a:lnTo>
                  <a:pt x="791529" y="365924"/>
                </a:lnTo>
                <a:cubicBezTo>
                  <a:pt x="850776" y="319765"/>
                  <a:pt x="936224" y="330375"/>
                  <a:pt x="982383" y="389621"/>
                </a:cubicBezTo>
                <a:lnTo>
                  <a:pt x="1281754" y="773875"/>
                </a:lnTo>
                <a:lnTo>
                  <a:pt x="1384078" y="724584"/>
                </a:lnTo>
                <a:lnTo>
                  <a:pt x="1474853" y="691359"/>
                </a:lnTo>
                <a:lnTo>
                  <a:pt x="1474853" y="135990"/>
                </a:lnTo>
                <a:cubicBezTo>
                  <a:pt x="1474853" y="60885"/>
                  <a:pt x="1535738" y="0"/>
                  <a:pt x="1610843" y="0"/>
                </a:cubicBezTo>
                <a:lnTo>
                  <a:pt x="1901571" y="0"/>
                </a:lnTo>
                <a:cubicBezTo>
                  <a:pt x="1976676" y="0"/>
                  <a:pt x="2037561" y="60885"/>
                  <a:pt x="2037561" y="135990"/>
                </a:cubicBezTo>
                <a:lnTo>
                  <a:pt x="2037561" y="623699"/>
                </a:lnTo>
                <a:lnTo>
                  <a:pt x="2053883" y="624523"/>
                </a:lnTo>
                <a:cubicBezTo>
                  <a:pt x="2191324" y="638481"/>
                  <a:pt x="2322727" y="672862"/>
                  <a:pt x="2445010" y="724584"/>
                </a:cubicBezTo>
                <a:lnTo>
                  <a:pt x="2559802" y="779881"/>
                </a:lnTo>
                <a:lnTo>
                  <a:pt x="2876923" y="455906"/>
                </a:lnTo>
                <a:cubicBezTo>
                  <a:pt x="2929460" y="402234"/>
                  <a:pt x="3015559" y="401314"/>
                  <a:pt x="3069231" y="453850"/>
                </a:cubicBezTo>
                <a:lnTo>
                  <a:pt x="3276993" y="657217"/>
                </a:lnTo>
                <a:cubicBezTo>
                  <a:pt x="3303829" y="683485"/>
                  <a:pt x="3317477" y="718144"/>
                  <a:pt x="3317849" y="752945"/>
                </a:cubicBezTo>
                <a:cubicBezTo>
                  <a:pt x="3318221" y="787746"/>
                  <a:pt x="3305317" y="822689"/>
                  <a:pt x="3279048" y="849525"/>
                </a:cubicBezTo>
                <a:lnTo>
                  <a:pt x="2989791" y="1145034"/>
                </a:lnTo>
                <a:lnTo>
                  <a:pt x="3044606" y="1218336"/>
                </a:lnTo>
                <a:cubicBezTo>
                  <a:pt x="3118078" y="1327089"/>
                  <a:pt x="3176264" y="1447017"/>
                  <a:pt x="3216083" y="1575038"/>
                </a:cubicBezTo>
                <a:lnTo>
                  <a:pt x="3237090" y="1656736"/>
                </a:lnTo>
                <a:lnTo>
                  <a:pt x="3654834" y="1656736"/>
                </a:lnTo>
                <a:cubicBezTo>
                  <a:pt x="3729939" y="1656736"/>
                  <a:pt x="3790824" y="1717621"/>
                  <a:pt x="3790824" y="1792726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349433" y="4470368"/>
            <a:ext cx="236887" cy="23688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市场细分</a:t>
            </a:r>
          </a:p>
        </p:txBody>
      </p:sp>
      <p:sp>
        <p:nvSpPr>
          <p:cNvPr id="29" name="AutoShape 29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1" name="TextBox 31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市场细分是将整体市场划分为若干个子市场的过程，每个子市场具有相似的需求和行为特征。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4" name="TextBox 34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市场细分有助于企业更好地了解目标消费者，为不同的消费者群体提供更符合其需求的产品或服务。</a:t>
            </a:r>
          </a:p>
        </p:txBody>
      </p:sp>
      <p:sp>
        <p:nvSpPr>
          <p:cNvPr id="35" name="AutoShape 35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37" name="TextBox 37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市场细分的方法包括地理、人口统计、心理和行为等细分维度。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5381" r="1538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目标市场选择有助于企业集中资源，提高市场竞争力，实现可持续发展。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目标市场选择是企业根据自身资源和能力，选择一个或多个细分市场作为其目标市场的决策过程。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企业在选择目标市场时应考虑市场规模、竞争状况、消费者需求等因素，选择适合自己的细分市场。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目标市场选择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产品定位是企业根据市场需求和竞争状况，为产品或服务确定一个独特的市场位置的过程。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产品定位的目的是使产品在消费者心中形成独特的认知，与竞争对手的产品形成差异化。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007" b="21007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007" b="21007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产品定位需要考虑消费者需求、产品特点、竞争状况等因素，以突出产品的优势和特色。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600381" y="1179195"/>
            <a:ext cx="5566410" cy="5224145"/>
          </a:xfrm>
          <a:custGeom>
            <a:rect l="l" t="t" r="r" b="b"/>
            <a:pathLst>
              <a:path w="21600" h="21600">
                <a:moveTo>
                  <a:pt x="5778" y="21600"/>
                </a:moveTo>
                <a:lnTo>
                  <a:pt x="7938" y="21600"/>
                </a:lnTo>
                <a:lnTo>
                  <a:pt x="12785" y="12409"/>
                </a:lnTo>
                <a:lnTo>
                  <a:pt x="18360" y="12409"/>
                </a:lnTo>
                <a:cubicBezTo>
                  <a:pt x="18360" y="12409"/>
                  <a:pt x="21600" y="12409"/>
                  <a:pt x="21600" y="10800"/>
                </a:cubicBezTo>
                <a:cubicBezTo>
                  <a:pt x="21600" y="9191"/>
                  <a:pt x="18360" y="9191"/>
                  <a:pt x="18360" y="9191"/>
                </a:cubicBezTo>
                <a:lnTo>
                  <a:pt x="12785" y="9191"/>
                </a:lnTo>
                <a:lnTo>
                  <a:pt x="7938" y="0"/>
                </a:lnTo>
                <a:lnTo>
                  <a:pt x="5778" y="0"/>
                </a:lnTo>
                <a:lnTo>
                  <a:pt x="8465" y="9191"/>
                </a:lnTo>
                <a:lnTo>
                  <a:pt x="4591" y="9191"/>
                </a:lnTo>
                <a:lnTo>
                  <a:pt x="2160" y="6893"/>
                </a:lnTo>
                <a:lnTo>
                  <a:pt x="0" y="6893"/>
                </a:lnTo>
                <a:lnTo>
                  <a:pt x="1728" y="10800"/>
                </a:lnTo>
                <a:lnTo>
                  <a:pt x="0" y="14707"/>
                </a:lnTo>
                <a:lnTo>
                  <a:pt x="2160" y="14707"/>
                </a:lnTo>
                <a:lnTo>
                  <a:pt x="4591" y="12409"/>
                </a:lnTo>
                <a:lnTo>
                  <a:pt x="8465" y="12409"/>
                </a:lnTo>
                <a:cubicBezTo>
                  <a:pt x="8465" y="12409"/>
                  <a:pt x="5778" y="21600"/>
                  <a:pt x="5778" y="216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营销组合（4P理论）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61234" y="1569750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营销组合是指企业为了满足目标市场需求而制定的产品、价格、渠道和促销策略的组合。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94842" y="4158410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产品策略关注产品的品质、功能、设计等方面，以满足消费者需求和创造竞争优势。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899028" y="1445268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价格策略是根据产品定位、市场需求和竞争状况等因素，制定合理的价格体系。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899028" y="4698220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渠道策略关注如何将产品传递给消费者，包括销售渠道、物流配送等方面的决策。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9482164" y="3015139"/>
            <a:ext cx="2267763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促销策略包括广告、公关、销售促进等手段，以提升产品知名度和促进销售。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营销计划的执行与监控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381" r="15381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明确营销计划要实现的具体目标，如提高品牌知名度、增加销售额等。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确定营销目标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制定实施计划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分配任务与责任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监控进度与效果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根据营销目标，制定具体的实施计划，包括营销渠道、推广手段、预算分配等。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将实施计划中的任务分配给相关人员，明确各自的责任，确保计划的顺利执行。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在实施过程中，定期检查进度，评估营销活动的效果，及时调整计划。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营销计划的实施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https://d.book118.com/657002052121006053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2024-09-27T12:56:30.654</cp:lastPrinted>
  <dcterms:created xsi:type="dcterms:W3CDTF">2024-09-27T04:56:30Z</dcterms:created>
  <dcterms:modified xsi:type="dcterms:W3CDTF">2024-09-27T04:56:32Z</dcterms:modified>
</cp:coreProperties>
</file>