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ABD44E-E5A9-41D3-A9DE-CA24E1651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5A8AFB-0C9A-4D3B-97B7-F3DC63F5A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F01D09-61EF-4A98-AFAB-87343D5944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2FA5E7-14F7-408D-942D-4130BC3BF1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6B17F6-00F8-40B8-A594-F87A118438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8DCB0E-501D-4960-B87E-AA8714847F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00A606-7D85-4291-B3CD-ABDE1F6D78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35FC26-7B87-4DCE-8196-7C6BEBD73A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C7DBE7-8B36-4A1A-A6FE-1529A76018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A15EA-A170-4D5E-AEDE-01210AD081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FD9CDF-A1AD-4636-B346-EDF0DDDCE0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00404305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2024-01-14</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危化品特种作业人员的安全操作要求事项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危化品特种作业人员概述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安全操作基本要求</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危化品储存与运输安全操作</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危化品使用与处理安全操作</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设备维护与检修安全操作</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事故预防与应急救援措施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危化品特种作业人员概述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765" r="37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指从事危险化学品的生产、储存、使用、经营和运输等活动的特种作业人员。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根据危化品种类和作业性质，危化品特种作业人员可分为生产操作人员、储存管理人员、运输人员、使用人员等。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危化品特种作业人员</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岗位职责与重要性</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严格遵守危化品安全管理制度和操作规程，确保危化品在生产、储存、使用和运输过程中的安全。</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岗位职责</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危化品特种作业人员的安全操作直接关系到人民群众的生命财产安全，以及企业的安全生产和经济效益。</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重要性</a:t>
              </a:r>
            </a:p>
          </p:txBody>
        </p:sp>
      </p:grpSp>
      <p:pic>
        <p:nvPicPr>
          <p:cNvPr id="34" name="Picture 34"/>
          <p:cNvPicPr>
            <a:picLocks noChangeAspect="1"/>
          </p:cNvPicPr>
          <p:nvPr/>
        </p:nvPicPr>
        <p:blipFill>
          <a:blip r:embed="rId3"/>
          <a:srcRect l="7658" r="7658"/>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rcRect t="16958" b="16958"/>
          <a:stretch>
            <a:fillRect/>
          </a:stretch>
        </p:blipFill>
        <p:spPr>
          <a:xfrm>
            <a:off x="293665" y="3514624"/>
            <a:ext cx="2857500" cy="2857500"/>
          </a:xfrm>
          <a:prstGeom prst="ellipse">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法规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《安全生产法》、《危险化学品安全管理条例》等。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标准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《危险化学品重大危险源辨识》、《危险化学品企业安全生产标准化评审标准》等。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安全操作基本要求</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805" b="1180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261" b="1626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遵守安全规章制度</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严格遵守国家和企业有关危化品安全管理的法律、法规、标准及规章制度。</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特种作业人员必须经专门的安全技术培训并考核合格，取得《中华人民共和国特种作业操作证》后，方可上岗作业。</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遵守安全操作规程，不违章作业，有权拒绝违章指挥，并及时向上级报告。</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定期清洗和更换防护用品，保证其清洁、有效。</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根据危化品的种类、特性，选择适当的防护用品，如防护服、防护眼镜、防护面罩、呼吸器等。</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在使用前，对防护用品进行检查，确保其完好无损、有效期内，并正确使用。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正确使用个人防护用品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熟练掌握应急处理措施</a:t>
              </a:r>
            </a:p>
          </p:txBody>
        </p:sp>
      </p:grpSp>
      <p:grpSp>
        <p:nvGrpSpPr>
          <p:cNvPr id="25" name="Group 25"/>
          <p:cNvGrpSpPr/>
          <p:nvPr/>
        </p:nvGrpSpPr>
        <p:grpSpPr>
          <a:xfrm>
            <a:off x="2005013" y="2780824"/>
            <a:ext cx="2267763" cy="1552257"/>
            <a:chOff x="2005013" y="2780824"/>
            <a:chExt cx="2267763" cy="1552257"/>
          </a:xfrm>
        </p:grpSpPr>
        <p:sp>
          <p:nvSpPr>
            <p:cNvPr id="26" name="TextBox 26"/>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熟悉并掌握危化品事故应急处理措施和程序，能够在事故发生时迅速、准确地采取措施。</a:t>
              </a:r>
            </a:p>
          </p:txBody>
        </p:sp>
      </p:grpSp>
      <p:grpSp>
        <p:nvGrpSpPr>
          <p:cNvPr id="27" name="Group 27"/>
          <p:cNvGrpSpPr/>
          <p:nvPr/>
        </p:nvGrpSpPr>
        <p:grpSpPr>
          <a:xfrm>
            <a:off x="5850265" y="2780824"/>
            <a:ext cx="2267763" cy="1552257"/>
            <a:chOff x="5850265" y="2780824"/>
            <a:chExt cx="2267763" cy="1552257"/>
          </a:xfrm>
        </p:grpSpPr>
        <p:sp>
          <p:nvSpPr>
            <p:cNvPr id="28" name="TextBox 28"/>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了解危化品的危险性、有害性、物理和化学性质以及相应的急救措施。</a:t>
              </a:r>
            </a:p>
          </p:txBody>
        </p:sp>
      </p:grpSp>
      <p:grpSp>
        <p:nvGrpSpPr>
          <p:cNvPr id="29" name="Group 29"/>
          <p:cNvGrpSpPr/>
          <p:nvPr/>
        </p:nvGrpSpPr>
        <p:grpSpPr>
          <a:xfrm>
            <a:off x="9743259" y="2780824"/>
            <a:ext cx="2267763" cy="1552257"/>
            <a:chOff x="9743259" y="2780824"/>
            <a:chExt cx="2267763" cy="1552257"/>
          </a:xfrm>
        </p:grpSpPr>
        <p:sp>
          <p:nvSpPr>
            <p:cNvPr id="30" name="TextBox 30"/>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定期进行应急演练和培训，提高应急处置能力和水平。</a:t>
              </a:r>
            </a:p>
          </p:txBody>
        </p:sp>
      </p:gr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危化品储存与运输安全操作</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危化品应储存在专用仓库内，仓库建设应符合国家相关标准，具备良好的通风、防火、防爆、防雷等设施。</a:t>
            </a:r>
          </a:p>
        </p:txBody>
      </p:sp>
      <p:pic>
        <p:nvPicPr>
          <p:cNvPr id="6" name="Picture 6"/>
          <p:cNvPicPr>
            <a:picLocks noChangeAspect="1"/>
          </p:cNvPicPr>
          <p:nvPr/>
        </p:nvPicPr>
        <p:blipFill>
          <a:blip r:embed="rId2"/>
          <a:srcRect l="17125" r="17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专用仓库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根据危化品的性质，仓库内应设置相应的温度和湿度控制设备，确保危化品在适宜的环境中储存。</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温度与湿度控制</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667" r="15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仓库周围应设置安全距离，远离火源、热源、电源等潜在危险源，同时仓库内不同性质的危化品之间也应保持一定的安全距离。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安全距离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储存设施及环境要求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搬运与堆放规范</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搬运工具</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使用合适的搬运工具，避免产生火花或静电，轻拿轻放，防止摔落、碰撞或倾倒。</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堆放方式</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危化品应按照性质分类堆放，标识清晰，堆放整齐，留有通道，便于检查和应急处理。</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防护措施</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搬运和堆放过程中，作业人员应穿戴防护用品，如防毒面具、防护服、橡胶手套等。</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https://d.book118.com/657004043053006032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2024-09-05T04:07:46.236</cp:lastPrinted>
  <dcterms:created xsi:type="dcterms:W3CDTF">2024-09-04T20:07:46Z</dcterms:created>
  <dcterms:modified xsi:type="dcterms:W3CDTF">2024-09-04T20:07:48Z</dcterms:modified>
</cp:coreProperties>
</file>