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8" r:id="rId13"/>
  </p:sldIdLst>
  <p:sldSz cx="12192000" cy="6858000"/>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tags" Target="tags/tag1.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EAFFC48-1D0E-4F39-90E9-881DBA295D9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14F298A-7399-45EB-B236-F1EE29D6EC4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60F806F-0DF8-4B74-AA8D-A5976424385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893FF0B-97C4-4561-BC19-81CDDC4FF64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16A845E-7FAF-45B1-AD87-8542D33316E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0D23D7F-5BD1-47A8-B9F2-4AA6B93808A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6AB2BAC-FC5B-41E6-905D-B2FB25D7937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6B61CD0-F7AE-49DE-B4EC-C6A6A3900C7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BDB4619-8019-4A93-BF28-FC721FB5093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4757326-B74A-4A2A-AF2E-42CA243732A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1CCCF57-7E09-42E6-B10F-88A1670F2A0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57010046051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4" name="TextBox 4"/>
          <p:cNvSpPr txBox="1"/>
          <p:nvPr/>
        </p:nvSpPr>
        <p:spPr>
          <a:xfrm>
            <a:off x="2555329" y="2833333"/>
            <a:ext cx="7082543" cy="7772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050" b="1">
                <a:solidFill>
                  <a:schemeClr val="accent1">
                    <a:alpha val="100000"/>
                  </a:schemeClr>
                </a:solidFill>
                <a:latin typeface="Microsoft Yahei"/>
                <a:ea typeface="Microsoft Yahei"/>
                <a:cs typeface="Microsoft Yahei"/>
              </a:rPr>
              <a:t>专科护理质量监测指标</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464298" y="2626609"/>
            <a:ext cx="2243613" cy="2243613"/>
          </a:xfrm>
          <a:prstGeom prst="ellipse">
            <a:avLst/>
          </a:prstGeom>
          <a:solidFill>
            <a:schemeClr val="accent1">
              <a:lumMod val="20000"/>
              <a:lumOff val="80000"/>
              <a:alpha val="4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46965" y="1811983"/>
            <a:ext cx="1478280" cy="38728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8400" b="1">
                <a:solidFill>
                  <a:schemeClr val="accent1">
                    <a:alpha val="100000"/>
                  </a:schemeClr>
                </a:solidFill>
                <a:latin typeface="Microsoft Yahei"/>
                <a:ea typeface="Microsoft Yahei"/>
                <a:cs typeface="Microsoft Yahei"/>
              </a:rPr>
              <a:t>目</a:t>
            </a:r>
          </a:p>
          <a:p>
            <a:pPr algn="ctr">
              <a:lnSpc>
                <a:spcPct val="140000"/>
              </a:lnSpc>
              <a:spcBef>
                <a:spcPts val="375"/>
              </a:spcBef>
            </a:pPr>
            <a:r>
              <a:rPr lang="en-US" sz="8400" b="1">
                <a:solidFill>
                  <a:schemeClr val="accent1">
                    <a:alpha val="100000"/>
                  </a:schemeClr>
                </a:solidFill>
                <a:latin typeface="Microsoft Yahei"/>
                <a:ea typeface="Microsoft Yahei"/>
                <a:cs typeface="Microsoft Yahei"/>
              </a:rPr>
              <a:t>录</a:t>
            </a:r>
          </a:p>
        </p:txBody>
      </p:sp>
      <p:sp>
        <p:nvSpPr>
          <p:cNvPr id="5" name="TextBox 5"/>
          <p:cNvSpPr txBox="1"/>
          <p:nvPr/>
        </p:nvSpPr>
        <p:spPr>
          <a:xfrm>
            <a:off x="1582772" y="3569345"/>
            <a:ext cx="2049780" cy="60579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a:solidFill>
                  <a:schemeClr val="accent1">
                    <a:lumMod val="40000"/>
                    <a:lumOff val="60000"/>
                    <a:alpha val="100000"/>
                  </a:schemeClr>
                </a:solidFill>
                <a:latin typeface="Microsoft Yahei"/>
                <a:ea typeface="Microsoft Yahei"/>
                <a:cs typeface="Microsoft Yahei"/>
              </a:rPr>
              <a:t>CONTENCT</a:t>
            </a:r>
          </a:p>
        </p:txBody>
      </p:sp>
      <p:sp>
        <p:nvSpPr>
          <p:cNvPr id="6" name="AutoShape 6"/>
          <p:cNvSpPr/>
          <p:nvPr/>
        </p:nvSpPr>
        <p:spPr>
          <a:xfrm>
            <a:off x="5638202" y="1238250"/>
            <a:ext cx="5117446" cy="5118431"/>
          </a:xfrm>
          <a:prstGeom prst="rect">
            <a:avLst/>
          </a:prstGeom>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defRPr/>
            </a:pPr>
            <a:r>
              <a:rPr lang="en-US" sz="2400" b="1">
                <a:solidFill>
                  <a:schemeClr val="accent1">
                    <a:alpha val="100000"/>
                  </a:schemeClr>
                </a:solidFill>
                <a:latin typeface="Microsoft Yahei"/>
                <a:ea typeface="Microsoft Yahei"/>
                <a:cs typeface="Microsoft Yahei"/>
              </a:rPr>
              <a:t>专科护理质量监测指标概述</a:t>
            </a:r>
            <a:endParaRPr lang="en-US" sz="1100"/>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专科护理质量监测指标分类</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专科护理质量监测指标实施</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专科护理质量监测指标案例分析</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01</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专科护理质量监测指标概述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948881" y="2203706"/>
            <a:ext cx="1313497" cy="2082451"/>
          </a:xfrm>
          <a:custGeom>
            <a:rect l="l" t="t" r="r" b="b"/>
            <a:pathLst>
              <a:path w="81" h="128">
                <a:moveTo>
                  <a:pt x="3" y="103"/>
                </a:moveTo>
                <a:cubicBezTo>
                  <a:pt x="10" y="118"/>
                  <a:pt x="24" y="128"/>
                  <a:pt x="41" y="128"/>
                </a:cubicBezTo>
                <a:cubicBezTo>
                  <a:pt x="57" y="128"/>
                  <a:pt x="70" y="118"/>
                  <a:pt x="78" y="104"/>
                </a:cubicBezTo>
                <a:cubicBezTo>
                  <a:pt x="81" y="98"/>
                  <a:pt x="81" y="95"/>
                  <a:pt x="79" y="89"/>
                </a:cubicBezTo>
                <a:cubicBezTo>
                  <a:pt x="46" y="4"/>
                  <a:pt x="46" y="4"/>
                  <a:pt x="46" y="4"/>
                </a:cubicBezTo>
                <a:cubicBezTo>
                  <a:pt x="46" y="2"/>
                  <a:pt x="45" y="1"/>
                  <a:pt x="43" y="0"/>
                </a:cubicBezTo>
                <a:cubicBezTo>
                  <a:pt x="41" y="0"/>
                  <a:pt x="38" y="1"/>
                  <a:pt x="37" y="3"/>
                </a:cubicBezTo>
                <a:cubicBezTo>
                  <a:pt x="37" y="3"/>
                  <a:pt x="37" y="3"/>
                  <a:pt x="37" y="3"/>
                </a:cubicBezTo>
                <a:cubicBezTo>
                  <a:pt x="25" y="37"/>
                  <a:pt x="14" y="56"/>
                  <a:pt x="2" y="89"/>
                </a:cubicBezTo>
                <a:cubicBezTo>
                  <a:pt x="0" y="95"/>
                  <a:pt x="0" y="98"/>
                  <a:pt x="3" y="103"/>
                </a:cubicBezTo>
                <a:close/>
                <a:moveTo>
                  <a:pt x="10" y="96"/>
                </a:moveTo>
                <a:cubicBezTo>
                  <a:pt x="41" y="20"/>
                  <a:pt x="41" y="20"/>
                  <a:pt x="41"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4058508" y="2203706"/>
            <a:ext cx="1313497" cy="2082451"/>
          </a:xfrm>
          <a:custGeom>
            <a:rect l="l" t="t" r="r" b="b"/>
            <a:pathLst>
              <a:path w="81" h="128">
                <a:moveTo>
                  <a:pt x="3" y="103"/>
                </a:moveTo>
                <a:cubicBezTo>
                  <a:pt x="11" y="118"/>
                  <a:pt x="24" y="128"/>
                  <a:pt x="41" y="128"/>
                </a:cubicBezTo>
                <a:cubicBezTo>
                  <a:pt x="57" y="128"/>
                  <a:pt x="71" y="118"/>
                  <a:pt x="78" y="104"/>
                </a:cubicBezTo>
                <a:cubicBezTo>
                  <a:pt x="81" y="98"/>
                  <a:pt x="81" y="95"/>
                  <a:pt x="79" y="89"/>
                </a:cubicBezTo>
                <a:cubicBezTo>
                  <a:pt x="47" y="4"/>
                  <a:pt x="47" y="4"/>
                  <a:pt x="47" y="4"/>
                </a:cubicBezTo>
                <a:cubicBezTo>
                  <a:pt x="46" y="2"/>
                  <a:pt x="45" y="1"/>
                  <a:pt x="43" y="0"/>
                </a:cubicBezTo>
                <a:cubicBezTo>
                  <a:pt x="41" y="0"/>
                  <a:pt x="38" y="1"/>
                  <a:pt x="37" y="3"/>
                </a:cubicBezTo>
                <a:cubicBezTo>
                  <a:pt x="37" y="3"/>
                  <a:pt x="37" y="3"/>
                  <a:pt x="37" y="3"/>
                </a:cubicBezTo>
                <a:cubicBezTo>
                  <a:pt x="26" y="37"/>
                  <a:pt x="14" y="56"/>
                  <a:pt x="2" y="89"/>
                </a:cubicBezTo>
                <a:cubicBezTo>
                  <a:pt x="0" y="95"/>
                  <a:pt x="0" y="98"/>
                  <a:pt x="3" y="103"/>
                </a:cubicBezTo>
                <a:close/>
                <a:moveTo>
                  <a:pt x="10" y="96"/>
                </a:moveTo>
                <a:cubicBezTo>
                  <a:pt x="42" y="20"/>
                  <a:pt x="42" y="20"/>
                  <a:pt x="42"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547717" y="2211136"/>
            <a:ext cx="3266694" cy="115729"/>
          </a:xfrm>
          <a:custGeom>
            <a:rect l="l" t="t" r="r" b="b"/>
            <a:pathLst>
              <a:path w="201" h="7">
                <a:moveTo>
                  <a:pt x="3" y="0"/>
                </a:moveTo>
                <a:cubicBezTo>
                  <a:pt x="198" y="0"/>
                  <a:pt x="198" y="0"/>
                  <a:pt x="198" y="0"/>
                </a:cubicBezTo>
                <a:cubicBezTo>
                  <a:pt x="200" y="0"/>
                  <a:pt x="201" y="2"/>
                  <a:pt x="201" y="4"/>
                </a:cubicBezTo>
                <a:cubicBezTo>
                  <a:pt x="201" y="4"/>
                  <a:pt x="201" y="4"/>
                  <a:pt x="201" y="4"/>
                </a:cubicBezTo>
                <a:cubicBezTo>
                  <a:pt x="201" y="6"/>
                  <a:pt x="200" y="7"/>
                  <a:pt x="198" y="7"/>
                </a:cubicBezTo>
                <a:cubicBezTo>
                  <a:pt x="3" y="7"/>
                  <a:pt x="3" y="7"/>
                  <a:pt x="3" y="7"/>
                </a:cubicBezTo>
                <a:cubicBezTo>
                  <a:pt x="1" y="7"/>
                  <a:pt x="0" y="6"/>
                  <a:pt x="0" y="4"/>
                </a:cubicBezTo>
                <a:cubicBezTo>
                  <a:pt x="0" y="4"/>
                  <a:pt x="0" y="4"/>
                  <a:pt x="0" y="4"/>
                </a:cubicBezTo>
                <a:cubicBezTo>
                  <a:pt x="0" y="2"/>
                  <a:pt x="1" y="0"/>
                  <a:pt x="3"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330387" y="2081786"/>
            <a:ext cx="1701355" cy="3225832"/>
          </a:xfrm>
          <a:custGeom>
            <a:rect l="l" t="t" r="r" b="b"/>
            <a:pathLst>
              <a:path w="105" h="198">
                <a:moveTo>
                  <a:pt x="62" y="176"/>
                </a:moveTo>
                <a:cubicBezTo>
                  <a:pt x="79" y="178"/>
                  <a:pt x="94" y="186"/>
                  <a:pt x="105" y="198"/>
                </a:cubicBezTo>
                <a:cubicBezTo>
                  <a:pt x="0" y="198"/>
                  <a:pt x="0" y="198"/>
                  <a:pt x="0" y="198"/>
                </a:cubicBezTo>
                <a:cubicBezTo>
                  <a:pt x="11" y="186"/>
                  <a:pt x="26" y="178"/>
                  <a:pt x="43" y="176"/>
                </a:cubicBezTo>
                <a:cubicBezTo>
                  <a:pt x="43" y="26"/>
                  <a:pt x="43" y="26"/>
                  <a:pt x="43" y="26"/>
                </a:cubicBezTo>
                <a:cubicBezTo>
                  <a:pt x="40" y="23"/>
                  <a:pt x="38" y="19"/>
                  <a:pt x="38" y="15"/>
                </a:cubicBezTo>
                <a:cubicBezTo>
                  <a:pt x="38" y="7"/>
                  <a:pt x="44" y="0"/>
                  <a:pt x="52" y="0"/>
                </a:cubicBezTo>
                <a:cubicBezTo>
                  <a:pt x="60" y="0"/>
                  <a:pt x="67" y="7"/>
                  <a:pt x="67" y="15"/>
                </a:cubicBezTo>
                <a:cubicBezTo>
                  <a:pt x="67" y="19"/>
                  <a:pt x="65" y="23"/>
                  <a:pt x="62" y="26"/>
                </a:cubicBezTo>
                <a:lnTo>
                  <a:pt x="62" y="17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05582" y="1797228"/>
            <a:ext cx="2709482"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805582" y="4037128"/>
            <a:ext cx="2709482"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6458495" y="1389081"/>
            <a:ext cx="50768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定义</a:t>
            </a:r>
          </a:p>
        </p:txBody>
      </p:sp>
      <p:sp>
        <p:nvSpPr>
          <p:cNvPr id="9" name="TextBox 9"/>
          <p:cNvSpPr txBox="1"/>
          <p:nvPr/>
        </p:nvSpPr>
        <p:spPr>
          <a:xfrm>
            <a:off x="6458495" y="4046529"/>
            <a:ext cx="507682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4">
                    <a:alpha val="100000"/>
                  </a:schemeClr>
                </a:solidFill>
                <a:latin typeface="Microsoft Yahei"/>
                <a:ea typeface="Microsoft Yahei"/>
                <a:cs typeface="Microsoft Yahei"/>
              </a:rPr>
              <a:t>目的</a:t>
            </a:r>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定义与目的</a:t>
              </a:r>
            </a:p>
          </p:txBody>
        </p:sp>
      </p:grpSp>
      <p:sp>
        <p:nvSpPr>
          <p:cNvPr id="32" name="AutoShape 32"/>
          <p:cNvSpPr/>
          <p:nvPr/>
        </p:nvSpPr>
        <p:spPr>
          <a:xfrm>
            <a:off x="6830551" y="2047294"/>
            <a:ext cx="2709482"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30551" y="4287194"/>
            <a:ext cx="2709482"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6458495" y="1716941"/>
            <a:ext cx="5076825" cy="20288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专科护理质量监测指标是用于评估和监测专科护理服务质量的标准化工具。</a:t>
            </a:r>
          </a:p>
        </p:txBody>
      </p:sp>
      <p:sp>
        <p:nvSpPr>
          <p:cNvPr id="35" name="TextBox 35"/>
          <p:cNvSpPr txBox="1"/>
          <p:nvPr/>
        </p:nvSpPr>
        <p:spPr>
          <a:xfrm>
            <a:off x="6458495" y="4396703"/>
            <a:ext cx="5076825" cy="1990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通过客观、量化的指标评估专科护理服务的质量，发现存在的问题和改进空间，促进护理质量的持续改进和提升。</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质量监测指标是提升护理服务质量的重要手段，有助于发现并解决护理服务中的问题，提高患者满意度和医疗服务质量。</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专科护理质量监测指标广泛应用于临床实践中，用于评估和比较不同医疗机构、科室或护理团队的护理服务质量，为管理决策提供依据。</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重要性及应用</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应用</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重要性</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制定</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制定专科护理质量监测指标时应综合考虑国家或地区的卫生政策、护理行业标准和患者的需求，同时结合医疗机构实际情况，确保指标的针对性和实用性。</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更新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随着医学技术的不断发展和护理实践的进步，专科护理质量监测指标需要进行定期的更新和修订，以适应新的医疗环境和服务需求。更新指标时需充分征求各方意见，确保指标的权威性和科学性。</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指标的制定与更新</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02</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专科护理质量监测指标分类</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805582" y="2081786"/>
            <a:ext cx="2709482"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805582" y="4037128"/>
            <a:ext cx="2709482"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6433527" y="1751433"/>
            <a:ext cx="5076825" cy="20288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基础护理指标包括患者清洁度、舒适度、安全度等方面的指标，如压疮发生率、跌倒发生率等。</a:t>
            </a:r>
          </a:p>
        </p:txBody>
      </p:sp>
      <p:sp>
        <p:nvSpPr>
          <p:cNvPr id="5" name="TextBox 5"/>
          <p:cNvSpPr txBox="1"/>
          <p:nvPr/>
        </p:nvSpPr>
        <p:spPr>
          <a:xfrm>
            <a:off x="6433527" y="4146638"/>
            <a:ext cx="5076825" cy="1990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基础护理指标是衡量专科护理质量的基础，是保障患者基本需求得到满足的重要标准。</a:t>
            </a:r>
          </a:p>
        </p:txBody>
      </p:sp>
      <p:sp>
        <p:nvSpPr>
          <p:cNvPr id="6" name="Freeform 6"/>
          <p:cNvSpPr/>
          <p:nvPr/>
        </p:nvSpPr>
        <p:spPr>
          <a:xfrm>
            <a:off x="1012384" y="2310386"/>
            <a:ext cx="1313497" cy="2082451"/>
          </a:xfrm>
          <a:custGeom>
            <a:rect l="l" t="t" r="r" b="b"/>
            <a:pathLst>
              <a:path w="81" h="128">
                <a:moveTo>
                  <a:pt x="3" y="103"/>
                </a:moveTo>
                <a:cubicBezTo>
                  <a:pt x="10" y="118"/>
                  <a:pt x="24" y="128"/>
                  <a:pt x="41" y="128"/>
                </a:cubicBezTo>
                <a:cubicBezTo>
                  <a:pt x="57" y="128"/>
                  <a:pt x="70" y="118"/>
                  <a:pt x="78" y="104"/>
                </a:cubicBezTo>
                <a:cubicBezTo>
                  <a:pt x="81" y="98"/>
                  <a:pt x="81" y="95"/>
                  <a:pt x="79" y="89"/>
                </a:cubicBezTo>
                <a:cubicBezTo>
                  <a:pt x="46" y="4"/>
                  <a:pt x="46" y="4"/>
                  <a:pt x="46" y="4"/>
                </a:cubicBezTo>
                <a:cubicBezTo>
                  <a:pt x="46" y="2"/>
                  <a:pt x="45" y="1"/>
                  <a:pt x="43" y="0"/>
                </a:cubicBezTo>
                <a:cubicBezTo>
                  <a:pt x="41" y="0"/>
                  <a:pt x="38" y="1"/>
                  <a:pt x="37" y="3"/>
                </a:cubicBezTo>
                <a:cubicBezTo>
                  <a:pt x="37" y="3"/>
                  <a:pt x="37" y="3"/>
                  <a:pt x="37" y="3"/>
                </a:cubicBezTo>
                <a:cubicBezTo>
                  <a:pt x="25" y="37"/>
                  <a:pt x="14" y="56"/>
                  <a:pt x="2" y="89"/>
                </a:cubicBezTo>
                <a:cubicBezTo>
                  <a:pt x="0" y="95"/>
                  <a:pt x="0" y="98"/>
                  <a:pt x="3" y="103"/>
                </a:cubicBezTo>
                <a:close/>
                <a:moveTo>
                  <a:pt x="10" y="96"/>
                </a:moveTo>
                <a:cubicBezTo>
                  <a:pt x="41" y="20"/>
                  <a:pt x="41" y="20"/>
                  <a:pt x="41"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4122011" y="2310386"/>
            <a:ext cx="1313497" cy="2082451"/>
          </a:xfrm>
          <a:custGeom>
            <a:rect l="l" t="t" r="r" b="b"/>
            <a:pathLst>
              <a:path w="81" h="128">
                <a:moveTo>
                  <a:pt x="3" y="103"/>
                </a:moveTo>
                <a:cubicBezTo>
                  <a:pt x="11" y="118"/>
                  <a:pt x="24" y="128"/>
                  <a:pt x="41" y="128"/>
                </a:cubicBezTo>
                <a:cubicBezTo>
                  <a:pt x="57" y="128"/>
                  <a:pt x="71" y="118"/>
                  <a:pt x="78" y="104"/>
                </a:cubicBezTo>
                <a:cubicBezTo>
                  <a:pt x="81" y="98"/>
                  <a:pt x="81" y="95"/>
                  <a:pt x="79" y="89"/>
                </a:cubicBezTo>
                <a:cubicBezTo>
                  <a:pt x="47" y="4"/>
                  <a:pt x="47" y="4"/>
                  <a:pt x="47" y="4"/>
                </a:cubicBezTo>
                <a:cubicBezTo>
                  <a:pt x="46" y="2"/>
                  <a:pt x="45" y="1"/>
                  <a:pt x="43" y="0"/>
                </a:cubicBezTo>
                <a:cubicBezTo>
                  <a:pt x="41" y="0"/>
                  <a:pt x="38" y="1"/>
                  <a:pt x="37" y="3"/>
                </a:cubicBezTo>
                <a:cubicBezTo>
                  <a:pt x="37" y="3"/>
                  <a:pt x="37" y="3"/>
                  <a:pt x="37" y="3"/>
                </a:cubicBezTo>
                <a:cubicBezTo>
                  <a:pt x="26" y="37"/>
                  <a:pt x="14" y="56"/>
                  <a:pt x="2" y="89"/>
                </a:cubicBezTo>
                <a:cubicBezTo>
                  <a:pt x="0" y="95"/>
                  <a:pt x="0" y="98"/>
                  <a:pt x="3" y="103"/>
                </a:cubicBezTo>
                <a:close/>
                <a:moveTo>
                  <a:pt x="10" y="96"/>
                </a:moveTo>
                <a:cubicBezTo>
                  <a:pt x="42" y="20"/>
                  <a:pt x="42" y="20"/>
                  <a:pt x="42"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611221" y="2317815"/>
            <a:ext cx="3266694" cy="115729"/>
          </a:xfrm>
          <a:custGeom>
            <a:rect l="l" t="t" r="r" b="b"/>
            <a:pathLst>
              <a:path w="201" h="7">
                <a:moveTo>
                  <a:pt x="3" y="0"/>
                </a:moveTo>
                <a:cubicBezTo>
                  <a:pt x="198" y="0"/>
                  <a:pt x="198" y="0"/>
                  <a:pt x="198" y="0"/>
                </a:cubicBezTo>
                <a:cubicBezTo>
                  <a:pt x="200" y="0"/>
                  <a:pt x="201" y="2"/>
                  <a:pt x="201" y="4"/>
                </a:cubicBezTo>
                <a:cubicBezTo>
                  <a:pt x="201" y="4"/>
                  <a:pt x="201" y="4"/>
                  <a:pt x="201" y="4"/>
                </a:cubicBezTo>
                <a:cubicBezTo>
                  <a:pt x="201" y="6"/>
                  <a:pt x="200" y="7"/>
                  <a:pt x="198" y="7"/>
                </a:cubicBezTo>
                <a:cubicBezTo>
                  <a:pt x="3" y="7"/>
                  <a:pt x="3" y="7"/>
                  <a:pt x="3" y="7"/>
                </a:cubicBezTo>
                <a:cubicBezTo>
                  <a:pt x="1" y="7"/>
                  <a:pt x="0" y="6"/>
                  <a:pt x="0" y="4"/>
                </a:cubicBezTo>
                <a:cubicBezTo>
                  <a:pt x="0" y="4"/>
                  <a:pt x="0" y="4"/>
                  <a:pt x="0" y="4"/>
                </a:cubicBezTo>
                <a:cubicBezTo>
                  <a:pt x="0" y="2"/>
                  <a:pt x="1" y="0"/>
                  <a:pt x="3"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93891" y="2188466"/>
            <a:ext cx="1701355" cy="3225832"/>
          </a:xfrm>
          <a:custGeom>
            <a:rect l="l" t="t" r="r" b="b"/>
            <a:pathLst>
              <a:path w="105" h="198">
                <a:moveTo>
                  <a:pt x="62" y="176"/>
                </a:moveTo>
                <a:cubicBezTo>
                  <a:pt x="79" y="178"/>
                  <a:pt x="94" y="186"/>
                  <a:pt x="105" y="198"/>
                </a:cubicBezTo>
                <a:cubicBezTo>
                  <a:pt x="0" y="198"/>
                  <a:pt x="0" y="198"/>
                  <a:pt x="0" y="198"/>
                </a:cubicBezTo>
                <a:cubicBezTo>
                  <a:pt x="11" y="186"/>
                  <a:pt x="26" y="178"/>
                  <a:pt x="43" y="176"/>
                </a:cubicBezTo>
                <a:cubicBezTo>
                  <a:pt x="43" y="26"/>
                  <a:pt x="43" y="26"/>
                  <a:pt x="43" y="26"/>
                </a:cubicBezTo>
                <a:cubicBezTo>
                  <a:pt x="40" y="23"/>
                  <a:pt x="38" y="19"/>
                  <a:pt x="38" y="15"/>
                </a:cubicBezTo>
                <a:cubicBezTo>
                  <a:pt x="38" y="7"/>
                  <a:pt x="44" y="0"/>
                  <a:pt x="52" y="0"/>
                </a:cubicBezTo>
                <a:cubicBezTo>
                  <a:pt x="60" y="0"/>
                  <a:pt x="67" y="7"/>
                  <a:pt x="67" y="15"/>
                </a:cubicBezTo>
                <a:cubicBezTo>
                  <a:pt x="67" y="19"/>
                  <a:pt x="65" y="23"/>
                  <a:pt x="62" y="26"/>
                </a:cubicBezTo>
                <a:lnTo>
                  <a:pt x="62" y="17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基础护理指标</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0365" r="30365"/>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0365" r="30365"/>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专科护理效果指标</a:t>
              </a:r>
            </a:p>
          </p:txBody>
        </p:sp>
      </p:grpSp>
      <p:sp>
        <p:nvSpPr>
          <p:cNvPr id="31" name="AutoShape 31"/>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专科护理效果指标是衡量专科护理质量的核心，是评价护理工作效果的重要依据。</a:t>
            </a:r>
            <a:endParaRPr lang="en-US" sz="1100"/>
          </a:p>
        </p:txBody>
      </p:sp>
      <p:sp>
        <p:nvSpPr>
          <p:cNvPr id="32" name="AutoShape 32"/>
          <p:cNvSpPr/>
          <p:nvPr/>
        </p:nvSpPr>
        <p:spPr>
          <a:xfrm>
            <a:off x="8406414" y="2594489"/>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专科护理效果指标主要反映护理措施对患者病情的影响，如护理前后患者病情变化、治疗效果等。</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护理过程指标</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护理过程指标主要反映护理服务过程的质量，如护士操作规范性、沟通交流能力、团队协作能力等。</a:t>
            </a:r>
            <a:endParaRPr lang="en-US" sz="1100"/>
          </a:p>
        </p:txBody>
      </p:sp>
      <p:sp>
        <p:nvSpPr>
          <p:cNvPr id="27" name="AutoShape 27"/>
          <p:cNvSpPr/>
          <p:nvPr/>
        </p:nvSpPr>
        <p:spPr>
          <a:xfrm>
            <a:off x="590191" y="415758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护理过程指标是衡量专科护理质量的重要环节，是提升护理服务水平的关键因素。</a:t>
            </a:r>
            <a:endParaRPr lang="en-US" sz="11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https://d.book118.com/657010046051006032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5F6"/>
      </a:lt1>
      <a:dk2>
        <a:srgbClr val="410024"/>
      </a:dk2>
      <a:lt2>
        <a:srgbClr val="FFFFFF"/>
      </a:lt2>
      <a:accent1>
        <a:srgbClr val="CD5095"/>
      </a:accent1>
      <a:accent2>
        <a:srgbClr val="EF62B0"/>
      </a:accent2>
      <a:accent3>
        <a:srgbClr val="B7468F"/>
      </a:accent3>
      <a:accent4>
        <a:srgbClr val="9E84D2"/>
      </a:accent4>
      <a:accent5>
        <a:srgbClr val="B59BEB"/>
      </a:accent5>
      <a:accent6>
        <a:srgbClr val="97D5E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39</Paragraphs>
  <Slides>11</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11</vt:i4>
      </vt:variant>
    </vt:vector>
  </HeadingPairs>
  <TitlesOfParts>
    <vt:vector baseType="lpstr" size="15">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2024-09-05T02:57:26.204</cp:lastPrinted>
  <dcterms:created xsi:type="dcterms:W3CDTF">2024-09-04T18:57:26Z</dcterms:created>
  <dcterms:modified xsi:type="dcterms:W3CDTF">2024-09-04T18:57:27Z</dcterms:modified>
</cp:coreProperties>
</file>