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4BFF3-62B3-4D4F-BC02-3D99DD8D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E6331-9586-400D-B087-4652B4A8E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576D-ED0B-418B-9344-C41FEFE0D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EF468-B3B4-4130-9B95-483DE7570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A8E570-DCC0-470D-AB3D-A0236DFE8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8A4924-11C5-450D-9DA2-54711E74E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9CA5D4-4071-4D5E-84EA-5B7EE937B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7A526-8EAB-46CC-8DDC-79D484891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9874C-3190-46DD-BA9D-C92B476BA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993F28-3EC7-4A22-AE46-C9E451FDD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57B153-81DC-4D53-B575-9B6B37D50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1116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病科护理师课件PPT\n## 1.肾病科护理的基本概念与重要性\n### 1.1肾病的定义、分类及病因\n### 1.2肾病科护理的工作职责与要求\n### 1.3肾病科护理在整体治疗中的作用\n## 2.肾病科护理的基本技能\n### 2.1血液透析护理技能\n### 2.2腹膜透析护理技能\n### 2.3肾脏移植护理技能\n## 3.肾病患者的心理护理\n### 3.1肾病患者的心理特点与需求\n### 3.2心理护理的方法与技巧\n### 3.3心理护理在肾病治疗中的重要性\n## 4.肾病患者的健康教育\n### 4.1健康教育的内容与目标\n### 4.2健康教育的实施与方法\n### 4.3健康教育对肾病治疗的影响\n## 5.肾病科护理的伦理与法律问题\n### 5.1肾病科护理的伦理原则与要求\n### 5.2肾病科护理的法律责任与风险\n### 5.3提高肾病科护理伦理与法律意识的途径\n## 6.肾病科护理的发展趋势与展望\n### 6.1肾病科护理的技术创新与发展\n### 6.2肾病科护理的管理创新与发展\n### 6.3肾病科护理的未来展望与挑战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8500"/>
              <a:t>肾病科护理师课件PPT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肾病科护理的基本概念与重要性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26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27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8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肾病的定义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肾脏损伤或功能异常引起的疾病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包括急性和慢性肾脏疾病</a:t>
                </a:r>
                <a:endParaRPr/>
              </a:p>
            </p:txBody>
          </p:sp>
        </p:grpSp>
        <p:grpSp>
          <p:nvGrpSpPr>
            <p:cNvPr id="231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32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肾病的分类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原发性肾病：如肾小球肾炎、肾盂肾炎等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继发性肾病：如糖尿病肾病、高血压肾病等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遗传性肾病：如多囊肾、Alport综合症等</a:t>
                </a:r>
                <a:endParaRPr/>
              </a:p>
            </p:txBody>
          </p:sp>
        </p:grpSp>
        <p:grpSp>
          <p:nvGrpSpPr>
            <p:cNvPr id="236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37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肾病的病因</a:t>
                </a:r>
                <a:endParaRPr/>
              </a:p>
            </p:txBody>
          </p:sp>
          <p:sp>
            <p:nvSpPr>
              <p:cNvPr id="240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感染：如链球菌感染、病毒性肾炎等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免疫因素：如自身免疫性肾炎、过敏性肾炎等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代谢因素：如糖尿病、高血压等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遗传因素：如多囊肾、Alport综合症等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其他：如药物性肾损伤、肾脏缺血等</a:t>
                </a:r>
                <a:endParaRPr/>
              </a:p>
            </p:txBody>
          </p:sp>
        </p:grpSp>
      </p:grp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肾病的定义、分类及病因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制定和实施护理计划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提供生活照顾、心理护理和健康教育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参与肾脏替代治疗（如血液透析、腹膜透析等）的护理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协助医生进行诊疗工作</a:t>
                </a:r>
                <a:endParaRPr/>
              </a:p>
            </p:txBody>
          </p:sp>
          <p:sp>
            <p:nvSpPr>
              <p:cNvPr id="2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肾病科护理的工作职责</a:t>
                </a:r>
                <a:endParaRPr/>
              </a:p>
            </p:txBody>
          </p:sp>
          <p:sp>
            <p:nvSpPr>
              <p:cNvPr id="2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具备扎实的肾脏疾病知识和护理技能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熟悉肾脏替代治疗的相关知识和技能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具备良好的沟通能力和心理护理技巧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具备较强的责任心和团队协作精神</a:t>
                </a:r>
                <a:endParaRPr/>
              </a:p>
            </p:txBody>
          </p:sp>
          <p:sp>
            <p:nvSpPr>
              <p:cNvPr id="2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肾病科护理的要求</a:t>
                </a:r>
                <a:endParaRPr/>
              </a:p>
            </p:txBody>
          </p:sp>
          <p:sp>
            <p:nvSpPr>
              <p:cNvPr id="2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肾病科护理的工作职责与要求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改善患者的生存质量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降低并发症的发生率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延缓病情进展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提高生活自理能力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促进患者的心理健康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帮助患者建立自信和积极的心态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降低焦虑和抑郁的发生率</a:t>
                </a:r>
                <a:endParaRPr/>
              </a:p>
            </p:txBody>
          </p:sp>
          <p:pic>
            <p:nvPicPr>
              <p:cNvPr id="2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提高患者对疾病的认知和治疗依从性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提供健康教育和疾病知识普及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教会患者自我管理和监测病情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促进患者按时服药和定期检查</a:t>
                </a:r>
                <a:endParaRPr/>
              </a:p>
            </p:txBody>
          </p:sp>
          <p:pic>
            <p:nvPicPr>
              <p:cNvPr id="2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肾病科护理在整体治疗中的作用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4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75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肾病科护理的基本技能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血液透析前准备</a:t>
                </a:r>
                <a:endParaRPr/>
              </a:p>
            </p:txBody>
          </p:sp>
          <p:sp>
            <p:nvSpPr>
              <p:cNvPr id="2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评估患者的病情和血管条件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选择合适的血管通路和穿刺部位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准备透析用品和设备</a:t>
                </a:r>
                <a:endParaRPr/>
              </a:p>
            </p:txBody>
          </p:sp>
        </p:grpSp>
        <p:grpSp>
          <p:nvGrpSpPr>
            <p:cNvPr id="2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血液透析过程中的护理</a:t>
                </a:r>
                <a:endParaRPr/>
              </a:p>
            </p:txBody>
          </p:sp>
          <p:sp>
            <p:nvSpPr>
              <p:cNvPr id="2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监测患者的生命体征和病情变化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检查血管通路和穿刺部位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管理透析过程中的并发症</a:t>
                </a:r>
                <a:endParaRPr/>
              </a:p>
            </p:txBody>
          </p:sp>
        </p:grpSp>
        <p:grpSp>
          <p:nvGrpSpPr>
            <p:cNvPr id="2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血液透析后的护理</a:t>
                </a:r>
                <a:endParaRPr/>
              </a:p>
            </p:txBody>
          </p:sp>
          <p:sp>
            <p:nvSpPr>
              <p:cNvPr id="2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观察穿刺部位的出血和血肿情况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评估患者的透析效果和舒适度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指导患者进行自我护理和生活指导</a:t>
                </a:r>
                <a:endParaRPr/>
              </a:p>
            </p:txBody>
          </p: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血液透析护理技能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腹膜透析前准备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评估患者的病情和腹膜条件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选择合适的腹膜透析方式和透析液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准备腹膜透析用品和设备</a:t>
                </a:r>
                <a:endParaRPr/>
              </a:p>
            </p:txBody>
          </p:sp>
          <p:sp>
            <p:nvSpPr>
              <p:cNvPr id="29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腹膜透析过程中的护理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检查腹膜透析导管和引流情况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管理腹膜透析过程中的并发症</a:t>
                </a:r>
                <a:endParaRPr/>
              </a:p>
            </p:txBody>
          </p:sp>
          <p:sp>
            <p:nvSpPr>
              <p:cNvPr id="30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腹膜透析后的护理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观察穿刺部位的感染和出血情况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评估患者的透析效果和舒适度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指导患者进行自我护理和生活指导</a:t>
                </a:r>
                <a:endParaRPr/>
              </a:p>
            </p:txBody>
          </p:sp>
          <p:sp>
            <p:nvSpPr>
              <p:cNvPr id="30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腹膜透析护理技能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9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肾脏移植前的准备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评估患者的病情和移植适应症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选择合适的供肾和移植手术方式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准备移植手术所需的用品和设备</a:t>
                </a:r>
                <a:endParaRPr/>
              </a:p>
            </p:txBody>
          </p:sp>
          <p:sp>
            <p:nvSpPr>
              <p:cNvPr id="312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3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肾脏移植术后的护理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监测患者的生命体征和病情变化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管理移植肾脏的功能和排斥反应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观察手术切口的愈合情况</a:t>
                </a:r>
                <a:endParaRPr/>
              </a:p>
            </p:txBody>
          </p:sp>
          <p:sp>
            <p:nvSpPr>
              <p:cNvPr id="316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17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肾脏移植后的长期护理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规律进行肾功能检查和生活指导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预防感染和慢性肾脏病的复发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提供心理支持和康复指导</a:t>
                </a:r>
                <a:endParaRPr/>
              </a:p>
            </p:txBody>
          </p:sp>
          <p:sp>
            <p:nvSpPr>
              <p:cNvPr id="320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肾脏移植护理技能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肾病患者的心理护理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肾病患者的心理特点与需求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肾病患者的心理特点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焦虑和抑郁：对疾病的不确定性和预后期望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自卑和孤立：对生活质量和社交活动的限制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应对压力和挑战：面对治疗和生活压力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肾病患者的心理需求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信息支持：了解疾病的相关知识和治疗进展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情感支持：获得家人、朋友和医护人员的关爱和理解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心理干预：通过心理咨询和心理治疗缓解心理症状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2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了解患者的心理状况和需求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评估患者的心理问题和心理风险</a:t>
                </a:r>
                <a:endParaRPr/>
              </a:p>
            </p:txBody>
          </p:sp>
        </p:grpSp>
        <p:grpSp>
          <p:nvGrpSpPr>
            <p:cNvPr id="3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3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提供心理咨询和心理治疗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教会患者心理调适和应对技巧</a:t>
                </a:r>
                <a:endParaRPr/>
              </a:p>
            </p:txBody>
          </p:sp>
        </p:grpSp>
        <p:grpSp>
          <p:nvGrpSpPr>
            <p:cNvPr id="3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心理支持</a:t>
                </a:r>
                <a:endParaRPr/>
              </a:p>
            </p:txBody>
          </p:sp>
          <p:sp>
            <p:nvSpPr>
              <p:cNvPr id="3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建立良好的护患关系和信任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提供情感支持和关爱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心理护理的方法与技巧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心理护理在肾病治疗中的重要性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提高患者的治疗依从性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增强患者对疾病的认知和治疗信心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促使患者按时服药和定期检查</a:t>
                </a:r>
                <a:endParaRPr/>
              </a:p>
            </p:txBody>
          </p:sp>
          <p:pic>
            <p:nvPicPr>
              <p:cNvPr id="4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改善患者的心理状况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降低焦虑和抑郁的发生率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提高患者的心理适应能力和生活质量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促进患者的康复进程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减轻心理压力对病情的影响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提高患者对治疗的积极性和满意度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https://d.book118.com/657011160153006043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肾病科护理师课件PPT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2024-09-17T21:21:46.314</cp:lastPrinted>
  <dcterms:created xsi:type="dcterms:W3CDTF">2024-09-17T13:21:46Z</dcterms:created>
  <dcterms:modified xsi:type="dcterms:W3CDTF">2024-09-17T13:21:48Z</dcterms:modified>
</cp:coreProperties>
</file>