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1" r:id="rId14"/>
  </p:sldIdLst>
  <p:sldSz cx="12192000" cy="6858000"/>
  <p:notesSz cx="6858000" cy="9144000"/>
  <p:custDataLst>
    <p:tags r:id="rId15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tags" Target="tags/tag1.xml" /><Relationship Id="rId16" Type="http://schemas.openxmlformats.org/officeDocument/2006/relationships/presProps" Target="presProps.xml" /><Relationship Id="rId17" Type="http://schemas.openxmlformats.org/officeDocument/2006/relationships/viewProps" Target="viewProps.xml" /><Relationship Id="rId18" Type="http://schemas.openxmlformats.org/officeDocument/2006/relationships/theme" Target="theme/theme1.xml" /><Relationship Id="rId19" Type="http://schemas.openxmlformats.org/officeDocument/2006/relationships/tableStyles" Target="tableStyles.xml" /><Relationship Id="rId2" Type="http://schemas.openxmlformats.org/officeDocument/2006/relationships/slideMaster" Target="slideMasters/slideMaster2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4062B6B-ED0A-4195-9AA8-A3D9AB770D6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D900D8F-3AEE-44AD-9ADF-F0156EFB450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BA609A9-67BB-489B-960F-FA1F93C5EC0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5EE74E31-7B14-46C0-871C-B3926722FFF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71952332-E1BA-4A90-B8FF-6E04188CFDB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7C280867-8581-445D-BC2A-DF22CD34F3E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9FB91914-DEE9-40B2-A730-A0BAC838AD0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B3F84C83-E483-4DBF-89ED-2CF0FBA5835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B50A5606-2902-4156-A25A-5B698AE57CA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3399E42-5213-43E4-B5F6-A684C3479B9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CCF2015-1FCA-4158-8AB0-1EA3F38B385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5.jpeg" /><Relationship Id="rId4" Type="http://schemas.openxmlformats.org/officeDocument/2006/relationships/image" Target="../media/image2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jpeg" /><Relationship Id="rId3" Type="http://schemas.openxmlformats.org/officeDocument/2006/relationships/image" Target="../media/image2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657021044140006042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022709" y="922364"/>
            <a:ext cx="6634886" cy="209214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pdgfra基因突变与骨肉瘤预后相关性的探讨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0" y="-50963"/>
            <a:ext cx="2181249" cy="695773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 rot="5400000">
            <a:off x="-2669843" y="1842943"/>
            <a:ext cx="8139131" cy="3872103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12300">
                <a:solidFill>
                  <a:srgbClr val="FFFFFF">
                    <a:alpha val="46000"/>
                  </a:srgbClr>
                </a:solidFill>
                <a:latin typeface="Microsoft Yahei"/>
                <a:ea typeface="Microsoft Yahei"/>
                <a:cs typeface="Microsoft Yahei"/>
              </a:rPr>
              <a:t>contents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2181249" y="2574463"/>
            <a:ext cx="3626990" cy="20726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5000"/>
              </a:lnSpc>
            </a:pPr>
            <a:r>
              <a:rPr lang="en-US" sz="92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376199" y="1111423"/>
            <a:ext cx="5391267" cy="4819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PDGFRA基因突变概述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PDGFRA基因突变与骨肉瘤预后的相关性分析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PDGFRA基因突变在骨肉瘤中的治疗策略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展望与未来研究方向</a:t>
            </a:r>
          </a:p>
        </p:txBody>
      </p:sp>
      <p:cxnSp>
        <p:nvCxnSpPr>
          <p:cNvPr id="6" name="Connector 6"/>
          <p:cNvCxnSpPr/>
          <p:nvPr/>
        </p:nvCxnSpPr>
        <p:spPr>
          <a:xfrm flipH="1">
            <a:off x="5999076" y="1410844"/>
            <a:ext cx="0" cy="4034118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959741" y="1197945"/>
            <a:ext cx="8683143" cy="15800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959741" y="3134894"/>
            <a:ext cx="5561990" cy="15800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38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579498" y="4122330"/>
            <a:ext cx="600953" cy="600953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6072323" y="1774071"/>
            <a:ext cx="600953" cy="600953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5004127" y="2472562"/>
            <a:ext cx="2762250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骨肉瘤是一种常见的恶性肿瘤，其发病率呈上升趋势，且预后较差。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5046100" y="4806368"/>
            <a:ext cx="2657475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PDGFRA基因是骨肉瘤中常见的突变基因之一，与骨肉瘤的发病和预后密切相关。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8499110" y="4817651"/>
            <a:ext cx="2762250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探讨PDGFRA基因突变与骨肉瘤预后之间的关系，有助于为患者提供更精准的治疗方案和预后评估。</a:t>
            </a:r>
          </a:p>
        </p:txBody>
      </p:sp>
      <p:sp>
        <p:nvSpPr>
          <p:cNvPr id="7" name="AutoShape 7"/>
          <p:cNvSpPr/>
          <p:nvPr/>
        </p:nvSpPr>
        <p:spPr>
          <a:xfrm>
            <a:off x="6072323" y="4122330"/>
            <a:ext cx="600953" cy="600953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6244501" y="4282317"/>
            <a:ext cx="280981" cy="280981"/>
          </a:xfrm>
          <a:custGeom>
            <a:rect l="l" t="t" r="r" b="b"/>
            <a:pathLst>
              <a:path w="304800" h="304800">
                <a:moveTo>
                  <a:pt x="288693" y="85468"/>
                </a:moveTo>
                <a:lnTo>
                  <a:pt x="193700" y="180461"/>
                </a:lnTo>
                <a:lnTo>
                  <a:pt x="301971" y="180461"/>
                </a:lnTo>
                <a:cubicBezTo>
                  <a:pt x="303686" y="171298"/>
                  <a:pt x="304800" y="162001"/>
                  <a:pt x="304800" y="152400"/>
                </a:cubicBezTo>
                <a:cubicBezTo>
                  <a:pt x="304800" y="128273"/>
                  <a:pt x="298694" y="105747"/>
                  <a:pt x="288693" y="85468"/>
                </a:cubicBezTo>
                <a:close/>
                <a:moveTo>
                  <a:pt x="200549" y="145161"/>
                </a:moveTo>
                <a:lnTo>
                  <a:pt x="278682" y="67066"/>
                </a:lnTo>
                <a:cubicBezTo>
                  <a:pt x="260080" y="39643"/>
                  <a:pt x="232543" y="19241"/>
                  <a:pt x="200549" y="8525"/>
                </a:cubicBezTo>
                <a:lnTo>
                  <a:pt x="200549" y="145161"/>
                </a:lnTo>
                <a:close/>
                <a:moveTo>
                  <a:pt x="159525" y="200549"/>
                </a:moveTo>
                <a:lnTo>
                  <a:pt x="237677" y="278721"/>
                </a:lnTo>
                <a:cubicBezTo>
                  <a:pt x="265138" y="260156"/>
                  <a:pt x="285560" y="232581"/>
                  <a:pt x="296275" y="200549"/>
                </a:cubicBezTo>
                <a:lnTo>
                  <a:pt x="159525" y="200549"/>
                </a:lnTo>
                <a:close/>
                <a:moveTo>
                  <a:pt x="180432" y="111862"/>
                </a:moveTo>
                <a:lnTo>
                  <a:pt x="180432" y="2829"/>
                </a:lnTo>
                <a:cubicBezTo>
                  <a:pt x="171317" y="1133"/>
                  <a:pt x="162001" y="0"/>
                  <a:pt x="152400" y="0"/>
                </a:cubicBezTo>
                <a:cubicBezTo>
                  <a:pt x="128064" y="0"/>
                  <a:pt x="105366" y="6229"/>
                  <a:pt x="84963" y="16393"/>
                </a:cubicBezTo>
                <a:lnTo>
                  <a:pt x="180432" y="111862"/>
                </a:lnTo>
                <a:close/>
                <a:moveTo>
                  <a:pt x="124368" y="193853"/>
                </a:moveTo>
                <a:lnTo>
                  <a:pt x="124368" y="301981"/>
                </a:lnTo>
                <a:cubicBezTo>
                  <a:pt x="133483" y="303686"/>
                  <a:pt x="142799" y="304800"/>
                  <a:pt x="152400" y="304800"/>
                </a:cubicBezTo>
                <a:cubicBezTo>
                  <a:pt x="176508" y="304800"/>
                  <a:pt x="198987" y="298694"/>
                  <a:pt x="219266" y="288722"/>
                </a:cubicBezTo>
                <a:lnTo>
                  <a:pt x="124368" y="193853"/>
                </a:lnTo>
                <a:close/>
                <a:moveTo>
                  <a:pt x="104232" y="159763"/>
                </a:moveTo>
                <a:lnTo>
                  <a:pt x="26194" y="237792"/>
                </a:lnTo>
                <a:cubicBezTo>
                  <a:pt x="44758" y="265176"/>
                  <a:pt x="72276" y="285569"/>
                  <a:pt x="104232" y="296285"/>
                </a:cubicBezTo>
                <a:lnTo>
                  <a:pt x="104232" y="159763"/>
                </a:lnTo>
                <a:close/>
                <a:moveTo>
                  <a:pt x="2829" y="124368"/>
                </a:moveTo>
                <a:cubicBezTo>
                  <a:pt x="1133" y="133483"/>
                  <a:pt x="0" y="142799"/>
                  <a:pt x="0" y="152400"/>
                </a:cubicBezTo>
                <a:cubicBezTo>
                  <a:pt x="0" y="176584"/>
                  <a:pt x="6144" y="199130"/>
                  <a:pt x="16145" y="219408"/>
                </a:cubicBezTo>
                <a:lnTo>
                  <a:pt x="111195" y="124358"/>
                </a:lnTo>
                <a:lnTo>
                  <a:pt x="2829" y="124358"/>
                </a:lnTo>
                <a:close/>
                <a:moveTo>
                  <a:pt x="66637" y="26489"/>
                </a:moveTo>
                <a:cubicBezTo>
                  <a:pt x="39443" y="45053"/>
                  <a:pt x="19183" y="72428"/>
                  <a:pt x="8525" y="104232"/>
                </a:cubicBezTo>
                <a:lnTo>
                  <a:pt x="144389" y="104232"/>
                </a:lnTo>
                <a:lnTo>
                  <a:pt x="66637" y="26489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6249635" y="1942726"/>
            <a:ext cx="246922" cy="246922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Freeform 10"/>
          <p:cNvSpPr/>
          <p:nvPr/>
        </p:nvSpPr>
        <p:spPr>
          <a:xfrm>
            <a:off x="9758054" y="4300887"/>
            <a:ext cx="243840" cy="243840"/>
          </a:xfrm>
          <a:custGeom>
            <a:rect l="l" t="t" r="r" b="b"/>
            <a:pathLst>
              <a:path w="304800" h="304800">
                <a:moveTo>
                  <a:pt x="209550" y="0"/>
                </a:moveTo>
                <a:cubicBezTo>
                  <a:pt x="156943" y="0"/>
                  <a:pt x="114300" y="42643"/>
                  <a:pt x="114300" y="95250"/>
                </a:cubicBezTo>
                <a:cubicBezTo>
                  <a:pt x="114300" y="101213"/>
                  <a:pt x="114852" y="107042"/>
                  <a:pt x="115900" y="112700"/>
                </a:cubicBezTo>
                <a:lnTo>
                  <a:pt x="0" y="228600"/>
                </a:lnTo>
                <a:lnTo>
                  <a:pt x="0" y="285750"/>
                </a:lnTo>
                <a:cubicBezTo>
                  <a:pt x="0" y="296275"/>
                  <a:pt x="8525" y="304800"/>
                  <a:pt x="19050" y="304800"/>
                </a:cubicBezTo>
                <a:lnTo>
                  <a:pt x="38100" y="304800"/>
                </a:lnTo>
                <a:lnTo>
                  <a:pt x="38100" y="285750"/>
                </a:lnTo>
                <a:lnTo>
                  <a:pt x="76200" y="285750"/>
                </a:lnTo>
                <a:lnTo>
                  <a:pt x="76200" y="247650"/>
                </a:lnTo>
                <a:lnTo>
                  <a:pt x="114300" y="247650"/>
                </a:lnTo>
                <a:lnTo>
                  <a:pt x="114300" y="209550"/>
                </a:lnTo>
                <a:lnTo>
                  <a:pt x="152400" y="209550"/>
                </a:lnTo>
                <a:lnTo>
                  <a:pt x="177117" y="184833"/>
                </a:lnTo>
                <a:cubicBezTo>
                  <a:pt x="187242" y="188500"/>
                  <a:pt x="198158" y="190500"/>
                  <a:pt x="209550" y="190500"/>
                </a:cubicBezTo>
                <a:cubicBezTo>
                  <a:pt x="262157" y="190500"/>
                  <a:pt x="304800" y="147857"/>
                  <a:pt x="304800" y="95250"/>
                </a:cubicBezTo>
                <a:cubicBezTo>
                  <a:pt x="304800" y="42643"/>
                  <a:pt x="262157" y="0"/>
                  <a:pt x="209550" y="0"/>
                </a:cubicBezTo>
                <a:close/>
                <a:moveTo>
                  <a:pt x="238087" y="95288"/>
                </a:moveTo>
                <a:cubicBezTo>
                  <a:pt x="222304" y="95288"/>
                  <a:pt x="209512" y="82496"/>
                  <a:pt x="209512" y="66713"/>
                </a:cubicBezTo>
                <a:cubicBezTo>
                  <a:pt x="209512" y="50930"/>
                  <a:pt x="222304" y="38138"/>
                  <a:pt x="238087" y="38138"/>
                </a:cubicBezTo>
                <a:cubicBezTo>
                  <a:pt x="253870" y="38138"/>
                  <a:pt x="266662" y="50930"/>
                  <a:pt x="266662" y="66713"/>
                </a:cubicBezTo>
                <a:cubicBezTo>
                  <a:pt x="266662" y="82496"/>
                  <a:pt x="253870" y="95288"/>
                  <a:pt x="238087" y="95288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1" name="Picture 11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8770541" y="1481576"/>
            <a:ext cx="2313273" cy="2313273"/>
          </a:xfrm>
          <a:prstGeom prst="roundRect">
            <a:avLst/>
          </a:prstGeom>
        </p:spPr>
      </p:pic>
      <p:pic>
        <p:nvPicPr>
          <p:cNvPr id="12" name="Picture 12"/>
          <p:cNvPicPr>
            <a:picLocks noChangeAspect="1"/>
          </p:cNvPicPr>
          <p:nvPr/>
        </p:nvPicPr>
        <p:blipFill>
          <a:blip r:embed="rId3"/>
          <a:srcRect l="21898" r="21898"/>
          <a:stretch>
            <a:fillRect/>
          </a:stretch>
        </p:blipFill>
        <p:spPr>
          <a:xfrm>
            <a:off x="454963" y="1481576"/>
            <a:ext cx="4240298" cy="4612191"/>
          </a:xfrm>
          <a:prstGeom prst="roundRect">
            <a:avLst/>
          </a:prstGeom>
        </p:spPr>
      </p:pic>
      <p:grpSp>
        <p:nvGrpSpPr>
          <p:cNvPr id="13" name="Group 1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4" name="AutoShape 1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TextBox 3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研究背景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4073227" y="1168478"/>
            <a:ext cx="455409" cy="2069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428750" y="0"/>
                </a:lnTo>
                <a:lnTo>
                  <a:pt x="1905000" y="1905000"/>
                </a:lnTo>
                <a:lnTo>
                  <a:pt x="476250" y="19050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lumMod val="75000"/>
              <a:alpha val="5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72404" y="1375400"/>
            <a:ext cx="11247191" cy="4699510"/>
          </a:xfrm>
          <a:prstGeom prst="rect">
            <a:avLst/>
          </a:prstGeom>
          <a:solidFill>
            <a:schemeClr val="accent2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>
            <a:alphaModFix/>
          </a:blip>
          <a:srcRect l="30353" r="30353"/>
          <a:stretch>
            <a:fillRect/>
          </a:stretch>
        </p:blipFill>
        <p:spPr>
          <a:xfrm>
            <a:off x="740688" y="1168478"/>
            <a:ext cx="3679824" cy="4906431"/>
          </a:xfrm>
          <a:prstGeom prst="parallelogram">
            <a:avLst/>
          </a:prstGeom>
        </p:spPr>
      </p:pic>
      <p:sp>
        <p:nvSpPr>
          <p:cNvPr id="5" name="AutoShape 5"/>
          <p:cNvSpPr/>
          <p:nvPr/>
        </p:nvSpPr>
        <p:spPr>
          <a:xfrm>
            <a:off x="2499430" y="6236295"/>
            <a:ext cx="9220165" cy="6734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483810" y="6236295"/>
            <a:ext cx="740059" cy="6734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1375876" y="6200641"/>
            <a:ext cx="158719" cy="158719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607200" y="6207253"/>
            <a:ext cx="147382" cy="147382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1827186" y="6213864"/>
            <a:ext cx="136045" cy="136045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2027323" y="6220476"/>
            <a:ext cx="124708" cy="12470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2224635" y="6214895"/>
            <a:ext cx="113371" cy="11337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TextBox 12"/>
          <p:cNvSpPr txBox="1"/>
          <p:nvPr/>
        </p:nvSpPr>
        <p:spPr>
          <a:xfrm>
            <a:off x="4754880" y="1727606"/>
            <a:ext cx="6467541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研究目的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4754880" y="2304006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探讨PDGFRA基因突变与骨肉瘤预后之间的关系，为骨肉瘤的精准治疗和预后评估提供依据。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4754880" y="3783405"/>
            <a:ext cx="6240618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研究意义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754880" y="4436820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通过研究PDGFRA基因突变与骨肉瘤预后的相关性，有助于深入了解骨肉瘤的发病机制，为患者提供更有效的治疗方案，提高患者的生存率和生活质量。同时，也为其他恶性肿瘤的精准治疗和预后评估提供借鉴和参考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研究目的和意义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959741" y="1197945"/>
            <a:ext cx="8683143" cy="15800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959741" y="3134894"/>
            <a:ext cx="5561990" cy="15800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38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PDGFRA基因突变概述</a:t>
            </a: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1477192" y="3522743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2568117" y="1927706"/>
            <a:ext cx="2204933" cy="2157159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>
            <a:off x="4067465" y="3482773"/>
            <a:ext cx="2116735" cy="2070873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5566823" y="2336206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6" name="Group 6"/>
          <p:cNvGrpSpPr/>
          <p:nvPr/>
        </p:nvGrpSpPr>
        <p:grpSpPr>
          <a:xfrm>
            <a:off x="6184200" y="2878170"/>
            <a:ext cx="461677" cy="550831"/>
            <a:chOff x="6184200" y="2878170"/>
            <a:chExt cx="461677" cy="550831"/>
          </a:xfrm>
        </p:grpSpPr>
        <p:sp>
          <p:nvSpPr>
            <p:cNvPr id="7" name="Freeform 7"/>
            <p:cNvSpPr/>
            <p:nvPr/>
          </p:nvSpPr>
          <p:spPr>
            <a:xfrm>
              <a:off x="6350411" y="2984088"/>
              <a:ext cx="147161" cy="176213"/>
            </a:xfrm>
            <a:custGeom>
              <a:rect l="l" t="t" r="r" b="b"/>
              <a:pathLst>
                <a:path w="56" h="67">
                  <a:moveTo>
                    <a:pt x="28" y="0"/>
                  </a:moveTo>
                  <a:cubicBezTo>
                    <a:pt x="13" y="0"/>
                    <a:pt x="0" y="13"/>
                    <a:pt x="0" y="28"/>
                  </a:cubicBezTo>
                  <a:cubicBezTo>
                    <a:pt x="0" y="34"/>
                    <a:pt x="2" y="40"/>
                    <a:pt x="7" y="46"/>
                  </a:cubicBezTo>
                  <a:cubicBezTo>
                    <a:pt x="11" y="52"/>
                    <a:pt x="15" y="58"/>
                    <a:pt x="16" y="65"/>
                  </a:cubicBezTo>
                  <a:cubicBezTo>
                    <a:pt x="16" y="67"/>
                    <a:pt x="16" y="67"/>
                    <a:pt x="16" y="67"/>
                  </a:cubicBezTo>
                  <a:cubicBezTo>
                    <a:pt x="25" y="67"/>
                    <a:pt x="25" y="67"/>
                    <a:pt x="25" y="67"/>
                  </a:cubicBezTo>
                  <a:cubicBezTo>
                    <a:pt x="26" y="65"/>
                    <a:pt x="26" y="65"/>
                    <a:pt x="26" y="65"/>
                  </a:cubicBezTo>
                  <a:cubicBezTo>
                    <a:pt x="26" y="61"/>
                    <a:pt x="26" y="50"/>
                    <a:pt x="22" y="42"/>
                  </a:cubicBezTo>
                  <a:cubicBezTo>
                    <a:pt x="24" y="42"/>
                    <a:pt x="26" y="41"/>
                    <a:pt x="28" y="41"/>
                  </a:cubicBezTo>
                  <a:cubicBezTo>
                    <a:pt x="29" y="41"/>
                    <a:pt x="29" y="41"/>
                    <a:pt x="29" y="41"/>
                  </a:cubicBezTo>
                  <a:cubicBezTo>
                    <a:pt x="31" y="41"/>
                    <a:pt x="33" y="42"/>
                    <a:pt x="34" y="42"/>
                  </a:cubicBezTo>
                  <a:cubicBezTo>
                    <a:pt x="32" y="48"/>
                    <a:pt x="31" y="55"/>
                    <a:pt x="31" y="65"/>
                  </a:cubicBezTo>
                  <a:cubicBezTo>
                    <a:pt x="31" y="67"/>
                    <a:pt x="31" y="67"/>
                    <a:pt x="31" y="67"/>
                  </a:cubicBezTo>
                  <a:cubicBezTo>
                    <a:pt x="40" y="67"/>
                    <a:pt x="40" y="67"/>
                    <a:pt x="40" y="67"/>
                  </a:cubicBezTo>
                  <a:cubicBezTo>
                    <a:pt x="41" y="65"/>
                    <a:pt x="41" y="65"/>
                    <a:pt x="41" y="65"/>
                  </a:cubicBezTo>
                  <a:cubicBezTo>
                    <a:pt x="42" y="58"/>
                    <a:pt x="46" y="52"/>
                    <a:pt x="50" y="46"/>
                  </a:cubicBezTo>
                  <a:cubicBezTo>
                    <a:pt x="54" y="41"/>
                    <a:pt x="56" y="34"/>
                    <a:pt x="56" y="28"/>
                  </a:cubicBezTo>
                  <a:cubicBezTo>
                    <a:pt x="56" y="13"/>
                    <a:pt x="44" y="0"/>
                    <a:pt x="28" y="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Freeform 8"/>
            <p:cNvSpPr/>
            <p:nvPr/>
          </p:nvSpPr>
          <p:spPr>
            <a:xfrm>
              <a:off x="6184200" y="2878170"/>
              <a:ext cx="461677" cy="550831"/>
            </a:xfrm>
            <a:custGeom>
              <a:rect l="l" t="t" r="r" b="b"/>
              <a:pathLst>
                <a:path w="175" h="209">
                  <a:moveTo>
                    <a:pt x="146" y="24"/>
                  </a:moveTo>
                  <a:cubicBezTo>
                    <a:pt x="126" y="8"/>
                    <a:pt x="100" y="0"/>
                    <a:pt x="66" y="8"/>
                  </a:cubicBezTo>
                  <a:cubicBezTo>
                    <a:pt x="42" y="15"/>
                    <a:pt x="21" y="33"/>
                    <a:pt x="16" y="67"/>
                  </a:cubicBezTo>
                  <a:cubicBezTo>
                    <a:pt x="14" y="78"/>
                    <a:pt x="16" y="84"/>
                    <a:pt x="16" y="85"/>
                  </a:cubicBezTo>
                  <a:cubicBezTo>
                    <a:pt x="18" y="87"/>
                    <a:pt x="20" y="91"/>
                    <a:pt x="20" y="94"/>
                  </a:cubicBezTo>
                  <a:cubicBezTo>
                    <a:pt x="20" y="95"/>
                    <a:pt x="19" y="96"/>
                    <a:pt x="19" y="97"/>
                  </a:cubicBezTo>
                  <a:cubicBezTo>
                    <a:pt x="2" y="121"/>
                    <a:pt x="2" y="121"/>
                    <a:pt x="2" y="121"/>
                  </a:cubicBezTo>
                  <a:cubicBezTo>
                    <a:pt x="1" y="123"/>
                    <a:pt x="0" y="125"/>
                    <a:pt x="1" y="127"/>
                  </a:cubicBezTo>
                  <a:cubicBezTo>
                    <a:pt x="4" y="132"/>
                    <a:pt x="12" y="131"/>
                    <a:pt x="14" y="132"/>
                  </a:cubicBezTo>
                  <a:cubicBezTo>
                    <a:pt x="16" y="133"/>
                    <a:pt x="17" y="136"/>
                    <a:pt x="16" y="139"/>
                  </a:cubicBezTo>
                  <a:cubicBezTo>
                    <a:pt x="15" y="141"/>
                    <a:pt x="13" y="145"/>
                    <a:pt x="15" y="146"/>
                  </a:cubicBezTo>
                  <a:cubicBezTo>
                    <a:pt x="17" y="147"/>
                    <a:pt x="19" y="148"/>
                    <a:pt x="19" y="148"/>
                  </a:cubicBezTo>
                  <a:cubicBezTo>
                    <a:pt x="19" y="148"/>
                    <a:pt x="16" y="149"/>
                    <a:pt x="16" y="151"/>
                  </a:cubicBezTo>
                  <a:cubicBezTo>
                    <a:pt x="15" y="153"/>
                    <a:pt x="16" y="156"/>
                    <a:pt x="19" y="157"/>
                  </a:cubicBezTo>
                  <a:cubicBezTo>
                    <a:pt x="19" y="157"/>
                    <a:pt x="22" y="164"/>
                    <a:pt x="21" y="171"/>
                  </a:cubicBezTo>
                  <a:cubicBezTo>
                    <a:pt x="20" y="177"/>
                    <a:pt x="18" y="183"/>
                    <a:pt x="23" y="187"/>
                  </a:cubicBezTo>
                  <a:cubicBezTo>
                    <a:pt x="28" y="191"/>
                    <a:pt x="48" y="188"/>
                    <a:pt x="60" y="184"/>
                  </a:cubicBezTo>
                  <a:cubicBezTo>
                    <a:pt x="60" y="184"/>
                    <a:pt x="64" y="191"/>
                    <a:pt x="68" y="209"/>
                  </a:cubicBezTo>
                  <a:cubicBezTo>
                    <a:pt x="152" y="183"/>
                    <a:pt x="152" y="183"/>
                    <a:pt x="152" y="183"/>
                  </a:cubicBezTo>
                  <a:cubicBezTo>
                    <a:pt x="147" y="170"/>
                    <a:pt x="145" y="163"/>
                    <a:pt x="145" y="159"/>
                  </a:cubicBezTo>
                  <a:cubicBezTo>
                    <a:pt x="143" y="148"/>
                    <a:pt x="160" y="128"/>
                    <a:pt x="166" y="106"/>
                  </a:cubicBezTo>
                  <a:cubicBezTo>
                    <a:pt x="173" y="81"/>
                    <a:pt x="175" y="48"/>
                    <a:pt x="146" y="24"/>
                  </a:cubicBezTo>
                  <a:close/>
                  <a:moveTo>
                    <a:pt x="118" y="90"/>
                  </a:moveTo>
                  <a:cubicBezTo>
                    <a:pt x="112" y="98"/>
                    <a:pt x="110" y="104"/>
                    <a:pt x="110" y="110"/>
                  </a:cubicBezTo>
                  <a:cubicBezTo>
                    <a:pt x="110" y="128"/>
                    <a:pt x="110" y="128"/>
                    <a:pt x="110" y="128"/>
                  </a:cubicBezTo>
                  <a:cubicBezTo>
                    <a:pt x="110" y="133"/>
                    <a:pt x="107" y="136"/>
                    <a:pt x="104" y="136"/>
                  </a:cubicBezTo>
                  <a:cubicBezTo>
                    <a:pt x="97" y="136"/>
                    <a:pt x="97" y="136"/>
                    <a:pt x="97" y="136"/>
                  </a:cubicBezTo>
                  <a:cubicBezTo>
                    <a:pt x="96" y="136"/>
                    <a:pt x="96" y="136"/>
                    <a:pt x="96" y="136"/>
                  </a:cubicBezTo>
                  <a:cubicBezTo>
                    <a:pt x="95" y="138"/>
                    <a:pt x="93" y="139"/>
                    <a:pt x="91" y="139"/>
                  </a:cubicBezTo>
                  <a:cubicBezTo>
                    <a:pt x="89" y="139"/>
                    <a:pt x="88" y="138"/>
                    <a:pt x="87" y="136"/>
                  </a:cubicBezTo>
                  <a:cubicBezTo>
                    <a:pt x="86" y="136"/>
                    <a:pt x="86" y="136"/>
                    <a:pt x="86" y="136"/>
                  </a:cubicBezTo>
                  <a:cubicBezTo>
                    <a:pt x="79" y="136"/>
                    <a:pt x="79" y="136"/>
                    <a:pt x="79" y="136"/>
                  </a:cubicBezTo>
                  <a:cubicBezTo>
                    <a:pt x="76" y="136"/>
                    <a:pt x="73" y="133"/>
                    <a:pt x="73" y="129"/>
                  </a:cubicBezTo>
                  <a:cubicBezTo>
                    <a:pt x="73" y="110"/>
                    <a:pt x="73" y="110"/>
                    <a:pt x="73" y="110"/>
                  </a:cubicBezTo>
                  <a:cubicBezTo>
                    <a:pt x="73" y="104"/>
                    <a:pt x="70" y="98"/>
                    <a:pt x="65" y="90"/>
                  </a:cubicBezTo>
                  <a:cubicBezTo>
                    <a:pt x="59" y="83"/>
                    <a:pt x="57" y="76"/>
                    <a:pt x="57" y="68"/>
                  </a:cubicBezTo>
                  <a:cubicBezTo>
                    <a:pt x="57" y="49"/>
                    <a:pt x="72" y="34"/>
                    <a:pt x="91" y="34"/>
                  </a:cubicBezTo>
                  <a:cubicBezTo>
                    <a:pt x="110" y="34"/>
                    <a:pt x="126" y="49"/>
                    <a:pt x="126" y="68"/>
                  </a:cubicBezTo>
                  <a:cubicBezTo>
                    <a:pt x="126" y="76"/>
                    <a:pt x="123" y="83"/>
                    <a:pt x="118" y="9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9" name="Group 9"/>
          <p:cNvGrpSpPr/>
          <p:nvPr/>
        </p:nvGrpSpPr>
        <p:grpSpPr>
          <a:xfrm>
            <a:off x="1996032" y="4065529"/>
            <a:ext cx="664560" cy="579786"/>
            <a:chOff x="1996032" y="4065529"/>
            <a:chExt cx="664560" cy="579786"/>
          </a:xfrm>
        </p:grpSpPr>
        <p:sp>
          <p:nvSpPr>
            <p:cNvPr id="10" name="Freeform 10"/>
            <p:cNvSpPr/>
            <p:nvPr/>
          </p:nvSpPr>
          <p:spPr>
            <a:xfrm>
              <a:off x="1996032" y="4204879"/>
              <a:ext cx="440436" cy="440436"/>
            </a:xfrm>
            <a:custGeom>
              <a:rect l="l" t="t" r="r" b="b"/>
              <a:pathLst>
                <a:path w="167" h="167">
                  <a:moveTo>
                    <a:pt x="161" y="71"/>
                  </a:moveTo>
                  <a:cubicBezTo>
                    <a:pt x="148" y="71"/>
                    <a:pt x="148" y="71"/>
                    <a:pt x="148" y="71"/>
                  </a:cubicBezTo>
                  <a:cubicBezTo>
                    <a:pt x="146" y="62"/>
                    <a:pt x="143" y="54"/>
                    <a:pt x="138" y="47"/>
                  </a:cubicBezTo>
                  <a:cubicBezTo>
                    <a:pt x="147" y="38"/>
                    <a:pt x="147" y="38"/>
                    <a:pt x="147" y="38"/>
                  </a:cubicBezTo>
                  <a:cubicBezTo>
                    <a:pt x="149" y="36"/>
                    <a:pt x="150" y="32"/>
                    <a:pt x="148" y="31"/>
                  </a:cubicBezTo>
                  <a:cubicBezTo>
                    <a:pt x="136" y="19"/>
                    <a:pt x="136" y="19"/>
                    <a:pt x="136" y="19"/>
                  </a:cubicBezTo>
                  <a:cubicBezTo>
                    <a:pt x="135" y="17"/>
                    <a:pt x="131" y="18"/>
                    <a:pt x="129" y="20"/>
                  </a:cubicBezTo>
                  <a:cubicBezTo>
                    <a:pt x="120" y="29"/>
                    <a:pt x="120" y="29"/>
                    <a:pt x="120" y="29"/>
                  </a:cubicBezTo>
                  <a:cubicBezTo>
                    <a:pt x="113" y="24"/>
                    <a:pt x="105" y="21"/>
                    <a:pt x="96" y="19"/>
                  </a:cubicBezTo>
                  <a:cubicBezTo>
                    <a:pt x="96" y="6"/>
                    <a:pt x="96" y="6"/>
                    <a:pt x="96" y="6"/>
                  </a:cubicBezTo>
                  <a:cubicBezTo>
                    <a:pt x="96" y="3"/>
                    <a:pt x="94" y="0"/>
                    <a:pt x="92" y="0"/>
                  </a:cubicBezTo>
                  <a:cubicBezTo>
                    <a:pt x="75" y="0"/>
                    <a:pt x="75" y="0"/>
                    <a:pt x="75" y="0"/>
                  </a:cubicBezTo>
                  <a:cubicBezTo>
                    <a:pt x="73" y="0"/>
                    <a:pt x="71" y="3"/>
                    <a:pt x="71" y="6"/>
                  </a:cubicBezTo>
                  <a:cubicBezTo>
                    <a:pt x="71" y="19"/>
                    <a:pt x="71" y="19"/>
                    <a:pt x="71" y="19"/>
                  </a:cubicBezTo>
                  <a:cubicBezTo>
                    <a:pt x="62" y="21"/>
                    <a:pt x="54" y="24"/>
                    <a:pt x="46" y="29"/>
                  </a:cubicBezTo>
                  <a:cubicBezTo>
                    <a:pt x="37" y="20"/>
                    <a:pt x="37" y="20"/>
                    <a:pt x="37" y="20"/>
                  </a:cubicBezTo>
                  <a:cubicBezTo>
                    <a:pt x="35" y="18"/>
                    <a:pt x="32" y="17"/>
                    <a:pt x="30" y="19"/>
                  </a:cubicBezTo>
                  <a:cubicBezTo>
                    <a:pt x="18" y="31"/>
                    <a:pt x="18" y="31"/>
                    <a:pt x="18" y="31"/>
                  </a:cubicBezTo>
                  <a:cubicBezTo>
                    <a:pt x="17" y="32"/>
                    <a:pt x="17" y="36"/>
                    <a:pt x="19" y="38"/>
                  </a:cubicBezTo>
                  <a:cubicBezTo>
                    <a:pt x="29" y="47"/>
                    <a:pt x="29" y="47"/>
                    <a:pt x="29" y="47"/>
                  </a:cubicBezTo>
                  <a:cubicBezTo>
                    <a:pt x="24" y="54"/>
                    <a:pt x="20" y="62"/>
                    <a:pt x="19" y="71"/>
                  </a:cubicBezTo>
                  <a:cubicBezTo>
                    <a:pt x="6" y="71"/>
                    <a:pt x="6" y="71"/>
                    <a:pt x="6" y="71"/>
                  </a:cubicBezTo>
                  <a:cubicBezTo>
                    <a:pt x="2" y="71"/>
                    <a:pt x="0" y="73"/>
                    <a:pt x="0" y="75"/>
                  </a:cubicBezTo>
                  <a:cubicBezTo>
                    <a:pt x="0" y="92"/>
                    <a:pt x="0" y="92"/>
                    <a:pt x="0" y="92"/>
                  </a:cubicBezTo>
                  <a:cubicBezTo>
                    <a:pt x="0" y="94"/>
                    <a:pt x="2" y="96"/>
                    <a:pt x="6" y="96"/>
                  </a:cubicBezTo>
                  <a:cubicBezTo>
                    <a:pt x="19" y="96"/>
                    <a:pt x="19" y="96"/>
                    <a:pt x="19" y="96"/>
                  </a:cubicBezTo>
                  <a:cubicBezTo>
                    <a:pt x="20" y="105"/>
                    <a:pt x="24" y="113"/>
                    <a:pt x="29" y="120"/>
                  </a:cubicBezTo>
                  <a:cubicBezTo>
                    <a:pt x="19" y="130"/>
                    <a:pt x="19" y="130"/>
                    <a:pt x="19" y="130"/>
                  </a:cubicBezTo>
                  <a:cubicBezTo>
                    <a:pt x="17" y="132"/>
                    <a:pt x="17" y="135"/>
                    <a:pt x="18" y="137"/>
                  </a:cubicBezTo>
                  <a:cubicBezTo>
                    <a:pt x="30" y="148"/>
                    <a:pt x="30" y="148"/>
                    <a:pt x="30" y="148"/>
                  </a:cubicBezTo>
                  <a:cubicBezTo>
                    <a:pt x="32" y="150"/>
                    <a:pt x="35" y="150"/>
                    <a:pt x="37" y="147"/>
                  </a:cubicBezTo>
                  <a:cubicBezTo>
                    <a:pt x="46" y="138"/>
                    <a:pt x="46" y="138"/>
                    <a:pt x="46" y="138"/>
                  </a:cubicBezTo>
                  <a:cubicBezTo>
                    <a:pt x="54" y="143"/>
                    <a:pt x="62" y="147"/>
                    <a:pt x="71" y="148"/>
                  </a:cubicBezTo>
                  <a:cubicBezTo>
                    <a:pt x="71" y="161"/>
                    <a:pt x="71" y="161"/>
                    <a:pt x="71" y="161"/>
                  </a:cubicBezTo>
                  <a:cubicBezTo>
                    <a:pt x="71" y="164"/>
                    <a:pt x="73" y="167"/>
                    <a:pt x="75" y="167"/>
                  </a:cubicBezTo>
                  <a:cubicBezTo>
                    <a:pt x="92" y="167"/>
                    <a:pt x="92" y="167"/>
                    <a:pt x="92" y="167"/>
                  </a:cubicBezTo>
                  <a:cubicBezTo>
                    <a:pt x="94" y="167"/>
                    <a:pt x="96" y="164"/>
                    <a:pt x="96" y="161"/>
                  </a:cubicBezTo>
                  <a:cubicBezTo>
                    <a:pt x="96" y="148"/>
                    <a:pt x="96" y="148"/>
                    <a:pt x="96" y="148"/>
                  </a:cubicBezTo>
                  <a:cubicBezTo>
                    <a:pt x="105" y="147"/>
                    <a:pt x="113" y="143"/>
                    <a:pt x="120" y="138"/>
                  </a:cubicBezTo>
                  <a:cubicBezTo>
                    <a:pt x="129" y="147"/>
                    <a:pt x="129" y="147"/>
                    <a:pt x="129" y="147"/>
                  </a:cubicBezTo>
                  <a:cubicBezTo>
                    <a:pt x="131" y="150"/>
                    <a:pt x="135" y="150"/>
                    <a:pt x="136" y="148"/>
                  </a:cubicBezTo>
                  <a:cubicBezTo>
                    <a:pt x="148" y="137"/>
                    <a:pt x="148" y="137"/>
                    <a:pt x="148" y="137"/>
                  </a:cubicBezTo>
                  <a:cubicBezTo>
                    <a:pt x="150" y="135"/>
                    <a:pt x="149" y="132"/>
                    <a:pt x="147" y="130"/>
                  </a:cubicBezTo>
                  <a:cubicBezTo>
                    <a:pt x="138" y="120"/>
                    <a:pt x="138" y="120"/>
                    <a:pt x="138" y="120"/>
                  </a:cubicBezTo>
                  <a:cubicBezTo>
                    <a:pt x="143" y="113"/>
                    <a:pt x="146" y="105"/>
                    <a:pt x="148" y="96"/>
                  </a:cubicBezTo>
                  <a:cubicBezTo>
                    <a:pt x="161" y="96"/>
                    <a:pt x="161" y="96"/>
                    <a:pt x="161" y="96"/>
                  </a:cubicBezTo>
                  <a:cubicBezTo>
                    <a:pt x="164" y="96"/>
                    <a:pt x="167" y="94"/>
                    <a:pt x="167" y="92"/>
                  </a:cubicBezTo>
                  <a:cubicBezTo>
                    <a:pt x="167" y="75"/>
                    <a:pt x="167" y="75"/>
                    <a:pt x="167" y="75"/>
                  </a:cubicBezTo>
                  <a:cubicBezTo>
                    <a:pt x="167" y="73"/>
                    <a:pt x="164" y="71"/>
                    <a:pt x="161" y="71"/>
                  </a:cubicBezTo>
                  <a:close/>
                  <a:moveTo>
                    <a:pt x="83" y="114"/>
                  </a:moveTo>
                  <a:cubicBezTo>
                    <a:pt x="66" y="114"/>
                    <a:pt x="52" y="101"/>
                    <a:pt x="52" y="84"/>
                  </a:cubicBezTo>
                  <a:cubicBezTo>
                    <a:pt x="52" y="67"/>
                    <a:pt x="66" y="53"/>
                    <a:pt x="83" y="53"/>
                  </a:cubicBezTo>
                  <a:cubicBezTo>
                    <a:pt x="100" y="53"/>
                    <a:pt x="114" y="67"/>
                    <a:pt x="114" y="84"/>
                  </a:cubicBezTo>
                  <a:cubicBezTo>
                    <a:pt x="114" y="101"/>
                    <a:pt x="100" y="114"/>
                    <a:pt x="83" y="114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Freeform 11"/>
            <p:cNvSpPr/>
            <p:nvPr/>
          </p:nvSpPr>
          <p:spPr>
            <a:xfrm>
              <a:off x="2341695" y="4065529"/>
              <a:ext cx="318897" cy="316706"/>
            </a:xfrm>
            <a:custGeom>
              <a:rect l="l" t="t" r="r" b="b"/>
              <a:pathLst>
                <a:path w="120" h="120">
                  <a:moveTo>
                    <a:pt x="117" y="51"/>
                  </a:moveTo>
                  <a:cubicBezTo>
                    <a:pt x="108" y="51"/>
                    <a:pt x="108" y="51"/>
                    <a:pt x="108" y="51"/>
                  </a:cubicBezTo>
                  <a:cubicBezTo>
                    <a:pt x="106" y="44"/>
                    <a:pt x="104" y="38"/>
                    <a:pt x="100" y="33"/>
                  </a:cubicBezTo>
                  <a:cubicBezTo>
                    <a:pt x="107" y="27"/>
                    <a:pt x="107" y="27"/>
                    <a:pt x="107" y="27"/>
                  </a:cubicBezTo>
                  <a:cubicBezTo>
                    <a:pt x="109" y="25"/>
                    <a:pt x="109" y="23"/>
                    <a:pt x="108" y="22"/>
                  </a:cubicBezTo>
                  <a:cubicBezTo>
                    <a:pt x="99" y="13"/>
                    <a:pt x="99" y="13"/>
                    <a:pt x="99" y="13"/>
                  </a:cubicBezTo>
                  <a:cubicBezTo>
                    <a:pt x="98" y="12"/>
                    <a:pt x="96" y="12"/>
                    <a:pt x="94" y="14"/>
                  </a:cubicBezTo>
                  <a:cubicBezTo>
                    <a:pt x="87" y="20"/>
                    <a:pt x="87" y="20"/>
                    <a:pt x="87" y="20"/>
                  </a:cubicBezTo>
                  <a:cubicBezTo>
                    <a:pt x="82" y="17"/>
                    <a:pt x="76" y="14"/>
                    <a:pt x="70" y="13"/>
                  </a:cubicBezTo>
                  <a:cubicBezTo>
                    <a:pt x="70" y="4"/>
                    <a:pt x="70" y="4"/>
                    <a:pt x="70" y="4"/>
                  </a:cubicBezTo>
                  <a:cubicBezTo>
                    <a:pt x="70" y="1"/>
                    <a:pt x="69" y="0"/>
                    <a:pt x="67" y="0"/>
                  </a:cubicBezTo>
                  <a:cubicBezTo>
                    <a:pt x="55" y="0"/>
                    <a:pt x="55" y="0"/>
                    <a:pt x="55" y="0"/>
                  </a:cubicBezTo>
                  <a:cubicBezTo>
                    <a:pt x="53" y="0"/>
                    <a:pt x="52" y="1"/>
                    <a:pt x="52" y="4"/>
                  </a:cubicBezTo>
                  <a:cubicBezTo>
                    <a:pt x="52" y="13"/>
                    <a:pt x="52" y="13"/>
                    <a:pt x="52" y="13"/>
                  </a:cubicBezTo>
                  <a:cubicBezTo>
                    <a:pt x="45" y="14"/>
                    <a:pt x="39" y="17"/>
                    <a:pt x="34" y="20"/>
                  </a:cubicBezTo>
                  <a:cubicBezTo>
                    <a:pt x="28" y="14"/>
                    <a:pt x="28" y="14"/>
                    <a:pt x="28" y="14"/>
                  </a:cubicBezTo>
                  <a:cubicBezTo>
                    <a:pt x="26" y="12"/>
                    <a:pt x="24" y="12"/>
                    <a:pt x="22" y="13"/>
                  </a:cubicBezTo>
                  <a:cubicBezTo>
                    <a:pt x="14" y="22"/>
                    <a:pt x="14" y="22"/>
                    <a:pt x="14" y="22"/>
                  </a:cubicBezTo>
                  <a:cubicBezTo>
                    <a:pt x="13" y="23"/>
                    <a:pt x="13" y="25"/>
                    <a:pt x="15" y="27"/>
                  </a:cubicBezTo>
                  <a:cubicBezTo>
                    <a:pt x="21" y="33"/>
                    <a:pt x="21" y="33"/>
                    <a:pt x="21" y="33"/>
                  </a:cubicBezTo>
                  <a:cubicBezTo>
                    <a:pt x="18" y="38"/>
                    <a:pt x="15" y="44"/>
                    <a:pt x="14" y="51"/>
                  </a:cubicBezTo>
                  <a:cubicBezTo>
                    <a:pt x="5" y="51"/>
                    <a:pt x="5" y="51"/>
                    <a:pt x="5" y="51"/>
                  </a:cubicBezTo>
                  <a:cubicBezTo>
                    <a:pt x="2" y="51"/>
                    <a:pt x="0" y="52"/>
                    <a:pt x="0" y="54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68"/>
                    <a:pt x="2" y="69"/>
                    <a:pt x="5" y="69"/>
                  </a:cubicBezTo>
                  <a:cubicBezTo>
                    <a:pt x="14" y="69"/>
                    <a:pt x="14" y="69"/>
                    <a:pt x="14" y="69"/>
                  </a:cubicBezTo>
                  <a:cubicBezTo>
                    <a:pt x="15" y="76"/>
                    <a:pt x="18" y="81"/>
                    <a:pt x="21" y="87"/>
                  </a:cubicBezTo>
                  <a:cubicBezTo>
                    <a:pt x="15" y="93"/>
                    <a:pt x="15" y="93"/>
                    <a:pt x="15" y="93"/>
                  </a:cubicBezTo>
                  <a:cubicBezTo>
                    <a:pt x="13" y="95"/>
                    <a:pt x="13" y="97"/>
                    <a:pt x="14" y="98"/>
                  </a:cubicBezTo>
                  <a:cubicBezTo>
                    <a:pt x="22" y="107"/>
                    <a:pt x="22" y="107"/>
                    <a:pt x="22" y="107"/>
                  </a:cubicBezTo>
                  <a:cubicBezTo>
                    <a:pt x="24" y="108"/>
                    <a:pt x="26" y="108"/>
                    <a:pt x="28" y="106"/>
                  </a:cubicBezTo>
                  <a:cubicBezTo>
                    <a:pt x="34" y="100"/>
                    <a:pt x="34" y="100"/>
                    <a:pt x="34" y="100"/>
                  </a:cubicBezTo>
                  <a:cubicBezTo>
                    <a:pt x="39" y="103"/>
                    <a:pt x="45" y="106"/>
                    <a:pt x="52" y="107"/>
                  </a:cubicBezTo>
                  <a:cubicBezTo>
                    <a:pt x="52" y="116"/>
                    <a:pt x="52" y="116"/>
                    <a:pt x="52" y="116"/>
                  </a:cubicBezTo>
                  <a:cubicBezTo>
                    <a:pt x="52" y="118"/>
                    <a:pt x="53" y="120"/>
                    <a:pt x="55" y="120"/>
                  </a:cubicBezTo>
                  <a:cubicBezTo>
                    <a:pt x="67" y="120"/>
                    <a:pt x="67" y="120"/>
                    <a:pt x="67" y="120"/>
                  </a:cubicBezTo>
                  <a:cubicBezTo>
                    <a:pt x="69" y="120"/>
                    <a:pt x="70" y="118"/>
                    <a:pt x="70" y="116"/>
                  </a:cubicBezTo>
                  <a:cubicBezTo>
                    <a:pt x="70" y="107"/>
                    <a:pt x="70" y="107"/>
                    <a:pt x="70" y="107"/>
                  </a:cubicBezTo>
                  <a:cubicBezTo>
                    <a:pt x="76" y="106"/>
                    <a:pt x="82" y="103"/>
                    <a:pt x="87" y="100"/>
                  </a:cubicBezTo>
                  <a:cubicBezTo>
                    <a:pt x="94" y="106"/>
                    <a:pt x="94" y="106"/>
                    <a:pt x="94" y="106"/>
                  </a:cubicBezTo>
                  <a:cubicBezTo>
                    <a:pt x="96" y="108"/>
                    <a:pt x="98" y="108"/>
                    <a:pt x="99" y="107"/>
                  </a:cubicBezTo>
                  <a:cubicBezTo>
                    <a:pt x="108" y="98"/>
                    <a:pt x="108" y="98"/>
                    <a:pt x="108" y="98"/>
                  </a:cubicBezTo>
                  <a:cubicBezTo>
                    <a:pt x="109" y="97"/>
                    <a:pt x="109" y="95"/>
                    <a:pt x="107" y="93"/>
                  </a:cubicBezTo>
                  <a:cubicBezTo>
                    <a:pt x="100" y="87"/>
                    <a:pt x="100" y="87"/>
                    <a:pt x="100" y="87"/>
                  </a:cubicBezTo>
                  <a:cubicBezTo>
                    <a:pt x="104" y="81"/>
                    <a:pt x="106" y="76"/>
                    <a:pt x="108" y="69"/>
                  </a:cubicBezTo>
                  <a:cubicBezTo>
                    <a:pt x="117" y="69"/>
                    <a:pt x="117" y="69"/>
                    <a:pt x="117" y="69"/>
                  </a:cubicBezTo>
                  <a:cubicBezTo>
                    <a:pt x="119" y="69"/>
                    <a:pt x="121" y="68"/>
                    <a:pt x="121" y="66"/>
                  </a:cubicBezTo>
                  <a:cubicBezTo>
                    <a:pt x="121" y="54"/>
                    <a:pt x="121" y="54"/>
                    <a:pt x="121" y="54"/>
                  </a:cubicBezTo>
                  <a:cubicBezTo>
                    <a:pt x="121" y="52"/>
                    <a:pt x="119" y="51"/>
                    <a:pt x="117" y="51"/>
                  </a:cubicBezTo>
                  <a:close/>
                  <a:moveTo>
                    <a:pt x="61" y="82"/>
                  </a:moveTo>
                  <a:cubicBezTo>
                    <a:pt x="48" y="82"/>
                    <a:pt x="38" y="72"/>
                    <a:pt x="38" y="60"/>
                  </a:cubicBezTo>
                  <a:cubicBezTo>
                    <a:pt x="38" y="48"/>
                    <a:pt x="48" y="38"/>
                    <a:pt x="61" y="38"/>
                  </a:cubicBezTo>
                  <a:cubicBezTo>
                    <a:pt x="73" y="38"/>
                    <a:pt x="83" y="48"/>
                    <a:pt x="83" y="60"/>
                  </a:cubicBezTo>
                  <a:cubicBezTo>
                    <a:pt x="83" y="72"/>
                    <a:pt x="73" y="82"/>
                    <a:pt x="61" y="82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2" name="Group 12"/>
          <p:cNvGrpSpPr/>
          <p:nvPr/>
        </p:nvGrpSpPr>
        <p:grpSpPr>
          <a:xfrm>
            <a:off x="4836987" y="4210981"/>
            <a:ext cx="577691" cy="614457"/>
            <a:chOff x="4836987" y="4210981"/>
            <a:chExt cx="577691" cy="614457"/>
          </a:xfrm>
        </p:grpSpPr>
        <p:sp>
          <p:nvSpPr>
            <p:cNvPr id="13" name="Freeform 13"/>
            <p:cNvSpPr/>
            <p:nvPr/>
          </p:nvSpPr>
          <p:spPr>
            <a:xfrm>
              <a:off x="5174934" y="4210981"/>
              <a:ext cx="239744" cy="269843"/>
            </a:xfrm>
            <a:custGeom>
              <a:rect l="l" t="t" r="r" b="b"/>
              <a:pathLst>
                <a:path w="91" h="102">
                  <a:moveTo>
                    <a:pt x="76" y="45"/>
                  </a:moveTo>
                  <a:cubicBezTo>
                    <a:pt x="65" y="52"/>
                    <a:pt x="54" y="52"/>
                    <a:pt x="50" y="52"/>
                  </a:cubicBezTo>
                  <a:cubicBezTo>
                    <a:pt x="11" y="102"/>
                    <a:pt x="11" y="102"/>
                    <a:pt x="11" y="102"/>
                  </a:cubicBezTo>
                  <a:cubicBezTo>
                    <a:pt x="0" y="93"/>
                    <a:pt x="0" y="93"/>
                    <a:pt x="0" y="93"/>
                  </a:cubicBezTo>
                  <a:cubicBezTo>
                    <a:pt x="43" y="47"/>
                    <a:pt x="43" y="47"/>
                    <a:pt x="43" y="47"/>
                  </a:cubicBezTo>
                  <a:cubicBezTo>
                    <a:pt x="42" y="43"/>
                    <a:pt x="40" y="32"/>
                    <a:pt x="45" y="19"/>
                  </a:cubicBezTo>
                  <a:cubicBezTo>
                    <a:pt x="52" y="4"/>
                    <a:pt x="70" y="0"/>
                    <a:pt x="70" y="0"/>
                  </a:cubicBezTo>
                  <a:cubicBezTo>
                    <a:pt x="67" y="22"/>
                    <a:pt x="67" y="22"/>
                    <a:pt x="67" y="22"/>
                  </a:cubicBezTo>
                  <a:cubicBezTo>
                    <a:pt x="68" y="21"/>
                    <a:pt x="69" y="21"/>
                    <a:pt x="70" y="22"/>
                  </a:cubicBezTo>
                  <a:cubicBezTo>
                    <a:pt x="70" y="22"/>
                    <a:pt x="70" y="23"/>
                    <a:pt x="70" y="24"/>
                  </a:cubicBezTo>
                  <a:cubicBezTo>
                    <a:pt x="91" y="17"/>
                    <a:pt x="91" y="17"/>
                    <a:pt x="91" y="17"/>
                  </a:cubicBezTo>
                  <a:cubicBezTo>
                    <a:pt x="91" y="17"/>
                    <a:pt x="90" y="36"/>
                    <a:pt x="76" y="45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Freeform 14"/>
            <p:cNvSpPr/>
            <p:nvPr/>
          </p:nvSpPr>
          <p:spPr>
            <a:xfrm>
              <a:off x="4836987" y="4396146"/>
              <a:ext cx="461677" cy="429292"/>
            </a:xfrm>
            <a:custGeom>
              <a:rect l="l" t="t" r="r" b="b"/>
              <a:pathLst>
                <a:path w="175" h="163">
                  <a:moveTo>
                    <a:pt x="77" y="0"/>
                  </a:moveTo>
                  <a:cubicBezTo>
                    <a:pt x="95" y="0"/>
                    <a:pt x="112" y="6"/>
                    <a:pt x="127" y="16"/>
                  </a:cubicBezTo>
                  <a:cubicBezTo>
                    <a:pt x="107" y="40"/>
                    <a:pt x="107" y="40"/>
                    <a:pt x="107" y="40"/>
                  </a:cubicBezTo>
                  <a:cubicBezTo>
                    <a:pt x="100" y="36"/>
                    <a:pt x="92" y="34"/>
                    <a:pt x="84" y="34"/>
                  </a:cubicBezTo>
                  <a:cubicBezTo>
                    <a:pt x="59" y="34"/>
                    <a:pt x="41" y="54"/>
                    <a:pt x="44" y="80"/>
                  </a:cubicBezTo>
                  <a:cubicBezTo>
                    <a:pt x="47" y="105"/>
                    <a:pt x="70" y="125"/>
                    <a:pt x="96" y="125"/>
                  </a:cubicBezTo>
                  <a:cubicBezTo>
                    <a:pt x="121" y="125"/>
                    <a:pt x="138" y="105"/>
                    <a:pt x="135" y="80"/>
                  </a:cubicBezTo>
                  <a:cubicBezTo>
                    <a:pt x="134" y="71"/>
                    <a:pt x="130" y="63"/>
                    <a:pt x="125" y="56"/>
                  </a:cubicBezTo>
                  <a:cubicBezTo>
                    <a:pt x="145" y="32"/>
                    <a:pt x="145" y="32"/>
                    <a:pt x="145" y="32"/>
                  </a:cubicBezTo>
                  <a:cubicBezTo>
                    <a:pt x="158" y="46"/>
                    <a:pt x="166" y="63"/>
                    <a:pt x="169" y="82"/>
                  </a:cubicBezTo>
                  <a:cubicBezTo>
                    <a:pt x="175" y="127"/>
                    <a:pt x="143" y="163"/>
                    <a:pt x="98" y="163"/>
                  </a:cubicBezTo>
                  <a:cubicBezTo>
                    <a:pt x="53" y="163"/>
                    <a:pt x="12" y="127"/>
                    <a:pt x="6" y="82"/>
                  </a:cubicBezTo>
                  <a:cubicBezTo>
                    <a:pt x="0" y="37"/>
                    <a:pt x="31" y="0"/>
                    <a:pt x="77" y="0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Freeform 15"/>
            <p:cNvSpPr/>
            <p:nvPr/>
          </p:nvSpPr>
          <p:spPr>
            <a:xfrm>
              <a:off x="4976433" y="4512066"/>
              <a:ext cx="195167" cy="181737"/>
            </a:xfrm>
            <a:custGeom>
              <a:rect l="l" t="t" r="r" b="b"/>
              <a:pathLst>
                <a:path w="74" h="69">
                  <a:moveTo>
                    <a:pt x="42" y="69"/>
                  </a:moveTo>
                  <a:cubicBezTo>
                    <a:pt x="23" y="69"/>
                    <a:pt x="5" y="54"/>
                    <a:pt x="3" y="35"/>
                  </a:cubicBezTo>
                  <a:cubicBezTo>
                    <a:pt x="0" y="16"/>
                    <a:pt x="14" y="0"/>
                    <a:pt x="33" y="0"/>
                  </a:cubicBezTo>
                  <a:cubicBezTo>
                    <a:pt x="38" y="0"/>
                    <a:pt x="44" y="2"/>
                    <a:pt x="49" y="4"/>
                  </a:cubicBezTo>
                  <a:cubicBezTo>
                    <a:pt x="48" y="6"/>
                    <a:pt x="48" y="9"/>
                    <a:pt x="49" y="11"/>
                  </a:cubicBezTo>
                  <a:cubicBezTo>
                    <a:pt x="36" y="30"/>
                    <a:pt x="36" y="30"/>
                    <a:pt x="36" y="30"/>
                  </a:cubicBezTo>
                  <a:cubicBezTo>
                    <a:pt x="42" y="35"/>
                    <a:pt x="42" y="35"/>
                    <a:pt x="42" y="35"/>
                  </a:cubicBezTo>
                  <a:cubicBezTo>
                    <a:pt x="59" y="20"/>
                    <a:pt x="59" y="20"/>
                    <a:pt x="59" y="20"/>
                  </a:cubicBezTo>
                  <a:cubicBezTo>
                    <a:pt x="59" y="20"/>
                    <a:pt x="60" y="20"/>
                    <a:pt x="60" y="20"/>
                  </a:cubicBezTo>
                  <a:cubicBezTo>
                    <a:pt x="62" y="20"/>
                    <a:pt x="64" y="19"/>
                    <a:pt x="66" y="18"/>
                  </a:cubicBezTo>
                  <a:cubicBezTo>
                    <a:pt x="69" y="23"/>
                    <a:pt x="71" y="29"/>
                    <a:pt x="72" y="35"/>
                  </a:cubicBezTo>
                  <a:cubicBezTo>
                    <a:pt x="74" y="54"/>
                    <a:pt x="61" y="69"/>
                    <a:pt x="42" y="69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Freeform 16"/>
            <p:cNvSpPr/>
            <p:nvPr/>
          </p:nvSpPr>
          <p:spPr>
            <a:xfrm>
              <a:off x="5084541" y="4461869"/>
              <a:ext cx="113728" cy="129349"/>
            </a:xfrm>
            <a:custGeom>
              <a:rect l="l" t="t" r="r" b="b"/>
              <a:pathLst>
                <a:path w="43" h="49">
                  <a:moveTo>
                    <a:pt x="13" y="31"/>
                  </a:moveTo>
                  <a:cubicBezTo>
                    <a:pt x="11" y="28"/>
                    <a:pt x="12" y="25"/>
                    <a:pt x="14" y="22"/>
                  </a:cubicBezTo>
                  <a:cubicBezTo>
                    <a:pt x="32" y="0"/>
                    <a:pt x="32" y="0"/>
                    <a:pt x="32" y="0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24" y="32"/>
                    <a:pt x="24" y="32"/>
                    <a:pt x="24" y="32"/>
                  </a:cubicBezTo>
                  <a:cubicBezTo>
                    <a:pt x="22" y="34"/>
                    <a:pt x="19" y="35"/>
                    <a:pt x="17" y="34"/>
                  </a:cubicBezTo>
                  <a:cubicBezTo>
                    <a:pt x="1" y="49"/>
                    <a:pt x="1" y="49"/>
                    <a:pt x="1" y="49"/>
                  </a:cubicBezTo>
                  <a:cubicBezTo>
                    <a:pt x="0" y="48"/>
                    <a:pt x="0" y="48"/>
                    <a:pt x="0" y="48"/>
                  </a:cubicBezTo>
                  <a:lnTo>
                    <a:pt x="13" y="31"/>
                  </a:ln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7" name="Group 17"/>
          <p:cNvGrpSpPr/>
          <p:nvPr/>
        </p:nvGrpSpPr>
        <p:grpSpPr>
          <a:xfrm>
            <a:off x="3390861" y="2655299"/>
            <a:ext cx="559445" cy="701973"/>
            <a:chOff x="3390861" y="2655299"/>
            <a:chExt cx="559445" cy="701973"/>
          </a:xfrm>
        </p:grpSpPr>
        <p:sp>
          <p:nvSpPr>
            <p:cNvPr id="18" name="Freeform 18"/>
            <p:cNvSpPr/>
            <p:nvPr/>
          </p:nvSpPr>
          <p:spPr>
            <a:xfrm>
              <a:off x="3782073" y="2655299"/>
              <a:ext cx="168233" cy="183703"/>
            </a:xfrm>
            <a:custGeom>
              <a:rect l="l" t="t" r="r" b="b"/>
              <a:pathLst>
                <a:path w="125" h="140">
                  <a:moveTo>
                    <a:pt x="0" y="57"/>
                  </a:moveTo>
                  <a:lnTo>
                    <a:pt x="48" y="0"/>
                  </a:lnTo>
                  <a:lnTo>
                    <a:pt x="126" y="85"/>
                  </a:lnTo>
                  <a:lnTo>
                    <a:pt x="78" y="140"/>
                  </a:lnTo>
                  <a:lnTo>
                    <a:pt x="0" y="57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Freeform 19"/>
            <p:cNvSpPr/>
            <p:nvPr/>
          </p:nvSpPr>
          <p:spPr>
            <a:xfrm>
              <a:off x="3564454" y="2751018"/>
              <a:ext cx="296432" cy="326720"/>
            </a:xfrm>
            <a:custGeom>
              <a:rect l="l" t="t" r="r" b="b"/>
              <a:pathLst>
                <a:path w="94" h="105">
                  <a:moveTo>
                    <a:pt x="70" y="0"/>
                  </a:moveTo>
                  <a:cubicBezTo>
                    <a:pt x="63" y="9"/>
                    <a:pt x="63" y="9"/>
                    <a:pt x="63" y="9"/>
                  </a:cubicBezTo>
                  <a:cubicBezTo>
                    <a:pt x="21" y="30"/>
                    <a:pt x="21" y="30"/>
                    <a:pt x="21" y="30"/>
                  </a:cubicBezTo>
                  <a:cubicBezTo>
                    <a:pt x="20" y="30"/>
                    <a:pt x="14" y="33"/>
                    <a:pt x="12" y="37"/>
                  </a:cubicBezTo>
                  <a:cubicBezTo>
                    <a:pt x="10" y="40"/>
                    <a:pt x="2" y="67"/>
                    <a:pt x="1" y="70"/>
                  </a:cubicBezTo>
                  <a:cubicBezTo>
                    <a:pt x="0" y="71"/>
                    <a:pt x="0" y="75"/>
                    <a:pt x="0" y="77"/>
                  </a:cubicBezTo>
                  <a:cubicBezTo>
                    <a:pt x="0" y="78"/>
                    <a:pt x="2" y="93"/>
                    <a:pt x="3" y="102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4"/>
                    <a:pt x="4" y="105"/>
                  </a:cubicBezTo>
                  <a:cubicBezTo>
                    <a:pt x="4" y="81"/>
                    <a:pt x="4" y="81"/>
                    <a:pt x="4" y="81"/>
                  </a:cubicBezTo>
                  <a:cubicBezTo>
                    <a:pt x="20" y="81"/>
                    <a:pt x="20" y="81"/>
                    <a:pt x="20" y="81"/>
                  </a:cubicBezTo>
                  <a:cubicBezTo>
                    <a:pt x="20" y="75"/>
                    <a:pt x="20" y="75"/>
                    <a:pt x="20" y="75"/>
                  </a:cubicBezTo>
                  <a:cubicBezTo>
                    <a:pt x="30" y="58"/>
                    <a:pt x="30" y="58"/>
                    <a:pt x="30" y="58"/>
                  </a:cubicBezTo>
                  <a:cubicBezTo>
                    <a:pt x="32" y="59"/>
                    <a:pt x="37" y="61"/>
                    <a:pt x="40" y="62"/>
                  </a:cubicBezTo>
                  <a:cubicBezTo>
                    <a:pt x="39" y="64"/>
                    <a:pt x="37" y="68"/>
                    <a:pt x="37" y="69"/>
                  </a:cubicBezTo>
                  <a:cubicBezTo>
                    <a:pt x="36" y="71"/>
                    <a:pt x="30" y="78"/>
                    <a:pt x="27" y="83"/>
                  </a:cubicBezTo>
                  <a:cubicBezTo>
                    <a:pt x="25" y="85"/>
                    <a:pt x="24" y="90"/>
                    <a:pt x="28" y="93"/>
                  </a:cubicBezTo>
                  <a:cubicBezTo>
                    <a:pt x="29" y="94"/>
                    <a:pt x="31" y="95"/>
                    <a:pt x="33" y="95"/>
                  </a:cubicBezTo>
                  <a:cubicBezTo>
                    <a:pt x="37" y="95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1"/>
                    <a:pt x="56" y="74"/>
                    <a:pt x="63" y="71"/>
                  </a:cubicBezTo>
                  <a:cubicBezTo>
                    <a:pt x="69" y="68"/>
                    <a:pt x="87" y="54"/>
                    <a:pt x="87" y="36"/>
                  </a:cubicBezTo>
                  <a:cubicBezTo>
                    <a:pt x="94" y="26"/>
                    <a:pt x="94" y="26"/>
                    <a:pt x="94" y="26"/>
                  </a:cubicBezTo>
                  <a:lnTo>
                    <a:pt x="70" y="0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Freeform 20"/>
            <p:cNvSpPr/>
            <p:nvPr/>
          </p:nvSpPr>
          <p:spPr>
            <a:xfrm>
              <a:off x="3390861" y="3012170"/>
              <a:ext cx="467288" cy="345102"/>
            </a:xfrm>
            <a:custGeom>
              <a:rect l="l" t="t" r="r" b="b"/>
              <a:pathLst>
                <a:path w="148" h="110">
                  <a:moveTo>
                    <a:pt x="124" y="49"/>
                  </a:moveTo>
                  <a:cubicBezTo>
                    <a:pt x="124" y="104"/>
                    <a:pt x="124" y="104"/>
                    <a:pt x="124" y="104"/>
                  </a:cubicBezTo>
                  <a:cubicBezTo>
                    <a:pt x="117" y="104"/>
                    <a:pt x="117" y="104"/>
                    <a:pt x="117" y="104"/>
                  </a:cubicBezTo>
                  <a:cubicBezTo>
                    <a:pt x="117" y="29"/>
                    <a:pt x="117" y="29"/>
                    <a:pt x="117" y="29"/>
                  </a:cubicBezTo>
                  <a:cubicBezTo>
                    <a:pt x="93" y="29"/>
                    <a:pt x="93" y="29"/>
                    <a:pt x="93" y="29"/>
                  </a:cubicBezTo>
                  <a:cubicBezTo>
                    <a:pt x="93" y="104"/>
                    <a:pt x="93" y="104"/>
                    <a:pt x="93" y="104"/>
                  </a:cubicBezTo>
                  <a:cubicBezTo>
                    <a:pt x="86" y="104"/>
                    <a:pt x="86" y="104"/>
                    <a:pt x="86" y="104"/>
                  </a:cubicBezTo>
                  <a:cubicBezTo>
                    <a:pt x="86" y="14"/>
                    <a:pt x="86" y="14"/>
                    <a:pt x="86" y="14"/>
                  </a:cubicBezTo>
                  <a:cubicBezTo>
                    <a:pt x="83" y="13"/>
                    <a:pt x="81" y="12"/>
                    <a:pt x="80" y="10"/>
                  </a:cubicBezTo>
                  <a:cubicBezTo>
                    <a:pt x="77" y="7"/>
                    <a:pt x="77" y="3"/>
                    <a:pt x="78" y="0"/>
                  </a:cubicBezTo>
                  <a:cubicBezTo>
                    <a:pt x="62" y="0"/>
                    <a:pt x="62" y="0"/>
                    <a:pt x="62" y="0"/>
                  </a:cubicBezTo>
                  <a:cubicBezTo>
                    <a:pt x="62" y="104"/>
                    <a:pt x="62" y="104"/>
                    <a:pt x="62" y="104"/>
                  </a:cubicBezTo>
                  <a:cubicBezTo>
                    <a:pt x="55" y="104"/>
                    <a:pt x="55" y="104"/>
                    <a:pt x="55" y="104"/>
                  </a:cubicBezTo>
                  <a:cubicBezTo>
                    <a:pt x="55" y="36"/>
                    <a:pt x="55" y="36"/>
                    <a:pt x="55" y="36"/>
                  </a:cubicBezTo>
                  <a:cubicBezTo>
                    <a:pt x="31" y="36"/>
                    <a:pt x="31" y="36"/>
                    <a:pt x="31" y="36"/>
                  </a:cubicBezTo>
                  <a:cubicBezTo>
                    <a:pt x="31" y="104"/>
                    <a:pt x="31" y="104"/>
                    <a:pt x="31" y="104"/>
                  </a:cubicBezTo>
                  <a:cubicBezTo>
                    <a:pt x="24" y="104"/>
                    <a:pt x="24" y="104"/>
                    <a:pt x="24" y="104"/>
                  </a:cubicBezTo>
                  <a:cubicBezTo>
                    <a:pt x="24" y="66"/>
                    <a:pt x="24" y="66"/>
                    <a:pt x="24" y="66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104"/>
                    <a:pt x="0" y="104"/>
                    <a:pt x="0" y="104"/>
                  </a:cubicBezTo>
                  <a:cubicBezTo>
                    <a:pt x="0" y="111"/>
                    <a:pt x="0" y="111"/>
                    <a:pt x="0" y="111"/>
                  </a:cubicBezTo>
                  <a:cubicBezTo>
                    <a:pt x="148" y="111"/>
                    <a:pt x="148" y="111"/>
                    <a:pt x="148" y="111"/>
                  </a:cubicBezTo>
                  <a:cubicBezTo>
                    <a:pt x="148" y="104"/>
                    <a:pt x="148" y="104"/>
                    <a:pt x="148" y="104"/>
                  </a:cubicBezTo>
                  <a:cubicBezTo>
                    <a:pt x="148" y="49"/>
                    <a:pt x="148" y="49"/>
                    <a:pt x="148" y="49"/>
                  </a:cubicBezTo>
                  <a:lnTo>
                    <a:pt x="124" y="49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1" name="Group 2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2" name="AutoShape 2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TextBox 4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PDGFRA基因的结构和功能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09821" y="1823726"/>
            <a:ext cx="3286271" cy="1875094"/>
            <a:chOff x="7809821" y="1823726"/>
            <a:chExt cx="3286271" cy="1875094"/>
          </a:xfrm>
        </p:grpSpPr>
        <p:sp>
          <p:nvSpPr>
            <p:cNvPr id="44" name="TextBox 44"/>
            <p:cNvSpPr txBox="1"/>
            <p:nvPr/>
          </p:nvSpPr>
          <p:spPr>
            <a:xfrm>
              <a:off x="7809821" y="1823726"/>
              <a:ext cx="3286271" cy="187509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PDGFRA基因位于人类染色体4q26位置，包含22个外显子，编码血小板衍生生长因子受体α（PDGFRα）。</a:t>
              </a:r>
            </a:p>
          </p:txBody>
        </p:sp>
      </p:grpSp>
      <p:grpSp>
        <p:nvGrpSpPr>
          <p:cNvPr id="45" name="Group 45"/>
          <p:cNvGrpSpPr/>
          <p:nvPr/>
        </p:nvGrpSpPr>
        <p:grpSpPr>
          <a:xfrm>
            <a:off x="7809821" y="4249198"/>
            <a:ext cx="3286271" cy="1875094"/>
            <a:chOff x="7809821" y="4249198"/>
            <a:chExt cx="3286271" cy="1875094"/>
          </a:xfrm>
        </p:grpSpPr>
        <p:sp>
          <p:nvSpPr>
            <p:cNvPr id="46" name="TextBox 46"/>
            <p:cNvSpPr txBox="1"/>
            <p:nvPr/>
          </p:nvSpPr>
          <p:spPr>
            <a:xfrm>
              <a:off x="7809821" y="4249198"/>
              <a:ext cx="3286271" cy="187509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PDGFRα属于酪氨酸激酶受体家族，主要在间质细胞和造血细胞中表达，参与细胞增殖、分化、迁移和存活等过程。</a:t>
              </a:r>
            </a:p>
          </p:txBody>
        </p:sp>
      </p:grp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6575" y="1250443"/>
            <a:ext cx="10458850" cy="2438400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1300074" y="2175786"/>
            <a:ext cx="9582906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PDGFRA基因突变主要涉及错义突变、无义突变、插入和缺失等。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300074" y="1380567"/>
            <a:ext cx="9417017" cy="8532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突变类型</a:t>
            </a:r>
          </a:p>
        </p:txBody>
      </p:sp>
      <p:sp>
        <p:nvSpPr>
          <p:cNvPr id="5" name="AutoShape 5"/>
          <p:cNvSpPr/>
          <p:nvPr/>
        </p:nvSpPr>
        <p:spPr>
          <a:xfrm>
            <a:off x="866575" y="3952506"/>
            <a:ext cx="10458850" cy="2438400"/>
          </a:xfrm>
          <a:prstGeom prst="round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1287882" y="4870218"/>
            <a:ext cx="9582150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PDGFRA基因突变在骨肉瘤中的发生率约为10%~20%，其中最常见的是PDGFRA D842V突变。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1287882" y="4099383"/>
            <a:ext cx="9677400" cy="7239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发生率</a:t>
            </a:r>
          </a:p>
        </p:txBody>
      </p:sp>
      <p:cxnSp>
        <p:nvCxnSpPr>
          <p:cNvPr id="8" name="Connector 8"/>
          <p:cNvCxnSpPr/>
          <p:nvPr/>
        </p:nvCxnSpPr>
        <p:spPr>
          <a:xfrm>
            <a:off x="1473659" y="4829453"/>
            <a:ext cx="9220298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9" name="Connector 9"/>
          <p:cNvCxnSpPr/>
          <p:nvPr/>
        </p:nvCxnSpPr>
        <p:spPr>
          <a:xfrm>
            <a:off x="1481378" y="2175786"/>
            <a:ext cx="9220298" cy="0"/>
          </a:xfrm>
          <a:prstGeom prst="line">
            <a:avLst/>
          </a:prstGeom>
          <a:ln w="9525">
            <a:solidFill>
              <a:schemeClr val="accent1">
                <a:lumMod val="20000"/>
                <a:lumOff val="8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0" name="Group 1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1" name="AutoShape 1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TextBox 3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PDGFRA基因突变类型及发生率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731631" y="1742733"/>
            <a:ext cx="3798277" cy="3798277"/>
          </a:xfrm>
          <a:prstGeom prst="ellipse">
            <a:avLst/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3059989" y="1383703"/>
            <a:ext cx="1133475" cy="1133475"/>
          </a:xfrm>
          <a:prstGeom prst="ellipse">
            <a:avLst/>
          </a:prstGeom>
          <a:solidFill>
            <a:schemeClr val="l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7662092" y="1742733"/>
            <a:ext cx="3798277" cy="3798277"/>
          </a:xfrm>
          <a:prstGeom prst="ellipse">
            <a:avLst/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4196862" y="1742733"/>
            <a:ext cx="3798277" cy="3798277"/>
          </a:xfrm>
          <a:prstGeom prst="ellipse">
            <a:avLst/>
          </a:prstGeom>
          <a:solidFill>
            <a:schemeClr val="accent2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1170411" y="2510291"/>
            <a:ext cx="2803668" cy="106299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促进肿瘤细胞增殖和迁移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1170411" y="3541108"/>
            <a:ext cx="2928915" cy="1267968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PDGFRA基因突变可导致受体持续活化，促进肿瘤细胞增殖和迁移，加速骨肉瘤的发展。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4707422" y="2510291"/>
            <a:ext cx="2800350" cy="1076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</a:pPr>
            <a:r>
              <a:rPr lang="en-US" sz="2325" b="1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耐药性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4707422" y="3541108"/>
            <a:ext cx="2924175" cy="12477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150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PDGFRA基因突变与骨肉瘤对靶向药物的耐药性有关，影响治疗效果和预后。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8226846" y="2510291"/>
            <a:ext cx="2803668" cy="106299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预后评估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8226846" y="3541108"/>
            <a:ext cx="2928915" cy="1267968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PDGFRA基因突变状态可以作为骨肉瘤预后评估的指标之一，突变患者通常预后较差。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3126664" y="1450378"/>
            <a:ext cx="1000125" cy="1000125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507874" y="6318935"/>
            <a:ext cx="701468" cy="122998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454963" y="6318935"/>
            <a:ext cx="122998" cy="122998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1137715" y="6318935"/>
            <a:ext cx="122998" cy="122998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6" name="Connector 16"/>
          <p:cNvCxnSpPr/>
          <p:nvPr/>
        </p:nvCxnSpPr>
        <p:spPr>
          <a:xfrm>
            <a:off x="1209343" y="6393165"/>
            <a:ext cx="10991852" cy="0"/>
          </a:xfrm>
          <a:prstGeom prst="line">
            <a:avLst/>
          </a:prstGeom>
          <a:ln w="14288">
            <a:solidFill>
              <a:schemeClr val="accent2"/>
            </a:solidFill>
            <a:prstDash val="dash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grpSp>
        <p:nvGrpSpPr>
          <p:cNvPr id="17" name="Group 17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8" name="AutoShape 18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TextBox 38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PDGFRA基因突变与骨肉瘤发生发展的关系</a:t>
              </a:r>
            </a:p>
          </p:txBody>
        </p:sp>
      </p:grpSp>
      <p:sp>
        <p:nvSpPr>
          <p:cNvPr id="39" name="AutoShape 39"/>
          <p:cNvSpPr/>
          <p:nvPr/>
        </p:nvSpPr>
        <p:spPr>
          <a:xfrm>
            <a:off x="6801159" y="1383703"/>
            <a:ext cx="1133475" cy="1133475"/>
          </a:xfrm>
          <a:prstGeom prst="ellipse">
            <a:avLst/>
          </a:prstGeom>
          <a:solidFill>
            <a:schemeClr val="l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0" name="AutoShape 40"/>
          <p:cNvSpPr/>
          <p:nvPr/>
        </p:nvSpPr>
        <p:spPr>
          <a:xfrm>
            <a:off x="6867834" y="1450378"/>
            <a:ext cx="1000125" cy="1000125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1" name="AutoShape 41"/>
          <p:cNvSpPr/>
          <p:nvPr/>
        </p:nvSpPr>
        <p:spPr>
          <a:xfrm>
            <a:off x="10237651" y="1383703"/>
            <a:ext cx="1133475" cy="1133475"/>
          </a:xfrm>
          <a:prstGeom prst="ellipse">
            <a:avLst/>
          </a:prstGeom>
          <a:solidFill>
            <a:schemeClr val="l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2" name="AutoShape 42"/>
          <p:cNvSpPr/>
          <p:nvPr/>
        </p:nvSpPr>
        <p:spPr>
          <a:xfrm>
            <a:off x="10304326" y="1450378"/>
            <a:ext cx="1000125" cy="1000125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3" name="TextBox 43"/>
          <p:cNvSpPr txBox="1"/>
          <p:nvPr/>
        </p:nvSpPr>
        <p:spPr>
          <a:xfrm>
            <a:off x="10207807" y="1550012"/>
            <a:ext cx="1163319" cy="800856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ct val="0"/>
              </a:spcBef>
            </a:pPr>
            <a:r>
              <a:rPr lang="en-US" sz="3450" b="1">
                <a:solidFill>
                  <a:schemeClr val="accent2">
                    <a:lumMod val="20000"/>
                    <a:lumOff val="8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44" name="TextBox 44"/>
          <p:cNvSpPr txBox="1"/>
          <p:nvPr/>
        </p:nvSpPr>
        <p:spPr>
          <a:xfrm>
            <a:off x="6761790" y="1550012"/>
            <a:ext cx="1163319" cy="800856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ct val="0"/>
              </a:spcBef>
            </a:pPr>
            <a:r>
              <a:rPr lang="en-US" sz="3450" b="1">
                <a:solidFill>
                  <a:schemeClr val="accent2">
                    <a:lumMod val="20000"/>
                    <a:lumOff val="8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45" name="TextBox 45"/>
          <p:cNvSpPr txBox="1"/>
          <p:nvPr/>
        </p:nvSpPr>
        <p:spPr>
          <a:xfrm>
            <a:off x="3030145" y="1550012"/>
            <a:ext cx="1163319" cy="800856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ct val="0"/>
              </a:spcBef>
            </a:pPr>
            <a:r>
              <a:rPr lang="en-US" sz="3450" b="1">
                <a:solidFill>
                  <a:schemeClr val="accent2">
                    <a:lumMod val="20000"/>
                    <a:lumOff val="8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959741" y="1197945"/>
            <a:ext cx="8683143" cy="15800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959741" y="3134894"/>
            <a:ext cx="5561990" cy="15800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38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PDGFRA基因突变与骨肉瘤预后的相关性分析</a:t>
            </a: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3574694" y="1423099"/>
            <a:ext cx="8029575" cy="7620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生存时间</a:t>
            </a:r>
          </a:p>
        </p:txBody>
      </p:sp>
      <p:sp>
        <p:nvSpPr>
          <p:cNvPr id="3" name="AutoShape 3"/>
          <p:cNvSpPr/>
          <p:nvPr/>
        </p:nvSpPr>
        <p:spPr>
          <a:xfrm>
            <a:off x="125016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119725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188000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6" name="Connector 6"/>
          <p:cNvCxnSpPr/>
          <p:nvPr/>
        </p:nvCxnSpPr>
        <p:spPr>
          <a:xfrm>
            <a:off x="1951634" y="6029346"/>
            <a:ext cx="10254150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TextBox 7"/>
          <p:cNvSpPr txBox="1"/>
          <p:nvPr/>
        </p:nvSpPr>
        <p:spPr>
          <a:xfrm>
            <a:off x="3574694" y="1913291"/>
            <a:ext cx="777693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PDGFRA基因突变的患者与未突变的患者相比，中位生存时间是否存在显著差异。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1197254" y="3971227"/>
            <a:ext cx="8029575" cy="7620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生存率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1197254" y="4461419"/>
            <a:ext cx="7806355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PDGFRA基因突变对患者的5年、10年生存率有何影响。</a:t>
            </a:r>
          </a:p>
        </p:txBody>
      </p:sp>
      <p:sp>
        <p:nvSpPr>
          <p:cNvPr id="10" name="AutoShape 10"/>
          <p:cNvSpPr/>
          <p:nvPr/>
        </p:nvSpPr>
        <p:spPr>
          <a:xfrm>
            <a:off x="3552256" y="3306002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3499345" y="3306002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4182096" y="3306002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3" name="Connector 13"/>
          <p:cNvCxnSpPr/>
          <p:nvPr/>
        </p:nvCxnSpPr>
        <p:spPr>
          <a:xfrm>
            <a:off x="4253725" y="3380232"/>
            <a:ext cx="10254150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生存分析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https://d.book118.com/657021044140006042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EFFBFF"/>
      </a:lt1>
      <a:dk2>
        <a:srgbClr val="002F40"/>
      </a:dk2>
      <a:lt2>
        <a:srgbClr val="FFFFFF"/>
      </a:lt2>
      <a:accent1>
        <a:srgbClr val="3045FD"/>
      </a:accent1>
      <a:accent2>
        <a:srgbClr val="0085FF"/>
      </a:accent2>
      <a:accent3>
        <a:srgbClr val="2947E8"/>
      </a:accent3>
      <a:accent4>
        <a:srgbClr val="3CD6DF"/>
      </a:accent4>
      <a:accent5>
        <a:srgbClr val="73DDE3"/>
      </a:accent5>
      <a:accent6>
        <a:srgbClr val="FFC67C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ebr" typeface="Times New Roman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MoolBoran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ebr" typeface="Arial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DaunPenh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47</Paragraphs>
  <Slides>12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12</vt:i4>
      </vt:variant>
    </vt:vector>
  </HeadingPairs>
  <TitlesOfParts>
    <vt:vector baseType="lpstr" size="16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2024-09-16T04:39:08.340</cp:lastPrinted>
  <dcterms:created xsi:type="dcterms:W3CDTF">2024-09-15T20:39:08Z</dcterms:created>
  <dcterms:modified xsi:type="dcterms:W3CDTF">2024-09-15T20:39:10Z</dcterms:modified>
</cp:coreProperties>
</file>