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8" r:id="rId13"/>
  </p:sldIdLst>
  <p:sldSz cx="12192000" cy="6858000"/>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tags" Target="tags/tag1.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E9E4C1F-766E-4C80-8D53-9C7683A7DBD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804BC6F-BC72-4FDF-B062-86FC4C9574E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9795C16-2D9A-4F1C-9F9B-DBAE0C8A1DF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0A93C78-EE8B-4B34-A1B5-F946BE7FACB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755CFE5-D406-4346-AF03-73BF4E684E6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14091D7-F36E-43E8-AADC-6247D5EC774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6E2730E-E753-47DB-BCDB-28A309E6894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961622A-9273-47E7-901B-45FF36AACB4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82C2FEF-CE65-4908-81A1-247FC3DF036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203EA2F-0FC4-4122-B8A2-7C79E10E192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AACC3D1-62BC-4CE7-B8B5-6097EA56791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14.jpeg" /><Relationship Id="rId6"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57034040040006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88386" y="1188770"/>
            <a:ext cx="8744102"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耳穴埋籽操作护理课件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耳穴埋籽操作基础知识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耳穴埋籽操作流程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耳穴埋籽操作护理技巧</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耳穴埋籽操作常见问题及处理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耳穴埋籽操作案例分享</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耳穴埋籽操作基础知识</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630" r="31630"/>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24" r="32524"/>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46" r="32546"/>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耳穴埋籽操作是一种通过在耳朵上的特定穴位埋入药物籽来治疗疾病的方法。</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通过刺激耳朵上的穴位，调节身体各系统的功能，达到缓解症状、治疗疾病的目的。</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目的</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耳穴埋籽操作的定义与目的</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5884" r="5884"/>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适用于多种疾病，如失眠、便秘、肥胖、月经不调等，尤其对于一些慢性病和功能性疾病有较好的疗效。</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孕妇、严重心脏病、严重贫血、过度虚弱等患者不宜进行耳穴埋籽操作。此外，耳部有炎症、溃疡等病变的患者也不宜进行此项操作。</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耳穴埋籽操作的适应症与禁忌症</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禁忌症</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适应症</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883977"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配合其他治疗</a:t>
            </a:r>
          </a:p>
        </p:txBody>
      </p:sp>
      <p:sp>
        <p:nvSpPr>
          <p:cNvPr id="3" name="TextBox 3"/>
          <p:cNvSpPr txBox="1"/>
          <p:nvPr/>
        </p:nvSpPr>
        <p:spPr>
          <a:xfrm>
            <a:off x="8883977" y="4727993"/>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耳穴埋籽操作可配合其他治疗方法使用，以提高疗效。</a:t>
            </a:r>
          </a:p>
        </p:txBody>
      </p:sp>
      <p:sp>
        <p:nvSpPr>
          <p:cNvPr id="4" name="Freeform 4"/>
          <p:cNvSpPr/>
          <p:nvPr/>
        </p:nvSpPr>
        <p:spPr>
          <a:xfrm>
            <a:off x="90957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138331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84110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0206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349434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3952140"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131648"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5605381"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06317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4268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77164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817420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935371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82744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285243"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755784" y="1326066"/>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观察反应</a:t>
            </a:r>
          </a:p>
        </p:txBody>
      </p:sp>
      <p:sp>
        <p:nvSpPr>
          <p:cNvPr id="20" name="TextBox 20"/>
          <p:cNvSpPr txBox="1"/>
          <p:nvPr/>
        </p:nvSpPr>
        <p:spPr>
          <a:xfrm>
            <a:off x="6755784" y="1852616"/>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操作过程中需密切观察患者反应，如有不适及时调整或停止操作。</a:t>
            </a:r>
          </a:p>
        </p:txBody>
      </p:sp>
      <p:sp>
        <p:nvSpPr>
          <p:cNvPr id="21" name="TextBox 21"/>
          <p:cNvSpPr txBox="1"/>
          <p:nvPr/>
        </p:nvSpPr>
        <p:spPr>
          <a:xfrm>
            <a:off x="4585608"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适度刺激</a:t>
            </a:r>
          </a:p>
        </p:txBody>
      </p:sp>
      <p:sp>
        <p:nvSpPr>
          <p:cNvPr id="22" name="TextBox 22"/>
          <p:cNvSpPr txBox="1"/>
          <p:nvPr/>
        </p:nvSpPr>
        <p:spPr>
          <a:xfrm>
            <a:off x="4585608"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根据患者的耐受程度，适度调整刺激强度，避免过度刺激。</a:t>
            </a:r>
          </a:p>
        </p:txBody>
      </p:sp>
      <p:sp>
        <p:nvSpPr>
          <p:cNvPr id="23" name="TextBox 23"/>
          <p:cNvSpPr txBox="1"/>
          <p:nvPr/>
        </p:nvSpPr>
        <p:spPr>
          <a:xfrm>
            <a:off x="413234"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严格消毒</a:t>
            </a:r>
          </a:p>
        </p:txBody>
      </p:sp>
      <p:sp>
        <p:nvSpPr>
          <p:cNvPr id="24" name="TextBox 24"/>
          <p:cNvSpPr txBox="1"/>
          <p:nvPr/>
        </p:nvSpPr>
        <p:spPr>
          <a:xfrm>
            <a:off x="413234"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操作前对耳穴和工具进行严格消毒，以防感染。</a:t>
            </a:r>
          </a:p>
        </p:txBody>
      </p:sp>
      <p:sp>
        <p:nvSpPr>
          <p:cNvPr id="25" name="TextBox 25"/>
          <p:cNvSpPr txBox="1"/>
          <p:nvPr/>
        </p:nvSpPr>
        <p:spPr>
          <a:xfrm>
            <a:off x="2488463" y="1338258"/>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准确取穴</a:t>
            </a:r>
          </a:p>
        </p:txBody>
      </p:sp>
      <p:sp>
        <p:nvSpPr>
          <p:cNvPr id="26" name="TextBox 26"/>
          <p:cNvSpPr txBox="1"/>
          <p:nvPr/>
        </p:nvSpPr>
        <p:spPr>
          <a:xfrm>
            <a:off x="2488463" y="1852616"/>
            <a:ext cx="2733675" cy="1390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操作时需准确选取穴位，确保刺激效果。</a:t>
            </a:r>
          </a:p>
        </p:txBody>
      </p:sp>
      <p:cxnSp>
        <p:nvCxnSpPr>
          <p:cNvPr id="27" name="Connector 27"/>
          <p:cNvCxnSpPr/>
          <p:nvPr/>
        </p:nvCxnSpPr>
        <p:spPr>
          <a:xfrm flipH="1" flipV="1">
            <a:off x="1820468" y="2574173"/>
            <a:ext cx="0" cy="970187"/>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28" name="AutoShape 28"/>
          <p:cNvSpPr/>
          <p:nvPr/>
        </p:nvSpPr>
        <p:spPr>
          <a:xfrm>
            <a:off x="1716131" y="3695836"/>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777091" y="375679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1449074"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640033" y="2043387"/>
            <a:ext cx="356542" cy="35654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2" name="Connector 32"/>
          <p:cNvCxnSpPr/>
          <p:nvPr/>
        </p:nvCxnSpPr>
        <p:spPr>
          <a:xfrm flipH="1" flipV="1">
            <a:off x="6061516" y="2590940"/>
            <a:ext cx="0" cy="961926"/>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33" name="AutoShape 33"/>
          <p:cNvSpPr/>
          <p:nvPr/>
        </p:nvSpPr>
        <p:spPr>
          <a:xfrm>
            <a:off x="5957179" y="3676027"/>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018139" y="373698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5" name="Connector 35"/>
          <p:cNvCxnSpPr/>
          <p:nvPr/>
        </p:nvCxnSpPr>
        <p:spPr>
          <a:xfrm flipH="1" flipV="1">
            <a:off x="10265608" y="2571732"/>
            <a:ext cx="0" cy="961926"/>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36" name="AutoShape 36"/>
          <p:cNvSpPr/>
          <p:nvPr/>
        </p:nvSpPr>
        <p:spPr>
          <a:xfrm>
            <a:off x="10161272" y="3681204"/>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10222231" y="3742164"/>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07718"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9" name="Connector 39"/>
          <p:cNvCxnSpPr/>
          <p:nvPr/>
        </p:nvCxnSpPr>
        <p:spPr>
          <a:xfrm flipH="1" flipV="1">
            <a:off x="3943694" y="3835635"/>
            <a:ext cx="0" cy="1284763"/>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40" name="AutoShape 40"/>
          <p:cNvSpPr/>
          <p:nvPr/>
        </p:nvSpPr>
        <p:spPr>
          <a:xfrm>
            <a:off x="3833953"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3894913"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2" name="Connector 42"/>
          <p:cNvCxnSpPr/>
          <p:nvPr/>
        </p:nvCxnSpPr>
        <p:spPr>
          <a:xfrm flipH="1" flipV="1">
            <a:off x="8191601" y="3822284"/>
            <a:ext cx="0" cy="1284763"/>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43" name="AutoShape 43"/>
          <p:cNvSpPr/>
          <p:nvPr/>
        </p:nvSpPr>
        <p:spPr>
          <a:xfrm>
            <a:off x="8081859"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8142819"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3560108"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820207"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5856595" y="2003865"/>
            <a:ext cx="452190" cy="45219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900600"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10075821" y="2040441"/>
            <a:ext cx="383872" cy="38387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3785185" y="5283154"/>
            <a:ext cx="355388" cy="355388"/>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7917111" y="5228967"/>
            <a:ext cx="409575" cy="409575"/>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2" name="Group 52"/>
          <p:cNvGrpSpPr/>
          <p:nvPr/>
        </p:nvGrpSpPr>
        <p:grpSpPr>
          <a:xfrm>
            <a:off x="454963" y="93878"/>
            <a:ext cx="10641129" cy="914400"/>
            <a:chOff x="454963" y="93878"/>
            <a:chExt cx="10641129" cy="914400"/>
          </a:xfrm>
        </p:grpSpPr>
        <p:sp>
          <p:nvSpPr>
            <p:cNvPr id="53" name="AutoShape 5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TextBox 7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耳穴埋籽操作的注意事项</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耳穴埋籽操作流程</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选择安静、整洁、温度适宜的治疗室，确保室内空气流通。</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环境准备</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9238" r="19238"/>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用具准备</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t="11833" b="1183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患者准备</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75" r="16675"/>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准备耳穴埋籽所需的耳穴贴、棉签、75%酒精等用具，确保耳穴贴的质量和有效期。</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向患者解释操作目的、方法及注意事项，消除患者紧张情绪，取得患者的配合。</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操作前准备</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67" r="3167"/>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484" r="484"/>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3087" r="3087"/>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3174" r="3174"/>
          <a:stretch>
            <a:fillRect/>
          </a:stretch>
        </p:blipFill>
        <p:spPr>
          <a:xfrm>
            <a:off x="3571418" y="1892300"/>
            <a:ext cx="2266949" cy="2420620"/>
          </a:xfrm>
          <a:prstGeom prst="rect">
            <a:avLst/>
          </a:prstGeom>
        </p:spPr>
      </p:pic>
      <p:grpSp>
        <p:nvGrpSpPr>
          <p:cNvPr id="6" name="Group 6"/>
          <p:cNvGrpSpPr/>
          <p:nvPr/>
        </p:nvGrpSpPr>
        <p:grpSpPr>
          <a:xfrm>
            <a:off x="6416218" y="3460761"/>
            <a:ext cx="2285143" cy="745998"/>
            <a:chOff x="6416218" y="3460761"/>
            <a:chExt cx="2285143" cy="745998"/>
          </a:xfrm>
        </p:grpSpPr>
        <p:sp>
          <p:nvSpPr>
            <p:cNvPr id="7" name="AutoShape 7"/>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416218" y="4197615"/>
            <a:ext cx="2288381" cy="2112169"/>
            <a:chOff x="6416218" y="4197615"/>
            <a:chExt cx="2288381" cy="2112169"/>
          </a:xfrm>
        </p:grpSpPr>
        <p:sp>
          <p:nvSpPr>
            <p:cNvPr id="9" name="AutoShape 9"/>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3571418" y="3460761"/>
            <a:ext cx="2285429" cy="852159"/>
            <a:chOff x="3571418" y="3460761"/>
            <a:chExt cx="2285429" cy="852159"/>
          </a:xfrm>
        </p:grpSpPr>
        <p:sp>
          <p:nvSpPr>
            <p:cNvPr id="11" name="AutoShape 11"/>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571418" y="4206759"/>
            <a:ext cx="2288096" cy="2103025"/>
            <a:chOff x="3571418" y="4206759"/>
            <a:chExt cx="2288096" cy="2103025"/>
          </a:xfrm>
        </p:grpSpPr>
        <p:sp>
          <p:nvSpPr>
            <p:cNvPr id="13" name="AutoShape 13"/>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265251" y="3460761"/>
            <a:ext cx="2286000" cy="745998"/>
            <a:chOff x="9265251" y="3460761"/>
            <a:chExt cx="2286000" cy="745998"/>
          </a:xfrm>
        </p:grpSpPr>
        <p:sp>
          <p:nvSpPr>
            <p:cNvPr id="15" name="AutoShape 15"/>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9265251" y="4204473"/>
            <a:ext cx="2286000" cy="2105311"/>
            <a:chOff x="9265251" y="4204473"/>
            <a:chExt cx="2286000" cy="2105311"/>
          </a:xfrm>
        </p:grpSpPr>
        <p:sp>
          <p:nvSpPr>
            <p:cNvPr id="17" name="AutoShape 17"/>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05451" y="3460761"/>
            <a:ext cx="2286000" cy="2849023"/>
            <a:chOff x="705451" y="3460761"/>
            <a:chExt cx="2286000" cy="2849023"/>
          </a:xfrm>
        </p:grpSpPr>
        <p:sp>
          <p:nvSpPr>
            <p:cNvPr id="19" name="AutoShape 19"/>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操作步骤</a:t>
              </a:r>
            </a:p>
          </p:txBody>
        </p:sp>
      </p:grpSp>
      <p:grpSp>
        <p:nvGrpSpPr>
          <p:cNvPr id="43" name="Group 43"/>
          <p:cNvGrpSpPr/>
          <p:nvPr/>
        </p:nvGrpSpPr>
        <p:grpSpPr>
          <a:xfrm>
            <a:off x="756455" y="4477571"/>
            <a:ext cx="2164942" cy="1552257"/>
            <a:chOff x="756455" y="4477571"/>
            <a:chExt cx="2164942" cy="1552257"/>
          </a:xfrm>
        </p:grpSpPr>
        <p:sp>
          <p:nvSpPr>
            <p:cNvPr id="44" name="TextBox 44"/>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使用75%酒精棉签对耳部进行消毒，注意避免酒精进入耳内。</a:t>
              </a:r>
            </a:p>
          </p:txBody>
        </p:sp>
      </p:grpSp>
      <p:grpSp>
        <p:nvGrpSpPr>
          <p:cNvPr id="45" name="Group 45"/>
          <p:cNvGrpSpPr/>
          <p:nvPr/>
        </p:nvGrpSpPr>
        <p:grpSpPr>
          <a:xfrm>
            <a:off x="3628568" y="4477571"/>
            <a:ext cx="2164942" cy="1552257"/>
            <a:chOff x="3628568" y="4477571"/>
            <a:chExt cx="2164942" cy="1552257"/>
          </a:xfrm>
        </p:grpSpPr>
        <p:sp>
          <p:nvSpPr>
            <p:cNvPr id="46" name="TextBox 46"/>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根据患者的病情和症状选择相应的耳穴，如心、肾、内分泌等。</a:t>
              </a:r>
            </a:p>
          </p:txBody>
        </p:sp>
      </p:grpSp>
      <p:grpSp>
        <p:nvGrpSpPr>
          <p:cNvPr id="47" name="Group 47"/>
          <p:cNvGrpSpPr/>
          <p:nvPr/>
        </p:nvGrpSpPr>
        <p:grpSpPr>
          <a:xfrm>
            <a:off x="6466794" y="4477571"/>
            <a:ext cx="2164942" cy="1552257"/>
            <a:chOff x="6466794" y="4477571"/>
            <a:chExt cx="2164942" cy="1552257"/>
          </a:xfrm>
        </p:grpSpPr>
        <p:sp>
          <p:nvSpPr>
            <p:cNvPr id="48" name="TextBox 48"/>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将耳穴贴贴在所选穴位上，确保贴紧并略微施加压力。</a:t>
              </a:r>
            </a:p>
          </p:txBody>
        </p:sp>
      </p:grpSp>
      <p:grpSp>
        <p:nvGrpSpPr>
          <p:cNvPr id="49" name="Group 49"/>
          <p:cNvGrpSpPr/>
          <p:nvPr/>
        </p:nvGrpSpPr>
        <p:grpSpPr>
          <a:xfrm>
            <a:off x="9318371" y="4477571"/>
            <a:ext cx="2164942" cy="1552257"/>
            <a:chOff x="9318371" y="4477571"/>
            <a:chExt cx="2164942" cy="1552257"/>
          </a:xfrm>
        </p:grpSpPr>
        <p:sp>
          <p:nvSpPr>
            <p:cNvPr id="50" name="TextBox 5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使用专用工具将耳穴贴内的磁珠或药豆埋入相应穴位。</a:t>
              </a:r>
            </a:p>
          </p:txBody>
        </p:sp>
      </p:grpSp>
      <p:grpSp>
        <p:nvGrpSpPr>
          <p:cNvPr id="51" name="Group 51"/>
          <p:cNvGrpSpPr/>
          <p:nvPr/>
        </p:nvGrpSpPr>
        <p:grpSpPr>
          <a:xfrm>
            <a:off x="705451" y="3588593"/>
            <a:ext cx="2267763" cy="490334"/>
            <a:chOff x="705451" y="3588593"/>
            <a:chExt cx="2267763" cy="490334"/>
          </a:xfrm>
        </p:grpSpPr>
        <p:sp>
          <p:nvSpPr>
            <p:cNvPr id="52" name="TextBox 52"/>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耳部消毒</a:t>
              </a:r>
            </a:p>
          </p:txBody>
        </p:sp>
      </p:grpSp>
      <p:grpSp>
        <p:nvGrpSpPr>
          <p:cNvPr id="53" name="Group 53"/>
          <p:cNvGrpSpPr/>
          <p:nvPr/>
        </p:nvGrpSpPr>
        <p:grpSpPr>
          <a:xfrm>
            <a:off x="3628568" y="3588593"/>
            <a:ext cx="2267763" cy="490334"/>
            <a:chOff x="3628568" y="3588593"/>
            <a:chExt cx="2267763" cy="490334"/>
          </a:xfrm>
        </p:grpSpPr>
        <p:sp>
          <p:nvSpPr>
            <p:cNvPr id="54" name="TextBox 54"/>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选择穴位</a:t>
              </a:r>
            </a:p>
          </p:txBody>
        </p:sp>
      </p:grpSp>
      <p:grpSp>
        <p:nvGrpSpPr>
          <p:cNvPr id="55" name="Group 55"/>
          <p:cNvGrpSpPr/>
          <p:nvPr/>
        </p:nvGrpSpPr>
        <p:grpSpPr>
          <a:xfrm>
            <a:off x="6433598" y="3588593"/>
            <a:ext cx="2267763" cy="490334"/>
            <a:chOff x="6433598" y="3588593"/>
            <a:chExt cx="2267763" cy="490334"/>
          </a:xfrm>
        </p:grpSpPr>
        <p:sp>
          <p:nvSpPr>
            <p:cNvPr id="56" name="TextBox 56"/>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贴穴</a:t>
              </a:r>
            </a:p>
          </p:txBody>
        </p:sp>
      </p:grpSp>
      <p:grpSp>
        <p:nvGrpSpPr>
          <p:cNvPr id="57" name="Group 57"/>
          <p:cNvGrpSpPr/>
          <p:nvPr/>
        </p:nvGrpSpPr>
        <p:grpSpPr>
          <a:xfrm>
            <a:off x="9265251" y="3588593"/>
            <a:ext cx="2267763" cy="490334"/>
            <a:chOff x="9265251" y="3588593"/>
            <a:chExt cx="2267763" cy="490334"/>
          </a:xfrm>
        </p:grpSpPr>
        <p:sp>
          <p:nvSpPr>
            <p:cNvPr id="58" name="TextBox 58"/>
            <p:cNvSpPr txBox="1"/>
            <p:nvPr/>
          </p:nvSpPr>
          <p:spPr>
            <a:xfrm>
              <a:off x="9265251" y="3588593"/>
              <a:ext cx="2267763" cy="490334"/>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埋籽</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观察患者耳部有无过敏反应，如红肿、瘙痒等，如有异常及时处理。</a:t>
            </a:r>
          </a:p>
        </p:txBody>
      </p:sp>
      <p:pic>
        <p:nvPicPr>
          <p:cNvPr id="5" name="Picture 5"/>
          <p:cNvPicPr>
            <a:picLocks noChangeAspect="1"/>
          </p:cNvPicPr>
          <p:nvPr/>
        </p:nvPicPr>
        <p:blipFill>
          <a:blip r:embed="rId2"/>
          <a:srcRect l="16625" r="16625"/>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t="3583" b="3583"/>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rcRect l="10958" r="10958"/>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观察护理</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指导患者保持耳部干燥，避免过度揉搓和压迫，同时注意饮食调理和生活习惯的改善。</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日常护理</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根据患者的病情和症状，制定合理的疗程计划，确保治疗的有效性和持续性。</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疗程安排</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操作后护理</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https://d.book118.com/657034040040006033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7F7F7"/>
      </a:dk1>
      <a:lt1>
        <a:srgbClr val="000000"/>
      </a:lt1>
      <a:dk2>
        <a:srgbClr val="FFFFFF"/>
      </a:dk2>
      <a:lt2>
        <a:srgbClr val="000000"/>
      </a:lt2>
      <a:accent1>
        <a:srgbClr val="8C8C8C"/>
      </a:accent1>
      <a:accent2>
        <a:srgbClr val="A8A8A8"/>
      </a:accent2>
      <a:accent3>
        <a:srgbClr val="7B7B7B"/>
      </a:accent3>
      <a:accent4>
        <a:srgbClr val="515151"/>
      </a:accent4>
      <a:accent5>
        <a:srgbClr val="60727F"/>
      </a:accent5>
      <a:accent6>
        <a:srgbClr val="444444"/>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61</Paragraphs>
  <Slides>11</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11</vt:i4>
      </vt:variant>
    </vt:vector>
  </HeadingPairs>
  <TitlesOfParts>
    <vt:vector baseType="lpstr" size="15">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2024-09-06T14:03:28.321</cp:lastPrinted>
  <dcterms:created xsi:type="dcterms:W3CDTF">2024-09-06T06:03:28Z</dcterms:created>
  <dcterms:modified xsi:type="dcterms:W3CDTF">2024-09-06T06:03:30Z</dcterms:modified>
</cp:coreProperties>
</file>