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AA0960-C8C9-4425-9E41-2B995D723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13B72-EB77-42DE-A955-B9D71DF48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895E96-AE3E-40E7-8179-6A577C699D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30202F-1964-499B-BAE7-2A5D4EEFC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0CECF5-6611-4C96-AB35-22A68AC91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CB68C3-7CB8-4FCB-972C-3927096A2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411898-27ED-4EC0-9E21-C3CBED625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4BD642-C000-4F7E-B186-536A15E37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23DDC1-B842-48CB-8CDD-D1356D8C3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DACBC-EB6A-4362-B62A-AC307AEDA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E089E0-C813-42B3-A6A5-CF21B5FF7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17494" y="1394240"/>
            <a:ext cx="1779904" cy="528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26421" y="2714760"/>
            <a:ext cx="3984625" cy="3625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4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5967" y="320735"/>
            <a:ext cx="421640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60842" y="1445928"/>
            <a:ext cx="5549900" cy="43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2" Type="http://schemas.openxmlformats.org/officeDocument/2006/relationships/image" Target="../media/image1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11" Type="http://schemas.openxmlformats.org/officeDocument/2006/relationships/image" Target="../media/image13.png" /><Relationship Id="rId2" Type="http://schemas.openxmlformats.org/officeDocument/2006/relationships/image" Target="../media/image16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10.png" /><Relationship Id="rId7" Type="http://schemas.openxmlformats.org/officeDocument/2006/relationships/image" Target="../media/image9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0.png" /><Relationship Id="rId6" Type="http://schemas.openxmlformats.org/officeDocument/2006/relationships/image" Target="../media/image9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0.png" /><Relationship Id="rId6" Type="http://schemas.openxmlformats.org/officeDocument/2006/relationships/image" Target="../media/image9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11" Type="http://schemas.openxmlformats.org/officeDocument/2006/relationships/image" Target="../media/image13.png" /><Relationship Id="rId2" Type="http://schemas.openxmlformats.org/officeDocument/2006/relationships/image" Target="../media/image17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10.png" /><Relationship Id="rId7" Type="http://schemas.openxmlformats.org/officeDocument/2006/relationships/image" Target="../media/image9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11" Type="http://schemas.openxmlformats.org/officeDocument/2006/relationships/image" Target="../media/image13.png" /><Relationship Id="rId2" Type="http://schemas.openxmlformats.org/officeDocument/2006/relationships/image" Target="../media/image18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10.png" /><Relationship Id="rId7" Type="http://schemas.openxmlformats.org/officeDocument/2006/relationships/image" Target="../media/image9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11" Type="http://schemas.openxmlformats.org/officeDocument/2006/relationships/image" Target="../media/image13.png" /><Relationship Id="rId2" Type="http://schemas.openxmlformats.org/officeDocument/2006/relationships/image" Target="../media/image19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10.png" /><Relationship Id="rId7" Type="http://schemas.openxmlformats.org/officeDocument/2006/relationships/image" Target="../media/image9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7035141025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83025" y="2289528"/>
            <a:ext cx="4425950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50" spc="-10">
                <a:solidFill>
                  <a:srgbClr val="FFFFB3"/>
                </a:solidFill>
              </a:rPr>
              <a:t>出版物行业报告</a:t>
            </a:r>
            <a:endParaRPr sz="4950"/>
          </a:p>
        </p:txBody>
      </p:sp>
      <p:sp>
        <p:nvSpPr>
          <p:cNvPr id="3" name="object 3"/>
          <p:cNvSpPr txBox="1"/>
          <p:nvPr/>
        </p:nvSpPr>
        <p:spPr>
          <a:xfrm>
            <a:off x="10890033" y="343827"/>
            <a:ext cx="894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>
                <a:solidFill>
                  <a:srgbClr val="FFFFB3"/>
                </a:solidFill>
                <a:latin typeface="微软雅黑"/>
                <a:cs typeface="微软雅黑"/>
              </a:rPr>
              <a:t>REPORTING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20718" y="1568550"/>
            <a:ext cx="2068830" cy="242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>
                <a:solidFill>
                  <a:srgbClr val="FFFFB3"/>
                </a:solidFill>
                <a:latin typeface="微软雅黑"/>
                <a:cs typeface="微软雅黑"/>
              </a:rPr>
              <a:t>2023</a:t>
            </a:r>
            <a:r>
              <a:rPr sz="1400" spc="25">
                <a:solidFill>
                  <a:srgbClr val="FFFFB3"/>
                </a:solidFill>
                <a:latin typeface="微软雅黑"/>
                <a:cs typeface="微软雅黑"/>
              </a:rPr>
              <a:t> </a:t>
            </a:r>
            <a:r>
              <a:rPr sz="1400">
                <a:solidFill>
                  <a:srgbClr val="FFFFB3"/>
                </a:solidFill>
                <a:latin typeface="微软雅黑"/>
                <a:cs typeface="微软雅黑"/>
              </a:rPr>
              <a:t>WORK</a:t>
            </a:r>
            <a:r>
              <a:rPr sz="1400" spc="30">
                <a:solidFill>
                  <a:srgbClr val="FFFFB3"/>
                </a:solidFill>
                <a:latin typeface="微软雅黑"/>
                <a:cs typeface="微软雅黑"/>
              </a:rPr>
              <a:t> </a:t>
            </a:r>
            <a:r>
              <a:rPr sz="1400" spc="-10">
                <a:solidFill>
                  <a:srgbClr val="FFFFB3"/>
                </a:solidFill>
                <a:latin typeface="微软雅黑"/>
                <a:cs typeface="微软雅黑"/>
              </a:rPr>
              <a:t>SUMMARY</a:t>
            </a:r>
            <a:endParaRPr sz="1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212664" y="2791354"/>
            <a:ext cx="1689100" cy="1272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939165"/>
              </a:tabLst>
            </a:pPr>
            <a:r>
              <a:rPr sz="5700" b="1" spc="-50">
                <a:solidFill>
                  <a:srgbClr val="EB554D"/>
                </a:solidFill>
                <a:latin typeface="微软雅黑"/>
                <a:cs typeface="微软雅黑"/>
              </a:rPr>
              <a:t>目</a:t>
            </a:r>
            <a:r>
              <a:rPr sz="5700" b="1">
                <a:solidFill>
                  <a:srgbClr val="EB554D"/>
                </a:solidFill>
                <a:latin typeface="微软雅黑"/>
                <a:cs typeface="微软雅黑"/>
              </a:rPr>
              <a:t>	</a:t>
            </a:r>
            <a:r>
              <a:rPr sz="5700" b="1" spc="-50">
                <a:solidFill>
                  <a:srgbClr val="EB554D"/>
                </a:solidFill>
                <a:latin typeface="微软雅黑"/>
                <a:cs typeface="微软雅黑"/>
              </a:rPr>
              <a:t>录</a:t>
            </a:r>
            <a:endParaRPr sz="5700">
              <a:latin typeface="微软雅黑"/>
              <a:cs typeface="微软雅黑"/>
            </a:endParaRPr>
          </a:p>
          <a:p>
            <a:pPr marL="55880" algn="ctr">
              <a:lnSpc>
                <a:spcPct val="100000"/>
              </a:lnSpc>
              <a:spcBef>
                <a:spcPts val="1355"/>
              </a:spcBef>
            </a:pPr>
            <a:r>
              <a:rPr sz="1350" b="1" spc="-10">
                <a:solidFill>
                  <a:srgbClr val="EB554D"/>
                </a:solidFill>
                <a:latin typeface="微软雅黑"/>
                <a:cs typeface="微软雅黑"/>
              </a:rPr>
              <a:t>CATALOGUE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96825" y="2025648"/>
            <a:ext cx="3886200" cy="308991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15900" indent="-203200">
              <a:lnSpc>
                <a:spcPct val="100000"/>
              </a:lnSpc>
              <a:spcBef>
                <a:spcPts val="118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25">
                <a:solidFill>
                  <a:srgbClr val="EB554D"/>
                </a:solidFill>
                <a:latin typeface="微软雅黑"/>
                <a:cs typeface="微软雅黑"/>
              </a:rPr>
              <a:t>引言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15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EB554D"/>
                </a:solidFill>
                <a:latin typeface="微软雅黑"/>
                <a:cs typeface="微软雅黑"/>
              </a:rPr>
              <a:t>出版物行业概述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15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EB554D"/>
                </a:solidFill>
                <a:latin typeface="微软雅黑"/>
                <a:cs typeface="微软雅黑"/>
              </a:rPr>
              <a:t>出版物行业市场分析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155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EB554D"/>
                </a:solidFill>
                <a:latin typeface="微软雅黑"/>
                <a:cs typeface="微软雅黑"/>
              </a:rPr>
              <a:t>出版物行业竞争格局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15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5">
                <a:solidFill>
                  <a:srgbClr val="EB554D"/>
                </a:solidFill>
                <a:latin typeface="微软雅黑"/>
                <a:cs typeface="微软雅黑"/>
              </a:rPr>
              <a:t>出版物行业发展趋势和前景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155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EB554D"/>
                </a:solidFill>
                <a:latin typeface="微软雅黑"/>
                <a:cs typeface="微软雅黑"/>
              </a:rPr>
              <a:t>结论和建议</a:t>
            </a:r>
            <a:endParaRPr sz="2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10"/>
              <a:t>PART</a:t>
            </a:r>
            <a:r>
              <a:rPr sz="3300" spc="-225"/>
              <a:t> </a:t>
            </a:r>
            <a:r>
              <a:rPr sz="3300" spc="-25"/>
              <a:t>01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5511799" y="3104830"/>
            <a:ext cx="11684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25">
                <a:solidFill>
                  <a:srgbClr val="EB554D"/>
                </a:solidFill>
                <a:latin typeface="微软雅黑"/>
                <a:cs typeface="微软雅黑"/>
              </a:rPr>
              <a:t>引言</a:t>
            </a:r>
            <a:endParaRPr sz="4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477192" y="1927705"/>
            <a:ext cx="5791871" cy="362516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4963" y="331167"/>
            <a:ext cx="309245" cy="85090"/>
            <a:chOff x="454963" y="331167"/>
            <a:chExt cx="309245" cy="85090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99767" y="344296"/>
            <a:ext cx="170815" cy="73660"/>
            <a:chOff x="799767" y="344296"/>
            <a:chExt cx="170815" cy="73660"/>
          </a:xfrm>
        </p:grpSpPr>
        <p:pic>
          <p:nvPicPr>
            <p:cNvPr id="8" name="object 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454963" y="448941"/>
            <a:ext cx="515620" cy="322580"/>
            <a:chOff x="454963" y="448941"/>
            <a:chExt cx="515620" cy="322580"/>
          </a:xfrm>
        </p:grpSpPr>
        <p:pic>
          <p:nvPicPr>
            <p:cNvPr id="11" name="object 1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2692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报告目的和背景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7863129" y="1494586"/>
            <a:ext cx="3126740" cy="185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>
                <a:solidFill>
                  <a:srgbClr val="EB554D"/>
                </a:solidFill>
                <a:latin typeface="微软雅黑"/>
                <a:cs typeface="微软雅黑"/>
              </a:rPr>
              <a:t>目</a:t>
            </a:r>
            <a:r>
              <a:rPr sz="1700" b="1" spc="-50">
                <a:solidFill>
                  <a:srgbClr val="EB554D"/>
                </a:solidFill>
                <a:latin typeface="微软雅黑"/>
                <a:cs typeface="微软雅黑"/>
              </a:rPr>
              <a:t>的</a:t>
            </a:r>
            <a:endParaRPr sz="17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微软雅黑"/>
              <a:cs typeface="微软雅黑"/>
            </a:endParaRPr>
          </a:p>
          <a:p>
            <a:pPr marL="65405" marR="5080" algn="just">
              <a:lnSpc>
                <a:spcPct val="187000"/>
              </a:lnSpc>
              <a:spcBef>
                <a:spcPts val="5"/>
              </a:spcBef>
            </a:pPr>
            <a:r>
              <a:rPr sz="1500" spc="-5">
                <a:latin typeface="微软雅黑"/>
                <a:cs typeface="微软雅黑"/>
              </a:rPr>
              <a:t>本报告旨在全面分析出版物行业的现状、发展趋势和竞争格局，为相关企业和投资者提供决策支持。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63129" y="3920058"/>
            <a:ext cx="3126740" cy="20701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>
                <a:solidFill>
                  <a:srgbClr val="EB554D"/>
                </a:solidFill>
                <a:latin typeface="微软雅黑"/>
                <a:cs typeface="微软雅黑"/>
              </a:rPr>
              <a:t>背</a:t>
            </a:r>
            <a:r>
              <a:rPr sz="1700" b="1" spc="-50">
                <a:solidFill>
                  <a:srgbClr val="EB554D"/>
                </a:solidFill>
                <a:latin typeface="微软雅黑"/>
                <a:cs typeface="微软雅黑"/>
              </a:rPr>
              <a:t>景</a:t>
            </a:r>
            <a:endParaRPr sz="1700">
              <a:latin typeface="微软雅黑"/>
              <a:cs typeface="微软雅黑"/>
            </a:endParaRPr>
          </a:p>
          <a:p>
            <a:pPr marL="65405" marR="5080" algn="just">
              <a:lnSpc>
                <a:spcPct val="187000"/>
              </a:lnSpc>
              <a:spcBef>
                <a:spcPts val="565"/>
              </a:spcBef>
            </a:pPr>
            <a:r>
              <a:rPr sz="1500" spc="-5">
                <a:latin typeface="微软雅黑"/>
                <a:cs typeface="微软雅黑"/>
              </a:rPr>
              <a:t>随着数字化和互联网的快速发展，出版物行业面临巨大的挑战和机遇。传统出版业与新兴数字出版相互交织，行业变革加速，市场竞争日趋激烈。</a:t>
            </a:r>
            <a:endParaRPr sz="1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1197253" y="5955115"/>
            <a:ext cx="10995025" cy="123189"/>
            <a:chOff x="1197253" y="5955115"/>
            <a:chExt cx="10995025" cy="123189"/>
          </a:xfrm>
        </p:grpSpPr>
        <p:sp>
          <p:nvSpPr>
            <p:cNvPr id="3" name="object 3"/>
            <p:cNvSpPr/>
            <p:nvPr/>
          </p:nvSpPr>
          <p:spPr>
            <a:xfrm>
              <a:off x="1250166" y="5955115"/>
              <a:ext cx="701675" cy="123189"/>
            </a:xfrm>
            <a:custGeom>
              <a:rect l="l" t="t" r="r" b="b"/>
              <a:pathLst>
                <a:path w="701675" h="123188">
                  <a:moveTo>
                    <a:pt x="701467" y="122997"/>
                  </a:moveTo>
                  <a:lnTo>
                    <a:pt x="0" y="122997"/>
                  </a:lnTo>
                  <a:lnTo>
                    <a:pt x="0" y="0"/>
                  </a:lnTo>
                  <a:lnTo>
                    <a:pt x="701467" y="0"/>
                  </a:lnTo>
                  <a:lnTo>
                    <a:pt x="701467" y="122997"/>
                  </a:lnTo>
                  <a:close/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197253" y="5955115"/>
              <a:ext cx="122997" cy="122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880005" y="5955115"/>
              <a:ext cx="122997" cy="12299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51633" y="6029345"/>
              <a:ext cx="10240645" cy="0"/>
            </a:xfrm>
            <a:custGeom>
              <a:rect l="l" t="t" r="r" b="b"/>
              <a:pathLst>
                <a:path w="10240645">
                  <a:moveTo>
                    <a:pt x="10240366" y="0"/>
                  </a:moveTo>
                  <a:lnTo>
                    <a:pt x="0" y="0"/>
                  </a:lnTo>
                  <a:lnTo>
                    <a:pt x="10240366" y="0"/>
                  </a:lnTo>
                  <a:close/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951633" y="6029345"/>
              <a:ext cx="10240645" cy="0"/>
            </a:xfrm>
            <a:custGeom>
              <a:rect l="l" t="t" r="r" b="b"/>
              <a:pathLst>
                <a:path w="10240645">
                  <a:moveTo>
                    <a:pt x="0" y="0"/>
                  </a:moveTo>
                  <a:lnTo>
                    <a:pt x="10240366" y="0"/>
                  </a:lnTo>
                </a:path>
              </a:pathLst>
            </a:custGeom>
            <a:ln w="14287">
              <a:solidFill>
                <a:srgbClr val="EB554D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685818" y="1429485"/>
            <a:ext cx="7569200" cy="892810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sz="2300" b="1">
                <a:solidFill>
                  <a:srgbClr val="EB554D"/>
                </a:solidFill>
                <a:latin typeface="微软雅黑"/>
                <a:cs typeface="微软雅黑"/>
              </a:rPr>
              <a:t>范</a:t>
            </a:r>
            <a:r>
              <a:rPr sz="2300" b="1" spc="-50">
                <a:solidFill>
                  <a:srgbClr val="EB554D"/>
                </a:solidFill>
                <a:latin typeface="微软雅黑"/>
                <a:cs typeface="微软雅黑"/>
              </a:rPr>
              <a:t>围</a:t>
            </a:r>
            <a:endParaRPr sz="23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95"/>
              </a:spcBef>
            </a:pPr>
            <a:r>
              <a:rPr sz="1350" spc="-5">
                <a:latin typeface="微软雅黑"/>
                <a:cs typeface="微软雅黑"/>
              </a:rPr>
              <a:t>本报告主要关注出版物行业的传统出版和数字出版两个方面，涉及图书、报纸、杂志等各类出版物。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8379" y="3977612"/>
            <a:ext cx="7569200" cy="1201420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sz="2300" b="1">
                <a:solidFill>
                  <a:srgbClr val="EB554D"/>
                </a:solidFill>
                <a:latin typeface="微软雅黑"/>
                <a:cs typeface="微软雅黑"/>
              </a:rPr>
              <a:t>限</a:t>
            </a:r>
            <a:r>
              <a:rPr sz="2300" b="1" spc="-50">
                <a:solidFill>
                  <a:srgbClr val="EB554D"/>
                </a:solidFill>
                <a:latin typeface="微软雅黑"/>
                <a:cs typeface="微软雅黑"/>
              </a:rPr>
              <a:t>制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85"/>
              </a:spcBef>
            </a:pPr>
            <a:r>
              <a:rPr sz="1350" spc="-5">
                <a:latin typeface="微软雅黑"/>
                <a:cs typeface="微软雅黑"/>
              </a:rPr>
              <a:t>由于数据收集的难度和时间限制，报告中部分数据可能存在一定的误差或不全，同时新兴领域的发展</a:t>
            </a:r>
            <a:r>
              <a:rPr sz="1350" spc="-10">
                <a:latin typeface="微软雅黑"/>
                <a:cs typeface="微软雅黑"/>
              </a:rPr>
              <a:t>可能未被完全覆盖。</a:t>
            </a:r>
            <a:endParaRPr sz="1350">
              <a:latin typeface="微软雅黑"/>
              <a:cs typeface="微软雅黑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499344" y="3306001"/>
            <a:ext cx="8693150" cy="123189"/>
            <a:chOff x="3499344" y="3306001"/>
            <a:chExt cx="8693150" cy="123189"/>
          </a:xfrm>
        </p:grpSpPr>
        <p:sp>
          <p:nvSpPr>
            <p:cNvPr id="11" name="object 11"/>
            <p:cNvSpPr/>
            <p:nvPr/>
          </p:nvSpPr>
          <p:spPr>
            <a:xfrm>
              <a:off x="3552256" y="3306002"/>
              <a:ext cx="701675" cy="123189"/>
            </a:xfrm>
            <a:custGeom>
              <a:rect l="l" t="t" r="r" b="b"/>
              <a:pathLst>
                <a:path w="701675" h="123188">
                  <a:moveTo>
                    <a:pt x="701468" y="122997"/>
                  </a:moveTo>
                  <a:lnTo>
                    <a:pt x="0" y="122997"/>
                  </a:lnTo>
                  <a:lnTo>
                    <a:pt x="0" y="0"/>
                  </a:lnTo>
                  <a:lnTo>
                    <a:pt x="701468" y="0"/>
                  </a:lnTo>
                  <a:lnTo>
                    <a:pt x="701468" y="122997"/>
                  </a:lnTo>
                  <a:close/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499344" y="3306001"/>
              <a:ext cx="122998" cy="1229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82095" y="3306001"/>
              <a:ext cx="122998" cy="12299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53724" y="3380232"/>
              <a:ext cx="7938770" cy="0"/>
            </a:xfrm>
            <a:custGeom>
              <a:rect l="l" t="t" r="r" b="b"/>
              <a:pathLst>
                <a:path w="7938770">
                  <a:moveTo>
                    <a:pt x="7938275" y="0"/>
                  </a:moveTo>
                  <a:lnTo>
                    <a:pt x="0" y="0"/>
                  </a:lnTo>
                  <a:lnTo>
                    <a:pt x="7938275" y="0"/>
                  </a:lnTo>
                  <a:close/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253724" y="3380232"/>
              <a:ext cx="7938770" cy="0"/>
            </a:xfrm>
            <a:custGeom>
              <a:rect l="l" t="t" r="r" b="b"/>
              <a:pathLst>
                <a:path w="7938770">
                  <a:moveTo>
                    <a:pt x="0" y="0"/>
                  </a:moveTo>
                  <a:lnTo>
                    <a:pt x="7938275" y="0"/>
                  </a:lnTo>
                </a:path>
              </a:pathLst>
            </a:custGeom>
            <a:ln w="14287">
              <a:solidFill>
                <a:srgbClr val="EB554D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7" name="object 1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2692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报告范围和限制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10"/>
              <a:t>PART</a:t>
            </a:r>
            <a:r>
              <a:rPr sz="3300" spc="-225"/>
              <a:t> </a:t>
            </a:r>
            <a:r>
              <a:rPr sz="3300" spc="-25"/>
              <a:t>02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4083049" y="3104830"/>
            <a:ext cx="40259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10">
                <a:solidFill>
                  <a:srgbClr val="EB554D"/>
                </a:solidFill>
                <a:latin typeface="微软雅黑"/>
                <a:cs typeface="微软雅黑"/>
              </a:rPr>
              <a:t>出版物行业概述</a:t>
            </a:r>
            <a:endParaRPr sz="4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1600" y="1244600"/>
            <a:ext cx="7848600" cy="524827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出版物行业的定义和分类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66495" y="3766754"/>
            <a:ext cx="3974465" cy="2473325"/>
          </a:xfrm>
          <a:prstGeom prst="rect">
            <a:avLst/>
          </a:prstGeom>
          <a:solidFill>
            <a:srgbClr val="D22118">
              <a:alpha val="76861"/>
            </a:srgbClr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Times New Roman"/>
              <a:cs typeface="Times New Roman"/>
            </a:endParaRPr>
          </a:p>
          <a:p>
            <a:pPr marL="226060">
              <a:lnSpc>
                <a:spcPct val="100000"/>
              </a:lnSpc>
              <a:spcBef>
                <a:spcPts val="5"/>
              </a:spcBef>
            </a:pPr>
            <a:r>
              <a:rPr sz="1550" b="1">
                <a:solidFill>
                  <a:srgbClr val="FFFFFF"/>
                </a:solidFill>
                <a:latin typeface="微软雅黑"/>
                <a:cs typeface="微软雅黑"/>
              </a:rPr>
              <a:t>分</a:t>
            </a:r>
            <a:r>
              <a:rPr sz="1550" b="1" spc="-50">
                <a:solidFill>
                  <a:srgbClr val="FFFFFF"/>
                </a:solidFill>
                <a:latin typeface="微软雅黑"/>
                <a:cs typeface="微软雅黑"/>
              </a:rPr>
              <a:t>类</a:t>
            </a:r>
            <a:endParaRPr sz="1550">
              <a:latin typeface="微软雅黑"/>
              <a:cs typeface="微软雅黑"/>
            </a:endParaRPr>
          </a:p>
          <a:p>
            <a:pPr marL="226060" marR="996315" algn="just">
              <a:lnSpc>
                <a:spcPct val="150000"/>
              </a:lnSpc>
              <a:spcBef>
                <a:spcPts val="56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按照出版物的类型，可以分为图书出版、期刊出版、报纸出版等；按照出版物的介质，可以分为纸质出版和电</a:t>
            </a:r>
            <a:r>
              <a:rPr sz="1350" spc="-15">
                <a:solidFill>
                  <a:srgbClr val="FFFFFF"/>
                </a:solidFill>
                <a:latin typeface="微软雅黑"/>
                <a:cs typeface="微软雅黑"/>
              </a:rPr>
              <a:t>子出版。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2363" y="1430736"/>
            <a:ext cx="2940050" cy="1342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EB554D"/>
                </a:solidFill>
                <a:latin typeface="微软雅黑"/>
                <a:cs typeface="微软雅黑"/>
              </a:rPr>
              <a:t>定</a:t>
            </a:r>
            <a:r>
              <a:rPr sz="1550" b="1" spc="-50">
                <a:solidFill>
                  <a:srgbClr val="EB554D"/>
                </a:solidFill>
                <a:latin typeface="微软雅黑"/>
                <a:cs typeface="微软雅黑"/>
              </a:rPr>
              <a:t>义</a:t>
            </a:r>
            <a:endParaRPr sz="155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190"/>
              </a:spcBef>
            </a:pPr>
            <a:r>
              <a:rPr sz="1350" spc="-5">
                <a:latin typeface="微软雅黑"/>
                <a:cs typeface="微软雅黑"/>
              </a:rPr>
              <a:t>出版物行业是指生产和发行印刷品和</a:t>
            </a:r>
            <a:r>
              <a:rPr sz="1350" spc="-50">
                <a:latin typeface="微软雅黑"/>
                <a:cs typeface="微软雅黑"/>
              </a:rPr>
              <a:t> </a:t>
            </a:r>
            <a:r>
              <a:rPr sz="1350" spc="-5">
                <a:latin typeface="微软雅黑"/>
                <a:cs typeface="微软雅黑"/>
              </a:rPr>
              <a:t>电子出版物的行业，包括图书、期刊、</a:t>
            </a:r>
            <a:r>
              <a:rPr sz="1350" spc="-15">
                <a:latin typeface="微软雅黑"/>
                <a:cs typeface="微软雅黑"/>
              </a:rPr>
              <a:t>报纸等。</a:t>
            </a:r>
            <a:endParaRPr sz="13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66574" y="1250442"/>
            <a:ext cx="10459085" cy="2438400"/>
          </a:xfrm>
          <a:custGeom>
            <a:rect l="l" t="t" r="r" b="b"/>
            <a:pathLst>
              <a:path w="10459085" h="2438400">
                <a:moveTo>
                  <a:pt x="406408" y="2438400"/>
                </a:moveTo>
                <a:lnTo>
                  <a:pt x="359012" y="2435665"/>
                </a:lnTo>
                <a:lnTo>
                  <a:pt x="313222" y="2427666"/>
                </a:lnTo>
                <a:lnTo>
                  <a:pt x="269343" y="2414706"/>
                </a:lnTo>
                <a:lnTo>
                  <a:pt x="227679" y="2397091"/>
                </a:lnTo>
                <a:lnTo>
                  <a:pt x="188537" y="2375126"/>
                </a:lnTo>
                <a:lnTo>
                  <a:pt x="152220" y="2349116"/>
                </a:lnTo>
                <a:lnTo>
                  <a:pt x="119034" y="2319365"/>
                </a:lnTo>
                <a:lnTo>
                  <a:pt x="89283" y="2286179"/>
                </a:lnTo>
                <a:lnTo>
                  <a:pt x="63272" y="2249862"/>
                </a:lnTo>
                <a:lnTo>
                  <a:pt x="41307" y="2210719"/>
                </a:lnTo>
                <a:lnTo>
                  <a:pt x="23693" y="2169056"/>
                </a:lnTo>
                <a:lnTo>
                  <a:pt x="10733" y="2125177"/>
                </a:lnTo>
                <a:lnTo>
                  <a:pt x="2734" y="2079387"/>
                </a:lnTo>
                <a:lnTo>
                  <a:pt x="0" y="2031991"/>
                </a:lnTo>
                <a:lnTo>
                  <a:pt x="0" y="406408"/>
                </a:lnTo>
                <a:lnTo>
                  <a:pt x="2734" y="359012"/>
                </a:lnTo>
                <a:lnTo>
                  <a:pt x="10733" y="313222"/>
                </a:lnTo>
                <a:lnTo>
                  <a:pt x="23693" y="269343"/>
                </a:lnTo>
                <a:lnTo>
                  <a:pt x="41308" y="227679"/>
                </a:lnTo>
                <a:lnTo>
                  <a:pt x="63273" y="188537"/>
                </a:lnTo>
                <a:lnTo>
                  <a:pt x="89283" y="152220"/>
                </a:lnTo>
                <a:lnTo>
                  <a:pt x="119034" y="119033"/>
                </a:lnTo>
                <a:lnTo>
                  <a:pt x="152221" y="89282"/>
                </a:lnTo>
                <a:lnTo>
                  <a:pt x="188538" y="63272"/>
                </a:lnTo>
                <a:lnTo>
                  <a:pt x="227680" y="41307"/>
                </a:lnTo>
                <a:lnTo>
                  <a:pt x="269344" y="23692"/>
                </a:lnTo>
                <a:lnTo>
                  <a:pt x="313223" y="10733"/>
                </a:lnTo>
                <a:lnTo>
                  <a:pt x="359012" y="2734"/>
                </a:lnTo>
                <a:lnTo>
                  <a:pt x="406407" y="0"/>
                </a:lnTo>
                <a:lnTo>
                  <a:pt x="10052442" y="0"/>
                </a:lnTo>
                <a:lnTo>
                  <a:pt x="10099837" y="2734"/>
                </a:lnTo>
                <a:lnTo>
                  <a:pt x="10145627" y="10733"/>
                </a:lnTo>
                <a:lnTo>
                  <a:pt x="10189506" y="23693"/>
                </a:lnTo>
                <a:lnTo>
                  <a:pt x="10231170" y="41307"/>
                </a:lnTo>
                <a:lnTo>
                  <a:pt x="10270312" y="63273"/>
                </a:lnTo>
                <a:lnTo>
                  <a:pt x="10306629" y="89283"/>
                </a:lnTo>
                <a:lnTo>
                  <a:pt x="10339815" y="119034"/>
                </a:lnTo>
                <a:lnTo>
                  <a:pt x="10369566" y="152220"/>
                </a:lnTo>
                <a:lnTo>
                  <a:pt x="10395577" y="188537"/>
                </a:lnTo>
                <a:lnTo>
                  <a:pt x="10417542" y="227680"/>
                </a:lnTo>
                <a:lnTo>
                  <a:pt x="10435156" y="269343"/>
                </a:lnTo>
                <a:lnTo>
                  <a:pt x="10448116" y="313222"/>
                </a:lnTo>
                <a:lnTo>
                  <a:pt x="10456115" y="359012"/>
                </a:lnTo>
                <a:lnTo>
                  <a:pt x="10458850" y="406408"/>
                </a:lnTo>
                <a:lnTo>
                  <a:pt x="10458850" y="2031991"/>
                </a:lnTo>
                <a:lnTo>
                  <a:pt x="10456115" y="2079387"/>
                </a:lnTo>
                <a:lnTo>
                  <a:pt x="10448116" y="2125177"/>
                </a:lnTo>
                <a:lnTo>
                  <a:pt x="10435156" y="2169056"/>
                </a:lnTo>
                <a:lnTo>
                  <a:pt x="10417542" y="2210719"/>
                </a:lnTo>
                <a:lnTo>
                  <a:pt x="10395577" y="2249862"/>
                </a:lnTo>
                <a:lnTo>
                  <a:pt x="10369566" y="2286179"/>
                </a:lnTo>
                <a:lnTo>
                  <a:pt x="10339815" y="2319365"/>
                </a:lnTo>
                <a:lnTo>
                  <a:pt x="10306629" y="2349116"/>
                </a:lnTo>
                <a:lnTo>
                  <a:pt x="10270312" y="2375127"/>
                </a:lnTo>
                <a:lnTo>
                  <a:pt x="10231169" y="2397092"/>
                </a:lnTo>
                <a:lnTo>
                  <a:pt x="10189506" y="2414706"/>
                </a:lnTo>
                <a:lnTo>
                  <a:pt x="10145627" y="2427666"/>
                </a:lnTo>
                <a:lnTo>
                  <a:pt x="10099836" y="2435665"/>
                </a:lnTo>
                <a:lnTo>
                  <a:pt x="10052442" y="2438399"/>
                </a:lnTo>
                <a:lnTo>
                  <a:pt x="406408" y="2438400"/>
                </a:lnTo>
                <a:close/>
              </a:path>
            </a:pathLst>
          </a:custGeom>
          <a:solidFill>
            <a:srgbClr val="F357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11199" y="1591237"/>
            <a:ext cx="9359900" cy="13671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spc="-25">
                <a:solidFill>
                  <a:srgbClr val="FFFFFF"/>
                </a:solidFill>
                <a:latin typeface="微软雅黑"/>
                <a:cs typeface="微软雅黑"/>
              </a:rPr>
              <a:t>历史</a:t>
            </a:r>
            <a:endParaRPr sz="20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45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出版物行业的历史可以追溯到古代的抄写和印刷技术。随着印刷技术的不断发展和普及，出版物行业逐渐形成规模，成为文化和信息传播的重要渠道。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6574" y="3952505"/>
            <a:ext cx="10459085" cy="2438400"/>
          </a:xfrm>
          <a:custGeom>
            <a:rect l="l" t="t" r="r" b="b"/>
            <a:pathLst>
              <a:path w="10459085" h="2438400">
                <a:moveTo>
                  <a:pt x="406408" y="2438400"/>
                </a:moveTo>
                <a:lnTo>
                  <a:pt x="359012" y="2435665"/>
                </a:lnTo>
                <a:lnTo>
                  <a:pt x="313222" y="2427666"/>
                </a:lnTo>
                <a:lnTo>
                  <a:pt x="269343" y="2414706"/>
                </a:lnTo>
                <a:lnTo>
                  <a:pt x="227679" y="2397092"/>
                </a:lnTo>
                <a:lnTo>
                  <a:pt x="188537" y="2375127"/>
                </a:lnTo>
                <a:lnTo>
                  <a:pt x="152220" y="2349116"/>
                </a:lnTo>
                <a:lnTo>
                  <a:pt x="119034" y="2319365"/>
                </a:lnTo>
                <a:lnTo>
                  <a:pt x="89283" y="2286179"/>
                </a:lnTo>
                <a:lnTo>
                  <a:pt x="63272" y="2249862"/>
                </a:lnTo>
                <a:lnTo>
                  <a:pt x="41307" y="2210719"/>
                </a:lnTo>
                <a:lnTo>
                  <a:pt x="23693" y="2169056"/>
                </a:lnTo>
                <a:lnTo>
                  <a:pt x="10733" y="2125177"/>
                </a:lnTo>
                <a:lnTo>
                  <a:pt x="2734" y="2079387"/>
                </a:lnTo>
                <a:lnTo>
                  <a:pt x="0" y="2031992"/>
                </a:lnTo>
                <a:lnTo>
                  <a:pt x="0" y="406408"/>
                </a:lnTo>
                <a:lnTo>
                  <a:pt x="2734" y="359012"/>
                </a:lnTo>
                <a:lnTo>
                  <a:pt x="10733" y="313222"/>
                </a:lnTo>
                <a:lnTo>
                  <a:pt x="23693" y="269343"/>
                </a:lnTo>
                <a:lnTo>
                  <a:pt x="41307" y="227679"/>
                </a:lnTo>
                <a:lnTo>
                  <a:pt x="63273" y="188537"/>
                </a:lnTo>
                <a:lnTo>
                  <a:pt x="89283" y="152220"/>
                </a:lnTo>
                <a:lnTo>
                  <a:pt x="119034" y="119034"/>
                </a:lnTo>
                <a:lnTo>
                  <a:pt x="152220" y="89283"/>
                </a:lnTo>
                <a:lnTo>
                  <a:pt x="188537" y="63272"/>
                </a:lnTo>
                <a:lnTo>
                  <a:pt x="227680" y="41307"/>
                </a:lnTo>
                <a:lnTo>
                  <a:pt x="269343" y="23693"/>
                </a:lnTo>
                <a:lnTo>
                  <a:pt x="313222" y="10733"/>
                </a:lnTo>
                <a:lnTo>
                  <a:pt x="359011" y="2734"/>
                </a:lnTo>
                <a:lnTo>
                  <a:pt x="406407" y="0"/>
                </a:lnTo>
                <a:lnTo>
                  <a:pt x="10052442" y="0"/>
                </a:lnTo>
                <a:lnTo>
                  <a:pt x="10099837" y="2734"/>
                </a:lnTo>
                <a:lnTo>
                  <a:pt x="10145627" y="10733"/>
                </a:lnTo>
                <a:lnTo>
                  <a:pt x="10189506" y="23693"/>
                </a:lnTo>
                <a:lnTo>
                  <a:pt x="10231169" y="41308"/>
                </a:lnTo>
                <a:lnTo>
                  <a:pt x="10270312" y="63273"/>
                </a:lnTo>
                <a:lnTo>
                  <a:pt x="10306629" y="89283"/>
                </a:lnTo>
                <a:lnTo>
                  <a:pt x="10339815" y="119034"/>
                </a:lnTo>
                <a:lnTo>
                  <a:pt x="10369566" y="152220"/>
                </a:lnTo>
                <a:lnTo>
                  <a:pt x="10395577" y="188537"/>
                </a:lnTo>
                <a:lnTo>
                  <a:pt x="10417542" y="227680"/>
                </a:lnTo>
                <a:lnTo>
                  <a:pt x="10435156" y="269343"/>
                </a:lnTo>
                <a:lnTo>
                  <a:pt x="10448116" y="313222"/>
                </a:lnTo>
                <a:lnTo>
                  <a:pt x="10456115" y="359012"/>
                </a:lnTo>
                <a:lnTo>
                  <a:pt x="10458850" y="406408"/>
                </a:lnTo>
                <a:lnTo>
                  <a:pt x="10458850" y="2031992"/>
                </a:lnTo>
                <a:lnTo>
                  <a:pt x="10456115" y="2079388"/>
                </a:lnTo>
                <a:lnTo>
                  <a:pt x="10448116" y="2125177"/>
                </a:lnTo>
                <a:lnTo>
                  <a:pt x="10435156" y="2169056"/>
                </a:lnTo>
                <a:lnTo>
                  <a:pt x="10417542" y="2210720"/>
                </a:lnTo>
                <a:lnTo>
                  <a:pt x="10395577" y="2249862"/>
                </a:lnTo>
                <a:lnTo>
                  <a:pt x="10369566" y="2286179"/>
                </a:lnTo>
                <a:lnTo>
                  <a:pt x="10339815" y="2319366"/>
                </a:lnTo>
                <a:lnTo>
                  <a:pt x="10306629" y="2349116"/>
                </a:lnTo>
                <a:lnTo>
                  <a:pt x="10270312" y="2375127"/>
                </a:lnTo>
                <a:lnTo>
                  <a:pt x="10231169" y="2397092"/>
                </a:lnTo>
                <a:lnTo>
                  <a:pt x="10189506" y="2414707"/>
                </a:lnTo>
                <a:lnTo>
                  <a:pt x="10145627" y="2427666"/>
                </a:lnTo>
                <a:lnTo>
                  <a:pt x="10099836" y="2435665"/>
                </a:lnTo>
                <a:lnTo>
                  <a:pt x="10052442" y="2438400"/>
                </a:lnTo>
                <a:lnTo>
                  <a:pt x="406408" y="2438400"/>
                </a:lnTo>
                <a:close/>
              </a:path>
            </a:pathLst>
          </a:custGeom>
          <a:solidFill>
            <a:srgbClr val="FBDD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399006" y="4310053"/>
            <a:ext cx="9550400" cy="13423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spc="-25">
                <a:solidFill>
                  <a:srgbClr val="EB554D"/>
                </a:solidFill>
                <a:latin typeface="微软雅黑"/>
                <a:cs typeface="微软雅黑"/>
              </a:rPr>
              <a:t>发展</a:t>
            </a:r>
            <a:endParaRPr sz="20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35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</a:pPr>
            <a:r>
              <a:rPr sz="1500" spc="-5">
                <a:solidFill>
                  <a:srgbClr val="8C1610"/>
                </a:solidFill>
                <a:latin typeface="微软雅黑"/>
                <a:cs typeface="微软雅黑"/>
              </a:rPr>
              <a:t>随着数字化和互联网技术的兴起，出版物行业面临着一系列的挑战和机遇。数字化出版和在线阅读逐渐成为主流，传统出版业需要不断创新和转型以适应市场需求。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35557" y="4791354"/>
            <a:ext cx="9258935" cy="76200"/>
          </a:xfrm>
          <a:custGeom>
            <a:rect l="l" t="t" r="r" b="b"/>
            <a:pathLst>
              <a:path w="9258935" h="76200">
                <a:moveTo>
                  <a:pt x="9258389" y="31750"/>
                </a:moveTo>
                <a:lnTo>
                  <a:pt x="74917" y="31750"/>
                </a:lnTo>
                <a:lnTo>
                  <a:pt x="73202" y="23279"/>
                </a:lnTo>
                <a:lnTo>
                  <a:pt x="65036" y="11163"/>
                </a:lnTo>
                <a:lnTo>
                  <a:pt x="52920" y="2997"/>
                </a:lnTo>
                <a:lnTo>
                  <a:pt x="38100" y="0"/>
                </a:lnTo>
                <a:lnTo>
                  <a:pt x="23266" y="2997"/>
                </a:lnTo>
                <a:lnTo>
                  <a:pt x="11150" y="11163"/>
                </a:lnTo>
                <a:lnTo>
                  <a:pt x="2984" y="23279"/>
                </a:lnTo>
                <a:lnTo>
                  <a:pt x="0" y="38100"/>
                </a:lnTo>
                <a:lnTo>
                  <a:pt x="2984" y="52933"/>
                </a:lnTo>
                <a:lnTo>
                  <a:pt x="11150" y="65049"/>
                </a:lnTo>
                <a:lnTo>
                  <a:pt x="23266" y="73215"/>
                </a:lnTo>
                <a:lnTo>
                  <a:pt x="38100" y="76200"/>
                </a:lnTo>
                <a:lnTo>
                  <a:pt x="52920" y="73215"/>
                </a:lnTo>
                <a:lnTo>
                  <a:pt x="65036" y="65049"/>
                </a:lnTo>
                <a:lnTo>
                  <a:pt x="73202" y="52933"/>
                </a:lnTo>
                <a:lnTo>
                  <a:pt x="74917" y="44450"/>
                </a:lnTo>
                <a:lnTo>
                  <a:pt x="9258389" y="44450"/>
                </a:lnTo>
                <a:lnTo>
                  <a:pt x="9258389" y="38100"/>
                </a:lnTo>
                <a:lnTo>
                  <a:pt x="9258389" y="31750"/>
                </a:lnTo>
                <a:close/>
              </a:path>
            </a:pathLst>
          </a:custGeom>
          <a:solidFill>
            <a:srgbClr val="EB554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1443277" y="2137685"/>
            <a:ext cx="9258935" cy="76200"/>
            <a:chOff x="1443277" y="2137685"/>
            <a:chExt cx="9258935" cy="76200"/>
          </a:xfrm>
        </p:grpSpPr>
        <p:sp>
          <p:nvSpPr>
            <p:cNvPr id="8" name="object 8"/>
            <p:cNvSpPr/>
            <p:nvPr/>
          </p:nvSpPr>
          <p:spPr>
            <a:xfrm>
              <a:off x="1481377" y="2175785"/>
              <a:ext cx="9220835" cy="0"/>
            </a:xfrm>
            <a:custGeom>
              <a:rect l="l" t="t" r="r" b="b"/>
              <a:pathLst>
                <a:path w="9220835">
                  <a:moveTo>
                    <a:pt x="9220297" y="0"/>
                  </a:moveTo>
                  <a:lnTo>
                    <a:pt x="0" y="0"/>
                  </a:lnTo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443277" y="2137685"/>
              <a:ext cx="9258935" cy="76200"/>
            </a:xfrm>
            <a:custGeom>
              <a:rect l="l" t="t" r="r" b="b"/>
              <a:pathLst>
                <a:path w="9258935" h="76200">
                  <a:moveTo>
                    <a:pt x="38100" y="76200"/>
                  </a:moveTo>
                  <a:lnTo>
                    <a:pt x="23269" y="73206"/>
                  </a:lnTo>
                  <a:lnTo>
                    <a:pt x="11159" y="65040"/>
                  </a:lnTo>
                  <a:lnTo>
                    <a:pt x="2994" y="52930"/>
                  </a:lnTo>
                  <a:lnTo>
                    <a:pt x="0" y="38100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100" y="0"/>
                  </a:lnTo>
                  <a:lnTo>
                    <a:pt x="52930" y="2994"/>
                  </a:lnTo>
                  <a:lnTo>
                    <a:pt x="65040" y="11159"/>
                  </a:lnTo>
                  <a:lnTo>
                    <a:pt x="73205" y="23269"/>
                  </a:lnTo>
                  <a:lnTo>
                    <a:pt x="74917" y="31750"/>
                  </a:lnTo>
                  <a:lnTo>
                    <a:pt x="49635" y="31750"/>
                  </a:lnTo>
                  <a:lnTo>
                    <a:pt x="49635" y="44450"/>
                  </a:lnTo>
                  <a:lnTo>
                    <a:pt x="74917" y="44450"/>
                  </a:lnTo>
                  <a:lnTo>
                    <a:pt x="73205" y="52930"/>
                  </a:lnTo>
                  <a:lnTo>
                    <a:pt x="65040" y="65040"/>
                  </a:lnTo>
                  <a:lnTo>
                    <a:pt x="52930" y="73206"/>
                  </a:lnTo>
                  <a:lnTo>
                    <a:pt x="38100" y="76200"/>
                  </a:lnTo>
                  <a:close/>
                </a:path>
                <a:path w="9258935" h="76200">
                  <a:moveTo>
                    <a:pt x="74917" y="44450"/>
                  </a:moveTo>
                  <a:lnTo>
                    <a:pt x="49635" y="44450"/>
                  </a:lnTo>
                  <a:lnTo>
                    <a:pt x="49635" y="31750"/>
                  </a:lnTo>
                  <a:lnTo>
                    <a:pt x="74917" y="31750"/>
                  </a:lnTo>
                  <a:lnTo>
                    <a:pt x="76200" y="38100"/>
                  </a:lnTo>
                  <a:lnTo>
                    <a:pt x="74917" y="44450"/>
                  </a:lnTo>
                  <a:close/>
                </a:path>
                <a:path w="9258935" h="76200">
                  <a:moveTo>
                    <a:pt x="9258397" y="44450"/>
                  </a:moveTo>
                  <a:lnTo>
                    <a:pt x="74917" y="44450"/>
                  </a:lnTo>
                  <a:lnTo>
                    <a:pt x="76200" y="38100"/>
                  </a:lnTo>
                  <a:lnTo>
                    <a:pt x="74917" y="31750"/>
                  </a:lnTo>
                  <a:lnTo>
                    <a:pt x="9258397" y="31750"/>
                  </a:lnTo>
                  <a:lnTo>
                    <a:pt x="9258397" y="44450"/>
                  </a:lnTo>
                  <a:close/>
                </a:path>
              </a:pathLst>
            </a:custGeom>
            <a:solidFill>
              <a:srgbClr val="FBDDD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1" name="object 1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出版物行业的历史和发展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6185765" y="1751286"/>
            <a:ext cx="5243195" cy="4234815"/>
          </a:xfrm>
          <a:custGeom>
            <a:rect l="l" t="t" r="r" b="b"/>
            <a:pathLst>
              <a:path w="5243195" h="4234815">
                <a:moveTo>
                  <a:pt x="705757" y="4234459"/>
                </a:moveTo>
                <a:lnTo>
                  <a:pt x="657436" y="4232830"/>
                </a:lnTo>
                <a:lnTo>
                  <a:pt x="609990" y="4228016"/>
                </a:lnTo>
                <a:lnTo>
                  <a:pt x="563522" y="4220120"/>
                </a:lnTo>
                <a:lnTo>
                  <a:pt x="518138" y="4209248"/>
                </a:lnTo>
                <a:lnTo>
                  <a:pt x="473944" y="4195505"/>
                </a:lnTo>
                <a:lnTo>
                  <a:pt x="431044" y="4178997"/>
                </a:lnTo>
                <a:lnTo>
                  <a:pt x="389543" y="4159827"/>
                </a:lnTo>
                <a:lnTo>
                  <a:pt x="349547" y="4138102"/>
                </a:lnTo>
                <a:lnTo>
                  <a:pt x="311161" y="4113926"/>
                </a:lnTo>
                <a:lnTo>
                  <a:pt x="274489" y="4087405"/>
                </a:lnTo>
                <a:lnTo>
                  <a:pt x="239638" y="4058644"/>
                </a:lnTo>
                <a:lnTo>
                  <a:pt x="206711" y="4027747"/>
                </a:lnTo>
                <a:lnTo>
                  <a:pt x="175814" y="3994820"/>
                </a:lnTo>
                <a:lnTo>
                  <a:pt x="147053" y="3959968"/>
                </a:lnTo>
                <a:lnTo>
                  <a:pt x="120532" y="3923297"/>
                </a:lnTo>
                <a:lnTo>
                  <a:pt x="96356" y="3884910"/>
                </a:lnTo>
                <a:lnTo>
                  <a:pt x="74631" y="3844914"/>
                </a:lnTo>
                <a:lnTo>
                  <a:pt x="55462" y="3803414"/>
                </a:lnTo>
                <a:lnTo>
                  <a:pt x="38953" y="3760514"/>
                </a:lnTo>
                <a:lnTo>
                  <a:pt x="25210" y="3716319"/>
                </a:lnTo>
                <a:lnTo>
                  <a:pt x="14338" y="3670936"/>
                </a:lnTo>
                <a:lnTo>
                  <a:pt x="6443" y="3624468"/>
                </a:lnTo>
                <a:lnTo>
                  <a:pt x="1628" y="3577022"/>
                </a:lnTo>
                <a:lnTo>
                  <a:pt x="0" y="3528702"/>
                </a:lnTo>
                <a:lnTo>
                  <a:pt x="0" y="705757"/>
                </a:lnTo>
                <a:lnTo>
                  <a:pt x="1628" y="657436"/>
                </a:lnTo>
                <a:lnTo>
                  <a:pt x="6442" y="609989"/>
                </a:lnTo>
                <a:lnTo>
                  <a:pt x="14338" y="563522"/>
                </a:lnTo>
                <a:lnTo>
                  <a:pt x="25210" y="518138"/>
                </a:lnTo>
                <a:lnTo>
                  <a:pt x="38953" y="473944"/>
                </a:lnTo>
                <a:lnTo>
                  <a:pt x="55462" y="431044"/>
                </a:lnTo>
                <a:lnTo>
                  <a:pt x="74631" y="389543"/>
                </a:lnTo>
                <a:lnTo>
                  <a:pt x="96357" y="349547"/>
                </a:lnTo>
                <a:lnTo>
                  <a:pt x="120532" y="311161"/>
                </a:lnTo>
                <a:lnTo>
                  <a:pt x="147054" y="274489"/>
                </a:lnTo>
                <a:lnTo>
                  <a:pt x="175815" y="239637"/>
                </a:lnTo>
                <a:lnTo>
                  <a:pt x="206712" y="206710"/>
                </a:lnTo>
                <a:lnTo>
                  <a:pt x="239639" y="175814"/>
                </a:lnTo>
                <a:lnTo>
                  <a:pt x="274491" y="147052"/>
                </a:lnTo>
                <a:lnTo>
                  <a:pt x="311162" y="120531"/>
                </a:lnTo>
                <a:lnTo>
                  <a:pt x="349549" y="96356"/>
                </a:lnTo>
                <a:lnTo>
                  <a:pt x="389545" y="74631"/>
                </a:lnTo>
                <a:lnTo>
                  <a:pt x="431045" y="55461"/>
                </a:lnTo>
                <a:lnTo>
                  <a:pt x="473945" y="38953"/>
                </a:lnTo>
                <a:lnTo>
                  <a:pt x="518139" y="25210"/>
                </a:lnTo>
                <a:lnTo>
                  <a:pt x="563523" y="14338"/>
                </a:lnTo>
                <a:lnTo>
                  <a:pt x="609990" y="6442"/>
                </a:lnTo>
                <a:lnTo>
                  <a:pt x="657436" y="1628"/>
                </a:lnTo>
                <a:lnTo>
                  <a:pt x="705756" y="0"/>
                </a:lnTo>
                <a:lnTo>
                  <a:pt x="4536905" y="0"/>
                </a:lnTo>
                <a:lnTo>
                  <a:pt x="4585224" y="1628"/>
                </a:lnTo>
                <a:lnTo>
                  <a:pt x="4632670" y="6442"/>
                </a:lnTo>
                <a:lnTo>
                  <a:pt x="4679138" y="14338"/>
                </a:lnTo>
                <a:lnTo>
                  <a:pt x="4724522" y="25210"/>
                </a:lnTo>
                <a:lnTo>
                  <a:pt x="4768717" y="38953"/>
                </a:lnTo>
                <a:lnTo>
                  <a:pt x="4811617" y="55462"/>
                </a:lnTo>
                <a:lnTo>
                  <a:pt x="4853117" y="74631"/>
                </a:lnTo>
                <a:lnTo>
                  <a:pt x="4893113" y="96356"/>
                </a:lnTo>
                <a:lnTo>
                  <a:pt x="4931500" y="120532"/>
                </a:lnTo>
                <a:lnTo>
                  <a:pt x="4968171" y="147053"/>
                </a:lnTo>
                <a:lnTo>
                  <a:pt x="5003023" y="175815"/>
                </a:lnTo>
                <a:lnTo>
                  <a:pt x="5035950" y="206711"/>
                </a:lnTo>
                <a:lnTo>
                  <a:pt x="5066847" y="239638"/>
                </a:lnTo>
                <a:lnTo>
                  <a:pt x="5095608" y="274490"/>
                </a:lnTo>
                <a:lnTo>
                  <a:pt x="5122129" y="311162"/>
                </a:lnTo>
                <a:lnTo>
                  <a:pt x="5146305" y="349548"/>
                </a:lnTo>
                <a:lnTo>
                  <a:pt x="5168030" y="389544"/>
                </a:lnTo>
                <a:lnTo>
                  <a:pt x="5187200" y="431045"/>
                </a:lnTo>
                <a:lnTo>
                  <a:pt x="5203708" y="473945"/>
                </a:lnTo>
                <a:lnTo>
                  <a:pt x="5217451" y="518139"/>
                </a:lnTo>
                <a:lnTo>
                  <a:pt x="5228323" y="563523"/>
                </a:lnTo>
                <a:lnTo>
                  <a:pt x="5236219" y="609990"/>
                </a:lnTo>
                <a:lnTo>
                  <a:pt x="5241033" y="657437"/>
                </a:lnTo>
                <a:lnTo>
                  <a:pt x="5242662" y="705757"/>
                </a:lnTo>
                <a:lnTo>
                  <a:pt x="5242662" y="3528702"/>
                </a:lnTo>
                <a:lnTo>
                  <a:pt x="5241033" y="3577022"/>
                </a:lnTo>
                <a:lnTo>
                  <a:pt x="5236219" y="3624469"/>
                </a:lnTo>
                <a:lnTo>
                  <a:pt x="5228323" y="3670937"/>
                </a:lnTo>
                <a:lnTo>
                  <a:pt x="5217451" y="3716320"/>
                </a:lnTo>
                <a:lnTo>
                  <a:pt x="5203708" y="3760514"/>
                </a:lnTo>
                <a:lnTo>
                  <a:pt x="5187199" y="3803414"/>
                </a:lnTo>
                <a:lnTo>
                  <a:pt x="5168030" y="3844915"/>
                </a:lnTo>
                <a:lnTo>
                  <a:pt x="5146305" y="3884911"/>
                </a:lnTo>
                <a:lnTo>
                  <a:pt x="5122129" y="3923297"/>
                </a:lnTo>
                <a:lnTo>
                  <a:pt x="5095608" y="3959969"/>
                </a:lnTo>
                <a:lnTo>
                  <a:pt x="5066846" y="3994821"/>
                </a:lnTo>
                <a:lnTo>
                  <a:pt x="5035950" y="4027747"/>
                </a:lnTo>
                <a:lnTo>
                  <a:pt x="5003023" y="4058644"/>
                </a:lnTo>
                <a:lnTo>
                  <a:pt x="4968171" y="4087406"/>
                </a:lnTo>
                <a:lnTo>
                  <a:pt x="4931499" y="4113927"/>
                </a:lnTo>
                <a:lnTo>
                  <a:pt x="4893113" y="4138102"/>
                </a:lnTo>
                <a:lnTo>
                  <a:pt x="4853117" y="4159827"/>
                </a:lnTo>
                <a:lnTo>
                  <a:pt x="4811616" y="4178997"/>
                </a:lnTo>
                <a:lnTo>
                  <a:pt x="4768716" y="4195506"/>
                </a:lnTo>
                <a:lnTo>
                  <a:pt x="4724522" y="4209248"/>
                </a:lnTo>
                <a:lnTo>
                  <a:pt x="4679138" y="4220120"/>
                </a:lnTo>
                <a:lnTo>
                  <a:pt x="4632671" y="4228016"/>
                </a:lnTo>
                <a:lnTo>
                  <a:pt x="4585224" y="4232830"/>
                </a:lnTo>
                <a:lnTo>
                  <a:pt x="4536905" y="4234458"/>
                </a:lnTo>
                <a:lnTo>
                  <a:pt x="705757" y="4234459"/>
                </a:lnTo>
                <a:close/>
              </a:path>
            </a:pathLst>
          </a:custGeom>
          <a:solidFill>
            <a:srgbClr val="FCDDD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763570" y="1751286"/>
            <a:ext cx="6898005" cy="4234815"/>
            <a:chOff x="763570" y="1751286"/>
            <a:chExt cx="6898005" cy="4234815"/>
          </a:xfrm>
        </p:grpSpPr>
        <p:sp>
          <p:nvSpPr>
            <p:cNvPr id="4" name="object 4"/>
            <p:cNvSpPr/>
            <p:nvPr/>
          </p:nvSpPr>
          <p:spPr>
            <a:xfrm>
              <a:off x="763570" y="1751286"/>
              <a:ext cx="5243195" cy="4234815"/>
            </a:xfrm>
            <a:custGeom>
              <a:rect l="l" t="t" r="r" b="b"/>
              <a:pathLst>
                <a:path w="5243195" h="4234815">
                  <a:moveTo>
                    <a:pt x="705757" y="4234459"/>
                  </a:moveTo>
                  <a:lnTo>
                    <a:pt x="657436" y="4232830"/>
                  </a:lnTo>
                  <a:lnTo>
                    <a:pt x="609990" y="4228016"/>
                  </a:lnTo>
                  <a:lnTo>
                    <a:pt x="563522" y="4220120"/>
                  </a:lnTo>
                  <a:lnTo>
                    <a:pt x="518138" y="4209248"/>
                  </a:lnTo>
                  <a:lnTo>
                    <a:pt x="473944" y="4195505"/>
                  </a:lnTo>
                  <a:lnTo>
                    <a:pt x="431044" y="4178997"/>
                  </a:lnTo>
                  <a:lnTo>
                    <a:pt x="389543" y="4159827"/>
                  </a:lnTo>
                  <a:lnTo>
                    <a:pt x="349547" y="4138102"/>
                  </a:lnTo>
                  <a:lnTo>
                    <a:pt x="311161" y="4113926"/>
                  </a:lnTo>
                  <a:lnTo>
                    <a:pt x="274489" y="4087405"/>
                  </a:lnTo>
                  <a:lnTo>
                    <a:pt x="239638" y="4058644"/>
                  </a:lnTo>
                  <a:lnTo>
                    <a:pt x="206711" y="4027747"/>
                  </a:lnTo>
                  <a:lnTo>
                    <a:pt x="175814" y="3994820"/>
                  </a:lnTo>
                  <a:lnTo>
                    <a:pt x="147053" y="3959968"/>
                  </a:lnTo>
                  <a:lnTo>
                    <a:pt x="120532" y="3923297"/>
                  </a:lnTo>
                  <a:lnTo>
                    <a:pt x="96356" y="3884910"/>
                  </a:lnTo>
                  <a:lnTo>
                    <a:pt x="74631" y="3844914"/>
                  </a:lnTo>
                  <a:lnTo>
                    <a:pt x="55461" y="3803414"/>
                  </a:lnTo>
                  <a:lnTo>
                    <a:pt x="38953" y="3760514"/>
                  </a:lnTo>
                  <a:lnTo>
                    <a:pt x="25210" y="3716319"/>
                  </a:lnTo>
                  <a:lnTo>
                    <a:pt x="14338" y="3670936"/>
                  </a:lnTo>
                  <a:lnTo>
                    <a:pt x="6442" y="3624468"/>
                  </a:lnTo>
                  <a:lnTo>
                    <a:pt x="1628" y="3577022"/>
                  </a:lnTo>
                  <a:lnTo>
                    <a:pt x="0" y="3528702"/>
                  </a:lnTo>
                  <a:lnTo>
                    <a:pt x="0" y="705757"/>
                  </a:lnTo>
                  <a:lnTo>
                    <a:pt x="1628" y="657436"/>
                  </a:lnTo>
                  <a:lnTo>
                    <a:pt x="6442" y="609989"/>
                  </a:lnTo>
                  <a:lnTo>
                    <a:pt x="14338" y="563522"/>
                  </a:lnTo>
                  <a:lnTo>
                    <a:pt x="25210" y="518138"/>
                  </a:lnTo>
                  <a:lnTo>
                    <a:pt x="38953" y="473944"/>
                  </a:lnTo>
                  <a:lnTo>
                    <a:pt x="55462" y="431044"/>
                  </a:lnTo>
                  <a:lnTo>
                    <a:pt x="74631" y="389543"/>
                  </a:lnTo>
                  <a:lnTo>
                    <a:pt x="96357" y="349547"/>
                  </a:lnTo>
                  <a:lnTo>
                    <a:pt x="120532" y="311161"/>
                  </a:lnTo>
                  <a:lnTo>
                    <a:pt x="147053" y="274489"/>
                  </a:lnTo>
                  <a:lnTo>
                    <a:pt x="175815" y="239637"/>
                  </a:lnTo>
                  <a:lnTo>
                    <a:pt x="206712" y="206710"/>
                  </a:lnTo>
                  <a:lnTo>
                    <a:pt x="239638" y="175814"/>
                  </a:lnTo>
                  <a:lnTo>
                    <a:pt x="274490" y="147052"/>
                  </a:lnTo>
                  <a:lnTo>
                    <a:pt x="311162" y="120531"/>
                  </a:lnTo>
                  <a:lnTo>
                    <a:pt x="349548" y="96356"/>
                  </a:lnTo>
                  <a:lnTo>
                    <a:pt x="389544" y="74631"/>
                  </a:lnTo>
                  <a:lnTo>
                    <a:pt x="431045" y="55461"/>
                  </a:lnTo>
                  <a:lnTo>
                    <a:pt x="473945" y="38953"/>
                  </a:lnTo>
                  <a:lnTo>
                    <a:pt x="518139" y="25210"/>
                  </a:lnTo>
                  <a:lnTo>
                    <a:pt x="563522" y="14338"/>
                  </a:lnTo>
                  <a:lnTo>
                    <a:pt x="609990" y="6442"/>
                  </a:lnTo>
                  <a:lnTo>
                    <a:pt x="657436" y="1628"/>
                  </a:lnTo>
                  <a:lnTo>
                    <a:pt x="705756" y="0"/>
                  </a:lnTo>
                  <a:lnTo>
                    <a:pt x="4536905" y="0"/>
                  </a:lnTo>
                  <a:lnTo>
                    <a:pt x="4585224" y="1628"/>
                  </a:lnTo>
                  <a:lnTo>
                    <a:pt x="4632671" y="6442"/>
                  </a:lnTo>
                  <a:lnTo>
                    <a:pt x="4679139" y="14338"/>
                  </a:lnTo>
                  <a:lnTo>
                    <a:pt x="4724523" y="25210"/>
                  </a:lnTo>
                  <a:lnTo>
                    <a:pt x="4768717" y="38953"/>
                  </a:lnTo>
                  <a:lnTo>
                    <a:pt x="4811617" y="55462"/>
                  </a:lnTo>
                  <a:lnTo>
                    <a:pt x="4853118" y="74631"/>
                  </a:lnTo>
                  <a:lnTo>
                    <a:pt x="4893114" y="96356"/>
                  </a:lnTo>
                  <a:lnTo>
                    <a:pt x="4931501" y="120532"/>
                  </a:lnTo>
                  <a:lnTo>
                    <a:pt x="4968172" y="147053"/>
                  </a:lnTo>
                  <a:lnTo>
                    <a:pt x="5003024" y="175815"/>
                  </a:lnTo>
                  <a:lnTo>
                    <a:pt x="5035951" y="206711"/>
                  </a:lnTo>
                  <a:lnTo>
                    <a:pt x="5066847" y="239638"/>
                  </a:lnTo>
                  <a:lnTo>
                    <a:pt x="5095609" y="274490"/>
                  </a:lnTo>
                  <a:lnTo>
                    <a:pt x="5122130" y="311162"/>
                  </a:lnTo>
                  <a:lnTo>
                    <a:pt x="5146306" y="349548"/>
                  </a:lnTo>
                  <a:lnTo>
                    <a:pt x="5168031" y="389544"/>
                  </a:lnTo>
                  <a:lnTo>
                    <a:pt x="5187200" y="431045"/>
                  </a:lnTo>
                  <a:lnTo>
                    <a:pt x="5203709" y="473945"/>
                  </a:lnTo>
                  <a:lnTo>
                    <a:pt x="5217452" y="518139"/>
                  </a:lnTo>
                  <a:lnTo>
                    <a:pt x="5228324" y="563523"/>
                  </a:lnTo>
                  <a:lnTo>
                    <a:pt x="5236219" y="609990"/>
                  </a:lnTo>
                  <a:lnTo>
                    <a:pt x="5241034" y="657437"/>
                  </a:lnTo>
                  <a:lnTo>
                    <a:pt x="5242662" y="705757"/>
                  </a:lnTo>
                  <a:lnTo>
                    <a:pt x="5242662" y="3528702"/>
                  </a:lnTo>
                  <a:lnTo>
                    <a:pt x="5241034" y="3577022"/>
                  </a:lnTo>
                  <a:lnTo>
                    <a:pt x="5236219" y="3624469"/>
                  </a:lnTo>
                  <a:lnTo>
                    <a:pt x="5228323" y="3670937"/>
                  </a:lnTo>
                  <a:lnTo>
                    <a:pt x="5217452" y="3716320"/>
                  </a:lnTo>
                  <a:lnTo>
                    <a:pt x="5203709" y="3760514"/>
                  </a:lnTo>
                  <a:lnTo>
                    <a:pt x="5187200" y="3803414"/>
                  </a:lnTo>
                  <a:lnTo>
                    <a:pt x="5168030" y="3844915"/>
                  </a:lnTo>
                  <a:lnTo>
                    <a:pt x="5146305" y="3884911"/>
                  </a:lnTo>
                  <a:lnTo>
                    <a:pt x="5122130" y="3923297"/>
                  </a:lnTo>
                  <a:lnTo>
                    <a:pt x="5095608" y="3959969"/>
                  </a:lnTo>
                  <a:lnTo>
                    <a:pt x="5066847" y="3994821"/>
                  </a:lnTo>
                  <a:lnTo>
                    <a:pt x="5035950" y="4027747"/>
                  </a:lnTo>
                  <a:lnTo>
                    <a:pt x="5003023" y="4058644"/>
                  </a:lnTo>
                  <a:lnTo>
                    <a:pt x="4968172" y="4087406"/>
                  </a:lnTo>
                  <a:lnTo>
                    <a:pt x="4931500" y="4113927"/>
                  </a:lnTo>
                  <a:lnTo>
                    <a:pt x="4893114" y="4138102"/>
                  </a:lnTo>
                  <a:lnTo>
                    <a:pt x="4853118" y="4159827"/>
                  </a:lnTo>
                  <a:lnTo>
                    <a:pt x="4811617" y="4178997"/>
                  </a:lnTo>
                  <a:lnTo>
                    <a:pt x="4768717" y="4195506"/>
                  </a:lnTo>
                  <a:lnTo>
                    <a:pt x="4724523" y="4209248"/>
                  </a:lnTo>
                  <a:lnTo>
                    <a:pt x="4679139" y="4220120"/>
                  </a:lnTo>
                  <a:lnTo>
                    <a:pt x="4632671" y="4228016"/>
                  </a:lnTo>
                  <a:lnTo>
                    <a:pt x="4585224" y="4232830"/>
                  </a:lnTo>
                  <a:lnTo>
                    <a:pt x="4536905" y="4234458"/>
                  </a:lnTo>
                  <a:lnTo>
                    <a:pt x="705757" y="4234459"/>
                  </a:lnTo>
                  <a:close/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30717" y="2430557"/>
              <a:ext cx="3131185" cy="3131185"/>
            </a:xfrm>
            <a:custGeom>
              <a:rect l="l" t="t" r="r" b="b"/>
              <a:pathLst>
                <a:path w="3131184" h="3131185">
                  <a:moveTo>
                    <a:pt x="1565280" y="3130564"/>
                  </a:moveTo>
                  <a:lnTo>
                    <a:pt x="1517425" y="3129846"/>
                  </a:lnTo>
                  <a:lnTo>
                    <a:pt x="1469928" y="3127707"/>
                  </a:lnTo>
                  <a:lnTo>
                    <a:pt x="1422808" y="3124167"/>
                  </a:lnTo>
                  <a:lnTo>
                    <a:pt x="1376086" y="3119246"/>
                  </a:lnTo>
                  <a:lnTo>
                    <a:pt x="1329783" y="3112965"/>
                  </a:lnTo>
                  <a:lnTo>
                    <a:pt x="1283919" y="3105345"/>
                  </a:lnTo>
                  <a:lnTo>
                    <a:pt x="1238514" y="3096405"/>
                  </a:lnTo>
                  <a:lnTo>
                    <a:pt x="1193590" y="3086167"/>
                  </a:lnTo>
                  <a:lnTo>
                    <a:pt x="1149166" y="3074650"/>
                  </a:lnTo>
                  <a:lnTo>
                    <a:pt x="1105263" y="3061876"/>
                  </a:lnTo>
                  <a:lnTo>
                    <a:pt x="1061902" y="3047864"/>
                  </a:lnTo>
                  <a:lnTo>
                    <a:pt x="1019102" y="3032635"/>
                  </a:lnTo>
                  <a:lnTo>
                    <a:pt x="976885" y="3016211"/>
                  </a:lnTo>
                  <a:lnTo>
                    <a:pt x="935271" y="2998610"/>
                  </a:lnTo>
                  <a:lnTo>
                    <a:pt x="894280" y="2979853"/>
                  </a:lnTo>
                  <a:lnTo>
                    <a:pt x="853933" y="2959962"/>
                  </a:lnTo>
                  <a:lnTo>
                    <a:pt x="814250" y="2938956"/>
                  </a:lnTo>
                  <a:lnTo>
                    <a:pt x="775252" y="2916857"/>
                  </a:lnTo>
                  <a:lnTo>
                    <a:pt x="736959" y="2893683"/>
                  </a:lnTo>
                  <a:lnTo>
                    <a:pt x="699392" y="2869457"/>
                  </a:lnTo>
                  <a:lnTo>
                    <a:pt x="662571" y="2844198"/>
                  </a:lnTo>
                  <a:lnTo>
                    <a:pt x="626516" y="2817926"/>
                  </a:lnTo>
                  <a:lnTo>
                    <a:pt x="591248" y="2790663"/>
                  </a:lnTo>
                  <a:lnTo>
                    <a:pt x="556788" y="2762429"/>
                  </a:lnTo>
                  <a:lnTo>
                    <a:pt x="523156" y="2733244"/>
                  </a:lnTo>
                  <a:lnTo>
                    <a:pt x="490373" y="2703128"/>
                  </a:lnTo>
                  <a:lnTo>
                    <a:pt x="458458" y="2672103"/>
                  </a:lnTo>
                  <a:lnTo>
                    <a:pt x="427433" y="2640188"/>
                  </a:lnTo>
                  <a:lnTo>
                    <a:pt x="397317" y="2607405"/>
                  </a:lnTo>
                  <a:lnTo>
                    <a:pt x="368132" y="2573773"/>
                  </a:lnTo>
                  <a:lnTo>
                    <a:pt x="339898" y="2539313"/>
                  </a:lnTo>
                  <a:lnTo>
                    <a:pt x="312635" y="2504045"/>
                  </a:lnTo>
                  <a:lnTo>
                    <a:pt x="286364" y="2467991"/>
                  </a:lnTo>
                  <a:lnTo>
                    <a:pt x="261104" y="2431170"/>
                  </a:lnTo>
                  <a:lnTo>
                    <a:pt x="236878" y="2393602"/>
                  </a:lnTo>
                  <a:lnTo>
                    <a:pt x="213704" y="2355309"/>
                  </a:lnTo>
                  <a:lnTo>
                    <a:pt x="191605" y="2316311"/>
                  </a:lnTo>
                  <a:lnTo>
                    <a:pt x="170599" y="2276628"/>
                  </a:lnTo>
                  <a:lnTo>
                    <a:pt x="150708" y="2236281"/>
                  </a:lnTo>
                  <a:lnTo>
                    <a:pt x="131951" y="2195290"/>
                  </a:lnTo>
                  <a:lnTo>
                    <a:pt x="114350" y="2153676"/>
                  </a:lnTo>
                  <a:lnTo>
                    <a:pt x="97926" y="2111459"/>
                  </a:lnTo>
                  <a:lnTo>
                    <a:pt x="82697" y="2068660"/>
                  </a:lnTo>
                  <a:lnTo>
                    <a:pt x="68685" y="2025298"/>
                  </a:lnTo>
                  <a:lnTo>
                    <a:pt x="55911" y="1981396"/>
                  </a:lnTo>
                  <a:lnTo>
                    <a:pt x="44394" y="1936972"/>
                  </a:lnTo>
                  <a:lnTo>
                    <a:pt x="34156" y="1892047"/>
                  </a:lnTo>
                  <a:lnTo>
                    <a:pt x="25216" y="1846643"/>
                  </a:lnTo>
                  <a:lnTo>
                    <a:pt x="17596" y="1800779"/>
                  </a:lnTo>
                  <a:lnTo>
                    <a:pt x="11315" y="1754476"/>
                  </a:lnTo>
                  <a:lnTo>
                    <a:pt x="6394" y="1707754"/>
                  </a:lnTo>
                  <a:lnTo>
                    <a:pt x="2854" y="1660634"/>
                  </a:lnTo>
                  <a:lnTo>
                    <a:pt x="715" y="1613137"/>
                  </a:lnTo>
                  <a:lnTo>
                    <a:pt x="0" y="1565282"/>
                  </a:lnTo>
                  <a:lnTo>
                    <a:pt x="717" y="1517426"/>
                  </a:lnTo>
                  <a:lnTo>
                    <a:pt x="2856" y="1469928"/>
                  </a:lnTo>
                  <a:lnTo>
                    <a:pt x="6396" y="1422808"/>
                  </a:lnTo>
                  <a:lnTo>
                    <a:pt x="11317" y="1376086"/>
                  </a:lnTo>
                  <a:lnTo>
                    <a:pt x="17598" y="1329783"/>
                  </a:lnTo>
                  <a:lnTo>
                    <a:pt x="25219" y="1283919"/>
                  </a:lnTo>
                  <a:lnTo>
                    <a:pt x="34158" y="1238515"/>
                  </a:lnTo>
                  <a:lnTo>
                    <a:pt x="44397" y="1193590"/>
                  </a:lnTo>
                  <a:lnTo>
                    <a:pt x="55913" y="1149166"/>
                  </a:lnTo>
                  <a:lnTo>
                    <a:pt x="68688" y="1105263"/>
                  </a:lnTo>
                  <a:lnTo>
                    <a:pt x="82700" y="1061902"/>
                  </a:lnTo>
                  <a:lnTo>
                    <a:pt x="97928" y="1019102"/>
                  </a:lnTo>
                  <a:lnTo>
                    <a:pt x="114353" y="976885"/>
                  </a:lnTo>
                  <a:lnTo>
                    <a:pt x="131954" y="935271"/>
                  </a:lnTo>
                  <a:lnTo>
                    <a:pt x="150710" y="894280"/>
                  </a:lnTo>
                  <a:lnTo>
                    <a:pt x="170602" y="853933"/>
                  </a:lnTo>
                  <a:lnTo>
                    <a:pt x="191608" y="814250"/>
                  </a:lnTo>
                  <a:lnTo>
                    <a:pt x="213707" y="775252"/>
                  </a:lnTo>
                  <a:lnTo>
                    <a:pt x="236881" y="736959"/>
                  </a:lnTo>
                  <a:lnTo>
                    <a:pt x="261107" y="699392"/>
                  </a:lnTo>
                  <a:lnTo>
                    <a:pt x="286367" y="662571"/>
                  </a:lnTo>
                  <a:lnTo>
                    <a:pt x="312638" y="626516"/>
                  </a:lnTo>
                  <a:lnTo>
                    <a:pt x="339901" y="591249"/>
                  </a:lnTo>
                  <a:lnTo>
                    <a:pt x="368136" y="556789"/>
                  </a:lnTo>
                  <a:lnTo>
                    <a:pt x="397321" y="523157"/>
                  </a:lnTo>
                  <a:lnTo>
                    <a:pt x="427436" y="490373"/>
                  </a:lnTo>
                  <a:lnTo>
                    <a:pt x="458462" y="458459"/>
                  </a:lnTo>
                  <a:lnTo>
                    <a:pt x="490376" y="427433"/>
                  </a:lnTo>
                  <a:lnTo>
                    <a:pt x="523160" y="397318"/>
                  </a:lnTo>
                  <a:lnTo>
                    <a:pt x="556792" y="368133"/>
                  </a:lnTo>
                  <a:lnTo>
                    <a:pt x="591252" y="339899"/>
                  </a:lnTo>
                  <a:lnTo>
                    <a:pt x="626520" y="312636"/>
                  </a:lnTo>
                  <a:lnTo>
                    <a:pt x="662574" y="286364"/>
                  </a:lnTo>
                  <a:lnTo>
                    <a:pt x="699395" y="261105"/>
                  </a:lnTo>
                  <a:lnTo>
                    <a:pt x="736963" y="236879"/>
                  </a:lnTo>
                  <a:lnTo>
                    <a:pt x="775256" y="213705"/>
                  </a:lnTo>
                  <a:lnTo>
                    <a:pt x="814254" y="191606"/>
                  </a:lnTo>
                  <a:lnTo>
                    <a:pt x="853937" y="170600"/>
                  </a:lnTo>
                  <a:lnTo>
                    <a:pt x="894284" y="150709"/>
                  </a:lnTo>
                  <a:lnTo>
                    <a:pt x="935275" y="131952"/>
                  </a:lnTo>
                  <a:lnTo>
                    <a:pt x="976889" y="114352"/>
                  </a:lnTo>
                  <a:lnTo>
                    <a:pt x="1019106" y="97927"/>
                  </a:lnTo>
                  <a:lnTo>
                    <a:pt x="1061905" y="82698"/>
                  </a:lnTo>
                  <a:lnTo>
                    <a:pt x="1105267" y="68687"/>
                  </a:lnTo>
                  <a:lnTo>
                    <a:pt x="1149170" y="55912"/>
                  </a:lnTo>
                  <a:lnTo>
                    <a:pt x="1193593" y="44396"/>
                  </a:lnTo>
                  <a:lnTo>
                    <a:pt x="1238518" y="34158"/>
                  </a:lnTo>
                  <a:lnTo>
                    <a:pt x="1283922" y="25218"/>
                  </a:lnTo>
                  <a:lnTo>
                    <a:pt x="1329786" y="17598"/>
                  </a:lnTo>
                  <a:lnTo>
                    <a:pt x="1376089" y="11317"/>
                  </a:lnTo>
                  <a:lnTo>
                    <a:pt x="1422810" y="6396"/>
                  </a:lnTo>
                  <a:lnTo>
                    <a:pt x="1469929" y="2856"/>
                  </a:lnTo>
                  <a:lnTo>
                    <a:pt x="1517425" y="717"/>
                  </a:lnTo>
                  <a:lnTo>
                    <a:pt x="1565280" y="0"/>
                  </a:lnTo>
                  <a:lnTo>
                    <a:pt x="1613133" y="717"/>
                  </a:lnTo>
                  <a:lnTo>
                    <a:pt x="1660631" y="2856"/>
                  </a:lnTo>
                  <a:lnTo>
                    <a:pt x="1707752" y="6396"/>
                  </a:lnTo>
                  <a:lnTo>
                    <a:pt x="1754474" y="11317"/>
                  </a:lnTo>
                  <a:lnTo>
                    <a:pt x="1800777" y="17598"/>
                  </a:lnTo>
                  <a:lnTo>
                    <a:pt x="1846641" y="25219"/>
                  </a:lnTo>
                  <a:lnTo>
                    <a:pt x="1892046" y="34158"/>
                  </a:lnTo>
                  <a:lnTo>
                    <a:pt x="1936970" y="44397"/>
                  </a:lnTo>
                  <a:lnTo>
                    <a:pt x="1981394" y="55913"/>
                  </a:lnTo>
                  <a:lnTo>
                    <a:pt x="2025297" y="68688"/>
                  </a:lnTo>
                  <a:lnTo>
                    <a:pt x="2068659" y="82699"/>
                  </a:lnTo>
                  <a:lnTo>
                    <a:pt x="2111458" y="97928"/>
                  </a:lnTo>
                  <a:lnTo>
                    <a:pt x="2153675" y="114353"/>
                  </a:lnTo>
                  <a:lnTo>
                    <a:pt x="2195289" y="131954"/>
                  </a:lnTo>
                  <a:lnTo>
                    <a:pt x="2236280" y="150710"/>
                  </a:lnTo>
                  <a:lnTo>
                    <a:pt x="2276627" y="170601"/>
                  </a:lnTo>
                  <a:lnTo>
                    <a:pt x="2316310" y="191607"/>
                  </a:lnTo>
                  <a:lnTo>
                    <a:pt x="2355308" y="213707"/>
                  </a:lnTo>
                  <a:lnTo>
                    <a:pt x="2393601" y="236880"/>
                  </a:lnTo>
                  <a:lnTo>
                    <a:pt x="2431168" y="261107"/>
                  </a:lnTo>
                  <a:lnTo>
                    <a:pt x="2467989" y="286366"/>
                  </a:lnTo>
                  <a:lnTo>
                    <a:pt x="2504044" y="312638"/>
                  </a:lnTo>
                  <a:lnTo>
                    <a:pt x="2539311" y="339901"/>
                  </a:lnTo>
                  <a:lnTo>
                    <a:pt x="2573771" y="368135"/>
                  </a:lnTo>
                  <a:lnTo>
                    <a:pt x="2607403" y="397320"/>
                  </a:lnTo>
                  <a:lnTo>
                    <a:pt x="2640187" y="427436"/>
                  </a:lnTo>
                  <a:lnTo>
                    <a:pt x="2672102" y="458461"/>
                  </a:lnTo>
                  <a:lnTo>
                    <a:pt x="2703127" y="490376"/>
                  </a:lnTo>
                  <a:lnTo>
                    <a:pt x="2733242" y="523159"/>
                  </a:lnTo>
                  <a:lnTo>
                    <a:pt x="2762427" y="556791"/>
                  </a:lnTo>
                  <a:lnTo>
                    <a:pt x="2790661" y="591251"/>
                  </a:lnTo>
                  <a:lnTo>
                    <a:pt x="2817924" y="626519"/>
                  </a:lnTo>
                  <a:lnTo>
                    <a:pt x="2844196" y="662573"/>
                  </a:lnTo>
                  <a:lnTo>
                    <a:pt x="2869455" y="699394"/>
                  </a:lnTo>
                  <a:lnTo>
                    <a:pt x="2893681" y="736962"/>
                  </a:lnTo>
                  <a:lnTo>
                    <a:pt x="2916855" y="775255"/>
                  </a:lnTo>
                  <a:lnTo>
                    <a:pt x="2938955" y="814253"/>
                  </a:lnTo>
                  <a:lnTo>
                    <a:pt x="2959960" y="853936"/>
                  </a:lnTo>
                  <a:lnTo>
                    <a:pt x="2979852" y="894283"/>
                  </a:lnTo>
                  <a:lnTo>
                    <a:pt x="2998608" y="935274"/>
                  </a:lnTo>
                  <a:lnTo>
                    <a:pt x="3016209" y="976888"/>
                  </a:lnTo>
                  <a:lnTo>
                    <a:pt x="3032633" y="1019105"/>
                  </a:lnTo>
                  <a:lnTo>
                    <a:pt x="3047862" y="1061904"/>
                  </a:lnTo>
                  <a:lnTo>
                    <a:pt x="3061874" y="1105266"/>
                  </a:lnTo>
                  <a:lnTo>
                    <a:pt x="3074648" y="1149169"/>
                  </a:lnTo>
                  <a:lnTo>
                    <a:pt x="3086165" y="1193592"/>
                  </a:lnTo>
                  <a:lnTo>
                    <a:pt x="3096403" y="1238517"/>
                  </a:lnTo>
                  <a:lnTo>
                    <a:pt x="3105343" y="1283921"/>
                  </a:lnTo>
                  <a:lnTo>
                    <a:pt x="3112963" y="1329785"/>
                  </a:lnTo>
                  <a:lnTo>
                    <a:pt x="3119244" y="1376088"/>
                  </a:lnTo>
                  <a:lnTo>
                    <a:pt x="3124165" y="1422810"/>
                  </a:lnTo>
                  <a:lnTo>
                    <a:pt x="3127705" y="1469930"/>
                  </a:lnTo>
                  <a:lnTo>
                    <a:pt x="3129844" y="1517428"/>
                  </a:lnTo>
                  <a:lnTo>
                    <a:pt x="3130561" y="1565282"/>
                  </a:lnTo>
                  <a:lnTo>
                    <a:pt x="3129843" y="1613137"/>
                  </a:lnTo>
                  <a:lnTo>
                    <a:pt x="3127704" y="1660635"/>
                  </a:lnTo>
                  <a:lnTo>
                    <a:pt x="3124164" y="1707755"/>
                  </a:lnTo>
                  <a:lnTo>
                    <a:pt x="3119243" y="1754477"/>
                  </a:lnTo>
                  <a:lnTo>
                    <a:pt x="3112962" y="1800780"/>
                  </a:lnTo>
                  <a:lnTo>
                    <a:pt x="3105342" y="1846644"/>
                  </a:lnTo>
                  <a:lnTo>
                    <a:pt x="3096402" y="1892048"/>
                  </a:lnTo>
                  <a:lnTo>
                    <a:pt x="3086164" y="1936973"/>
                  </a:lnTo>
                  <a:lnTo>
                    <a:pt x="3074647" y="1981396"/>
                  </a:lnTo>
                  <a:lnTo>
                    <a:pt x="3061873" y="2025299"/>
                  </a:lnTo>
                  <a:lnTo>
                    <a:pt x="3047861" y="2068660"/>
                  </a:lnTo>
                  <a:lnTo>
                    <a:pt x="3032632" y="2111460"/>
                  </a:lnTo>
                  <a:lnTo>
                    <a:pt x="3016208" y="2153677"/>
                  </a:lnTo>
                  <a:lnTo>
                    <a:pt x="2998607" y="2195291"/>
                  </a:lnTo>
                  <a:lnTo>
                    <a:pt x="2979850" y="2236282"/>
                  </a:lnTo>
                  <a:lnTo>
                    <a:pt x="2959959" y="2276629"/>
                  </a:lnTo>
                  <a:lnTo>
                    <a:pt x="2938953" y="2316312"/>
                  </a:lnTo>
                  <a:lnTo>
                    <a:pt x="2916853" y="2355310"/>
                  </a:lnTo>
                  <a:lnTo>
                    <a:pt x="2893680" y="2393603"/>
                  </a:lnTo>
                  <a:lnTo>
                    <a:pt x="2869454" y="2431170"/>
                  </a:lnTo>
                  <a:lnTo>
                    <a:pt x="2844194" y="2467991"/>
                  </a:lnTo>
                  <a:lnTo>
                    <a:pt x="2817923" y="2504046"/>
                  </a:lnTo>
                  <a:lnTo>
                    <a:pt x="2790660" y="2539313"/>
                  </a:lnTo>
                  <a:lnTo>
                    <a:pt x="2762426" y="2573773"/>
                  </a:lnTo>
                  <a:lnTo>
                    <a:pt x="2733241" y="2607405"/>
                  </a:lnTo>
                  <a:lnTo>
                    <a:pt x="2703125" y="2640189"/>
                  </a:lnTo>
                  <a:lnTo>
                    <a:pt x="2672100" y="2672104"/>
                  </a:lnTo>
                  <a:lnTo>
                    <a:pt x="2640185" y="2703129"/>
                  </a:lnTo>
                  <a:lnTo>
                    <a:pt x="2607402" y="2733244"/>
                  </a:lnTo>
                  <a:lnTo>
                    <a:pt x="2573770" y="2762429"/>
                  </a:lnTo>
                  <a:lnTo>
                    <a:pt x="2539310" y="2790663"/>
                  </a:lnTo>
                  <a:lnTo>
                    <a:pt x="2504042" y="2817927"/>
                  </a:lnTo>
                  <a:lnTo>
                    <a:pt x="2467988" y="2844198"/>
                  </a:lnTo>
                  <a:lnTo>
                    <a:pt x="2431166" y="2869457"/>
                  </a:lnTo>
                  <a:lnTo>
                    <a:pt x="2393599" y="2893683"/>
                  </a:lnTo>
                  <a:lnTo>
                    <a:pt x="2355306" y="2916857"/>
                  </a:lnTo>
                  <a:lnTo>
                    <a:pt x="2316308" y="2938957"/>
                  </a:lnTo>
                  <a:lnTo>
                    <a:pt x="2276625" y="2959962"/>
                  </a:lnTo>
                  <a:lnTo>
                    <a:pt x="2236278" y="2979854"/>
                  </a:lnTo>
                  <a:lnTo>
                    <a:pt x="2195288" y="2998610"/>
                  </a:lnTo>
                  <a:lnTo>
                    <a:pt x="2153673" y="3016211"/>
                  </a:lnTo>
                  <a:lnTo>
                    <a:pt x="2111456" y="3032636"/>
                  </a:lnTo>
                  <a:lnTo>
                    <a:pt x="2068657" y="3047864"/>
                  </a:lnTo>
                  <a:lnTo>
                    <a:pt x="2025296" y="3061876"/>
                  </a:lnTo>
                  <a:lnTo>
                    <a:pt x="1981393" y="3074650"/>
                  </a:lnTo>
                  <a:lnTo>
                    <a:pt x="1936969" y="3086167"/>
                  </a:lnTo>
                  <a:lnTo>
                    <a:pt x="1892045" y="3096405"/>
                  </a:lnTo>
                  <a:lnTo>
                    <a:pt x="1846641" y="3105345"/>
                  </a:lnTo>
                  <a:lnTo>
                    <a:pt x="1800777" y="3112965"/>
                  </a:lnTo>
                  <a:lnTo>
                    <a:pt x="1754474" y="3119246"/>
                  </a:lnTo>
                  <a:lnTo>
                    <a:pt x="1707752" y="3124167"/>
                  </a:lnTo>
                  <a:lnTo>
                    <a:pt x="1660632" y="3127707"/>
                  </a:lnTo>
                  <a:lnTo>
                    <a:pt x="1613134" y="3129846"/>
                  </a:lnTo>
                  <a:lnTo>
                    <a:pt x="1565280" y="3130564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721541" y="2621384"/>
              <a:ext cx="2748915" cy="2748915"/>
            </a:xfrm>
            <a:custGeom>
              <a:rect l="l" t="t" r="r" b="b"/>
              <a:pathLst>
                <a:path w="2748915" h="2748915">
                  <a:moveTo>
                    <a:pt x="2748908" y="1374455"/>
                  </a:moveTo>
                  <a:lnTo>
                    <a:pt x="3" y="1374455"/>
                  </a:lnTo>
                  <a:lnTo>
                    <a:pt x="834" y="1326200"/>
                  </a:lnTo>
                  <a:lnTo>
                    <a:pt x="3309" y="1278364"/>
                  </a:lnTo>
                  <a:lnTo>
                    <a:pt x="7402" y="1230974"/>
                  </a:lnTo>
                  <a:lnTo>
                    <a:pt x="13084" y="1184056"/>
                  </a:lnTo>
                  <a:lnTo>
                    <a:pt x="20328" y="1137637"/>
                  </a:lnTo>
                  <a:lnTo>
                    <a:pt x="29108" y="1091745"/>
                  </a:lnTo>
                  <a:lnTo>
                    <a:pt x="39395" y="1046407"/>
                  </a:lnTo>
                  <a:lnTo>
                    <a:pt x="51163" y="1001650"/>
                  </a:lnTo>
                  <a:lnTo>
                    <a:pt x="64385" y="957501"/>
                  </a:lnTo>
                  <a:lnTo>
                    <a:pt x="79032" y="913988"/>
                  </a:lnTo>
                  <a:lnTo>
                    <a:pt x="95079" y="871138"/>
                  </a:lnTo>
                  <a:lnTo>
                    <a:pt x="112497" y="828979"/>
                  </a:lnTo>
                  <a:lnTo>
                    <a:pt x="131259" y="787536"/>
                  </a:lnTo>
                  <a:lnTo>
                    <a:pt x="151339" y="746839"/>
                  </a:lnTo>
                  <a:lnTo>
                    <a:pt x="172708" y="706913"/>
                  </a:lnTo>
                  <a:lnTo>
                    <a:pt x="195340" y="667787"/>
                  </a:lnTo>
                  <a:lnTo>
                    <a:pt x="219207" y="629487"/>
                  </a:lnTo>
                  <a:lnTo>
                    <a:pt x="244282" y="592041"/>
                  </a:lnTo>
                  <a:lnTo>
                    <a:pt x="270539" y="555476"/>
                  </a:lnTo>
                  <a:lnTo>
                    <a:pt x="297948" y="519819"/>
                  </a:lnTo>
                  <a:lnTo>
                    <a:pt x="326484" y="485098"/>
                  </a:lnTo>
                  <a:lnTo>
                    <a:pt x="356119" y="451339"/>
                  </a:lnTo>
                  <a:lnTo>
                    <a:pt x="386826" y="418571"/>
                  </a:lnTo>
                  <a:lnTo>
                    <a:pt x="418578" y="386819"/>
                  </a:lnTo>
                  <a:lnTo>
                    <a:pt x="451346" y="356113"/>
                  </a:lnTo>
                  <a:lnTo>
                    <a:pt x="485105" y="326478"/>
                  </a:lnTo>
                  <a:lnTo>
                    <a:pt x="519826" y="297942"/>
                  </a:lnTo>
                  <a:lnTo>
                    <a:pt x="555483" y="270532"/>
                  </a:lnTo>
                  <a:lnTo>
                    <a:pt x="592049" y="244276"/>
                  </a:lnTo>
                  <a:lnTo>
                    <a:pt x="629495" y="219201"/>
                  </a:lnTo>
                  <a:lnTo>
                    <a:pt x="667795" y="195334"/>
                  </a:lnTo>
                  <a:lnTo>
                    <a:pt x="706921" y="172702"/>
                  </a:lnTo>
                  <a:lnTo>
                    <a:pt x="746847" y="151333"/>
                  </a:lnTo>
                  <a:lnTo>
                    <a:pt x="787545" y="131254"/>
                  </a:lnTo>
                  <a:lnTo>
                    <a:pt x="828987" y="112492"/>
                  </a:lnTo>
                  <a:lnTo>
                    <a:pt x="871147" y="95074"/>
                  </a:lnTo>
                  <a:lnTo>
                    <a:pt x="913997" y="79027"/>
                  </a:lnTo>
                  <a:lnTo>
                    <a:pt x="957510" y="64380"/>
                  </a:lnTo>
                  <a:lnTo>
                    <a:pt x="1001659" y="51159"/>
                  </a:lnTo>
                  <a:lnTo>
                    <a:pt x="1046416" y="39391"/>
                  </a:lnTo>
                  <a:lnTo>
                    <a:pt x="1091755" y="29103"/>
                  </a:lnTo>
                  <a:lnTo>
                    <a:pt x="1137647" y="20324"/>
                  </a:lnTo>
                  <a:lnTo>
                    <a:pt x="1184067" y="13080"/>
                  </a:lnTo>
                  <a:lnTo>
                    <a:pt x="1230986" y="7398"/>
                  </a:lnTo>
                  <a:lnTo>
                    <a:pt x="1278380" y="3306"/>
                  </a:lnTo>
                  <a:lnTo>
                    <a:pt x="1326233" y="831"/>
                  </a:lnTo>
                  <a:lnTo>
                    <a:pt x="1374456" y="0"/>
                  </a:lnTo>
                  <a:lnTo>
                    <a:pt x="1422715" y="831"/>
                  </a:lnTo>
                  <a:lnTo>
                    <a:pt x="1470548" y="3306"/>
                  </a:lnTo>
                  <a:lnTo>
                    <a:pt x="1517937" y="7399"/>
                  </a:lnTo>
                  <a:lnTo>
                    <a:pt x="1564855" y="13081"/>
                  </a:lnTo>
                  <a:lnTo>
                    <a:pt x="1611273" y="20325"/>
                  </a:lnTo>
                  <a:lnTo>
                    <a:pt x="1657165" y="29105"/>
                  </a:lnTo>
                  <a:lnTo>
                    <a:pt x="1702503" y="39392"/>
                  </a:lnTo>
                  <a:lnTo>
                    <a:pt x="1747259" y="51160"/>
                  </a:lnTo>
                  <a:lnTo>
                    <a:pt x="1791408" y="64381"/>
                  </a:lnTo>
                  <a:lnTo>
                    <a:pt x="1834920" y="79029"/>
                  </a:lnTo>
                  <a:lnTo>
                    <a:pt x="1877770" y="95075"/>
                  </a:lnTo>
                  <a:lnTo>
                    <a:pt x="1919930" y="112493"/>
                  </a:lnTo>
                  <a:lnTo>
                    <a:pt x="1961372" y="131256"/>
                  </a:lnTo>
                  <a:lnTo>
                    <a:pt x="2002069" y="151335"/>
                  </a:lnTo>
                  <a:lnTo>
                    <a:pt x="2041995" y="172704"/>
                  </a:lnTo>
                  <a:lnTo>
                    <a:pt x="2081121" y="195336"/>
                  </a:lnTo>
                  <a:lnTo>
                    <a:pt x="2119421" y="219204"/>
                  </a:lnTo>
                  <a:lnTo>
                    <a:pt x="2156867" y="244279"/>
                  </a:lnTo>
                  <a:lnTo>
                    <a:pt x="2193432" y="270535"/>
                  </a:lnTo>
                  <a:lnTo>
                    <a:pt x="2229089" y="297945"/>
                  </a:lnTo>
                  <a:lnTo>
                    <a:pt x="2263810" y="326480"/>
                  </a:lnTo>
                  <a:lnTo>
                    <a:pt x="2297568" y="356115"/>
                  </a:lnTo>
                  <a:lnTo>
                    <a:pt x="2330337" y="386822"/>
                  </a:lnTo>
                  <a:lnTo>
                    <a:pt x="2362088" y="418574"/>
                  </a:lnTo>
                  <a:lnTo>
                    <a:pt x="2392795" y="451342"/>
                  </a:lnTo>
                  <a:lnTo>
                    <a:pt x="2422430" y="485101"/>
                  </a:lnTo>
                  <a:lnTo>
                    <a:pt x="2450966" y="519822"/>
                  </a:lnTo>
                  <a:lnTo>
                    <a:pt x="2478375" y="555479"/>
                  </a:lnTo>
                  <a:lnTo>
                    <a:pt x="2504631" y="592044"/>
                  </a:lnTo>
                  <a:lnTo>
                    <a:pt x="2529706" y="629490"/>
                  </a:lnTo>
                  <a:lnTo>
                    <a:pt x="2553573" y="667790"/>
                  </a:lnTo>
                  <a:lnTo>
                    <a:pt x="2576205" y="706916"/>
                  </a:lnTo>
                  <a:lnTo>
                    <a:pt x="2597574" y="746842"/>
                  </a:lnTo>
                  <a:lnTo>
                    <a:pt x="2617654" y="787539"/>
                  </a:lnTo>
                  <a:lnTo>
                    <a:pt x="2636416" y="828982"/>
                  </a:lnTo>
                  <a:lnTo>
                    <a:pt x="2653834" y="871141"/>
                  </a:lnTo>
                  <a:lnTo>
                    <a:pt x="2669880" y="913991"/>
                  </a:lnTo>
                  <a:lnTo>
                    <a:pt x="2684528" y="957504"/>
                  </a:lnTo>
                  <a:lnTo>
                    <a:pt x="2697749" y="1001653"/>
                  </a:lnTo>
                  <a:lnTo>
                    <a:pt x="2709517" y="1046410"/>
                  </a:lnTo>
                  <a:lnTo>
                    <a:pt x="2719804" y="1091748"/>
                  </a:lnTo>
                  <a:lnTo>
                    <a:pt x="2728584" y="1137640"/>
                  </a:lnTo>
                  <a:lnTo>
                    <a:pt x="2735828" y="1184059"/>
                  </a:lnTo>
                  <a:lnTo>
                    <a:pt x="2741510" y="1230977"/>
                  </a:lnTo>
                  <a:lnTo>
                    <a:pt x="2745602" y="1278367"/>
                  </a:lnTo>
                  <a:lnTo>
                    <a:pt x="2748077" y="1326202"/>
                  </a:lnTo>
                  <a:lnTo>
                    <a:pt x="2748908" y="1374455"/>
                  </a:lnTo>
                  <a:close/>
                </a:path>
                <a:path w="2748915" h="2748915">
                  <a:moveTo>
                    <a:pt x="1374454" y="2748907"/>
                  </a:moveTo>
                  <a:lnTo>
                    <a:pt x="1326201" y="2748075"/>
                  </a:lnTo>
                  <a:lnTo>
                    <a:pt x="1278366" y="2745600"/>
                  </a:lnTo>
                  <a:lnTo>
                    <a:pt x="1230976" y="2741508"/>
                  </a:lnTo>
                  <a:lnTo>
                    <a:pt x="1184058" y="2735826"/>
                  </a:lnTo>
                  <a:lnTo>
                    <a:pt x="1137639" y="2728581"/>
                  </a:lnTo>
                  <a:lnTo>
                    <a:pt x="1091747" y="2719802"/>
                  </a:lnTo>
                  <a:lnTo>
                    <a:pt x="1046409" y="2709515"/>
                  </a:lnTo>
                  <a:lnTo>
                    <a:pt x="1001652" y="2697747"/>
                  </a:lnTo>
                  <a:lnTo>
                    <a:pt x="957503" y="2684525"/>
                  </a:lnTo>
                  <a:lnTo>
                    <a:pt x="913990" y="2669878"/>
                  </a:lnTo>
                  <a:lnTo>
                    <a:pt x="871141" y="2653832"/>
                  </a:lnTo>
                  <a:lnTo>
                    <a:pt x="828981" y="2636414"/>
                  </a:lnTo>
                  <a:lnTo>
                    <a:pt x="787539" y="2617651"/>
                  </a:lnTo>
                  <a:lnTo>
                    <a:pt x="746841" y="2597572"/>
                  </a:lnTo>
                  <a:lnTo>
                    <a:pt x="706916" y="2576203"/>
                  </a:lnTo>
                  <a:lnTo>
                    <a:pt x="667789" y="2553571"/>
                  </a:lnTo>
                  <a:lnTo>
                    <a:pt x="629489" y="2529704"/>
                  </a:lnTo>
                  <a:lnTo>
                    <a:pt x="592043" y="2504629"/>
                  </a:lnTo>
                  <a:lnTo>
                    <a:pt x="555478" y="2478373"/>
                  </a:lnTo>
                  <a:lnTo>
                    <a:pt x="519821" y="2450963"/>
                  </a:lnTo>
                  <a:lnTo>
                    <a:pt x="485100" y="2422427"/>
                  </a:lnTo>
                  <a:lnTo>
                    <a:pt x="451341" y="2392792"/>
                  </a:lnTo>
                  <a:lnTo>
                    <a:pt x="418573" y="2362085"/>
                  </a:lnTo>
                  <a:lnTo>
                    <a:pt x="386821" y="2330334"/>
                  </a:lnTo>
                  <a:lnTo>
                    <a:pt x="356115" y="2297566"/>
                  </a:lnTo>
                  <a:lnTo>
                    <a:pt x="326480" y="2263807"/>
                  </a:lnTo>
                  <a:lnTo>
                    <a:pt x="297944" y="2229086"/>
                  </a:lnTo>
                  <a:lnTo>
                    <a:pt x="270534" y="2193429"/>
                  </a:lnTo>
                  <a:lnTo>
                    <a:pt x="244278" y="2156864"/>
                  </a:lnTo>
                  <a:lnTo>
                    <a:pt x="219203" y="2119418"/>
                  </a:lnTo>
                  <a:lnTo>
                    <a:pt x="195336" y="2081118"/>
                  </a:lnTo>
                  <a:lnTo>
                    <a:pt x="172704" y="2041992"/>
                  </a:lnTo>
                  <a:lnTo>
                    <a:pt x="151334" y="2002066"/>
                  </a:lnTo>
                  <a:lnTo>
                    <a:pt x="131255" y="1961368"/>
                  </a:lnTo>
                  <a:lnTo>
                    <a:pt x="112493" y="1919926"/>
                  </a:lnTo>
                  <a:lnTo>
                    <a:pt x="95075" y="1877767"/>
                  </a:lnTo>
                  <a:lnTo>
                    <a:pt x="79028" y="1834917"/>
                  </a:lnTo>
                  <a:lnTo>
                    <a:pt x="64381" y="1791404"/>
                  </a:lnTo>
                  <a:lnTo>
                    <a:pt x="51159" y="1747255"/>
                  </a:lnTo>
                  <a:lnTo>
                    <a:pt x="39391" y="1702498"/>
                  </a:lnTo>
                  <a:lnTo>
                    <a:pt x="29104" y="1657160"/>
                  </a:lnTo>
                  <a:lnTo>
                    <a:pt x="20325" y="1611268"/>
                  </a:lnTo>
                  <a:lnTo>
                    <a:pt x="13080" y="1564849"/>
                  </a:lnTo>
                  <a:lnTo>
                    <a:pt x="7398" y="1517931"/>
                  </a:lnTo>
                  <a:lnTo>
                    <a:pt x="3306" y="1470541"/>
                  </a:lnTo>
                  <a:lnTo>
                    <a:pt x="831" y="1422706"/>
                  </a:lnTo>
                  <a:lnTo>
                    <a:pt x="0" y="1374453"/>
                  </a:lnTo>
                  <a:lnTo>
                    <a:pt x="2748908" y="1374455"/>
                  </a:lnTo>
                  <a:lnTo>
                    <a:pt x="2748076" y="1422706"/>
                  </a:lnTo>
                  <a:lnTo>
                    <a:pt x="2745601" y="1470541"/>
                  </a:lnTo>
                  <a:lnTo>
                    <a:pt x="2741509" y="1517932"/>
                  </a:lnTo>
                  <a:lnTo>
                    <a:pt x="2735827" y="1564850"/>
                  </a:lnTo>
                  <a:lnTo>
                    <a:pt x="2728583" y="1611268"/>
                  </a:lnTo>
                  <a:lnTo>
                    <a:pt x="2719803" y="1657160"/>
                  </a:lnTo>
                  <a:lnTo>
                    <a:pt x="2709516" y="1702499"/>
                  </a:lnTo>
                  <a:lnTo>
                    <a:pt x="2697748" y="1747256"/>
                  </a:lnTo>
                  <a:lnTo>
                    <a:pt x="2684526" y="1791404"/>
                  </a:lnTo>
                  <a:lnTo>
                    <a:pt x="2669879" y="1834917"/>
                  </a:lnTo>
                  <a:lnTo>
                    <a:pt x="2653833" y="1877767"/>
                  </a:lnTo>
                  <a:lnTo>
                    <a:pt x="2636415" y="1919926"/>
                  </a:lnTo>
                  <a:lnTo>
                    <a:pt x="2617652" y="1961369"/>
                  </a:lnTo>
                  <a:lnTo>
                    <a:pt x="2597573" y="2002066"/>
                  </a:lnTo>
                  <a:lnTo>
                    <a:pt x="2576204" y="2041992"/>
                  </a:lnTo>
                  <a:lnTo>
                    <a:pt x="2553572" y="2081118"/>
                  </a:lnTo>
                  <a:lnTo>
                    <a:pt x="2529705" y="2119418"/>
                  </a:lnTo>
                  <a:lnTo>
                    <a:pt x="2504629" y="2156864"/>
                  </a:lnTo>
                  <a:lnTo>
                    <a:pt x="2478373" y="2193429"/>
                  </a:lnTo>
                  <a:lnTo>
                    <a:pt x="2450964" y="2229086"/>
                  </a:lnTo>
                  <a:lnTo>
                    <a:pt x="2422428" y="2263807"/>
                  </a:lnTo>
                  <a:lnTo>
                    <a:pt x="2392793" y="2297566"/>
                  </a:lnTo>
                  <a:lnTo>
                    <a:pt x="2362086" y="2330334"/>
                  </a:lnTo>
                  <a:lnTo>
                    <a:pt x="2330335" y="2362085"/>
                  </a:lnTo>
                  <a:lnTo>
                    <a:pt x="2297566" y="2392792"/>
                  </a:lnTo>
                  <a:lnTo>
                    <a:pt x="2263808" y="2422427"/>
                  </a:lnTo>
                  <a:lnTo>
                    <a:pt x="2229087" y="2450963"/>
                  </a:lnTo>
                  <a:lnTo>
                    <a:pt x="2193430" y="2478373"/>
                  </a:lnTo>
                  <a:lnTo>
                    <a:pt x="2156865" y="2504629"/>
                  </a:lnTo>
                  <a:lnTo>
                    <a:pt x="2119418" y="2529704"/>
                  </a:lnTo>
                  <a:lnTo>
                    <a:pt x="2081119" y="2553571"/>
                  </a:lnTo>
                  <a:lnTo>
                    <a:pt x="2041992" y="2576203"/>
                  </a:lnTo>
                  <a:lnTo>
                    <a:pt x="2002067" y="2597572"/>
                  </a:lnTo>
                  <a:lnTo>
                    <a:pt x="1961369" y="2617652"/>
                  </a:lnTo>
                  <a:lnTo>
                    <a:pt x="1919927" y="2636414"/>
                  </a:lnTo>
                  <a:lnTo>
                    <a:pt x="1877767" y="2653832"/>
                  </a:lnTo>
                  <a:lnTo>
                    <a:pt x="1834917" y="2669878"/>
                  </a:lnTo>
                  <a:lnTo>
                    <a:pt x="1791405" y="2684526"/>
                  </a:lnTo>
                  <a:lnTo>
                    <a:pt x="1747256" y="2697747"/>
                  </a:lnTo>
                  <a:lnTo>
                    <a:pt x="1702499" y="2709515"/>
                  </a:lnTo>
                  <a:lnTo>
                    <a:pt x="1657161" y="2719803"/>
                  </a:lnTo>
                  <a:lnTo>
                    <a:pt x="1611269" y="2728582"/>
                  </a:lnTo>
                  <a:lnTo>
                    <a:pt x="1564850" y="2735826"/>
                  </a:lnTo>
                  <a:lnTo>
                    <a:pt x="1517932" y="2741508"/>
                  </a:lnTo>
                  <a:lnTo>
                    <a:pt x="1470542" y="2745601"/>
                  </a:lnTo>
                  <a:lnTo>
                    <a:pt x="1422707" y="2748076"/>
                  </a:lnTo>
                  <a:lnTo>
                    <a:pt x="1374454" y="2748907"/>
                  </a:lnTo>
                  <a:close/>
                </a:path>
              </a:pathLst>
            </a:custGeom>
            <a:solidFill>
              <a:srgbClr val="CB3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387394" y="3448761"/>
            <a:ext cx="1303655" cy="1191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650" b="1" spc="-25">
                <a:solidFill>
                  <a:srgbClr val="FFFFFF"/>
                </a:solidFill>
                <a:latin typeface="微软雅黑"/>
                <a:cs typeface="微软雅黑"/>
              </a:rPr>
              <a:t>VS</a:t>
            </a:r>
            <a:endParaRPr sz="765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76414" y="2817090"/>
            <a:ext cx="2894330" cy="76200"/>
          </a:xfrm>
          <a:custGeom>
            <a:rect l="l" t="t" r="r" b="b"/>
            <a:pathLst>
              <a:path w="2894329" h="76200">
                <a:moveTo>
                  <a:pt x="38100" y="76200"/>
                </a:moveTo>
                <a:lnTo>
                  <a:pt x="23269" y="73206"/>
                </a:lnTo>
                <a:lnTo>
                  <a:pt x="11159" y="65040"/>
                </a:lnTo>
                <a:lnTo>
                  <a:pt x="2994" y="52930"/>
                </a:lnTo>
                <a:lnTo>
                  <a:pt x="0" y="38100"/>
                </a:lnTo>
                <a:lnTo>
                  <a:pt x="2994" y="23269"/>
                </a:lnTo>
                <a:lnTo>
                  <a:pt x="11159" y="11159"/>
                </a:lnTo>
                <a:lnTo>
                  <a:pt x="23269" y="2994"/>
                </a:lnTo>
                <a:lnTo>
                  <a:pt x="38100" y="0"/>
                </a:lnTo>
                <a:lnTo>
                  <a:pt x="52930" y="2994"/>
                </a:lnTo>
                <a:lnTo>
                  <a:pt x="65040" y="11159"/>
                </a:lnTo>
                <a:lnTo>
                  <a:pt x="73205" y="23269"/>
                </a:lnTo>
                <a:lnTo>
                  <a:pt x="74917" y="31750"/>
                </a:lnTo>
                <a:lnTo>
                  <a:pt x="49538" y="31750"/>
                </a:lnTo>
                <a:lnTo>
                  <a:pt x="49538" y="44450"/>
                </a:lnTo>
                <a:lnTo>
                  <a:pt x="74917" y="44450"/>
                </a:lnTo>
                <a:lnTo>
                  <a:pt x="73205" y="52930"/>
                </a:lnTo>
                <a:lnTo>
                  <a:pt x="65040" y="65040"/>
                </a:lnTo>
                <a:lnTo>
                  <a:pt x="52930" y="73206"/>
                </a:lnTo>
                <a:lnTo>
                  <a:pt x="38100" y="76200"/>
                </a:lnTo>
                <a:close/>
              </a:path>
              <a:path w="2894329" h="76200">
                <a:moveTo>
                  <a:pt x="74917" y="44450"/>
                </a:moveTo>
                <a:lnTo>
                  <a:pt x="49538" y="44450"/>
                </a:lnTo>
                <a:lnTo>
                  <a:pt x="49538" y="31750"/>
                </a:lnTo>
                <a:lnTo>
                  <a:pt x="74917" y="31750"/>
                </a:lnTo>
                <a:lnTo>
                  <a:pt x="76200" y="38100"/>
                </a:lnTo>
                <a:lnTo>
                  <a:pt x="74917" y="44450"/>
                </a:lnTo>
                <a:close/>
              </a:path>
              <a:path w="2894329" h="76200">
                <a:moveTo>
                  <a:pt x="2894155" y="44450"/>
                </a:moveTo>
                <a:lnTo>
                  <a:pt x="74917" y="44450"/>
                </a:lnTo>
                <a:lnTo>
                  <a:pt x="76200" y="38100"/>
                </a:lnTo>
                <a:lnTo>
                  <a:pt x="74917" y="31750"/>
                </a:lnTo>
                <a:lnTo>
                  <a:pt x="2894155" y="31750"/>
                </a:lnTo>
                <a:lnTo>
                  <a:pt x="2894155" y="44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196197" y="3006875"/>
            <a:ext cx="3070225" cy="156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全球出版物行业的市场规模庞大，包括图书、期刊、报纸等多个领域。根据统</a:t>
            </a:r>
            <a:r>
              <a:rPr sz="1350">
                <a:solidFill>
                  <a:srgbClr val="FFFFFF"/>
                </a:solidFill>
                <a:latin typeface="微软雅黑"/>
                <a:cs typeface="微软雅黑"/>
              </a:rPr>
              <a:t>计数据，全球图书市场规模约为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1500</a:t>
            </a:r>
            <a:r>
              <a:rPr sz="1350" spc="-50">
                <a:solidFill>
                  <a:srgbClr val="FFFFFF"/>
                </a:solidFill>
                <a:latin typeface="微软雅黑"/>
                <a:cs typeface="微软雅黑"/>
              </a:rPr>
              <a:t>亿</a:t>
            </a:r>
            <a:r>
              <a:rPr sz="1350">
                <a:solidFill>
                  <a:srgbClr val="FFFFFF"/>
                </a:solidFill>
                <a:latin typeface="微软雅黑"/>
                <a:cs typeface="微软雅黑"/>
              </a:rPr>
              <a:t>美元，期刊市场规模约为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300亿美元，报</a:t>
            </a:r>
            <a:r>
              <a:rPr sz="1350">
                <a:solidFill>
                  <a:srgbClr val="FFFFFF"/>
                </a:solidFill>
                <a:latin typeface="微软雅黑"/>
                <a:cs typeface="微软雅黑"/>
              </a:rPr>
              <a:t>纸市场规模约为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400</a:t>
            </a:r>
            <a:r>
              <a:rPr sz="1350" spc="-15">
                <a:solidFill>
                  <a:srgbClr val="FFFFFF"/>
                </a:solidFill>
                <a:latin typeface="微软雅黑"/>
                <a:cs typeface="微软雅黑"/>
              </a:rPr>
              <a:t>亿美元。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11145" y="2275469"/>
            <a:ext cx="1049020" cy="3327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spc="-15">
                <a:solidFill>
                  <a:srgbClr val="EB554D"/>
                </a:solidFill>
                <a:latin typeface="微软雅黑"/>
                <a:cs typeface="微软雅黑"/>
              </a:rPr>
              <a:t>增长趋势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117650" y="2817101"/>
            <a:ext cx="2894330" cy="76200"/>
          </a:xfrm>
          <a:custGeom>
            <a:rect l="l" t="t" r="r" b="b"/>
            <a:pathLst>
              <a:path w="2894329" h="76200">
                <a:moveTo>
                  <a:pt x="2894165" y="38100"/>
                </a:moveTo>
                <a:lnTo>
                  <a:pt x="2870885" y="2984"/>
                </a:lnTo>
                <a:lnTo>
                  <a:pt x="2856065" y="0"/>
                </a:lnTo>
                <a:lnTo>
                  <a:pt x="2841231" y="2984"/>
                </a:lnTo>
                <a:lnTo>
                  <a:pt x="2829115" y="11150"/>
                </a:lnTo>
                <a:lnTo>
                  <a:pt x="2820949" y="23266"/>
                </a:lnTo>
                <a:lnTo>
                  <a:pt x="2819235" y="31750"/>
                </a:lnTo>
                <a:lnTo>
                  <a:pt x="0" y="31750"/>
                </a:lnTo>
                <a:lnTo>
                  <a:pt x="0" y="38100"/>
                </a:lnTo>
                <a:lnTo>
                  <a:pt x="0" y="44450"/>
                </a:lnTo>
                <a:lnTo>
                  <a:pt x="2819235" y="44450"/>
                </a:lnTo>
                <a:lnTo>
                  <a:pt x="2820949" y="52920"/>
                </a:lnTo>
                <a:lnTo>
                  <a:pt x="2829115" y="65036"/>
                </a:lnTo>
                <a:lnTo>
                  <a:pt x="2841231" y="73202"/>
                </a:lnTo>
                <a:lnTo>
                  <a:pt x="2856065" y="76200"/>
                </a:lnTo>
                <a:lnTo>
                  <a:pt x="2870885" y="73202"/>
                </a:lnTo>
                <a:lnTo>
                  <a:pt x="2883001" y="65036"/>
                </a:lnTo>
                <a:lnTo>
                  <a:pt x="2891167" y="52920"/>
                </a:lnTo>
                <a:lnTo>
                  <a:pt x="2892882" y="44450"/>
                </a:lnTo>
                <a:lnTo>
                  <a:pt x="2894165" y="38100"/>
                </a:lnTo>
                <a:close/>
              </a:path>
            </a:pathLst>
          </a:custGeom>
          <a:solidFill>
            <a:srgbClr val="EB55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7928808" y="3006875"/>
            <a:ext cx="3282950" cy="1877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8C1610"/>
                </a:solidFill>
                <a:latin typeface="微软雅黑"/>
                <a:cs typeface="微软雅黑"/>
              </a:rPr>
              <a:t>全球出版物行业的市场规模呈现出缓慢增</a:t>
            </a:r>
            <a:r>
              <a:rPr sz="1350" spc="-50">
                <a:solidFill>
                  <a:srgbClr val="8C1610"/>
                </a:solidFill>
                <a:latin typeface="微软雅黑"/>
                <a:cs typeface="微软雅黑"/>
              </a:rPr>
              <a:t> </a:t>
            </a:r>
            <a:r>
              <a:rPr sz="1350" spc="-5">
                <a:solidFill>
                  <a:srgbClr val="8C1610"/>
                </a:solidFill>
                <a:latin typeface="微软雅黑"/>
                <a:cs typeface="微软雅黑"/>
              </a:rPr>
              <a:t>长的趋势。随着经济的发展和人口的增长，市场需求也在逐渐增加。同时，数字化和</a:t>
            </a:r>
            <a:r>
              <a:rPr sz="1350" spc="-50">
                <a:solidFill>
                  <a:srgbClr val="8C1610"/>
                </a:solidFill>
                <a:latin typeface="微软雅黑"/>
                <a:cs typeface="微软雅黑"/>
              </a:rPr>
              <a:t> </a:t>
            </a:r>
            <a:r>
              <a:rPr sz="1350" spc="-5">
                <a:solidFill>
                  <a:srgbClr val="8C1610"/>
                </a:solidFill>
                <a:latin typeface="微软雅黑"/>
                <a:cs typeface="微软雅黑"/>
              </a:rPr>
              <a:t>互联网技术的发展也为出版物行业带来了</a:t>
            </a:r>
            <a:r>
              <a:rPr sz="1350" spc="-50">
                <a:solidFill>
                  <a:srgbClr val="8C1610"/>
                </a:solidFill>
                <a:latin typeface="微软雅黑"/>
                <a:cs typeface="微软雅黑"/>
              </a:rPr>
              <a:t> </a:t>
            </a:r>
            <a:r>
              <a:rPr sz="1350" spc="-5">
                <a:solidFill>
                  <a:srgbClr val="8C1610"/>
                </a:solidFill>
                <a:latin typeface="微软雅黑"/>
                <a:cs typeface="微软雅黑"/>
              </a:rPr>
              <a:t>新的增长点，但传统出版业仍面临着数字</a:t>
            </a:r>
            <a:r>
              <a:rPr sz="1350" spc="-50">
                <a:solidFill>
                  <a:srgbClr val="8C1610"/>
                </a:solidFill>
                <a:latin typeface="微软雅黑"/>
                <a:cs typeface="微软雅黑"/>
              </a:rPr>
              <a:t> </a:t>
            </a:r>
            <a:r>
              <a:rPr sz="1350" spc="-5">
                <a:solidFill>
                  <a:srgbClr val="8C1610"/>
                </a:solidFill>
                <a:latin typeface="微软雅黑"/>
                <a:cs typeface="微软雅黑"/>
              </a:rPr>
              <a:t>化转型的压力和挑战。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6197" y="2275469"/>
            <a:ext cx="1049020" cy="3327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spc="-15">
                <a:solidFill>
                  <a:srgbClr val="FFFFFF"/>
                </a:solidFill>
                <a:latin typeface="微软雅黑"/>
                <a:cs typeface="微软雅黑"/>
              </a:rPr>
              <a:t>市场规模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5" name="object 1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5740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出版物行业的市场规模和增长趋势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10"/>
              <a:t>PART</a:t>
            </a:r>
            <a:r>
              <a:rPr sz="3300" spc="-225"/>
              <a:t> </a:t>
            </a:r>
            <a:r>
              <a:rPr sz="3300" spc="-25"/>
              <a:t>03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3511549" y="3104830"/>
            <a:ext cx="51689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10">
                <a:solidFill>
                  <a:srgbClr val="EB554D"/>
                </a:solidFill>
                <a:latin typeface="微软雅黑"/>
                <a:cs typeface="微软雅黑"/>
              </a:rPr>
              <a:t>出版物行业市场分析</a:t>
            </a:r>
            <a:endParaRPr sz="4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7092556" y="1559287"/>
            <a:ext cx="4492828" cy="449282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39110" y="1488376"/>
            <a:ext cx="1511935" cy="1374140"/>
          </a:xfrm>
          <a:custGeom>
            <a:rect l="l" t="t" r="r" b="b"/>
            <a:pathLst>
              <a:path w="1511935" h="1374139">
                <a:moveTo>
                  <a:pt x="1511759" y="1373901"/>
                </a:moveTo>
                <a:lnTo>
                  <a:pt x="171737" y="1373901"/>
                </a:lnTo>
                <a:lnTo>
                  <a:pt x="119262" y="1369130"/>
                </a:lnTo>
                <a:lnTo>
                  <a:pt x="76327" y="1354819"/>
                </a:lnTo>
                <a:lnTo>
                  <a:pt x="42934" y="1330966"/>
                </a:lnTo>
                <a:lnTo>
                  <a:pt x="19081" y="1297573"/>
                </a:lnTo>
                <a:lnTo>
                  <a:pt x="4770" y="1254638"/>
                </a:lnTo>
                <a:lnTo>
                  <a:pt x="0" y="1202163"/>
                </a:lnTo>
                <a:lnTo>
                  <a:pt x="0" y="0"/>
                </a:lnTo>
                <a:lnTo>
                  <a:pt x="1340022" y="0"/>
                </a:lnTo>
                <a:lnTo>
                  <a:pt x="1392497" y="4770"/>
                </a:lnTo>
                <a:lnTo>
                  <a:pt x="1435432" y="19081"/>
                </a:lnTo>
                <a:lnTo>
                  <a:pt x="1468825" y="42934"/>
                </a:lnTo>
                <a:lnTo>
                  <a:pt x="1492677" y="76327"/>
                </a:lnTo>
                <a:lnTo>
                  <a:pt x="1506989" y="119262"/>
                </a:lnTo>
                <a:lnTo>
                  <a:pt x="1511759" y="171737"/>
                </a:lnTo>
                <a:lnTo>
                  <a:pt x="1511759" y="1373901"/>
                </a:lnTo>
                <a:close/>
              </a:path>
            </a:pathLst>
          </a:custGeom>
          <a:solidFill>
            <a:srgbClr val="F357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110" y="3205846"/>
            <a:ext cx="1511935" cy="1374140"/>
          </a:xfrm>
          <a:custGeom>
            <a:rect l="l" t="t" r="r" b="b"/>
            <a:pathLst>
              <a:path w="1511935" h="1374139">
                <a:moveTo>
                  <a:pt x="1511759" y="1373900"/>
                </a:moveTo>
                <a:lnTo>
                  <a:pt x="171737" y="1373900"/>
                </a:lnTo>
                <a:lnTo>
                  <a:pt x="119262" y="1369130"/>
                </a:lnTo>
                <a:lnTo>
                  <a:pt x="76327" y="1354818"/>
                </a:lnTo>
                <a:lnTo>
                  <a:pt x="42934" y="1330966"/>
                </a:lnTo>
                <a:lnTo>
                  <a:pt x="19081" y="1297573"/>
                </a:lnTo>
                <a:lnTo>
                  <a:pt x="4770" y="1254638"/>
                </a:lnTo>
                <a:lnTo>
                  <a:pt x="0" y="1202163"/>
                </a:lnTo>
                <a:lnTo>
                  <a:pt x="0" y="0"/>
                </a:lnTo>
                <a:lnTo>
                  <a:pt x="1340022" y="0"/>
                </a:lnTo>
                <a:lnTo>
                  <a:pt x="1392497" y="4770"/>
                </a:lnTo>
                <a:lnTo>
                  <a:pt x="1435432" y="19081"/>
                </a:lnTo>
                <a:lnTo>
                  <a:pt x="1468825" y="42934"/>
                </a:lnTo>
                <a:lnTo>
                  <a:pt x="1492677" y="76327"/>
                </a:lnTo>
                <a:lnTo>
                  <a:pt x="1506989" y="119262"/>
                </a:lnTo>
                <a:lnTo>
                  <a:pt x="1511759" y="171737"/>
                </a:lnTo>
                <a:lnTo>
                  <a:pt x="1511759" y="1373900"/>
                </a:lnTo>
                <a:close/>
              </a:path>
            </a:pathLst>
          </a:custGeom>
          <a:solidFill>
            <a:srgbClr val="F357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089476" y="1767220"/>
            <a:ext cx="478155" cy="26231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750" b="1" spc="15">
                <a:solidFill>
                  <a:srgbClr val="FFFFFF"/>
                </a:solidFill>
                <a:latin typeface="微软雅黑"/>
                <a:cs typeface="微软雅黑"/>
              </a:rPr>
              <a:t>1</a:t>
            </a:r>
            <a:endParaRPr sz="57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620"/>
              </a:spcBef>
            </a:pPr>
            <a:r>
              <a:rPr sz="5750" b="1" spc="15">
                <a:solidFill>
                  <a:srgbClr val="FFFFFF"/>
                </a:solidFill>
                <a:latin typeface="微软雅黑"/>
                <a:cs typeface="微软雅黑"/>
              </a:rPr>
              <a:t>2</a:t>
            </a:r>
            <a:endParaRPr sz="575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9110" y="4984277"/>
            <a:ext cx="1511935" cy="1374140"/>
          </a:xfrm>
          <a:custGeom>
            <a:rect l="l" t="t" r="r" b="b"/>
            <a:pathLst>
              <a:path w="1511935" h="1374139">
                <a:moveTo>
                  <a:pt x="1511759" y="1373901"/>
                </a:moveTo>
                <a:lnTo>
                  <a:pt x="171737" y="1373901"/>
                </a:lnTo>
                <a:lnTo>
                  <a:pt x="119262" y="1369130"/>
                </a:lnTo>
                <a:lnTo>
                  <a:pt x="76327" y="1354819"/>
                </a:lnTo>
                <a:lnTo>
                  <a:pt x="42934" y="1330966"/>
                </a:lnTo>
                <a:lnTo>
                  <a:pt x="19081" y="1297573"/>
                </a:lnTo>
                <a:lnTo>
                  <a:pt x="4770" y="1254638"/>
                </a:lnTo>
                <a:lnTo>
                  <a:pt x="0" y="1202163"/>
                </a:lnTo>
                <a:lnTo>
                  <a:pt x="0" y="0"/>
                </a:lnTo>
                <a:lnTo>
                  <a:pt x="1340022" y="0"/>
                </a:lnTo>
                <a:lnTo>
                  <a:pt x="1392497" y="4770"/>
                </a:lnTo>
                <a:lnTo>
                  <a:pt x="1435432" y="19081"/>
                </a:lnTo>
                <a:lnTo>
                  <a:pt x="1468825" y="42934"/>
                </a:lnTo>
                <a:lnTo>
                  <a:pt x="1492677" y="76327"/>
                </a:lnTo>
                <a:lnTo>
                  <a:pt x="1506989" y="119262"/>
                </a:lnTo>
                <a:lnTo>
                  <a:pt x="1511759" y="171737"/>
                </a:lnTo>
                <a:lnTo>
                  <a:pt x="1511759" y="1373901"/>
                </a:lnTo>
                <a:close/>
              </a:path>
            </a:pathLst>
          </a:custGeom>
          <a:solidFill>
            <a:srgbClr val="F357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089476" y="5263121"/>
            <a:ext cx="478155" cy="9055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750" b="1" spc="15">
                <a:solidFill>
                  <a:srgbClr val="FFFFFF"/>
                </a:solidFill>
                <a:latin typeface="微软雅黑"/>
                <a:cs typeface="微软雅黑"/>
              </a:rPr>
              <a:t>3</a:t>
            </a:r>
            <a:endParaRPr sz="575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59659" y="1441017"/>
            <a:ext cx="4025900" cy="1399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EB554D"/>
                </a:solidFill>
                <a:latin typeface="微软雅黑"/>
                <a:cs typeface="微软雅黑"/>
              </a:rPr>
              <a:t>市场规模</a:t>
            </a:r>
            <a:endParaRPr sz="1600">
              <a:latin typeface="微软雅黑"/>
              <a:cs typeface="微软雅黑"/>
            </a:endParaRPr>
          </a:p>
          <a:p>
            <a:pPr marL="12700" marR="5080" algn="just">
              <a:lnSpc>
                <a:spcPct val="150000"/>
              </a:lnSpc>
              <a:spcBef>
                <a:spcPts val="790"/>
              </a:spcBef>
            </a:pPr>
            <a:r>
              <a:rPr sz="1500" spc="-5">
                <a:latin typeface="微软雅黑"/>
                <a:cs typeface="微软雅黑"/>
              </a:rPr>
              <a:t>近年来，随着人们文化消费水平的提高，图书市场规模持续扩大，其中儿童图书和科技类图书市</a:t>
            </a:r>
            <a:r>
              <a:rPr sz="1500" spc="-10">
                <a:latin typeface="微软雅黑"/>
                <a:cs typeface="微软雅黑"/>
              </a:rPr>
              <a:t>场增长较快。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59659" y="3118976"/>
            <a:ext cx="4216400" cy="1375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EB554D"/>
                </a:solidFill>
                <a:latin typeface="微软雅黑"/>
                <a:cs typeface="微软雅黑"/>
              </a:rPr>
              <a:t>市场竞争格局</a:t>
            </a:r>
            <a:endParaRPr sz="16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600"/>
              </a:spcBef>
            </a:pPr>
            <a:r>
              <a:rPr sz="1500" spc="-5">
                <a:latin typeface="微软雅黑"/>
                <a:cs typeface="微软雅黑"/>
              </a:rPr>
              <a:t>图书市场竞争激烈，主要集中在几家大型出版商。同时，线上销售渠道的兴起使得传统书店面临较</a:t>
            </a:r>
            <a:r>
              <a:rPr sz="1500" spc="-50">
                <a:latin typeface="微软雅黑"/>
                <a:cs typeface="微软雅黑"/>
              </a:rPr>
              <a:t> </a:t>
            </a:r>
            <a:r>
              <a:rPr sz="1500" spc="-15">
                <a:latin typeface="微软雅黑"/>
                <a:cs typeface="微软雅黑"/>
              </a:rPr>
              <a:t>大压力。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59659" y="4884829"/>
            <a:ext cx="4025900" cy="1375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EB554D"/>
                </a:solidFill>
                <a:latin typeface="微软雅黑"/>
                <a:cs typeface="微软雅黑"/>
              </a:rPr>
              <a:t>发展趋势</a:t>
            </a:r>
            <a:endParaRPr sz="1600">
              <a:latin typeface="微软雅黑"/>
              <a:cs typeface="微软雅黑"/>
            </a:endParaRPr>
          </a:p>
          <a:p>
            <a:pPr marL="12700" marR="5080" algn="just">
              <a:lnSpc>
                <a:spcPct val="150000"/>
              </a:lnSpc>
              <a:spcBef>
                <a:spcPts val="600"/>
              </a:spcBef>
            </a:pPr>
            <a:r>
              <a:rPr sz="1500" spc="-5">
                <a:latin typeface="微软雅黑"/>
                <a:cs typeface="微软雅黑"/>
              </a:rPr>
              <a:t>数字化、个性化、多元化是图书市场未来的发展趋势，如电子书、有声书等新型出版形式逐渐受</a:t>
            </a:r>
            <a:r>
              <a:rPr sz="1500" spc="-10">
                <a:latin typeface="微软雅黑"/>
                <a:cs typeface="微软雅黑"/>
              </a:rPr>
              <a:t>到消费者欢迎。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2" name="object 1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2311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图书市场分析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1319126"/>
            <a:ext cx="4357370" cy="5105400"/>
            <a:chOff x="0" y="1319126"/>
            <a:chExt cx="4357370" cy="5105400"/>
          </a:xfrm>
        </p:grpSpPr>
        <p:sp>
          <p:nvSpPr>
            <p:cNvPr id="3" name="object 3"/>
            <p:cNvSpPr/>
            <p:nvPr/>
          </p:nvSpPr>
          <p:spPr>
            <a:xfrm>
              <a:off x="0" y="1319126"/>
              <a:ext cx="4357370" cy="5105400"/>
            </a:xfrm>
            <a:custGeom>
              <a:rect l="l" t="t" r="r" b="b"/>
              <a:pathLst>
                <a:path w="4357370" h="5105400">
                  <a:moveTo>
                    <a:pt x="2091266" y="12699"/>
                  </a:moveTo>
                  <a:lnTo>
                    <a:pt x="1515976" y="12699"/>
                  </a:lnTo>
                  <a:lnTo>
                    <a:pt x="1563315" y="0"/>
                  </a:lnTo>
                  <a:lnTo>
                    <a:pt x="2043927" y="0"/>
                  </a:lnTo>
                  <a:lnTo>
                    <a:pt x="2091266" y="12699"/>
                  </a:lnTo>
                  <a:close/>
                </a:path>
                <a:path w="4357370" h="5105400">
                  <a:moveTo>
                    <a:pt x="2185157" y="25399"/>
                  </a:moveTo>
                  <a:lnTo>
                    <a:pt x="1422085" y="25399"/>
                  </a:lnTo>
                  <a:lnTo>
                    <a:pt x="1468897" y="12699"/>
                  </a:lnTo>
                  <a:lnTo>
                    <a:pt x="2138345" y="12699"/>
                  </a:lnTo>
                  <a:lnTo>
                    <a:pt x="2185157" y="25399"/>
                  </a:lnTo>
                  <a:close/>
                </a:path>
                <a:path w="4357370" h="5105400">
                  <a:moveTo>
                    <a:pt x="2323908" y="50799"/>
                  </a:moveTo>
                  <a:lnTo>
                    <a:pt x="1283335" y="50799"/>
                  </a:lnTo>
                  <a:lnTo>
                    <a:pt x="1375549" y="25399"/>
                  </a:lnTo>
                  <a:lnTo>
                    <a:pt x="2231694" y="25399"/>
                  </a:lnTo>
                  <a:lnTo>
                    <a:pt x="2323908" y="50799"/>
                  </a:lnTo>
                  <a:close/>
                </a:path>
                <a:path w="4357370" h="5105400">
                  <a:moveTo>
                    <a:pt x="2369574" y="5041900"/>
                  </a:moveTo>
                  <a:lnTo>
                    <a:pt x="1237674" y="5041900"/>
                  </a:lnTo>
                  <a:lnTo>
                    <a:pt x="970438" y="4965700"/>
                  </a:lnTo>
                  <a:lnTo>
                    <a:pt x="927095" y="4940300"/>
                  </a:lnTo>
                  <a:lnTo>
                    <a:pt x="841509" y="4914900"/>
                  </a:lnTo>
                  <a:lnTo>
                    <a:pt x="799281" y="4889500"/>
                  </a:lnTo>
                  <a:lnTo>
                    <a:pt x="757439" y="4876800"/>
                  </a:lnTo>
                  <a:lnTo>
                    <a:pt x="715994" y="4851400"/>
                  </a:lnTo>
                  <a:lnTo>
                    <a:pt x="674951" y="4838700"/>
                  </a:lnTo>
                  <a:lnTo>
                    <a:pt x="634320" y="4813300"/>
                  </a:lnTo>
                  <a:lnTo>
                    <a:pt x="594107" y="4800600"/>
                  </a:lnTo>
                  <a:lnTo>
                    <a:pt x="514973" y="4749800"/>
                  </a:lnTo>
                  <a:lnTo>
                    <a:pt x="437610" y="4699000"/>
                  </a:lnTo>
                  <a:lnTo>
                    <a:pt x="362085" y="4648200"/>
                  </a:lnTo>
                  <a:lnTo>
                    <a:pt x="288459" y="4597400"/>
                  </a:lnTo>
                  <a:lnTo>
                    <a:pt x="216798" y="4546600"/>
                  </a:lnTo>
                  <a:lnTo>
                    <a:pt x="181724" y="4521200"/>
                  </a:lnTo>
                  <a:lnTo>
                    <a:pt x="147164" y="4495800"/>
                  </a:lnTo>
                  <a:lnTo>
                    <a:pt x="113128" y="4457700"/>
                  </a:lnTo>
                  <a:lnTo>
                    <a:pt x="79623" y="4432300"/>
                  </a:lnTo>
                  <a:lnTo>
                    <a:pt x="46657" y="4394200"/>
                  </a:lnTo>
                  <a:lnTo>
                    <a:pt x="14237" y="4368800"/>
                  </a:lnTo>
                  <a:lnTo>
                    <a:pt x="0" y="4356100"/>
                  </a:lnTo>
                  <a:lnTo>
                    <a:pt x="0" y="736600"/>
                  </a:lnTo>
                  <a:lnTo>
                    <a:pt x="14237" y="723900"/>
                  </a:lnTo>
                  <a:lnTo>
                    <a:pt x="46657" y="698500"/>
                  </a:lnTo>
                  <a:lnTo>
                    <a:pt x="79623" y="660400"/>
                  </a:lnTo>
                  <a:lnTo>
                    <a:pt x="113128" y="635000"/>
                  </a:lnTo>
                  <a:lnTo>
                    <a:pt x="147164" y="609600"/>
                  </a:lnTo>
                  <a:lnTo>
                    <a:pt x="181723" y="571500"/>
                  </a:lnTo>
                  <a:lnTo>
                    <a:pt x="216798" y="546100"/>
                  </a:lnTo>
                  <a:lnTo>
                    <a:pt x="288459" y="495300"/>
                  </a:lnTo>
                  <a:lnTo>
                    <a:pt x="362084" y="444500"/>
                  </a:lnTo>
                  <a:lnTo>
                    <a:pt x="437610" y="393700"/>
                  </a:lnTo>
                  <a:lnTo>
                    <a:pt x="514972" y="342900"/>
                  </a:lnTo>
                  <a:lnTo>
                    <a:pt x="594107" y="292099"/>
                  </a:lnTo>
                  <a:lnTo>
                    <a:pt x="634319" y="279399"/>
                  </a:lnTo>
                  <a:lnTo>
                    <a:pt x="674950" y="253999"/>
                  </a:lnTo>
                  <a:lnTo>
                    <a:pt x="715993" y="241299"/>
                  </a:lnTo>
                  <a:lnTo>
                    <a:pt x="757439" y="215899"/>
                  </a:lnTo>
                  <a:lnTo>
                    <a:pt x="799280" y="203199"/>
                  </a:lnTo>
                  <a:lnTo>
                    <a:pt x="841508" y="177799"/>
                  </a:lnTo>
                  <a:lnTo>
                    <a:pt x="927095" y="152399"/>
                  </a:lnTo>
                  <a:lnTo>
                    <a:pt x="970437" y="126999"/>
                  </a:lnTo>
                  <a:lnTo>
                    <a:pt x="1237673" y="50799"/>
                  </a:lnTo>
                  <a:lnTo>
                    <a:pt x="2369570" y="50799"/>
                  </a:lnTo>
                  <a:lnTo>
                    <a:pt x="2636806" y="126999"/>
                  </a:lnTo>
                  <a:lnTo>
                    <a:pt x="2680148" y="152399"/>
                  </a:lnTo>
                  <a:lnTo>
                    <a:pt x="2765735" y="177799"/>
                  </a:lnTo>
                  <a:lnTo>
                    <a:pt x="2807963" y="203199"/>
                  </a:lnTo>
                  <a:lnTo>
                    <a:pt x="2849804" y="215899"/>
                  </a:lnTo>
                  <a:lnTo>
                    <a:pt x="2891250" y="241299"/>
                  </a:lnTo>
                  <a:lnTo>
                    <a:pt x="2932293" y="253999"/>
                  </a:lnTo>
                  <a:lnTo>
                    <a:pt x="2972924" y="279399"/>
                  </a:lnTo>
                  <a:lnTo>
                    <a:pt x="3013136" y="292099"/>
                  </a:lnTo>
                  <a:lnTo>
                    <a:pt x="3092271" y="342900"/>
                  </a:lnTo>
                  <a:lnTo>
                    <a:pt x="3169633" y="393700"/>
                  </a:lnTo>
                  <a:lnTo>
                    <a:pt x="3245159" y="444500"/>
                  </a:lnTo>
                  <a:lnTo>
                    <a:pt x="3318785" y="495300"/>
                  </a:lnTo>
                  <a:lnTo>
                    <a:pt x="3390446" y="546100"/>
                  </a:lnTo>
                  <a:lnTo>
                    <a:pt x="3425520" y="571500"/>
                  </a:lnTo>
                  <a:lnTo>
                    <a:pt x="3460080" y="609600"/>
                  </a:lnTo>
                  <a:lnTo>
                    <a:pt x="3494116" y="635000"/>
                  </a:lnTo>
                  <a:lnTo>
                    <a:pt x="3527621" y="660400"/>
                  </a:lnTo>
                  <a:lnTo>
                    <a:pt x="3560587" y="698500"/>
                  </a:lnTo>
                  <a:lnTo>
                    <a:pt x="3593007" y="723900"/>
                  </a:lnTo>
                  <a:lnTo>
                    <a:pt x="3624871" y="762000"/>
                  </a:lnTo>
                  <a:lnTo>
                    <a:pt x="3656173" y="787400"/>
                  </a:lnTo>
                  <a:lnTo>
                    <a:pt x="3686904" y="825500"/>
                  </a:lnTo>
                  <a:lnTo>
                    <a:pt x="3717056" y="850900"/>
                  </a:lnTo>
                  <a:lnTo>
                    <a:pt x="3746621" y="889000"/>
                  </a:lnTo>
                  <a:lnTo>
                    <a:pt x="3775591" y="927100"/>
                  </a:lnTo>
                  <a:lnTo>
                    <a:pt x="3803958" y="965200"/>
                  </a:lnTo>
                  <a:lnTo>
                    <a:pt x="3831715" y="990600"/>
                  </a:lnTo>
                  <a:lnTo>
                    <a:pt x="3858853" y="1028700"/>
                  </a:lnTo>
                  <a:lnTo>
                    <a:pt x="3885364" y="1066800"/>
                  </a:lnTo>
                  <a:lnTo>
                    <a:pt x="3911240" y="1104900"/>
                  </a:lnTo>
                  <a:lnTo>
                    <a:pt x="3936474" y="1143000"/>
                  </a:lnTo>
                  <a:lnTo>
                    <a:pt x="3961057" y="1181100"/>
                  </a:lnTo>
                  <a:lnTo>
                    <a:pt x="3984981" y="1219200"/>
                  </a:lnTo>
                  <a:lnTo>
                    <a:pt x="4008239" y="1257300"/>
                  </a:lnTo>
                  <a:lnTo>
                    <a:pt x="4030822" y="1295400"/>
                  </a:lnTo>
                  <a:lnTo>
                    <a:pt x="4052722" y="1333500"/>
                  </a:lnTo>
                  <a:lnTo>
                    <a:pt x="4073932" y="1371600"/>
                  </a:lnTo>
                  <a:lnTo>
                    <a:pt x="4094443" y="1422400"/>
                  </a:lnTo>
                  <a:lnTo>
                    <a:pt x="4114248" y="1460500"/>
                  </a:lnTo>
                  <a:lnTo>
                    <a:pt x="4133338" y="1498600"/>
                  </a:lnTo>
                  <a:lnTo>
                    <a:pt x="4151705" y="1536700"/>
                  </a:lnTo>
                  <a:lnTo>
                    <a:pt x="4169342" y="1587500"/>
                  </a:lnTo>
                  <a:lnTo>
                    <a:pt x="4186241" y="1625600"/>
                  </a:lnTo>
                  <a:lnTo>
                    <a:pt x="4202393" y="1676400"/>
                  </a:lnTo>
                  <a:lnTo>
                    <a:pt x="4217790" y="1714500"/>
                  </a:lnTo>
                  <a:lnTo>
                    <a:pt x="4232425" y="1752600"/>
                  </a:lnTo>
                  <a:lnTo>
                    <a:pt x="4246290" y="1803400"/>
                  </a:lnTo>
                  <a:lnTo>
                    <a:pt x="4259376" y="1841500"/>
                  </a:lnTo>
                  <a:lnTo>
                    <a:pt x="4271675" y="1892300"/>
                  </a:lnTo>
                  <a:lnTo>
                    <a:pt x="4283181" y="1930400"/>
                  </a:lnTo>
                  <a:lnTo>
                    <a:pt x="4293884" y="1981200"/>
                  </a:lnTo>
                  <a:lnTo>
                    <a:pt x="4303776" y="2032000"/>
                  </a:lnTo>
                  <a:lnTo>
                    <a:pt x="4312851" y="2070100"/>
                  </a:lnTo>
                  <a:lnTo>
                    <a:pt x="4321099" y="2120900"/>
                  </a:lnTo>
                  <a:lnTo>
                    <a:pt x="4328512" y="2159000"/>
                  </a:lnTo>
                  <a:lnTo>
                    <a:pt x="4335084" y="2209800"/>
                  </a:lnTo>
                  <a:lnTo>
                    <a:pt x="4340805" y="2260600"/>
                  </a:lnTo>
                  <a:lnTo>
                    <a:pt x="4345668" y="2311400"/>
                  </a:lnTo>
                  <a:lnTo>
                    <a:pt x="4349664" y="2349500"/>
                  </a:lnTo>
                  <a:lnTo>
                    <a:pt x="4352787" y="2400300"/>
                  </a:lnTo>
                  <a:lnTo>
                    <a:pt x="4355027" y="2451100"/>
                  </a:lnTo>
                  <a:lnTo>
                    <a:pt x="4356377" y="2501900"/>
                  </a:lnTo>
                  <a:lnTo>
                    <a:pt x="4356829" y="2552700"/>
                  </a:lnTo>
                  <a:lnTo>
                    <a:pt x="4356376" y="2590800"/>
                  </a:lnTo>
                  <a:lnTo>
                    <a:pt x="4355026" y="2641600"/>
                  </a:lnTo>
                  <a:lnTo>
                    <a:pt x="4352786" y="2692400"/>
                  </a:lnTo>
                  <a:lnTo>
                    <a:pt x="4349664" y="2743200"/>
                  </a:lnTo>
                  <a:lnTo>
                    <a:pt x="4345668" y="2781300"/>
                  </a:lnTo>
                  <a:lnTo>
                    <a:pt x="4340805" y="2832100"/>
                  </a:lnTo>
                  <a:lnTo>
                    <a:pt x="4335084" y="2882900"/>
                  </a:lnTo>
                  <a:lnTo>
                    <a:pt x="4328512" y="2933700"/>
                  </a:lnTo>
                  <a:lnTo>
                    <a:pt x="4321099" y="2971800"/>
                  </a:lnTo>
                  <a:lnTo>
                    <a:pt x="4312851" y="3022600"/>
                  </a:lnTo>
                  <a:lnTo>
                    <a:pt x="4303777" y="3073400"/>
                  </a:lnTo>
                  <a:lnTo>
                    <a:pt x="4293884" y="3111500"/>
                  </a:lnTo>
                  <a:lnTo>
                    <a:pt x="4283181" y="3162300"/>
                  </a:lnTo>
                  <a:lnTo>
                    <a:pt x="4271676" y="3200400"/>
                  </a:lnTo>
                  <a:lnTo>
                    <a:pt x="4259376" y="3251200"/>
                  </a:lnTo>
                  <a:lnTo>
                    <a:pt x="4246290" y="3289300"/>
                  </a:lnTo>
                  <a:lnTo>
                    <a:pt x="4232426" y="3340100"/>
                  </a:lnTo>
                  <a:lnTo>
                    <a:pt x="4217791" y="3378200"/>
                  </a:lnTo>
                  <a:lnTo>
                    <a:pt x="4202394" y="3429000"/>
                  </a:lnTo>
                  <a:lnTo>
                    <a:pt x="4186242" y="3467100"/>
                  </a:lnTo>
                  <a:lnTo>
                    <a:pt x="4169343" y="3505200"/>
                  </a:lnTo>
                  <a:lnTo>
                    <a:pt x="4151706" y="3556000"/>
                  </a:lnTo>
                  <a:lnTo>
                    <a:pt x="4133339" y="3594100"/>
                  </a:lnTo>
                  <a:lnTo>
                    <a:pt x="4114249" y="3632200"/>
                  </a:lnTo>
                  <a:lnTo>
                    <a:pt x="4094445" y="3670300"/>
                  </a:lnTo>
                  <a:lnTo>
                    <a:pt x="4073934" y="3721100"/>
                  </a:lnTo>
                  <a:lnTo>
                    <a:pt x="4052724" y="3759200"/>
                  </a:lnTo>
                  <a:lnTo>
                    <a:pt x="4030824" y="3797300"/>
                  </a:lnTo>
                  <a:lnTo>
                    <a:pt x="4008241" y="3835400"/>
                  </a:lnTo>
                  <a:lnTo>
                    <a:pt x="3984983" y="3873500"/>
                  </a:lnTo>
                  <a:lnTo>
                    <a:pt x="3961059" y="3911600"/>
                  </a:lnTo>
                  <a:lnTo>
                    <a:pt x="3936476" y="3949700"/>
                  </a:lnTo>
                  <a:lnTo>
                    <a:pt x="3911242" y="3987800"/>
                  </a:lnTo>
                  <a:lnTo>
                    <a:pt x="3885366" y="4025900"/>
                  </a:lnTo>
                  <a:lnTo>
                    <a:pt x="3858855" y="4064000"/>
                  </a:lnTo>
                  <a:lnTo>
                    <a:pt x="3831717" y="4102100"/>
                  </a:lnTo>
                  <a:lnTo>
                    <a:pt x="3803960" y="4127500"/>
                  </a:lnTo>
                  <a:lnTo>
                    <a:pt x="3775593" y="4165600"/>
                  </a:lnTo>
                  <a:lnTo>
                    <a:pt x="3746623" y="4203700"/>
                  </a:lnTo>
                  <a:lnTo>
                    <a:pt x="3717058" y="4241800"/>
                  </a:lnTo>
                  <a:lnTo>
                    <a:pt x="3686906" y="4267200"/>
                  </a:lnTo>
                  <a:lnTo>
                    <a:pt x="3656175" y="4305300"/>
                  </a:lnTo>
                  <a:lnTo>
                    <a:pt x="3624874" y="4330700"/>
                  </a:lnTo>
                  <a:lnTo>
                    <a:pt x="3593009" y="4368800"/>
                  </a:lnTo>
                  <a:lnTo>
                    <a:pt x="3560590" y="4394200"/>
                  </a:lnTo>
                  <a:lnTo>
                    <a:pt x="3527624" y="4432300"/>
                  </a:lnTo>
                  <a:lnTo>
                    <a:pt x="3494119" y="4457700"/>
                  </a:lnTo>
                  <a:lnTo>
                    <a:pt x="3460082" y="4495800"/>
                  </a:lnTo>
                  <a:lnTo>
                    <a:pt x="3425523" y="4521200"/>
                  </a:lnTo>
                  <a:lnTo>
                    <a:pt x="3390449" y="4546600"/>
                  </a:lnTo>
                  <a:lnTo>
                    <a:pt x="3318788" y="4597400"/>
                  </a:lnTo>
                  <a:lnTo>
                    <a:pt x="3245162" y="4648200"/>
                  </a:lnTo>
                  <a:lnTo>
                    <a:pt x="3169637" y="4699000"/>
                  </a:lnTo>
                  <a:lnTo>
                    <a:pt x="3092274" y="4749800"/>
                  </a:lnTo>
                  <a:lnTo>
                    <a:pt x="3013140" y="4800600"/>
                  </a:lnTo>
                  <a:lnTo>
                    <a:pt x="2972928" y="4813300"/>
                  </a:lnTo>
                  <a:lnTo>
                    <a:pt x="2932296" y="4838700"/>
                  </a:lnTo>
                  <a:lnTo>
                    <a:pt x="2891254" y="4851400"/>
                  </a:lnTo>
                  <a:lnTo>
                    <a:pt x="2849808" y="4876800"/>
                  </a:lnTo>
                  <a:lnTo>
                    <a:pt x="2807967" y="4889500"/>
                  </a:lnTo>
                  <a:lnTo>
                    <a:pt x="2765738" y="4914900"/>
                  </a:lnTo>
                  <a:lnTo>
                    <a:pt x="2680152" y="4940300"/>
                  </a:lnTo>
                  <a:lnTo>
                    <a:pt x="2636810" y="4965700"/>
                  </a:lnTo>
                  <a:lnTo>
                    <a:pt x="2369574" y="5041900"/>
                  </a:lnTo>
                  <a:close/>
                </a:path>
                <a:path w="4357370" h="5105400">
                  <a:moveTo>
                    <a:pt x="2231698" y="5067300"/>
                  </a:moveTo>
                  <a:lnTo>
                    <a:pt x="1375550" y="5067300"/>
                  </a:lnTo>
                  <a:lnTo>
                    <a:pt x="1283336" y="5041900"/>
                  </a:lnTo>
                  <a:lnTo>
                    <a:pt x="2323912" y="5041900"/>
                  </a:lnTo>
                  <a:lnTo>
                    <a:pt x="2231698" y="5067300"/>
                  </a:lnTo>
                  <a:close/>
                </a:path>
                <a:path w="4357370" h="5105400">
                  <a:moveTo>
                    <a:pt x="2138350" y="5080000"/>
                  </a:moveTo>
                  <a:lnTo>
                    <a:pt x="1468898" y="5080000"/>
                  </a:lnTo>
                  <a:lnTo>
                    <a:pt x="1422086" y="5067300"/>
                  </a:lnTo>
                  <a:lnTo>
                    <a:pt x="2185161" y="5067300"/>
                  </a:lnTo>
                  <a:lnTo>
                    <a:pt x="2138350" y="5080000"/>
                  </a:lnTo>
                  <a:close/>
                </a:path>
                <a:path w="4357370" h="5105400">
                  <a:moveTo>
                    <a:pt x="2043931" y="5092700"/>
                  </a:moveTo>
                  <a:lnTo>
                    <a:pt x="1563316" y="5092700"/>
                  </a:lnTo>
                  <a:lnTo>
                    <a:pt x="1515977" y="5080000"/>
                  </a:lnTo>
                  <a:lnTo>
                    <a:pt x="2091270" y="5080000"/>
                  </a:lnTo>
                  <a:lnTo>
                    <a:pt x="2043931" y="5092700"/>
                  </a:lnTo>
                  <a:close/>
                </a:path>
                <a:path w="4357370" h="5105400">
                  <a:moveTo>
                    <a:pt x="1852140" y="5105400"/>
                  </a:moveTo>
                  <a:lnTo>
                    <a:pt x="1755108" y="5105400"/>
                  </a:lnTo>
                  <a:lnTo>
                    <a:pt x="1706810" y="5092700"/>
                  </a:lnTo>
                  <a:lnTo>
                    <a:pt x="1900437" y="5092700"/>
                  </a:lnTo>
                  <a:lnTo>
                    <a:pt x="1852140" y="5105400"/>
                  </a:lnTo>
                  <a:close/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84356"/>
              <a:ext cx="4091599" cy="457200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4935910" y="5095960"/>
            <a:ext cx="993775" cy="993775"/>
          </a:xfrm>
          <a:custGeom>
            <a:rect l="l" t="t" r="r" b="b"/>
            <a:pathLst>
              <a:path w="993775" h="993775">
                <a:moveTo>
                  <a:pt x="993758" y="496879"/>
                </a:moveTo>
                <a:lnTo>
                  <a:pt x="0" y="496879"/>
                </a:lnTo>
                <a:lnTo>
                  <a:pt x="2275" y="449026"/>
                </a:lnTo>
                <a:lnTo>
                  <a:pt x="8960" y="402460"/>
                </a:lnTo>
                <a:lnTo>
                  <a:pt x="19847" y="357389"/>
                </a:lnTo>
                <a:lnTo>
                  <a:pt x="34728" y="314022"/>
                </a:lnTo>
                <a:lnTo>
                  <a:pt x="53395" y="272566"/>
                </a:lnTo>
                <a:lnTo>
                  <a:pt x="75639" y="233230"/>
                </a:lnTo>
                <a:lnTo>
                  <a:pt x="101252" y="196223"/>
                </a:lnTo>
                <a:lnTo>
                  <a:pt x="130026" y="161751"/>
                </a:lnTo>
                <a:lnTo>
                  <a:pt x="161753" y="130024"/>
                </a:lnTo>
                <a:lnTo>
                  <a:pt x="196225" y="101250"/>
                </a:lnTo>
                <a:lnTo>
                  <a:pt x="233233" y="75637"/>
                </a:lnTo>
                <a:lnTo>
                  <a:pt x="272569" y="53393"/>
                </a:lnTo>
                <a:lnTo>
                  <a:pt x="314025" y="34727"/>
                </a:lnTo>
                <a:lnTo>
                  <a:pt x="357393" y="19846"/>
                </a:lnTo>
                <a:lnTo>
                  <a:pt x="402465" y="8959"/>
                </a:lnTo>
                <a:lnTo>
                  <a:pt x="449037" y="2274"/>
                </a:lnTo>
                <a:lnTo>
                  <a:pt x="496879" y="0"/>
                </a:lnTo>
                <a:lnTo>
                  <a:pt x="544734" y="2275"/>
                </a:lnTo>
                <a:lnTo>
                  <a:pt x="591299" y="8959"/>
                </a:lnTo>
                <a:lnTo>
                  <a:pt x="636369" y="19847"/>
                </a:lnTo>
                <a:lnTo>
                  <a:pt x="679736" y="34727"/>
                </a:lnTo>
                <a:lnTo>
                  <a:pt x="721192" y="53394"/>
                </a:lnTo>
                <a:lnTo>
                  <a:pt x="760527" y="75638"/>
                </a:lnTo>
                <a:lnTo>
                  <a:pt x="797535" y="101251"/>
                </a:lnTo>
                <a:lnTo>
                  <a:pt x="832006" y="130025"/>
                </a:lnTo>
                <a:lnTo>
                  <a:pt x="863733" y="161752"/>
                </a:lnTo>
                <a:lnTo>
                  <a:pt x="892507" y="196224"/>
                </a:lnTo>
                <a:lnTo>
                  <a:pt x="918120" y="233231"/>
                </a:lnTo>
                <a:lnTo>
                  <a:pt x="940364" y="272567"/>
                </a:lnTo>
                <a:lnTo>
                  <a:pt x="959030" y="314023"/>
                </a:lnTo>
                <a:lnTo>
                  <a:pt x="973911" y="357390"/>
                </a:lnTo>
                <a:lnTo>
                  <a:pt x="984798" y="402461"/>
                </a:lnTo>
                <a:lnTo>
                  <a:pt x="991483" y="449027"/>
                </a:lnTo>
                <a:lnTo>
                  <a:pt x="993758" y="496879"/>
                </a:lnTo>
                <a:close/>
              </a:path>
              <a:path w="993775" h="993775">
                <a:moveTo>
                  <a:pt x="496879" y="993757"/>
                </a:moveTo>
                <a:lnTo>
                  <a:pt x="449026" y="991483"/>
                </a:lnTo>
                <a:lnTo>
                  <a:pt x="402460" y="984798"/>
                </a:lnTo>
                <a:lnTo>
                  <a:pt x="357390" y="973911"/>
                </a:lnTo>
                <a:lnTo>
                  <a:pt x="314022" y="959030"/>
                </a:lnTo>
                <a:lnTo>
                  <a:pt x="272567" y="940363"/>
                </a:lnTo>
                <a:lnTo>
                  <a:pt x="233231" y="918120"/>
                </a:lnTo>
                <a:lnTo>
                  <a:pt x="196223" y="892506"/>
                </a:lnTo>
                <a:lnTo>
                  <a:pt x="161752" y="863732"/>
                </a:lnTo>
                <a:lnTo>
                  <a:pt x="130025" y="832005"/>
                </a:lnTo>
                <a:lnTo>
                  <a:pt x="101251" y="797534"/>
                </a:lnTo>
                <a:lnTo>
                  <a:pt x="75638" y="760526"/>
                </a:lnTo>
                <a:lnTo>
                  <a:pt x="53394" y="721191"/>
                </a:lnTo>
                <a:lnTo>
                  <a:pt x="34727" y="679735"/>
                </a:lnTo>
                <a:lnTo>
                  <a:pt x="19846" y="636368"/>
                </a:lnTo>
                <a:lnTo>
                  <a:pt x="8959" y="591297"/>
                </a:lnTo>
                <a:lnTo>
                  <a:pt x="2274" y="544731"/>
                </a:lnTo>
                <a:lnTo>
                  <a:pt x="0" y="496878"/>
                </a:lnTo>
                <a:lnTo>
                  <a:pt x="993758" y="496879"/>
                </a:lnTo>
                <a:lnTo>
                  <a:pt x="991483" y="544731"/>
                </a:lnTo>
                <a:lnTo>
                  <a:pt x="984798" y="591297"/>
                </a:lnTo>
                <a:lnTo>
                  <a:pt x="973911" y="636368"/>
                </a:lnTo>
                <a:lnTo>
                  <a:pt x="959030" y="679735"/>
                </a:lnTo>
                <a:lnTo>
                  <a:pt x="940364" y="721191"/>
                </a:lnTo>
                <a:lnTo>
                  <a:pt x="918120" y="760526"/>
                </a:lnTo>
                <a:lnTo>
                  <a:pt x="892507" y="797534"/>
                </a:lnTo>
                <a:lnTo>
                  <a:pt x="863732" y="832006"/>
                </a:lnTo>
                <a:lnTo>
                  <a:pt x="832006" y="863732"/>
                </a:lnTo>
                <a:lnTo>
                  <a:pt x="797534" y="892507"/>
                </a:lnTo>
                <a:lnTo>
                  <a:pt x="760527" y="918120"/>
                </a:lnTo>
                <a:lnTo>
                  <a:pt x="721191" y="940364"/>
                </a:lnTo>
                <a:lnTo>
                  <a:pt x="679735" y="959030"/>
                </a:lnTo>
                <a:lnTo>
                  <a:pt x="636368" y="973911"/>
                </a:lnTo>
                <a:lnTo>
                  <a:pt x="591297" y="984798"/>
                </a:lnTo>
                <a:lnTo>
                  <a:pt x="544732" y="991483"/>
                </a:lnTo>
                <a:lnTo>
                  <a:pt x="496879" y="993757"/>
                </a:lnTo>
                <a:close/>
              </a:path>
            </a:pathLst>
          </a:custGeom>
          <a:solidFill>
            <a:srgbClr val="EB55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256718" y="5401831"/>
            <a:ext cx="389255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 spc="-25">
                <a:solidFill>
                  <a:srgbClr val="FFFFFF"/>
                </a:solidFill>
                <a:latin typeface="微软雅黑"/>
                <a:cs typeface="微软雅黑"/>
              </a:rPr>
              <a:t>03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5696" y="5042043"/>
            <a:ext cx="5267960" cy="1081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EB554D"/>
                </a:solidFill>
                <a:latin typeface="微软雅黑"/>
                <a:cs typeface="微软雅黑"/>
              </a:rPr>
              <a:t>发展趋势</a:t>
            </a:r>
            <a:endParaRPr sz="16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985"/>
              </a:spcBef>
            </a:pPr>
            <a:r>
              <a:rPr sz="1500">
                <a:latin typeface="微软雅黑"/>
                <a:cs typeface="微软雅黑"/>
              </a:rPr>
              <a:t>数字化、国际化、专业化是期刊市场未来的发展趋势，如</a:t>
            </a:r>
            <a:r>
              <a:rPr sz="1500" spc="-10">
                <a:latin typeface="微软雅黑"/>
                <a:cs typeface="微软雅黑"/>
              </a:rPr>
              <a:t>OA</a:t>
            </a:r>
            <a:r>
              <a:rPr sz="1500" spc="-50">
                <a:latin typeface="微软雅黑"/>
                <a:cs typeface="微软雅黑"/>
              </a:rPr>
              <a:t>期</a:t>
            </a:r>
            <a:r>
              <a:rPr sz="1500" spc="-5">
                <a:latin typeface="微软雅黑"/>
                <a:cs typeface="微软雅黑"/>
              </a:rPr>
              <a:t>刊逐渐受到学术界的认可和欢迎。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35910" y="1819580"/>
            <a:ext cx="993775" cy="993775"/>
          </a:xfrm>
          <a:custGeom>
            <a:rect l="l" t="t" r="r" b="b"/>
            <a:pathLst>
              <a:path w="993775" h="993775">
                <a:moveTo>
                  <a:pt x="993758" y="496879"/>
                </a:moveTo>
                <a:lnTo>
                  <a:pt x="0" y="496879"/>
                </a:lnTo>
                <a:lnTo>
                  <a:pt x="2275" y="449026"/>
                </a:lnTo>
                <a:lnTo>
                  <a:pt x="8960" y="402460"/>
                </a:lnTo>
                <a:lnTo>
                  <a:pt x="19847" y="357389"/>
                </a:lnTo>
                <a:lnTo>
                  <a:pt x="34728" y="314022"/>
                </a:lnTo>
                <a:lnTo>
                  <a:pt x="53395" y="272566"/>
                </a:lnTo>
                <a:lnTo>
                  <a:pt x="75639" y="233230"/>
                </a:lnTo>
                <a:lnTo>
                  <a:pt x="101252" y="196223"/>
                </a:lnTo>
                <a:lnTo>
                  <a:pt x="130026" y="161751"/>
                </a:lnTo>
                <a:lnTo>
                  <a:pt x="161753" y="130024"/>
                </a:lnTo>
                <a:lnTo>
                  <a:pt x="196225" y="101250"/>
                </a:lnTo>
                <a:lnTo>
                  <a:pt x="233233" y="75637"/>
                </a:lnTo>
                <a:lnTo>
                  <a:pt x="272569" y="53393"/>
                </a:lnTo>
                <a:lnTo>
                  <a:pt x="314024" y="34727"/>
                </a:lnTo>
                <a:lnTo>
                  <a:pt x="357392" y="19846"/>
                </a:lnTo>
                <a:lnTo>
                  <a:pt x="402463" y="8959"/>
                </a:lnTo>
                <a:lnTo>
                  <a:pt x="449033" y="2274"/>
                </a:lnTo>
                <a:lnTo>
                  <a:pt x="496879" y="0"/>
                </a:lnTo>
                <a:lnTo>
                  <a:pt x="544733" y="2274"/>
                </a:lnTo>
                <a:lnTo>
                  <a:pt x="591298" y="8959"/>
                </a:lnTo>
                <a:lnTo>
                  <a:pt x="636369" y="19846"/>
                </a:lnTo>
                <a:lnTo>
                  <a:pt x="679736" y="34727"/>
                </a:lnTo>
                <a:lnTo>
                  <a:pt x="721191" y="53394"/>
                </a:lnTo>
                <a:lnTo>
                  <a:pt x="760527" y="75638"/>
                </a:lnTo>
                <a:lnTo>
                  <a:pt x="797535" y="101251"/>
                </a:lnTo>
                <a:lnTo>
                  <a:pt x="832006" y="130025"/>
                </a:lnTo>
                <a:lnTo>
                  <a:pt x="863733" y="161752"/>
                </a:lnTo>
                <a:lnTo>
                  <a:pt x="892507" y="196223"/>
                </a:lnTo>
                <a:lnTo>
                  <a:pt x="918120" y="233231"/>
                </a:lnTo>
                <a:lnTo>
                  <a:pt x="940364" y="272567"/>
                </a:lnTo>
                <a:lnTo>
                  <a:pt x="959030" y="314023"/>
                </a:lnTo>
                <a:lnTo>
                  <a:pt x="973911" y="357390"/>
                </a:lnTo>
                <a:lnTo>
                  <a:pt x="984798" y="402460"/>
                </a:lnTo>
                <a:lnTo>
                  <a:pt x="991483" y="449026"/>
                </a:lnTo>
                <a:lnTo>
                  <a:pt x="993758" y="496879"/>
                </a:lnTo>
                <a:close/>
              </a:path>
              <a:path w="993775" h="993775">
                <a:moveTo>
                  <a:pt x="496879" y="993757"/>
                </a:moveTo>
                <a:lnTo>
                  <a:pt x="449026" y="991483"/>
                </a:lnTo>
                <a:lnTo>
                  <a:pt x="402460" y="984798"/>
                </a:lnTo>
                <a:lnTo>
                  <a:pt x="357390" y="973911"/>
                </a:lnTo>
                <a:lnTo>
                  <a:pt x="314022" y="959030"/>
                </a:lnTo>
                <a:lnTo>
                  <a:pt x="272567" y="940364"/>
                </a:lnTo>
                <a:lnTo>
                  <a:pt x="233231" y="918120"/>
                </a:lnTo>
                <a:lnTo>
                  <a:pt x="196223" y="892506"/>
                </a:lnTo>
                <a:lnTo>
                  <a:pt x="161752" y="863732"/>
                </a:lnTo>
                <a:lnTo>
                  <a:pt x="130025" y="832005"/>
                </a:lnTo>
                <a:lnTo>
                  <a:pt x="101251" y="797534"/>
                </a:lnTo>
                <a:lnTo>
                  <a:pt x="75638" y="760526"/>
                </a:lnTo>
                <a:lnTo>
                  <a:pt x="53394" y="721191"/>
                </a:lnTo>
                <a:lnTo>
                  <a:pt x="34727" y="679735"/>
                </a:lnTo>
                <a:lnTo>
                  <a:pt x="19846" y="636368"/>
                </a:lnTo>
                <a:lnTo>
                  <a:pt x="8959" y="591297"/>
                </a:lnTo>
                <a:lnTo>
                  <a:pt x="2274" y="544731"/>
                </a:lnTo>
                <a:lnTo>
                  <a:pt x="0" y="496879"/>
                </a:lnTo>
                <a:lnTo>
                  <a:pt x="993758" y="496879"/>
                </a:lnTo>
                <a:lnTo>
                  <a:pt x="991483" y="544731"/>
                </a:lnTo>
                <a:lnTo>
                  <a:pt x="984798" y="591297"/>
                </a:lnTo>
                <a:lnTo>
                  <a:pt x="973911" y="636368"/>
                </a:lnTo>
                <a:lnTo>
                  <a:pt x="959030" y="679735"/>
                </a:lnTo>
                <a:lnTo>
                  <a:pt x="940364" y="721191"/>
                </a:lnTo>
                <a:lnTo>
                  <a:pt x="918120" y="760526"/>
                </a:lnTo>
                <a:lnTo>
                  <a:pt x="892506" y="797534"/>
                </a:lnTo>
                <a:lnTo>
                  <a:pt x="863732" y="832006"/>
                </a:lnTo>
                <a:lnTo>
                  <a:pt x="832006" y="863732"/>
                </a:lnTo>
                <a:lnTo>
                  <a:pt x="797534" y="892506"/>
                </a:lnTo>
                <a:lnTo>
                  <a:pt x="760527" y="918120"/>
                </a:lnTo>
                <a:lnTo>
                  <a:pt x="721191" y="940364"/>
                </a:lnTo>
                <a:lnTo>
                  <a:pt x="679735" y="959030"/>
                </a:lnTo>
                <a:lnTo>
                  <a:pt x="636368" y="973911"/>
                </a:lnTo>
                <a:lnTo>
                  <a:pt x="591297" y="984798"/>
                </a:lnTo>
                <a:lnTo>
                  <a:pt x="544732" y="991483"/>
                </a:lnTo>
                <a:lnTo>
                  <a:pt x="496879" y="993757"/>
                </a:lnTo>
                <a:close/>
              </a:path>
            </a:pathLst>
          </a:custGeom>
          <a:solidFill>
            <a:srgbClr val="EB55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56718" y="2130404"/>
            <a:ext cx="389255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 spc="-25">
                <a:solidFill>
                  <a:srgbClr val="FFFFFF"/>
                </a:solidFill>
                <a:latin typeface="微软雅黑"/>
                <a:cs typeface="微软雅黑"/>
              </a:rPr>
              <a:t>01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85696" y="1729087"/>
            <a:ext cx="5168900" cy="1057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EB554D"/>
                </a:solidFill>
                <a:latin typeface="微软雅黑"/>
                <a:cs typeface="微软雅黑"/>
              </a:rPr>
              <a:t>市场规模</a:t>
            </a:r>
            <a:endParaRPr sz="16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795"/>
              </a:spcBef>
            </a:pPr>
            <a:r>
              <a:rPr sz="1500" spc="-5">
                <a:latin typeface="微软雅黑"/>
                <a:cs typeface="微软雅黑"/>
              </a:rPr>
              <a:t>期刊市场相对稳定，市场规模变化不大，但学术期刊市场发展</a:t>
            </a:r>
            <a:r>
              <a:rPr sz="1500" spc="-20">
                <a:latin typeface="微软雅黑"/>
                <a:cs typeface="微软雅黑"/>
              </a:rPr>
              <a:t>较快。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35910" y="3457770"/>
            <a:ext cx="993775" cy="993775"/>
          </a:xfrm>
          <a:custGeom>
            <a:rect l="l" t="t" r="r" b="b"/>
            <a:pathLst>
              <a:path w="993775" h="993775">
                <a:moveTo>
                  <a:pt x="993758" y="496879"/>
                </a:moveTo>
                <a:lnTo>
                  <a:pt x="0" y="496879"/>
                </a:lnTo>
                <a:lnTo>
                  <a:pt x="2275" y="449026"/>
                </a:lnTo>
                <a:lnTo>
                  <a:pt x="8960" y="402460"/>
                </a:lnTo>
                <a:lnTo>
                  <a:pt x="19847" y="357389"/>
                </a:lnTo>
                <a:lnTo>
                  <a:pt x="34728" y="314022"/>
                </a:lnTo>
                <a:lnTo>
                  <a:pt x="53395" y="272566"/>
                </a:lnTo>
                <a:lnTo>
                  <a:pt x="75639" y="233230"/>
                </a:lnTo>
                <a:lnTo>
                  <a:pt x="101252" y="196223"/>
                </a:lnTo>
                <a:lnTo>
                  <a:pt x="130026" y="161751"/>
                </a:lnTo>
                <a:lnTo>
                  <a:pt x="161753" y="130024"/>
                </a:lnTo>
                <a:lnTo>
                  <a:pt x="196225" y="101250"/>
                </a:lnTo>
                <a:lnTo>
                  <a:pt x="233233" y="75637"/>
                </a:lnTo>
                <a:lnTo>
                  <a:pt x="272569" y="53393"/>
                </a:lnTo>
                <a:lnTo>
                  <a:pt x="314025" y="34727"/>
                </a:lnTo>
                <a:lnTo>
                  <a:pt x="357393" y="19846"/>
                </a:lnTo>
                <a:lnTo>
                  <a:pt x="402465" y="8959"/>
                </a:lnTo>
                <a:lnTo>
                  <a:pt x="449037" y="2274"/>
                </a:lnTo>
                <a:lnTo>
                  <a:pt x="496879" y="0"/>
                </a:lnTo>
                <a:lnTo>
                  <a:pt x="544734" y="2275"/>
                </a:lnTo>
                <a:lnTo>
                  <a:pt x="591299" y="8959"/>
                </a:lnTo>
                <a:lnTo>
                  <a:pt x="636369" y="19847"/>
                </a:lnTo>
                <a:lnTo>
                  <a:pt x="679736" y="34727"/>
                </a:lnTo>
                <a:lnTo>
                  <a:pt x="721192" y="53394"/>
                </a:lnTo>
                <a:lnTo>
                  <a:pt x="760527" y="75638"/>
                </a:lnTo>
                <a:lnTo>
                  <a:pt x="797535" y="101251"/>
                </a:lnTo>
                <a:lnTo>
                  <a:pt x="832006" y="130025"/>
                </a:lnTo>
                <a:lnTo>
                  <a:pt x="863733" y="161752"/>
                </a:lnTo>
                <a:lnTo>
                  <a:pt x="892507" y="196224"/>
                </a:lnTo>
                <a:lnTo>
                  <a:pt x="918120" y="233231"/>
                </a:lnTo>
                <a:lnTo>
                  <a:pt x="940364" y="272567"/>
                </a:lnTo>
                <a:lnTo>
                  <a:pt x="959030" y="314023"/>
                </a:lnTo>
                <a:lnTo>
                  <a:pt x="973911" y="357390"/>
                </a:lnTo>
                <a:lnTo>
                  <a:pt x="984798" y="402461"/>
                </a:lnTo>
                <a:lnTo>
                  <a:pt x="991483" y="449027"/>
                </a:lnTo>
                <a:lnTo>
                  <a:pt x="993758" y="496879"/>
                </a:lnTo>
                <a:close/>
              </a:path>
              <a:path w="993775" h="993775">
                <a:moveTo>
                  <a:pt x="496879" y="993757"/>
                </a:moveTo>
                <a:lnTo>
                  <a:pt x="449026" y="991483"/>
                </a:lnTo>
                <a:lnTo>
                  <a:pt x="402460" y="984798"/>
                </a:lnTo>
                <a:lnTo>
                  <a:pt x="357390" y="973911"/>
                </a:lnTo>
                <a:lnTo>
                  <a:pt x="314022" y="959030"/>
                </a:lnTo>
                <a:lnTo>
                  <a:pt x="272567" y="940363"/>
                </a:lnTo>
                <a:lnTo>
                  <a:pt x="233231" y="918120"/>
                </a:lnTo>
                <a:lnTo>
                  <a:pt x="196223" y="892506"/>
                </a:lnTo>
                <a:lnTo>
                  <a:pt x="161752" y="863732"/>
                </a:lnTo>
                <a:lnTo>
                  <a:pt x="130025" y="832005"/>
                </a:lnTo>
                <a:lnTo>
                  <a:pt x="101251" y="797534"/>
                </a:lnTo>
                <a:lnTo>
                  <a:pt x="75638" y="760526"/>
                </a:lnTo>
                <a:lnTo>
                  <a:pt x="53394" y="721191"/>
                </a:lnTo>
                <a:lnTo>
                  <a:pt x="34727" y="679735"/>
                </a:lnTo>
                <a:lnTo>
                  <a:pt x="19846" y="636368"/>
                </a:lnTo>
                <a:lnTo>
                  <a:pt x="8959" y="591297"/>
                </a:lnTo>
                <a:lnTo>
                  <a:pt x="2274" y="544731"/>
                </a:lnTo>
                <a:lnTo>
                  <a:pt x="0" y="496878"/>
                </a:lnTo>
                <a:lnTo>
                  <a:pt x="993758" y="496879"/>
                </a:lnTo>
                <a:lnTo>
                  <a:pt x="991483" y="544731"/>
                </a:lnTo>
                <a:lnTo>
                  <a:pt x="984798" y="591297"/>
                </a:lnTo>
                <a:lnTo>
                  <a:pt x="973911" y="636368"/>
                </a:lnTo>
                <a:lnTo>
                  <a:pt x="959030" y="679735"/>
                </a:lnTo>
                <a:lnTo>
                  <a:pt x="940364" y="721191"/>
                </a:lnTo>
                <a:lnTo>
                  <a:pt x="918120" y="760526"/>
                </a:lnTo>
                <a:lnTo>
                  <a:pt x="892507" y="797534"/>
                </a:lnTo>
                <a:lnTo>
                  <a:pt x="863732" y="832006"/>
                </a:lnTo>
                <a:lnTo>
                  <a:pt x="832006" y="863732"/>
                </a:lnTo>
                <a:lnTo>
                  <a:pt x="797534" y="892507"/>
                </a:lnTo>
                <a:lnTo>
                  <a:pt x="760527" y="918120"/>
                </a:lnTo>
                <a:lnTo>
                  <a:pt x="721191" y="940364"/>
                </a:lnTo>
                <a:lnTo>
                  <a:pt x="679735" y="959030"/>
                </a:lnTo>
                <a:lnTo>
                  <a:pt x="636368" y="973911"/>
                </a:lnTo>
                <a:lnTo>
                  <a:pt x="591297" y="984798"/>
                </a:lnTo>
                <a:lnTo>
                  <a:pt x="544732" y="991483"/>
                </a:lnTo>
                <a:lnTo>
                  <a:pt x="496879" y="993757"/>
                </a:lnTo>
                <a:close/>
              </a:path>
            </a:pathLst>
          </a:custGeom>
          <a:solidFill>
            <a:srgbClr val="EB55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256718" y="3763641"/>
            <a:ext cx="389255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 spc="-25">
                <a:solidFill>
                  <a:srgbClr val="FFFFFF"/>
                </a:solidFill>
                <a:latin typeface="微软雅黑"/>
                <a:cs typeface="微软雅黑"/>
              </a:rPr>
              <a:t>02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85696" y="3379469"/>
            <a:ext cx="5168900" cy="1069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10">
                <a:solidFill>
                  <a:srgbClr val="EB554D"/>
                </a:solidFill>
                <a:latin typeface="微软雅黑"/>
                <a:cs typeface="微软雅黑"/>
              </a:rPr>
              <a:t>市场竞争格局</a:t>
            </a:r>
            <a:endParaRPr sz="16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890"/>
              </a:spcBef>
            </a:pPr>
            <a:r>
              <a:rPr sz="1500" spc="-5">
                <a:latin typeface="微软雅黑"/>
                <a:cs typeface="微软雅黑"/>
              </a:rPr>
              <a:t>期刊市场竞争激烈，主要集中在几家大型出版商。同时，开放存取期刊逐渐成为学术期刊市场的新趋势。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5" name="object 1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2311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期刊市场分析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3776917" y="3720617"/>
            <a:ext cx="4640580" cy="1971039"/>
            <a:chOff x="3776917" y="3720617"/>
            <a:chExt cx="4640580" cy="1971039"/>
          </a:xfrm>
        </p:grpSpPr>
        <p:sp>
          <p:nvSpPr>
            <p:cNvPr id="3" name="object 3"/>
            <p:cNvSpPr/>
            <p:nvPr/>
          </p:nvSpPr>
          <p:spPr>
            <a:xfrm>
              <a:off x="5012266" y="3720617"/>
              <a:ext cx="2167890" cy="1834514"/>
            </a:xfrm>
            <a:custGeom>
              <a:rect l="l" t="t" r="r" b="b"/>
              <a:pathLst>
                <a:path w="2167890" h="1834514">
                  <a:moveTo>
                    <a:pt x="1083733" y="1834100"/>
                  </a:moveTo>
                  <a:lnTo>
                    <a:pt x="0" y="0"/>
                  </a:lnTo>
                  <a:lnTo>
                    <a:pt x="2167466" y="0"/>
                  </a:lnTo>
                  <a:lnTo>
                    <a:pt x="1083733" y="1834100"/>
                  </a:lnTo>
                  <a:close/>
                </a:path>
              </a:pathLst>
            </a:custGeom>
            <a:solidFill>
              <a:srgbClr val="8C161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776916" y="3865016"/>
              <a:ext cx="4640580" cy="1826895"/>
            </a:xfrm>
            <a:custGeom>
              <a:rect l="l" t="t" r="r" b="b"/>
              <a:pathLst>
                <a:path w="4640580" h="1826895">
                  <a:moveTo>
                    <a:pt x="2167458" y="1826285"/>
                  </a:moveTo>
                  <a:lnTo>
                    <a:pt x="1083729" y="0"/>
                  </a:lnTo>
                  <a:lnTo>
                    <a:pt x="0" y="1826285"/>
                  </a:lnTo>
                  <a:lnTo>
                    <a:pt x="2167458" y="1826285"/>
                  </a:lnTo>
                  <a:close/>
                </a:path>
                <a:path w="4640580" h="1826895">
                  <a:moveTo>
                    <a:pt x="4640237" y="1826285"/>
                  </a:moveTo>
                  <a:lnTo>
                    <a:pt x="3556508" y="0"/>
                  </a:lnTo>
                  <a:lnTo>
                    <a:pt x="2472779" y="1826285"/>
                  </a:lnTo>
                  <a:lnTo>
                    <a:pt x="4640237" y="1826285"/>
                  </a:lnTo>
                  <a:close/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5012266" y="1711093"/>
            <a:ext cx="2167890" cy="1831975"/>
            <a:chOff x="5012266" y="1711093"/>
            <a:chExt cx="2167890" cy="1831975"/>
          </a:xfrm>
        </p:grpSpPr>
        <p:sp>
          <p:nvSpPr>
            <p:cNvPr id="6" name="object 6"/>
            <p:cNvSpPr/>
            <p:nvPr/>
          </p:nvSpPr>
          <p:spPr>
            <a:xfrm>
              <a:off x="5012266" y="1711093"/>
              <a:ext cx="2167890" cy="1826895"/>
            </a:xfrm>
            <a:custGeom>
              <a:rect l="l" t="t" r="r" b="b"/>
              <a:pathLst>
                <a:path w="2167890" h="1826895">
                  <a:moveTo>
                    <a:pt x="2167466" y="1826279"/>
                  </a:moveTo>
                  <a:lnTo>
                    <a:pt x="0" y="1826279"/>
                  </a:lnTo>
                  <a:lnTo>
                    <a:pt x="1083733" y="0"/>
                  </a:lnTo>
                  <a:lnTo>
                    <a:pt x="2167466" y="1826279"/>
                  </a:lnTo>
                  <a:close/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743787" y="3022600"/>
              <a:ext cx="704850" cy="520700"/>
            </a:xfrm>
            <a:custGeom>
              <a:rect l="l" t="t" r="r" b="b"/>
              <a:pathLst>
                <a:path w="704850" h="520700">
                  <a:moveTo>
                    <a:pt x="528320" y="520192"/>
                  </a:moveTo>
                  <a:lnTo>
                    <a:pt x="176106" y="520192"/>
                  </a:lnTo>
                  <a:lnTo>
                    <a:pt x="176106" y="260095"/>
                  </a:lnTo>
                  <a:lnTo>
                    <a:pt x="0" y="260095"/>
                  </a:lnTo>
                  <a:lnTo>
                    <a:pt x="352213" y="0"/>
                  </a:lnTo>
                  <a:lnTo>
                    <a:pt x="704427" y="260095"/>
                  </a:lnTo>
                  <a:lnTo>
                    <a:pt x="528320" y="260095"/>
                  </a:lnTo>
                  <a:lnTo>
                    <a:pt x="528320" y="520192"/>
                  </a:lnTo>
                  <a:close/>
                </a:path>
              </a:pathLst>
            </a:custGeom>
            <a:solidFill>
              <a:srgbClr val="FFF5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6627667" y="4632503"/>
            <a:ext cx="537210" cy="604520"/>
          </a:xfrm>
          <a:custGeom>
            <a:rect l="l" t="t" r="r" b="b"/>
            <a:pathLst>
              <a:path w="537209" h="604520">
                <a:moveTo>
                  <a:pt x="0" y="319014"/>
                </a:moveTo>
                <a:lnTo>
                  <a:pt x="181333" y="17066"/>
                </a:lnTo>
                <a:lnTo>
                  <a:pt x="404310" y="150974"/>
                </a:lnTo>
                <a:lnTo>
                  <a:pt x="494977" y="0"/>
                </a:lnTo>
                <a:lnTo>
                  <a:pt x="536620" y="435855"/>
                </a:lnTo>
                <a:lnTo>
                  <a:pt x="132309" y="603896"/>
                </a:lnTo>
                <a:lnTo>
                  <a:pt x="222976" y="452921"/>
                </a:lnTo>
                <a:lnTo>
                  <a:pt x="0" y="319014"/>
                </a:lnTo>
                <a:close/>
              </a:path>
            </a:pathLst>
          </a:custGeom>
          <a:solidFill>
            <a:srgbClr val="FFF5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38631" y="4614591"/>
            <a:ext cx="538480" cy="608330"/>
          </a:xfrm>
          <a:custGeom>
            <a:rect l="l" t="t" r="r" b="b"/>
            <a:pathLst>
              <a:path w="538479" h="608329">
                <a:moveTo>
                  <a:pt x="359898" y="20535"/>
                </a:moveTo>
                <a:lnTo>
                  <a:pt x="537880" y="324470"/>
                </a:lnTo>
                <a:lnTo>
                  <a:pt x="313435" y="455903"/>
                </a:lnTo>
                <a:lnTo>
                  <a:pt x="402426" y="607871"/>
                </a:lnTo>
                <a:lnTo>
                  <a:pt x="0" y="435368"/>
                </a:lnTo>
                <a:lnTo>
                  <a:pt x="46463" y="0"/>
                </a:lnTo>
                <a:lnTo>
                  <a:pt x="135454" y="151967"/>
                </a:lnTo>
                <a:lnTo>
                  <a:pt x="359898" y="20535"/>
                </a:lnTo>
                <a:close/>
              </a:path>
            </a:pathLst>
          </a:custGeom>
          <a:solidFill>
            <a:srgbClr val="FFF5E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6818376" y="3216316"/>
            <a:ext cx="4231005" cy="151765"/>
            <a:chOff x="6818376" y="3216316"/>
            <a:chExt cx="4231005" cy="151765"/>
          </a:xfrm>
        </p:grpSpPr>
        <p:sp>
          <p:nvSpPr>
            <p:cNvPr id="11" name="object 11"/>
            <p:cNvSpPr/>
            <p:nvPr/>
          </p:nvSpPr>
          <p:spPr>
            <a:xfrm>
              <a:off x="6818376" y="3284051"/>
              <a:ext cx="4107815" cy="0"/>
            </a:xfrm>
            <a:custGeom>
              <a:rect l="l" t="t" r="r" b="b"/>
              <a:pathLst>
                <a:path w="4107815">
                  <a:moveTo>
                    <a:pt x="4107349" y="0"/>
                  </a:moveTo>
                  <a:lnTo>
                    <a:pt x="0" y="0"/>
                  </a:lnTo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818376" y="3284051"/>
              <a:ext cx="4107815" cy="0"/>
            </a:xfrm>
            <a:custGeom>
              <a:rect l="l" t="t" r="r" b="b"/>
              <a:pathLst>
                <a:path w="4107815">
                  <a:moveTo>
                    <a:pt x="0" y="0"/>
                  </a:moveTo>
                  <a:lnTo>
                    <a:pt x="4107349" y="0"/>
                  </a:lnTo>
                </a:path>
              </a:pathLst>
            </a:custGeom>
            <a:ln w="9525">
              <a:solidFill>
                <a:srgbClr val="EB554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0897276" y="3216316"/>
              <a:ext cx="151723" cy="15172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107448" y="1358390"/>
            <a:ext cx="179705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EB554D"/>
                </a:solidFill>
                <a:latin typeface="微软雅黑"/>
                <a:cs typeface="微软雅黑"/>
              </a:rPr>
              <a:t>市场竞争格</a:t>
            </a:r>
            <a:r>
              <a:rPr sz="2300" b="1" spc="-50">
                <a:solidFill>
                  <a:srgbClr val="EB554D"/>
                </a:solidFill>
                <a:latin typeface="微软雅黑"/>
                <a:cs typeface="微软雅黑"/>
              </a:rPr>
              <a:t>局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07449" y="2122200"/>
            <a:ext cx="3968750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报纸市场竞争激烈，主要集中在几家大型报业集团。同时，地方性报纸和行业报纸也有一定市场份额。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40458" y="3652519"/>
            <a:ext cx="120650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EB554D"/>
                </a:solidFill>
                <a:latin typeface="微软雅黑"/>
                <a:cs typeface="微软雅黑"/>
              </a:rPr>
              <a:t>发展趋</a:t>
            </a:r>
            <a:r>
              <a:rPr sz="2300" b="1" spc="-50">
                <a:solidFill>
                  <a:srgbClr val="EB554D"/>
                </a:solidFill>
                <a:latin typeface="微软雅黑"/>
                <a:cs typeface="微软雅黑"/>
              </a:rPr>
              <a:t>势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52651" y="4504372"/>
            <a:ext cx="328295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数字化、多媒体化、社区化是报纸市场未来的发展趋势，如电子报、手机报等新型报纸形式逐渐受到消费者欢迎。</a:t>
            </a:r>
            <a:endParaRPr sz="1350">
              <a:latin typeface="微软雅黑"/>
              <a:cs typeface="微软雅黑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345622" y="5559890"/>
            <a:ext cx="4231005" cy="151765"/>
            <a:chOff x="7345622" y="5559890"/>
            <a:chExt cx="4231005" cy="151765"/>
          </a:xfrm>
        </p:grpSpPr>
        <p:sp>
          <p:nvSpPr>
            <p:cNvPr id="19" name="object 19"/>
            <p:cNvSpPr/>
            <p:nvPr/>
          </p:nvSpPr>
          <p:spPr>
            <a:xfrm>
              <a:off x="7345622" y="5627623"/>
              <a:ext cx="4107815" cy="0"/>
            </a:xfrm>
            <a:custGeom>
              <a:rect l="l" t="t" r="r" b="b"/>
              <a:pathLst>
                <a:path w="4107815">
                  <a:moveTo>
                    <a:pt x="4107349" y="0"/>
                  </a:moveTo>
                  <a:lnTo>
                    <a:pt x="0" y="0"/>
                  </a:lnTo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345622" y="5627623"/>
              <a:ext cx="4107815" cy="0"/>
            </a:xfrm>
            <a:custGeom>
              <a:rect l="l" t="t" r="r" b="b"/>
              <a:pathLst>
                <a:path w="4107815">
                  <a:moveTo>
                    <a:pt x="0" y="0"/>
                  </a:moveTo>
                  <a:lnTo>
                    <a:pt x="4107349" y="0"/>
                  </a:lnTo>
                </a:path>
              </a:pathLst>
            </a:custGeom>
            <a:ln w="9525">
              <a:solidFill>
                <a:srgbClr val="EB554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1424522" y="5559890"/>
              <a:ext cx="151723" cy="151722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904944" y="4510023"/>
            <a:ext cx="3793490" cy="151765"/>
            <a:chOff x="904944" y="4510023"/>
            <a:chExt cx="3793490" cy="151765"/>
          </a:xfrm>
        </p:grpSpPr>
        <p:sp>
          <p:nvSpPr>
            <p:cNvPr id="23" name="object 23"/>
            <p:cNvSpPr/>
            <p:nvPr/>
          </p:nvSpPr>
          <p:spPr>
            <a:xfrm>
              <a:off x="904944" y="4589948"/>
              <a:ext cx="3793490" cy="0"/>
            </a:xfrm>
            <a:custGeom>
              <a:rect l="l" t="t" r="r" b="b"/>
              <a:pathLst>
                <a:path w="3793490">
                  <a:moveTo>
                    <a:pt x="3793067" y="0"/>
                  </a:moveTo>
                  <a:lnTo>
                    <a:pt x="0" y="0"/>
                  </a:lnTo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904944" y="4589948"/>
              <a:ext cx="3793490" cy="0"/>
            </a:xfrm>
            <a:custGeom>
              <a:rect l="l" t="t" r="r" b="b"/>
              <a:pathLst>
                <a:path w="3793490">
                  <a:moveTo>
                    <a:pt x="0" y="0"/>
                  </a:moveTo>
                  <a:lnTo>
                    <a:pt x="3793067" y="0"/>
                  </a:lnTo>
                </a:path>
              </a:pathLst>
            </a:custGeom>
            <a:ln w="9525">
              <a:solidFill>
                <a:srgbClr val="EB554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904945" y="4510023"/>
              <a:ext cx="151722" cy="151722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980130" y="2446743"/>
            <a:ext cx="120650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EB554D"/>
                </a:solidFill>
                <a:latin typeface="微软雅黑"/>
                <a:cs typeface="微软雅黑"/>
              </a:rPr>
              <a:t>市场规</a:t>
            </a:r>
            <a:r>
              <a:rPr sz="2300" b="1" spc="-50">
                <a:solidFill>
                  <a:srgbClr val="EB554D"/>
                </a:solidFill>
                <a:latin typeface="微软雅黑"/>
                <a:cs typeface="微软雅黑"/>
              </a:rPr>
              <a:t>模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0130" y="3298597"/>
            <a:ext cx="3282950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报纸市场规模逐年缩小，受到网络媒体的冲</a:t>
            </a:r>
            <a:r>
              <a:rPr sz="1350" spc="-15">
                <a:latin typeface="微软雅黑"/>
                <a:cs typeface="微软雅黑"/>
              </a:rPr>
              <a:t>击较大。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786411" y="4041306"/>
            <a:ext cx="662305" cy="579120"/>
          </a:xfrm>
          <a:custGeom>
            <a:rect l="l" t="t" r="r" b="b"/>
            <a:pathLst>
              <a:path w="662304" h="579120">
                <a:moveTo>
                  <a:pt x="330923" y="248176"/>
                </a:moveTo>
                <a:lnTo>
                  <a:pt x="0" y="165450"/>
                </a:lnTo>
                <a:lnTo>
                  <a:pt x="0" y="82725"/>
                </a:lnTo>
                <a:lnTo>
                  <a:pt x="330923" y="0"/>
                </a:lnTo>
                <a:lnTo>
                  <a:pt x="661803" y="82725"/>
                </a:lnTo>
                <a:lnTo>
                  <a:pt x="661803" y="165450"/>
                </a:lnTo>
                <a:lnTo>
                  <a:pt x="330923" y="248176"/>
                </a:lnTo>
                <a:close/>
              </a:path>
              <a:path w="662304" h="579120">
                <a:moveTo>
                  <a:pt x="330923" y="413627"/>
                </a:moveTo>
                <a:lnTo>
                  <a:pt x="0" y="330901"/>
                </a:lnTo>
                <a:lnTo>
                  <a:pt x="0" y="248176"/>
                </a:lnTo>
                <a:lnTo>
                  <a:pt x="330923" y="330901"/>
                </a:lnTo>
                <a:lnTo>
                  <a:pt x="661803" y="330901"/>
                </a:lnTo>
                <a:lnTo>
                  <a:pt x="330923" y="413627"/>
                </a:lnTo>
                <a:close/>
              </a:path>
              <a:path w="662304" h="579120">
                <a:moveTo>
                  <a:pt x="661803" y="330901"/>
                </a:moveTo>
                <a:lnTo>
                  <a:pt x="330923" y="330901"/>
                </a:lnTo>
                <a:lnTo>
                  <a:pt x="661803" y="248176"/>
                </a:lnTo>
                <a:lnTo>
                  <a:pt x="661803" y="330901"/>
                </a:lnTo>
                <a:close/>
              </a:path>
              <a:path w="662304" h="579120">
                <a:moveTo>
                  <a:pt x="330923" y="579077"/>
                </a:moveTo>
                <a:lnTo>
                  <a:pt x="0" y="496352"/>
                </a:lnTo>
                <a:lnTo>
                  <a:pt x="0" y="413627"/>
                </a:lnTo>
                <a:lnTo>
                  <a:pt x="330923" y="496352"/>
                </a:lnTo>
                <a:lnTo>
                  <a:pt x="661803" y="496352"/>
                </a:lnTo>
                <a:lnTo>
                  <a:pt x="330923" y="579077"/>
                </a:lnTo>
                <a:close/>
              </a:path>
              <a:path w="662304" h="579120">
                <a:moveTo>
                  <a:pt x="661803" y="496352"/>
                </a:moveTo>
                <a:lnTo>
                  <a:pt x="330923" y="496352"/>
                </a:lnTo>
                <a:lnTo>
                  <a:pt x="661803" y="413627"/>
                </a:lnTo>
                <a:lnTo>
                  <a:pt x="661803" y="496352"/>
                </a:lnTo>
                <a:close/>
              </a:path>
            </a:pathLst>
          </a:custGeom>
          <a:solidFill>
            <a:srgbClr val="FBDDD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9" name="object 29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30" name="object 3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2311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报纸市场分析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https://d.book118.com/657035141025006051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Times New Roman</vt:lpstr>
      <vt:lpstr>Office Theme</vt:lpstr>
      <vt:lpstr>出版物行业报告</vt:lpstr>
      <vt:lpstr>PowerPoint Presentation</vt:lpstr>
      <vt:lpstr>PART 01</vt:lpstr>
      <vt:lpstr>报告目的和背景</vt:lpstr>
      <vt:lpstr>报告范围和限制</vt:lpstr>
      <vt:lpstr>PART 02</vt:lpstr>
      <vt:lpstr>出版物行业的定义和分类</vt:lpstr>
      <vt:lpstr>出版物行业的历史和发展</vt:lpstr>
      <vt:lpstr>出版物行业的市场规模和增长趋势</vt:lpstr>
      <vt:lpstr>PART 03</vt:lpstr>
      <vt:lpstr>图书市场分析</vt:lpstr>
      <vt:lpstr>期刊市场分析</vt:lpstr>
      <vt:lpstr>报纸市场分析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2024-09-24T01:34:28.182</cp:lastPrinted>
  <dcterms:created xsi:type="dcterms:W3CDTF">2024-09-23T17:34:28Z</dcterms:created>
  <dcterms:modified xsi:type="dcterms:W3CDTF">2024-09-23T17:34:29Z</dcterms:modified>
</cp:coreProperties>
</file>