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916E2-BA53-434F-AE29-460E8CB20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E9A37-C391-42B8-9208-0C854EE62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3DF21-040A-4AB7-B764-EC15024AF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39CFA9-2ED6-4DEB-9B75-B50F39C68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421CBA-2114-410B-94BB-84DF78241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858938-918D-4FD2-BF83-40681D4CB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D97BED-3E4C-4C16-88B6-0693B8EAB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8CDDE-6BCA-47BF-8E62-8965B9319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02985-E486-4ED1-AD15-985B25AFD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6B841-87C2-4756-94C0-8FF97D798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79B78-3797-45E2-B2A3-1E36EDEFC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5406616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任意项级数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级数基本概念与性质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任意项级数审敛法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交错级数与莱布尼兹定理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幂级数与泰勒级数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傅里叶级数及其应用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级数在实际问题中应用举例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级数基本概念与性质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级数定义及分类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级数定义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将数列{un}的前n项和记为sn，当n趋近于无穷大时，sn的极限称为级数。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级数分类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根据级数项的性质，可分为正项级数、负项级数和任意项级数。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若级数的前n项和sn在n趋近于无穷大时存在极限，则称该级数收敛。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收敛性质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若级数的前n项和sn在n趋近于无穷大时不存在极限，则称该级数发散。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发散性质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收敛与发散性质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若级数∑|un|收敛，则称原级数∑un绝对收敛。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绝对收敛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若级数∑un收敛，但∑|un|发散，则称原级数∑un条件收敛。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条件收敛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绝对收敛的级数一定收敛，但条件收敛的级数不一定收敛。同时，绝对收敛的级数与原级数的和相等，而条件收敛的级数与原级数的和不一定相等。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性质差异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绝对收敛与条件收敛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任意项级数审敛法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比较审敛法的基本思想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通过比较任意项级数与一个已知敛散性的级数，来判断该级数的敛散性。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比较审敛法的使用条件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需要找到一个合适的比较对象，且该比较对象的敛散性已知。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比较审敛法的应用举例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如比较级数∑(n=1,∞) 1/n^p与∑(n=1,∞) 1/n的敛散性，可以得出当p&gt;1时，级数∑(n=1,∞) 1/n^p收敛。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比较审敛法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比值审敛法的使用条件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适用于项与项之间存在一定比值关系的级数。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比值审敛法的应用举例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如判断级数∑(n=1,∞) n!/(n^n)的敛散性，通过计算相邻两项的比值并求极限，可以得出该级数收敛。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比值审敛法的基本思想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通过计算级数相邻两项的比值，并判断该比值的极限是否小于1，来判断级数的敛散性。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比值审敛法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829158" y="964251"/>
            <a:ext cx="1388757" cy="138927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410136" y="964251"/>
            <a:ext cx="1388757" cy="138927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90481" y="2353877"/>
            <a:ext cx="2009436" cy="1243126"/>
          </a:xfrm>
          <a:custGeom>
            <a:rect l="l" t="t" r="r" b="b"/>
            <a:pathLst>
              <a:path w="1905000" h="1905000">
                <a:moveTo>
                  <a:pt x="0" y="666750"/>
                </a:moveTo>
                <a:quadBezTo>
                  <a:pt x="0" y="190500"/>
                  <a:pt x="476250" y="190500"/>
                </a:quadBezTo>
                <a:lnTo>
                  <a:pt x="1428750" y="190500"/>
                </a:lnTo>
                <a:quadBezTo>
                  <a:pt x="1905000" y="190500"/>
                  <a:pt x="1905000" y="666750"/>
                </a:quadBezTo>
                <a:lnTo>
                  <a:pt x="1905000" y="1238250"/>
                </a:lnTo>
                <a:quadBezTo>
                  <a:pt x="1905000" y="1714500"/>
                  <a:pt x="1428750" y="1714500"/>
                </a:quadBezTo>
                <a:lnTo>
                  <a:pt x="476250" y="1714500"/>
                </a:lnTo>
                <a:quadBezTo>
                  <a:pt x="0" y="1714500"/>
                  <a:pt x="0" y="1238250"/>
                </a:quadBezTo>
                <a:close/>
              </a:path>
            </a:pathLst>
          </a:custGeom>
          <a:solidFill>
            <a:schemeClr val="lt1">
              <a:alpha val="100000"/>
            </a:schemeClr>
          </a:solidFill>
          <a:ln w="952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899140" y="2353877"/>
            <a:ext cx="2009436" cy="1243126"/>
          </a:xfrm>
          <a:custGeom>
            <a:rect l="l" t="t" r="r" b="b"/>
            <a:pathLst>
              <a:path w="1905000" h="1905000">
                <a:moveTo>
                  <a:pt x="0" y="666750"/>
                </a:moveTo>
                <a:quadBezTo>
                  <a:pt x="0" y="190500"/>
                  <a:pt x="476250" y="190500"/>
                </a:quadBezTo>
                <a:lnTo>
                  <a:pt x="1428750" y="190500"/>
                </a:lnTo>
                <a:quadBezTo>
                  <a:pt x="1905000" y="190500"/>
                  <a:pt x="1905000" y="666750"/>
                </a:quadBezTo>
                <a:lnTo>
                  <a:pt x="1905000" y="1238250"/>
                </a:lnTo>
                <a:quadBezTo>
                  <a:pt x="1905000" y="1714500"/>
                  <a:pt x="1428750" y="1714500"/>
                </a:quadBezTo>
                <a:lnTo>
                  <a:pt x="476250" y="1714500"/>
                </a:lnTo>
                <a:quadBezTo>
                  <a:pt x="0" y="1714500"/>
                  <a:pt x="0" y="1238250"/>
                </a:quadBezTo>
                <a:close/>
              </a:path>
            </a:pathLst>
          </a:custGeom>
          <a:solidFill>
            <a:schemeClr val="lt1">
              <a:alpha val="100000"/>
            </a:schemeClr>
          </a:solidFill>
          <a:ln w="952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89569" y="2353877"/>
            <a:ext cx="2009436" cy="1243126"/>
          </a:xfrm>
          <a:custGeom>
            <a:rect l="l" t="t" r="r" b="b"/>
            <a:pathLst>
              <a:path w="1905000" h="1905000">
                <a:moveTo>
                  <a:pt x="0" y="666750"/>
                </a:moveTo>
                <a:quadBezTo>
                  <a:pt x="0" y="190500"/>
                  <a:pt x="476250" y="190500"/>
                </a:quadBezTo>
                <a:lnTo>
                  <a:pt x="1428750" y="190500"/>
                </a:lnTo>
                <a:quadBezTo>
                  <a:pt x="1905000" y="190500"/>
                  <a:pt x="1905000" y="666750"/>
                </a:quadBezTo>
                <a:lnTo>
                  <a:pt x="1905000" y="1238250"/>
                </a:lnTo>
                <a:quadBezTo>
                  <a:pt x="1905000" y="1714500"/>
                  <a:pt x="1428750" y="1714500"/>
                </a:quadBezTo>
                <a:lnTo>
                  <a:pt x="476250" y="1714500"/>
                </a:lnTo>
                <a:quadBezTo>
                  <a:pt x="0" y="1714500"/>
                  <a:pt x="0" y="1238250"/>
                </a:quadBezTo>
                <a:close/>
              </a:path>
            </a:pathLst>
          </a:custGeom>
          <a:solidFill>
            <a:schemeClr val="lt1">
              <a:alpha val="100000"/>
            </a:schemeClr>
          </a:solidFill>
          <a:ln w="952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692083" y="2353877"/>
            <a:ext cx="2009436" cy="1243126"/>
          </a:xfrm>
          <a:custGeom>
            <a:rect l="l" t="t" r="r" b="b"/>
            <a:pathLst>
              <a:path w="1905000" h="1905000">
                <a:moveTo>
                  <a:pt x="0" y="666750"/>
                </a:moveTo>
                <a:quadBezTo>
                  <a:pt x="0" y="190500"/>
                  <a:pt x="476250" y="190500"/>
                </a:quadBezTo>
                <a:lnTo>
                  <a:pt x="1428750" y="190500"/>
                </a:lnTo>
                <a:quadBezTo>
                  <a:pt x="1905000" y="190500"/>
                  <a:pt x="1905000" y="666750"/>
                </a:quadBezTo>
                <a:lnTo>
                  <a:pt x="1905000" y="1238250"/>
                </a:lnTo>
                <a:quadBezTo>
                  <a:pt x="1905000" y="1714500"/>
                  <a:pt x="1428750" y="1714500"/>
                </a:quadBezTo>
                <a:lnTo>
                  <a:pt x="476250" y="1714500"/>
                </a:lnTo>
                <a:quadBezTo>
                  <a:pt x="0" y="1714500"/>
                  <a:pt x="0" y="1238250"/>
                </a:quadBezTo>
                <a:close/>
              </a:path>
            </a:pathLst>
          </a:custGeom>
          <a:solidFill>
            <a:schemeClr val="lt1">
              <a:alpha val="100000"/>
            </a:schemeClr>
          </a:solidFill>
          <a:ln w="952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227380" y="2987632"/>
            <a:ext cx="970660" cy="0"/>
          </a:xfrm>
          <a:prstGeom prst="line">
            <a:avLst/>
          </a:prstGeom>
          <a:ln w="952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 flipV="1">
            <a:off x="3694521" y="1860033"/>
            <a:ext cx="0" cy="1064320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6096000" y="1858293"/>
            <a:ext cx="0" cy="1064320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 flipV="1">
            <a:off x="8507177" y="1870485"/>
            <a:ext cx="0" cy="1064320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000167" y="964251"/>
            <a:ext cx="1388757" cy="138927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55821" y="408611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根值审敛法的基本思想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55611" y="4715142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通过计算级数各项的n次方根，并判断该根值的极限是否小于1，来判断级数的敛散性。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907854" y="408611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根值审敛法的使用条件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07644" y="4715142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适用于项可以被开n次方根的级数。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315085" y="408611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根值审敛法的应用举例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914876" y="4715142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如判断级数∑(n=1,∞) (2^n)/(n^n)的敛散性，通过计算各项的n次方根并求极限，可以得出该级数收敛。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155009" y="2928466"/>
            <a:ext cx="116302" cy="12112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136943" y="2926672"/>
            <a:ext cx="116302" cy="12112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>
            <a:off x="5619253" y="2974439"/>
            <a:ext cx="970660" cy="0"/>
          </a:xfrm>
          <a:prstGeom prst="line">
            <a:avLst/>
          </a:prstGeom>
          <a:ln w="952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2" name="AutoShape 22"/>
          <p:cNvSpPr/>
          <p:nvPr/>
        </p:nvSpPr>
        <p:spPr>
          <a:xfrm>
            <a:off x="5546882" y="2915274"/>
            <a:ext cx="116302" cy="12112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528816" y="2913479"/>
            <a:ext cx="116302" cy="12112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8031590" y="2986631"/>
            <a:ext cx="970660" cy="0"/>
          </a:xfrm>
          <a:prstGeom prst="line">
            <a:avLst/>
          </a:prstGeom>
          <a:ln w="952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5" name="AutoShape 25"/>
          <p:cNvSpPr/>
          <p:nvPr/>
        </p:nvSpPr>
        <p:spPr>
          <a:xfrm>
            <a:off x="7959219" y="2927465"/>
            <a:ext cx="116302" cy="12112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941153" y="2925671"/>
            <a:ext cx="116302" cy="12112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463342" y="1451270"/>
            <a:ext cx="459638" cy="402336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909442" y="1475654"/>
            <a:ext cx="392582" cy="39258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8314130" y="1493510"/>
            <a:ext cx="421843" cy="42184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根值审敛法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交错级数与莱布尼兹定理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32" r="105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交错级数是指各项符号交替变化的级数，即相邻两项的符号相反。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对于任意项级数，若其为交错级数且满足莱布尼兹定理的条件，则该级数收敛。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交错级数概念及性质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交错级数性质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交错级数定义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832" b="2832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莱布尼兹定理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若交错级数满足以下两个条件：1) 从某项开始，数列的项单调递减；2) 数列的极限为0，则该交错级数收敛。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莱布尼兹定理应用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利用莱布尼兹定理可以判断某些交错级数的收敛性，如调和级数、交错调和级数等。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莱布尼兹定理及应用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https://d.book118.com/657054066165006042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2024-09-16T11:50:26.169</cp:lastPrinted>
  <dcterms:created xsi:type="dcterms:W3CDTF">2024-09-16T03:50:26Z</dcterms:created>
  <dcterms:modified xsi:type="dcterms:W3CDTF">2024-09-16T03:50:28Z</dcterms:modified>
</cp:coreProperties>
</file>