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40DDD-9919-4485-98AD-8962877C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ACD27-3006-4678-91DF-9618A365E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5772C-F272-4D57-B5D4-F5BDFE300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EB8C2-D887-4A8E-A22E-F465ECFCD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D9199-E119-4EE2-80D9-C690CFEF4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8E4749-C380-469D-9A2E-5EEB8F539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80152E-D0EF-404C-8C52-990474D57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A8419-CA5D-45DD-BD3D-BEAB3E6A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40152-D0E7-4095-AFBB-D6215920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71F70-1473-487F-8067-C48A3F1E2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F5CE-CF36-4730-8BA7-E2414BCFE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04010066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文旅行业涉黑恶分析报告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行业背景及涉黑恶现状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涉黑恶问题产生原因分析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治理对策与建议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预防措施与长效机制构建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行业背景及涉黑恶现状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随着国民经济水平的提升，文旅行业得到快速发展，产业规模不断扩大，成为国民经济的重要支柱之一。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文旅行业逐渐从传统的旅游观光向休闲度假、文化体验、主题公园等多元化业态转变，满足了消费者日益多样化的需求。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多元化业态涌现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随着互联网、大数据、人工智能等技术的广泛应用，文旅行业数字化、智能化水平不断提升，为游客提供更加便捷、个性化的服务。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数字化智能化趋势明显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文旅行业发展概况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涉黑恶问题表现形式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强迫交易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一些黑恶势力在景区、旅行社等场所，通过暴力、威胁等手段强迫游客购物、消费，严重损害游客权益。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敲诈勒索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部分黑恶势力以旅游为名，对游客进行敲诈勒索，如收取高额“保护费”、“拍照费”等，给游客带来极大的经济损失和心理压力。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寻衅滋事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一些黑恶势力在文旅场所寻衅滋事、打架斗殴，严重扰乱公共秩序，影响游客的安全感和旅游体验。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非法经营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部分黑恶势力未经许可非法从事旅游业务，如“黑导游”、“黑车”等，扰乱市场秩序，侵害合法经营者的权益。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涉黑恶行为直接侵害了游客的合法权益，给游客带来经济损失和心理创伤，严重影响游客的旅游体验和满意度。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严重损害游客权益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涉黑恶行为扰乱了文旅市场的正常秩序，破坏了公平竞争的市场环境，阻碍了行业的健康发展。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破坏市场秩序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涉黑恶行为容易引发社会矛盾和冲突，对社会稳定造成不良影响。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影响社会稳定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涉黑恶行为的存在严重损害了文旅行业的整体形象和声誉，降低了游客对行业的信任度和好感度。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损害行业形象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影响与危害性分析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政策法规背景及要求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970539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18762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提升游客权益保障水平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040982" y="1181233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扫黑除恶专项斗争深入开展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589205" y="4322207"/>
            <a:ext cx="3394996" cy="558203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80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加强行业自律和监管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70539" y="3242351"/>
            <a:ext cx="9999345" cy="1071087"/>
            <a:chOff x="970539" y="3242351"/>
            <a:chExt cx="9999345" cy="1071087"/>
          </a:xfrm>
        </p:grpSpPr>
        <p:sp>
          <p:nvSpPr>
            <p:cNvPr id="29" name="Freeform 29"/>
            <p:cNvSpPr/>
            <p:nvPr/>
          </p:nvSpPr>
          <p:spPr>
            <a:xfrm>
              <a:off x="970539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518762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6040982" y="3242351"/>
              <a:ext cx="2379917" cy="875729"/>
            </a:xfrm>
            <a:custGeom>
              <a:rect l="l" t="t" r="r" b="b"/>
              <a:pathLst>
                <a:path w="119999" h="119999">
                  <a:moveTo>
                    <a:pt x="21366" y="0"/>
                  </a:moveTo>
                  <a:lnTo>
                    <a:pt x="14583" y="27688"/>
                  </a:lnTo>
                  <a:lnTo>
                    <a:pt x="1694" y="27688"/>
                  </a:lnTo>
                  <a:cubicBezTo>
                    <a:pt x="755" y="27688"/>
                    <a:pt x="0" y="29755"/>
                    <a:pt x="0" y="32305"/>
                  </a:cubicBezTo>
                  <a:lnTo>
                    <a:pt x="0" y="115383"/>
                  </a:lnTo>
                  <a:cubicBezTo>
                    <a:pt x="0" y="117933"/>
                    <a:pt x="755" y="119994"/>
                    <a:pt x="1694" y="119994"/>
                  </a:cubicBezTo>
                  <a:lnTo>
                    <a:pt x="118300" y="119994"/>
                  </a:lnTo>
                  <a:cubicBezTo>
                    <a:pt x="119238" y="119994"/>
                    <a:pt x="119994" y="117933"/>
                    <a:pt x="119994" y="115383"/>
                  </a:cubicBezTo>
                  <a:lnTo>
                    <a:pt x="119994" y="32305"/>
                  </a:lnTo>
                  <a:cubicBezTo>
                    <a:pt x="120000" y="29755"/>
                    <a:pt x="119238" y="27688"/>
                    <a:pt x="118300" y="27688"/>
                  </a:cubicBezTo>
                  <a:lnTo>
                    <a:pt x="28155" y="27688"/>
                  </a:lnTo>
                  <a:lnTo>
                    <a:pt x="21366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589205" y="3437709"/>
              <a:ext cx="2380679" cy="875729"/>
            </a:xfrm>
            <a:custGeom>
              <a:rect l="l" t="t" r="r" b="b"/>
              <a:pathLst>
                <a:path w="119999" h="119999">
                  <a:moveTo>
                    <a:pt x="1694" y="0"/>
                  </a:moveTo>
                  <a:cubicBezTo>
                    <a:pt x="755" y="0"/>
                    <a:pt x="0" y="2061"/>
                    <a:pt x="0" y="4611"/>
                  </a:cubicBezTo>
                  <a:lnTo>
                    <a:pt x="0" y="87688"/>
                  </a:lnTo>
                  <a:cubicBezTo>
                    <a:pt x="0" y="90238"/>
                    <a:pt x="755" y="92305"/>
                    <a:pt x="1694" y="92305"/>
                  </a:cubicBezTo>
                  <a:lnTo>
                    <a:pt x="14594" y="92305"/>
                  </a:lnTo>
                  <a:lnTo>
                    <a:pt x="21383" y="119994"/>
                  </a:lnTo>
                  <a:lnTo>
                    <a:pt x="28177" y="92305"/>
                  </a:lnTo>
                  <a:lnTo>
                    <a:pt x="118300" y="92305"/>
                  </a:lnTo>
                  <a:cubicBezTo>
                    <a:pt x="119238" y="92305"/>
                    <a:pt x="119994" y="90238"/>
                    <a:pt x="119994" y="87688"/>
                  </a:cubicBezTo>
                  <a:lnTo>
                    <a:pt x="119994" y="4611"/>
                  </a:lnTo>
                  <a:cubicBezTo>
                    <a:pt x="120000" y="2061"/>
                    <a:pt x="119238" y="0"/>
                    <a:pt x="118300" y="0"/>
                  </a:cubicBezTo>
                  <a:lnTo>
                    <a:pt x="1694" y="0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3" name="Freeform 33"/>
          <p:cNvSpPr/>
          <p:nvPr/>
        </p:nvSpPr>
        <p:spPr>
          <a:xfrm>
            <a:off x="1167611" y="3622827"/>
            <a:ext cx="477393" cy="308134"/>
          </a:xfrm>
          <a:custGeom>
            <a:rect l="l" t="t" r="r" b="b"/>
            <a:pathLst>
              <a:path w="119999" h="119999">
                <a:moveTo>
                  <a:pt x="91807" y="33375"/>
                </a:moveTo>
                <a:lnTo>
                  <a:pt x="91807" y="33375"/>
                </a:lnTo>
                <a:cubicBezTo>
                  <a:pt x="89638" y="33375"/>
                  <a:pt x="87710" y="33375"/>
                  <a:pt x="85542" y="33375"/>
                </a:cubicBezTo>
                <a:cubicBezTo>
                  <a:pt x="81204" y="13500"/>
                  <a:pt x="70602" y="0"/>
                  <a:pt x="55662" y="0"/>
                </a:cubicBezTo>
                <a:cubicBezTo>
                  <a:pt x="38554" y="0"/>
                  <a:pt x="23614" y="23250"/>
                  <a:pt x="23614" y="50250"/>
                </a:cubicBezTo>
                <a:cubicBezTo>
                  <a:pt x="23614" y="50250"/>
                  <a:pt x="23614" y="53250"/>
                  <a:pt x="23614" y="56250"/>
                </a:cubicBezTo>
                <a:cubicBezTo>
                  <a:pt x="23614" y="56250"/>
                  <a:pt x="23614" y="56250"/>
                  <a:pt x="21445" y="56250"/>
                </a:cubicBezTo>
                <a:cubicBezTo>
                  <a:pt x="10843" y="56250"/>
                  <a:pt x="0" y="70125"/>
                  <a:pt x="0" y="90000"/>
                </a:cubicBezTo>
                <a:cubicBezTo>
                  <a:pt x="0" y="106500"/>
                  <a:pt x="10843" y="119625"/>
                  <a:pt x="21445" y="119625"/>
                </a:cubicBezTo>
                <a:cubicBezTo>
                  <a:pt x="91807" y="119625"/>
                  <a:pt x="91807" y="119625"/>
                  <a:pt x="91807" y="119625"/>
                </a:cubicBezTo>
                <a:cubicBezTo>
                  <a:pt x="106746" y="119625"/>
                  <a:pt x="119759" y="103125"/>
                  <a:pt x="119759" y="76500"/>
                </a:cubicBezTo>
                <a:cubicBezTo>
                  <a:pt x="119759" y="53250"/>
                  <a:pt x="106746" y="33375"/>
                  <a:pt x="91807" y="33375"/>
                </a:cubicBezTo>
                <a:close/>
                <a:moveTo>
                  <a:pt x="68433" y="73125"/>
                </a:moveTo>
                <a:lnTo>
                  <a:pt x="68433" y="73125"/>
                </a:lnTo>
                <a:cubicBezTo>
                  <a:pt x="64096" y="79875"/>
                  <a:pt x="53493" y="99750"/>
                  <a:pt x="51325" y="103125"/>
                </a:cubicBezTo>
                <a:cubicBezTo>
                  <a:pt x="51325" y="103125"/>
                  <a:pt x="49156" y="106500"/>
                  <a:pt x="46987" y="103125"/>
                </a:cubicBezTo>
                <a:cubicBezTo>
                  <a:pt x="46987" y="103125"/>
                  <a:pt x="46987" y="103125"/>
                  <a:pt x="46987" y="99750"/>
                </a:cubicBezTo>
                <a:lnTo>
                  <a:pt x="46987" y="96375"/>
                </a:lnTo>
                <a:cubicBezTo>
                  <a:pt x="53493" y="76500"/>
                  <a:pt x="53493" y="76500"/>
                  <a:pt x="53493" y="76500"/>
                </a:cubicBezTo>
                <a:cubicBezTo>
                  <a:pt x="53493" y="73125"/>
                  <a:pt x="51325" y="73125"/>
                  <a:pt x="49156" y="73125"/>
                </a:cubicBezTo>
                <a:lnTo>
                  <a:pt x="49156" y="73125"/>
                </a:lnTo>
                <a:cubicBezTo>
                  <a:pt x="46987" y="70125"/>
                  <a:pt x="44819" y="70125"/>
                  <a:pt x="44819" y="66750"/>
                </a:cubicBezTo>
                <a:cubicBezTo>
                  <a:pt x="44819" y="63375"/>
                  <a:pt x="44819" y="63375"/>
                  <a:pt x="46987" y="60000"/>
                </a:cubicBezTo>
                <a:cubicBezTo>
                  <a:pt x="49156" y="53250"/>
                  <a:pt x="62168" y="33375"/>
                  <a:pt x="62168" y="33375"/>
                </a:cubicBezTo>
                <a:cubicBezTo>
                  <a:pt x="64096" y="30000"/>
                  <a:pt x="64096" y="30000"/>
                  <a:pt x="66265" y="30000"/>
                </a:cubicBezTo>
                <a:cubicBezTo>
                  <a:pt x="66265" y="33375"/>
                  <a:pt x="68433" y="33375"/>
                  <a:pt x="68433" y="33375"/>
                </a:cubicBezTo>
                <a:cubicBezTo>
                  <a:pt x="68433" y="36375"/>
                  <a:pt x="66265" y="36375"/>
                  <a:pt x="66265" y="39750"/>
                </a:cubicBezTo>
                <a:cubicBezTo>
                  <a:pt x="60000" y="60000"/>
                  <a:pt x="60000" y="60000"/>
                  <a:pt x="60000" y="60000"/>
                </a:cubicBezTo>
                <a:cubicBezTo>
                  <a:pt x="62168" y="60000"/>
                  <a:pt x="64096" y="63375"/>
                  <a:pt x="66265" y="63375"/>
                </a:cubicBezTo>
                <a:lnTo>
                  <a:pt x="66265" y="63375"/>
                </a:lnTo>
                <a:cubicBezTo>
                  <a:pt x="68433" y="63375"/>
                  <a:pt x="70602" y="66750"/>
                  <a:pt x="70602" y="70125"/>
                </a:cubicBezTo>
                <a:lnTo>
                  <a:pt x="68433" y="7312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762126" y="3604492"/>
            <a:ext cx="439388" cy="344805"/>
          </a:xfrm>
          <a:custGeom>
            <a:rect l="l" t="t" r="r" b="b"/>
            <a:pathLst>
              <a:path w="73" h="57">
                <a:moveTo>
                  <a:pt x="57" y="37"/>
                </a:moveTo>
                <a:cubicBezTo>
                  <a:pt x="38" y="56"/>
                  <a:pt x="38" y="56"/>
                  <a:pt x="38" y="56"/>
                </a:cubicBezTo>
                <a:cubicBezTo>
                  <a:pt x="37" y="57"/>
                  <a:pt x="36" y="57"/>
                  <a:pt x="34" y="57"/>
                </a:cubicBezTo>
                <a:cubicBezTo>
                  <a:pt x="33" y="57"/>
                  <a:pt x="32" y="57"/>
                  <a:pt x="31" y="56"/>
                </a:cubicBezTo>
                <a:cubicBezTo>
                  <a:pt x="4" y="28"/>
                  <a:pt x="4" y="28"/>
                  <a:pt x="4" y="28"/>
                </a:cubicBezTo>
                <a:cubicBezTo>
                  <a:pt x="2" y="27"/>
                  <a:pt x="0" y="23"/>
                  <a:pt x="0" y="20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3" y="0"/>
                  <a:pt x="5" y="0"/>
                </a:cubicBezTo>
                <a:cubicBezTo>
                  <a:pt x="21" y="0"/>
                  <a:pt x="21" y="0"/>
                  <a:pt x="21" y="0"/>
                </a:cubicBezTo>
                <a:cubicBezTo>
                  <a:pt x="24" y="0"/>
                  <a:pt x="27" y="1"/>
                  <a:pt x="29" y="3"/>
                </a:cubicBezTo>
                <a:cubicBezTo>
                  <a:pt x="57" y="30"/>
                  <a:pt x="57" y="30"/>
                  <a:pt x="57" y="30"/>
                </a:cubicBezTo>
                <a:cubicBezTo>
                  <a:pt x="57" y="31"/>
                  <a:pt x="58" y="32"/>
                  <a:pt x="58" y="34"/>
                </a:cubicBezTo>
                <a:cubicBezTo>
                  <a:pt x="58" y="35"/>
                  <a:pt x="57" y="36"/>
                  <a:pt x="57" y="37"/>
                </a:cubicBezTo>
                <a:close/>
                <a:moveTo>
                  <a:pt x="13" y="7"/>
                </a:moveTo>
                <a:cubicBezTo>
                  <a:pt x="10" y="7"/>
                  <a:pt x="8" y="9"/>
                  <a:pt x="8" y="12"/>
                </a:cubicBezTo>
                <a:cubicBezTo>
                  <a:pt x="8" y="14"/>
                  <a:pt x="10" y="17"/>
                  <a:pt x="13" y="17"/>
                </a:cubicBezTo>
                <a:cubicBezTo>
                  <a:pt x="15" y="17"/>
                  <a:pt x="17" y="14"/>
                  <a:pt x="17" y="12"/>
                </a:cubicBezTo>
                <a:cubicBezTo>
                  <a:pt x="17" y="9"/>
                  <a:pt x="15" y="7"/>
                  <a:pt x="13" y="7"/>
                </a:cubicBezTo>
                <a:close/>
                <a:moveTo>
                  <a:pt x="71" y="37"/>
                </a:moveTo>
                <a:cubicBezTo>
                  <a:pt x="52" y="56"/>
                  <a:pt x="52" y="56"/>
                  <a:pt x="52" y="56"/>
                </a:cubicBezTo>
                <a:cubicBezTo>
                  <a:pt x="52" y="57"/>
                  <a:pt x="50" y="57"/>
                  <a:pt x="49" y="57"/>
                </a:cubicBezTo>
                <a:cubicBezTo>
                  <a:pt x="47" y="57"/>
                  <a:pt x="46" y="56"/>
                  <a:pt x="45" y="55"/>
                </a:cubicBezTo>
                <a:cubicBezTo>
                  <a:pt x="63" y="37"/>
                  <a:pt x="63" y="37"/>
                  <a:pt x="63" y="37"/>
                </a:cubicBezTo>
                <a:cubicBezTo>
                  <a:pt x="63" y="36"/>
                  <a:pt x="64" y="35"/>
                  <a:pt x="64" y="34"/>
                </a:cubicBezTo>
                <a:cubicBezTo>
                  <a:pt x="64" y="32"/>
                  <a:pt x="63" y="31"/>
                  <a:pt x="63" y="30"/>
                </a:cubicBezTo>
                <a:cubicBezTo>
                  <a:pt x="35" y="3"/>
                  <a:pt x="35" y="3"/>
                  <a:pt x="35" y="3"/>
                </a:cubicBezTo>
                <a:cubicBezTo>
                  <a:pt x="34" y="1"/>
                  <a:pt x="30" y="0"/>
                  <a:pt x="27" y="0"/>
                </a:cubicBezTo>
                <a:cubicBezTo>
                  <a:pt x="36" y="0"/>
                  <a:pt x="36" y="0"/>
                  <a:pt x="36" y="0"/>
                </a:cubicBezTo>
                <a:cubicBezTo>
                  <a:pt x="38" y="0"/>
                  <a:pt x="42" y="1"/>
                  <a:pt x="44" y="3"/>
                </a:cubicBezTo>
                <a:cubicBezTo>
                  <a:pt x="71" y="30"/>
                  <a:pt x="71" y="30"/>
                  <a:pt x="71" y="30"/>
                </a:cubicBezTo>
                <a:cubicBezTo>
                  <a:pt x="72" y="31"/>
                  <a:pt x="73" y="32"/>
                  <a:pt x="73" y="34"/>
                </a:cubicBezTo>
                <a:cubicBezTo>
                  <a:pt x="73" y="35"/>
                  <a:pt x="72" y="36"/>
                  <a:pt x="71" y="37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6211670" y="3600681"/>
            <a:ext cx="391477" cy="352425"/>
          </a:xfrm>
          <a:custGeom>
            <a:rect l="l" t="t" r="r" b="b"/>
            <a:pathLst>
              <a:path w="119999" h="119999">
                <a:moveTo>
                  <a:pt x="19277" y="40719"/>
                </a:moveTo>
                <a:lnTo>
                  <a:pt x="19277" y="40719"/>
                </a:lnTo>
                <a:cubicBezTo>
                  <a:pt x="23373" y="36134"/>
                  <a:pt x="27951" y="38561"/>
                  <a:pt x="34216" y="45573"/>
                </a:cubicBezTo>
                <a:cubicBezTo>
                  <a:pt x="36385" y="48000"/>
                  <a:pt x="36385" y="45573"/>
                  <a:pt x="36385" y="45573"/>
                </a:cubicBezTo>
                <a:cubicBezTo>
                  <a:pt x="38554" y="45573"/>
                  <a:pt x="44819" y="36134"/>
                  <a:pt x="46987" y="36134"/>
                </a:cubicBezTo>
                <a:cubicBezTo>
                  <a:pt x="46987" y="36134"/>
                  <a:pt x="46987" y="36134"/>
                  <a:pt x="46987" y="33707"/>
                </a:cubicBezTo>
                <a:cubicBezTo>
                  <a:pt x="44819" y="33707"/>
                  <a:pt x="42891" y="31280"/>
                  <a:pt x="42891" y="28853"/>
                </a:cubicBezTo>
                <a:cubicBezTo>
                  <a:pt x="32048" y="12134"/>
                  <a:pt x="72530" y="2696"/>
                  <a:pt x="66265" y="2696"/>
                </a:cubicBezTo>
                <a:cubicBezTo>
                  <a:pt x="61927" y="0"/>
                  <a:pt x="49156" y="0"/>
                  <a:pt x="46987" y="0"/>
                </a:cubicBezTo>
                <a:cubicBezTo>
                  <a:pt x="40722" y="2696"/>
                  <a:pt x="30120" y="9707"/>
                  <a:pt x="25783" y="14561"/>
                </a:cubicBezTo>
                <a:cubicBezTo>
                  <a:pt x="19277" y="19415"/>
                  <a:pt x="17349" y="21842"/>
                  <a:pt x="17349" y="21842"/>
                </a:cubicBezTo>
                <a:cubicBezTo>
                  <a:pt x="14939" y="24000"/>
                  <a:pt x="17349" y="28853"/>
                  <a:pt x="12771" y="31280"/>
                </a:cubicBezTo>
                <a:cubicBezTo>
                  <a:pt x="8674" y="33707"/>
                  <a:pt x="6506" y="31280"/>
                  <a:pt x="4337" y="33707"/>
                </a:cubicBezTo>
                <a:cubicBezTo>
                  <a:pt x="4337" y="36134"/>
                  <a:pt x="2168" y="36134"/>
                  <a:pt x="0" y="38561"/>
                </a:cubicBezTo>
                <a:lnTo>
                  <a:pt x="0" y="40719"/>
                </a:lnTo>
                <a:lnTo>
                  <a:pt x="8674" y="50426"/>
                </a:lnTo>
                <a:cubicBezTo>
                  <a:pt x="8674" y="52853"/>
                  <a:pt x="10602" y="52853"/>
                  <a:pt x="12771" y="52853"/>
                </a:cubicBezTo>
                <a:cubicBezTo>
                  <a:pt x="12771" y="50426"/>
                  <a:pt x="14939" y="48000"/>
                  <a:pt x="17349" y="48000"/>
                </a:cubicBezTo>
                <a:cubicBezTo>
                  <a:pt x="17349" y="48000"/>
                  <a:pt x="17349" y="40719"/>
                  <a:pt x="19277" y="40719"/>
                </a:cubicBezTo>
                <a:close/>
                <a:moveTo>
                  <a:pt x="53493" y="43146"/>
                </a:moveTo>
                <a:lnTo>
                  <a:pt x="53493" y="43146"/>
                </a:lnTo>
                <a:cubicBezTo>
                  <a:pt x="51325" y="43146"/>
                  <a:pt x="51325" y="43146"/>
                  <a:pt x="51325" y="43146"/>
                </a:cubicBezTo>
                <a:cubicBezTo>
                  <a:pt x="42891" y="50426"/>
                  <a:pt x="42891" y="50426"/>
                  <a:pt x="42891" y="50426"/>
                </a:cubicBezTo>
                <a:cubicBezTo>
                  <a:pt x="40722" y="52853"/>
                  <a:pt x="40722" y="52853"/>
                  <a:pt x="40722" y="55011"/>
                </a:cubicBezTo>
                <a:cubicBezTo>
                  <a:pt x="91807" y="117303"/>
                  <a:pt x="91807" y="117303"/>
                  <a:pt x="91807" y="117303"/>
                </a:cubicBezTo>
                <a:cubicBezTo>
                  <a:pt x="91807" y="119730"/>
                  <a:pt x="94216" y="119730"/>
                  <a:pt x="96144" y="117303"/>
                </a:cubicBezTo>
                <a:cubicBezTo>
                  <a:pt x="102650" y="112449"/>
                  <a:pt x="102650" y="112449"/>
                  <a:pt x="102650" y="112449"/>
                </a:cubicBezTo>
                <a:cubicBezTo>
                  <a:pt x="102650" y="110022"/>
                  <a:pt x="102650" y="107865"/>
                  <a:pt x="102650" y="107865"/>
                </a:cubicBezTo>
                <a:lnTo>
                  <a:pt x="53493" y="43146"/>
                </a:lnTo>
                <a:close/>
                <a:moveTo>
                  <a:pt x="119759" y="16988"/>
                </a:moveTo>
                <a:lnTo>
                  <a:pt x="119759" y="16988"/>
                </a:lnTo>
                <a:cubicBezTo>
                  <a:pt x="117590" y="12134"/>
                  <a:pt x="117590" y="14561"/>
                  <a:pt x="115421" y="14561"/>
                </a:cubicBezTo>
                <a:cubicBezTo>
                  <a:pt x="115421" y="16988"/>
                  <a:pt x="111084" y="21842"/>
                  <a:pt x="111084" y="24000"/>
                </a:cubicBezTo>
                <a:cubicBezTo>
                  <a:pt x="108915" y="28853"/>
                  <a:pt x="104819" y="33707"/>
                  <a:pt x="98313" y="28853"/>
                </a:cubicBezTo>
                <a:cubicBezTo>
                  <a:pt x="91807" y="21842"/>
                  <a:pt x="94216" y="19415"/>
                  <a:pt x="96144" y="16988"/>
                </a:cubicBezTo>
                <a:cubicBezTo>
                  <a:pt x="96144" y="14561"/>
                  <a:pt x="100481" y="7550"/>
                  <a:pt x="100481" y="5123"/>
                </a:cubicBezTo>
                <a:cubicBezTo>
                  <a:pt x="102650" y="5123"/>
                  <a:pt x="100481" y="2696"/>
                  <a:pt x="98313" y="2696"/>
                </a:cubicBezTo>
                <a:cubicBezTo>
                  <a:pt x="96144" y="5123"/>
                  <a:pt x="83373" y="9707"/>
                  <a:pt x="81204" y="19415"/>
                </a:cubicBezTo>
                <a:cubicBezTo>
                  <a:pt x="79036" y="26426"/>
                  <a:pt x="83373" y="33707"/>
                  <a:pt x="76867" y="40719"/>
                </a:cubicBezTo>
                <a:cubicBezTo>
                  <a:pt x="68433" y="50426"/>
                  <a:pt x="68433" y="50426"/>
                  <a:pt x="68433" y="50426"/>
                </a:cubicBezTo>
                <a:cubicBezTo>
                  <a:pt x="76867" y="62292"/>
                  <a:pt x="76867" y="62292"/>
                  <a:pt x="76867" y="62292"/>
                </a:cubicBezTo>
                <a:cubicBezTo>
                  <a:pt x="87710" y="50426"/>
                  <a:pt x="87710" y="50426"/>
                  <a:pt x="87710" y="50426"/>
                </a:cubicBezTo>
                <a:cubicBezTo>
                  <a:pt x="89638" y="48000"/>
                  <a:pt x="94216" y="45573"/>
                  <a:pt x="98313" y="48000"/>
                </a:cubicBezTo>
                <a:cubicBezTo>
                  <a:pt x="108915" y="50426"/>
                  <a:pt x="113253" y="45573"/>
                  <a:pt x="117590" y="38561"/>
                </a:cubicBezTo>
                <a:cubicBezTo>
                  <a:pt x="119759" y="31280"/>
                  <a:pt x="119759" y="19415"/>
                  <a:pt x="119759" y="16988"/>
                </a:cubicBezTo>
                <a:close/>
                <a:moveTo>
                  <a:pt x="17349" y="107865"/>
                </a:moveTo>
                <a:lnTo>
                  <a:pt x="17349" y="107865"/>
                </a:lnTo>
                <a:cubicBezTo>
                  <a:pt x="14939" y="110022"/>
                  <a:pt x="14939" y="112449"/>
                  <a:pt x="17349" y="112449"/>
                </a:cubicBezTo>
                <a:cubicBezTo>
                  <a:pt x="21445" y="119730"/>
                  <a:pt x="21445" y="119730"/>
                  <a:pt x="21445" y="119730"/>
                </a:cubicBezTo>
                <a:cubicBezTo>
                  <a:pt x="23373" y="119730"/>
                  <a:pt x="25783" y="119730"/>
                  <a:pt x="25783" y="117303"/>
                </a:cubicBezTo>
                <a:cubicBezTo>
                  <a:pt x="55662" y="86292"/>
                  <a:pt x="55662" y="86292"/>
                  <a:pt x="55662" y="86292"/>
                </a:cubicBezTo>
                <a:cubicBezTo>
                  <a:pt x="46987" y="74157"/>
                  <a:pt x="46987" y="74157"/>
                  <a:pt x="46987" y="74157"/>
                </a:cubicBezTo>
                <a:lnTo>
                  <a:pt x="17349" y="107865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970539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为加强文旅行业管理，保障游客权益，国家和地方政府陆续出台了一系列政策法规，对文旅行业进行规范和管理。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518762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政府高度重视游客权益保障工作，要求文旅企业加强游客服务和投诉处理工作，切实提升游客满意度和获得感。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040982" y="1587506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针对文旅行业存在的涉黑恶问题，国家和地方政府积极开展扫黑除恶专项斗争，严厉打击各类涉黑恶违法犯罪行为。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589205" y="4748090"/>
            <a:ext cx="2931336" cy="1654845"/>
          </a:xfrm>
          <a:prstGeom prst="rect">
            <a:avLst/>
          </a:prstGeom>
        </p:spPr>
        <p:txBody>
          <a:bodyPr vert="horz" wrap="square" lIns="0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政府要求文旅行业加强自律，建立健全行业规范和标准，同时加强监管力度，对违规行为进行严厉查处和惩罚。</a:t>
            </a:r>
          </a:p>
        </p:txBody>
      </p:sp>
      <p:sp>
        <p:nvSpPr>
          <p:cNvPr id="40" name="Freeform 40"/>
          <p:cNvSpPr/>
          <p:nvPr/>
        </p:nvSpPr>
        <p:spPr>
          <a:xfrm>
            <a:off x="8750719" y="3623827"/>
            <a:ext cx="308134" cy="308134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导游强制购物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导游在游览过程中强制游客进入购物场所，或通过威胁、恐吓等手段迫使游客购物。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虚构景点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宣传中夸大或虚构景区内容，吸引游客前来，实际却无法提供相应服务。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门票捆绑销售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强制游客购买不必要的门票套餐，或以极低的价格销售门票，但需在景区内消费达到一定金额。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案例一：景区欺诈行为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行程安排不合理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旅行社在行程中安排大量购物站点，缩短游览时间，影响游客体验。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强制自费项目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旅行社在行程中包含大量自费项目，并以游客不参加自费项目为由，拒绝提供相应服务。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导游与商家勾结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导游将游客带至指定商家消费，从中获取回扣，损害游客利益。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案例二：旅游团队强制消费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酒店在网络或宣传中虚标低价，实际预订或入住时却以各种理由加价。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虚标价格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酒店在预订时未明确告知游客收费项目，如停车费、服务费等，导致游客在结算时产生纠纷。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隐瞒收费项目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酒店针对不同客群制定不同价格，存在价格歧视现象，损害消费者权益。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价格歧视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17" r="7917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案例三：酒店价格欺诈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网络平台发布虚假酒店、景区等信息，骗取游客预订款项。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虚假信息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网络平台设定不合理的退订扣费政策，导致游客在退订时承担高额损失。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退订扣费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网络平台在预订须知中设置霸王条款，限制游客权利，免除自身责任。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霸王条款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案例四：网络预订陷阱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涉黑恶问题产生原因分析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72" r="2637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859" r="288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部分文旅企业或个人为追求经济利益，不惜采取暴力、威胁等手段，侵害消费者权益。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追求非法利益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一些从业人员缺乏职业道德，对违法违规行为视而不见，甚至同流合污。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道德观念淡薄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利益驱动与道德失范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055" b="60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文旅行业监管涉及多个部门，存在职责不清、协调不畅等问题，导致监管盲区。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部分地区执法部门对文旅行业涉黑恶问题重视不足，执法不严、不公、不廉等现象时有发生。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监管缺失与执法不力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执法力度不够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监管体系不完善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行业自律机制不健全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行业协会作用有限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部分文旅行业协会未能充分发挥自律作用，对行业内违法违规行为缺乏有效约束。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企业诚信体系缺失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文旅行业尚未建立完善的诚信体系，部分失信企业仍能在市场中生存。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https://d.book118.com/657104010066006052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2024-09-25T23:05:12.289</cp:lastPrinted>
  <dcterms:created xsi:type="dcterms:W3CDTF">2024-09-25T15:05:12Z</dcterms:created>
  <dcterms:modified xsi:type="dcterms:W3CDTF">2024-09-25T15:05:14Z</dcterms:modified>
</cp:coreProperties>
</file>