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4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D32E7-8C6C-49FC-A3B2-CDF215BDE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C0335-F45E-4903-AFEA-4FA15F034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BB5BF-00D0-494C-AC94-048169F8C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4F9D4-12EE-4C17-AA7F-719E09FF2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C7682F-6364-41FA-949A-1B5F7461C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6CFF88-5704-404A-A244-7671D3E9C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E3486F-5A15-413B-839F-02A5AA892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54E37-13A2-437C-A8B5-D862B5F67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B6909-A11F-4CE6-9FA6-AF318B40B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236E9-69EE-4C67-AF9E-99F52B2E6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7F342-D0BE-475D-BEA4-C8696795E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9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9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9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9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9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9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 panose="02010609000101010101" charset="-122"/>
              <a:ea typeface="汉仪粗圆简" panose="02010609000101010101" charset="-122"/>
              <a:cs typeface="汉仪粗圆简" panose="02010609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 panose="02010609000101010101" charset="-122"/>
                <a:ea typeface="汉仪粗圆简" panose="02010609000101010101" charset="-122"/>
                <a:cs typeface="汉仪粗圆简" panose="02010609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9000101010101" charset="-122"/>
          <a:sym typeface="汉仪粗圆简" panose="02010609000101010101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9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9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22" Type="http://schemas.openxmlformats.org/officeDocument/2006/relationships/tags" Target="../tags/tag218.xml" /><Relationship Id="rId23" Type="http://schemas.openxmlformats.org/officeDocument/2006/relationships/tags" Target="../tags/tag219.xml" /><Relationship Id="rId24" Type="http://schemas.openxmlformats.org/officeDocument/2006/relationships/tags" Target="../tags/tag220.xml" /><Relationship Id="rId25" Type="http://schemas.openxmlformats.org/officeDocument/2006/relationships/tags" Target="../tags/tag221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1600511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脚手架知识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脚手架的定义和作用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脚手架的构造和材料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脚手架的搭设和拆除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脚手架的安全使用和管理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9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9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9000101010101" charset="-122"/>
                <a:sym typeface="+mn-ea"/>
              </a:rPr>
              <a:t>脚手架的应用实例和发展趋势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9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脚手架的定义和作用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脚手架的定义</a:t>
            </a:r>
            <a:endParaRPr lang="zh-CN" altLang="en-US"/>
          </a:p>
        </p:txBody>
      </p:sp>
      <p:sp>
        <p:nvSpPr>
          <p:cNvPr id="1049040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脚手架的主要作用是提供安全、稳定的工作环境，便于工人进行高空作业。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脚手架是一种临时性的建筑结构，用于支撑和固定建筑材料和设备。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脚手架通常由金属管、木板、绳索等材料组成，可以快速搭建和拆除。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脚手架还可以用于支撑和固定建筑材料和设备，提高施工效率和质量。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脚手架的作用</a:t>
            </a:r>
            <a:endParaRPr lang="zh-CN" altLang="en-US"/>
          </a:p>
        </p:txBody>
      </p:sp>
      <p:sp>
        <p:nvSpPr>
          <p:cNvPr id="1049118" name="圆角矩形 3"/>
          <p:cNvSpPr/>
          <p:nvPr>
            <p:custDataLst>
              <p:tags r:id="rId2"/>
            </p:custDataLst>
          </p:nvPr>
        </p:nvSpPr>
        <p:spPr>
          <a:xfrm rot="16200000">
            <a:off x="5655725" y="-343472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4"/>
          <p:cNvSpPr/>
          <p:nvPr>
            <p:custDataLst>
              <p:tags r:id="rId3"/>
            </p:custDataLst>
          </p:nvPr>
        </p:nvSpPr>
        <p:spPr>
          <a:xfrm rot="16200000">
            <a:off x="247862" y="197314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2" name="圆角矩形 5"/>
          <p:cNvSpPr/>
          <p:nvPr>
            <p:custDataLst>
              <p:tags r:id="rId4"/>
            </p:custDataLst>
          </p:nvPr>
        </p:nvSpPr>
        <p:spPr>
          <a:xfrm rot="16200000">
            <a:off x="5656999" y="-216224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6"/>
          <p:cNvSpPr/>
          <p:nvPr>
            <p:custDataLst>
              <p:tags r:id="rId5"/>
            </p:custDataLst>
          </p:nvPr>
        </p:nvSpPr>
        <p:spPr>
          <a:xfrm rot="16200000">
            <a:off x="249136" y="324625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6" name="圆角矩形 9"/>
          <p:cNvSpPr/>
          <p:nvPr>
            <p:custDataLst>
              <p:tags r:id="rId6"/>
            </p:custDataLst>
          </p:nvPr>
        </p:nvSpPr>
        <p:spPr>
          <a:xfrm rot="16200000">
            <a:off x="5655725" y="-91398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10"/>
          <p:cNvSpPr/>
          <p:nvPr>
            <p:custDataLst>
              <p:tags r:id="rId7"/>
            </p:custDataLst>
          </p:nvPr>
        </p:nvSpPr>
        <p:spPr>
          <a:xfrm rot="16200000">
            <a:off x="247862" y="449388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0" name="圆角矩形 11"/>
          <p:cNvSpPr/>
          <p:nvPr>
            <p:custDataLst>
              <p:tags r:id="rId8"/>
            </p:custDataLst>
          </p:nvPr>
        </p:nvSpPr>
        <p:spPr>
          <a:xfrm rot="16200000">
            <a:off x="5656999" y="35785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12"/>
          <p:cNvSpPr/>
          <p:nvPr>
            <p:custDataLst>
              <p:tags r:id="rId9"/>
            </p:custDataLst>
          </p:nvPr>
        </p:nvSpPr>
        <p:spPr>
          <a:xfrm rot="16200000">
            <a:off x="249136" y="576635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4" name="文本框 7"/>
          <p:cNvSpPr txBox="1"/>
          <p:nvPr>
            <p:custDataLst>
              <p:tags r:id="rId10"/>
            </p:custDataLst>
          </p:nvPr>
        </p:nvSpPr>
        <p:spPr>
          <a:xfrm>
            <a:off x="1118269" y="408352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防止施工人员坠落和物体坠落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6" name="文本框 8"/>
          <p:cNvSpPr txBox="1"/>
          <p:nvPr>
            <p:custDataLst>
              <p:tags r:id="rId11"/>
            </p:custDataLst>
          </p:nvPr>
        </p:nvSpPr>
        <p:spPr>
          <a:xfrm>
            <a:off x="1118269" y="535664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提高施工效率和安全性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8" name="文本框 13"/>
          <p:cNvSpPr txBox="1"/>
          <p:nvPr>
            <p:custDataLst>
              <p:tags r:id="rId12"/>
            </p:custDataLst>
          </p:nvPr>
        </p:nvSpPr>
        <p:spPr>
          <a:xfrm>
            <a:off x="1118269" y="156279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提供施工人员站立和行走的平台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0" name="文本框 14"/>
          <p:cNvSpPr txBox="1"/>
          <p:nvPr>
            <p:custDataLst>
              <p:tags r:id="rId13"/>
            </p:custDataLst>
          </p:nvPr>
        </p:nvSpPr>
        <p:spPr>
          <a:xfrm>
            <a:off x="1118269" y="283717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支撑和固定建筑物结构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脚手架的种类</a:t>
            </a:r>
            <a:endParaRPr lang="zh-CN" altLang="en-US"/>
          </a:p>
        </p:txBody>
      </p:sp>
      <p:sp>
        <p:nvSpPr>
          <p:cNvPr id="1049188" name="矩形 15"/>
          <p:cNvSpPr/>
          <p:nvPr>
            <p:custDataLst>
              <p:tags r:id="rId2"/>
            </p:custDataLst>
          </p:nvPr>
        </p:nvSpPr>
        <p:spPr>
          <a:xfrm>
            <a:off x="3079967" y="162403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钢管脚手架：由钢管和扣件组成，适用于各种建筑工程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任意多边形 17"/>
          <p:cNvSpPr/>
          <p:nvPr>
            <p:custDataLst>
              <p:tags r:id="rId3"/>
            </p:custDataLst>
          </p:nvPr>
        </p:nvSpPr>
        <p:spPr>
          <a:xfrm flipV="1">
            <a:off x="3014642" y="156279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任意多边形 18"/>
          <p:cNvSpPr/>
          <p:nvPr>
            <p:custDataLst>
              <p:tags r:id="rId4"/>
            </p:custDataLst>
          </p:nvPr>
        </p:nvSpPr>
        <p:spPr>
          <a:xfrm flipH="1">
            <a:off x="8169874" y="190778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27"/>
          <p:cNvSpPr/>
          <p:nvPr>
            <p:custDataLst>
              <p:tags r:id="rId5"/>
            </p:custDataLst>
          </p:nvPr>
        </p:nvSpPr>
        <p:spPr>
          <a:xfrm>
            <a:off x="3079967" y="246577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木脚手架：由木材和铁钉组成，适用于小型建筑工程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任意多边形 29"/>
          <p:cNvSpPr/>
          <p:nvPr>
            <p:custDataLst>
              <p:tags r:id="rId6"/>
            </p:custDataLst>
          </p:nvPr>
        </p:nvSpPr>
        <p:spPr>
          <a:xfrm flipV="1">
            <a:off x="3014642" y="240453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任意多边形 30"/>
          <p:cNvSpPr/>
          <p:nvPr>
            <p:custDataLst>
              <p:tags r:id="rId7"/>
            </p:custDataLst>
          </p:nvPr>
        </p:nvSpPr>
        <p:spPr>
          <a:xfrm flipH="1">
            <a:off x="8169874" y="274952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5"/>
          <p:cNvSpPr/>
          <p:nvPr>
            <p:custDataLst>
              <p:tags r:id="rId8"/>
            </p:custDataLst>
          </p:nvPr>
        </p:nvSpPr>
        <p:spPr>
          <a:xfrm>
            <a:off x="3079967" y="330751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铝合金脚手架：由铝合金材料制成，适用于室内装修和广告安装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任意多边形 7"/>
          <p:cNvSpPr/>
          <p:nvPr>
            <p:custDataLst>
              <p:tags r:id="rId9"/>
            </p:custDataLst>
          </p:nvPr>
        </p:nvSpPr>
        <p:spPr>
          <a:xfrm flipV="1">
            <a:off x="3014642" y="324627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任意多边形 8"/>
          <p:cNvSpPr/>
          <p:nvPr>
            <p:custDataLst>
              <p:tags r:id="rId10"/>
            </p:custDataLst>
          </p:nvPr>
        </p:nvSpPr>
        <p:spPr>
          <a:xfrm flipH="1">
            <a:off x="8169874" y="359126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10"/>
          <p:cNvSpPr/>
          <p:nvPr>
            <p:custDataLst>
              <p:tags r:id="rId11"/>
            </p:custDataLst>
          </p:nvPr>
        </p:nvSpPr>
        <p:spPr>
          <a:xfrm>
            <a:off x="3079967" y="414925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塑料脚手架：由塑料材料制成，适用于室内装修和广告安装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任意多边形 12"/>
          <p:cNvSpPr/>
          <p:nvPr>
            <p:custDataLst>
              <p:tags r:id="rId12"/>
            </p:custDataLst>
          </p:nvPr>
        </p:nvSpPr>
        <p:spPr>
          <a:xfrm flipV="1">
            <a:off x="3014642" y="408801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任意多边形 13"/>
          <p:cNvSpPr/>
          <p:nvPr>
            <p:custDataLst>
              <p:tags r:id="rId13"/>
            </p:custDataLst>
          </p:nvPr>
        </p:nvSpPr>
        <p:spPr>
          <a:xfrm flipH="1">
            <a:off x="8169874" y="443300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19"/>
          <p:cNvSpPr/>
          <p:nvPr>
            <p:custDataLst>
              <p:tags r:id="rId14"/>
            </p:custDataLst>
          </p:nvPr>
        </p:nvSpPr>
        <p:spPr>
          <a:xfrm>
            <a:off x="3079967" y="499099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钢木混合脚手架：由钢管和木材混合制成，适用于各种建筑工程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任意多边形 21"/>
          <p:cNvSpPr/>
          <p:nvPr>
            <p:custDataLst>
              <p:tags r:id="rId15"/>
            </p:custDataLst>
          </p:nvPr>
        </p:nvSpPr>
        <p:spPr>
          <a:xfrm flipV="1">
            <a:off x="3014642" y="492975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任意多边形 22"/>
          <p:cNvSpPr/>
          <p:nvPr>
            <p:custDataLst>
              <p:tags r:id="rId16"/>
            </p:custDataLst>
          </p:nvPr>
        </p:nvSpPr>
        <p:spPr>
          <a:xfrm flipH="1">
            <a:off x="8169874" y="527474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38"/>
          <p:cNvSpPr/>
          <p:nvPr>
            <p:custDataLst>
              <p:tags r:id="rId17"/>
            </p:custDataLst>
          </p:nvPr>
        </p:nvSpPr>
        <p:spPr>
          <a:xfrm>
            <a:off x="3079967" y="583273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移动式脚手架：由钢管和轮子组成，适用于需要频繁移动的工程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任意多边形 40"/>
          <p:cNvSpPr/>
          <p:nvPr>
            <p:custDataLst>
              <p:tags r:id="rId18"/>
            </p:custDataLst>
          </p:nvPr>
        </p:nvSpPr>
        <p:spPr>
          <a:xfrm flipV="1">
            <a:off x="3014642" y="577149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任意多边形 41"/>
          <p:cNvSpPr/>
          <p:nvPr>
            <p:custDataLst>
              <p:tags r:id="rId19"/>
            </p:custDataLst>
          </p:nvPr>
        </p:nvSpPr>
        <p:spPr>
          <a:xfrm flipH="1">
            <a:off x="8169874" y="611648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脚手架的构造和材料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脚手架的构造</a:t>
            </a:r>
            <a:endParaRPr lang="zh-CN" altLang="en-US"/>
          </a:p>
        </p:txBody>
      </p:sp>
      <p:sp>
        <p:nvSpPr>
          <p:cNvPr id="10493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8926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4497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脚手架由立杆、横杆、斜杆、剪刀撑等组成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42"/>
          <p:cNvSpPr/>
          <p:nvPr>
            <p:custDataLst>
              <p:tags r:id="rId4"/>
            </p:custDataLst>
          </p:nvPr>
        </p:nvSpPr>
        <p:spPr>
          <a:xfrm>
            <a:off x="1546031" y="291636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57058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901980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立杆是脚手架的主要承重结构，横杆和斜杆用于连接立杆，剪刀撑用于加强脚手架的稳定性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43"/>
          <p:cNvSpPr/>
          <p:nvPr>
            <p:custDataLst>
              <p:tags r:id="rId7"/>
            </p:custDataLst>
          </p:nvPr>
        </p:nvSpPr>
        <p:spPr>
          <a:xfrm>
            <a:off x="4034162" y="291636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4541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90112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脚手架的连接方式有扣件式、螺栓式、焊接式等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4"/>
          <p:cNvSpPr/>
          <p:nvPr>
            <p:custDataLst>
              <p:tags r:id="rId10"/>
            </p:custDataLst>
          </p:nvPr>
        </p:nvSpPr>
        <p:spPr>
          <a:xfrm>
            <a:off x="6520998" y="291636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32025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77596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脚手架的材质有木制、钢制、铝合金等，其中钢制脚手架应用最为广泛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5"/>
          <p:cNvSpPr/>
          <p:nvPr>
            <p:custDataLst>
              <p:tags r:id="rId13"/>
            </p:custDataLst>
          </p:nvPr>
        </p:nvSpPr>
        <p:spPr>
          <a:xfrm>
            <a:off x="9009130" y="291636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脚手架的材料</a:t>
            </a:r>
            <a:endParaRPr lang="zh-CN" altLang="en-US"/>
          </a:p>
        </p:txBody>
      </p:sp>
      <p:sp>
        <p:nvSpPr>
          <p:cNvPr id="1049404" name="对角圆角矩形 52"/>
          <p:cNvSpPr/>
          <p:nvPr>
            <p:custDataLst>
              <p:tags r:id="rId2"/>
            </p:custDataLst>
          </p:nvPr>
        </p:nvSpPr>
        <p:spPr>
          <a:xfrm>
            <a:off x="801238" y="169193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对角圆角矩形 53"/>
          <p:cNvSpPr/>
          <p:nvPr>
            <p:custDataLst>
              <p:tags r:id="rId3"/>
            </p:custDataLst>
          </p:nvPr>
        </p:nvSpPr>
        <p:spPr>
          <a:xfrm>
            <a:off x="801238" y="156279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直角三角形 54"/>
          <p:cNvSpPr/>
          <p:nvPr>
            <p:custDataLst>
              <p:tags r:id="rId4"/>
            </p:custDataLst>
          </p:nvPr>
        </p:nvSpPr>
        <p:spPr>
          <a:xfrm>
            <a:off x="1313332" y="156343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文本框 56"/>
          <p:cNvSpPr txBox="1"/>
          <p:nvPr>
            <p:custDataLst>
              <p:tags r:id="rId5"/>
            </p:custDataLst>
          </p:nvPr>
        </p:nvSpPr>
        <p:spPr>
          <a:xfrm>
            <a:off x="1346744" y="174398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钢管：主要材料，具有高强度、耐腐蚀、易加工等优点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对角圆角矩形 9"/>
          <p:cNvSpPr/>
          <p:nvPr>
            <p:custDataLst>
              <p:tags r:id="rId6"/>
            </p:custDataLst>
          </p:nvPr>
        </p:nvSpPr>
        <p:spPr>
          <a:xfrm>
            <a:off x="6364240" y="169193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对角圆角矩形 10"/>
          <p:cNvSpPr/>
          <p:nvPr>
            <p:custDataLst>
              <p:tags r:id="rId7"/>
            </p:custDataLst>
          </p:nvPr>
        </p:nvSpPr>
        <p:spPr>
          <a:xfrm>
            <a:off x="6364240" y="156279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直角三角形 11"/>
          <p:cNvSpPr/>
          <p:nvPr>
            <p:custDataLst>
              <p:tags r:id="rId8"/>
            </p:custDataLst>
          </p:nvPr>
        </p:nvSpPr>
        <p:spPr>
          <a:xfrm>
            <a:off x="6875691" y="156343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文本框 12"/>
          <p:cNvSpPr txBox="1"/>
          <p:nvPr>
            <p:custDataLst>
              <p:tags r:id="rId9"/>
            </p:custDataLst>
          </p:nvPr>
        </p:nvSpPr>
        <p:spPr>
          <a:xfrm>
            <a:off x="6909103" y="175040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安全网：防止人员坠落，保护施工安全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对角圆角矩形 5"/>
          <p:cNvSpPr/>
          <p:nvPr>
            <p:custDataLst>
              <p:tags r:id="rId10"/>
            </p:custDataLst>
          </p:nvPr>
        </p:nvSpPr>
        <p:spPr>
          <a:xfrm>
            <a:off x="801238" y="338435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对角圆角矩形 6"/>
          <p:cNvSpPr/>
          <p:nvPr>
            <p:custDataLst>
              <p:tags r:id="rId11"/>
            </p:custDataLst>
          </p:nvPr>
        </p:nvSpPr>
        <p:spPr>
          <a:xfrm>
            <a:off x="801238" y="325520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直角三角形 7"/>
          <p:cNvSpPr/>
          <p:nvPr>
            <p:custDataLst>
              <p:tags r:id="rId12"/>
            </p:custDataLst>
          </p:nvPr>
        </p:nvSpPr>
        <p:spPr>
          <a:xfrm>
            <a:off x="1313332" y="325584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文本框 8"/>
          <p:cNvSpPr txBox="1"/>
          <p:nvPr>
            <p:custDataLst>
              <p:tags r:id="rId13"/>
            </p:custDataLst>
          </p:nvPr>
        </p:nvSpPr>
        <p:spPr>
          <a:xfrm>
            <a:off x="1346744" y="344282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扣件：连接钢管，保证脚手架的稳定性和安全性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对角圆角矩形 14"/>
          <p:cNvSpPr/>
          <p:nvPr>
            <p:custDataLst>
              <p:tags r:id="rId14"/>
            </p:custDataLst>
          </p:nvPr>
        </p:nvSpPr>
        <p:spPr>
          <a:xfrm>
            <a:off x="6364240" y="338435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对角圆角矩形 18"/>
          <p:cNvSpPr/>
          <p:nvPr>
            <p:custDataLst>
              <p:tags r:id="rId15"/>
            </p:custDataLst>
          </p:nvPr>
        </p:nvSpPr>
        <p:spPr>
          <a:xfrm>
            <a:off x="6364240" y="325520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直角三角形 19"/>
          <p:cNvSpPr/>
          <p:nvPr>
            <p:custDataLst>
              <p:tags r:id="rId16"/>
            </p:custDataLst>
          </p:nvPr>
        </p:nvSpPr>
        <p:spPr>
          <a:xfrm>
            <a:off x="6875691" y="325584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文本框 20"/>
          <p:cNvSpPr txBox="1"/>
          <p:nvPr>
            <p:custDataLst>
              <p:tags r:id="rId17"/>
            </p:custDataLst>
          </p:nvPr>
        </p:nvSpPr>
        <p:spPr>
          <a:xfrm>
            <a:off x="6909103" y="344282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斜撑：增强脚手架的稳定性，防止倾倒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对角圆角矩形 15"/>
          <p:cNvSpPr/>
          <p:nvPr>
            <p:custDataLst>
              <p:tags r:id="rId18"/>
            </p:custDataLst>
          </p:nvPr>
        </p:nvSpPr>
        <p:spPr>
          <a:xfrm>
            <a:off x="801238" y="507677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对角圆角矩形 16"/>
          <p:cNvSpPr/>
          <p:nvPr>
            <p:custDataLst>
              <p:tags r:id="rId19"/>
            </p:custDataLst>
          </p:nvPr>
        </p:nvSpPr>
        <p:spPr>
          <a:xfrm>
            <a:off x="801238" y="494698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直角三角形 17"/>
          <p:cNvSpPr/>
          <p:nvPr>
            <p:custDataLst>
              <p:tags r:id="rId20"/>
            </p:custDataLst>
          </p:nvPr>
        </p:nvSpPr>
        <p:spPr>
          <a:xfrm>
            <a:off x="1313332" y="494312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文本框 27"/>
          <p:cNvSpPr txBox="1"/>
          <p:nvPr>
            <p:custDataLst>
              <p:tags r:id="rId21"/>
            </p:custDataLst>
          </p:nvPr>
        </p:nvSpPr>
        <p:spPr>
          <a:xfrm>
            <a:off x="1346744" y="513524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脚手板：铺设在钢管上，提供施工平台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对角圆角矩形 22"/>
          <p:cNvSpPr/>
          <p:nvPr>
            <p:custDataLst>
              <p:tags r:id="rId22"/>
            </p:custDataLst>
          </p:nvPr>
        </p:nvSpPr>
        <p:spPr>
          <a:xfrm>
            <a:off x="6364240" y="507677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对角圆角矩形 23"/>
          <p:cNvSpPr/>
          <p:nvPr>
            <p:custDataLst>
              <p:tags r:id="rId23"/>
            </p:custDataLst>
          </p:nvPr>
        </p:nvSpPr>
        <p:spPr>
          <a:xfrm>
            <a:off x="6364240" y="494698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直角三角形 24"/>
          <p:cNvSpPr/>
          <p:nvPr>
            <p:custDataLst>
              <p:tags r:id="rId24"/>
            </p:custDataLst>
          </p:nvPr>
        </p:nvSpPr>
        <p:spPr>
          <a:xfrm>
            <a:off x="6875691" y="494312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文本框 25"/>
          <p:cNvSpPr txBox="1"/>
          <p:nvPr>
            <p:custDataLst>
              <p:tags r:id="rId25"/>
            </p:custDataLst>
          </p:nvPr>
        </p:nvSpPr>
        <p:spPr>
          <a:xfrm>
            <a:off x="6909103" y="513524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连接件：连接不同部件，保证脚手架的整体稳定性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脚手架的规格</a:t>
            </a:r>
            <a:endParaRPr lang="zh-CN" altLang="en-US"/>
          </a:p>
        </p:txBody>
      </p:sp>
      <p:sp>
        <p:nvSpPr>
          <p:cNvPr id="104949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58130" y="407811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4"/>
          <p:cNvSpPr/>
          <p:nvPr>
            <p:custDataLst>
              <p:tags r:id="rId3"/>
            </p:custDataLst>
          </p:nvPr>
        </p:nvSpPr>
        <p:spPr>
          <a:xfrm>
            <a:off x="668707" y="443770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文本框 5"/>
          <p:cNvSpPr txBox="1"/>
          <p:nvPr>
            <p:custDataLst>
              <p:tags r:id="rId4"/>
            </p:custDataLst>
          </p:nvPr>
        </p:nvSpPr>
        <p:spPr>
          <a:xfrm>
            <a:off x="966784" y="439394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脚手架的连接方式：螺栓连接、扣件连接等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0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64421" y="407811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6" name="矩形 57"/>
          <p:cNvSpPr/>
          <p:nvPr>
            <p:custDataLst>
              <p:tags r:id="rId6"/>
            </p:custDataLst>
          </p:nvPr>
        </p:nvSpPr>
        <p:spPr>
          <a:xfrm>
            <a:off x="4374998" y="443770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文本框 58"/>
          <p:cNvSpPr txBox="1"/>
          <p:nvPr>
            <p:custDataLst>
              <p:tags r:id="rId7"/>
            </p:custDataLst>
          </p:nvPr>
        </p:nvSpPr>
        <p:spPr>
          <a:xfrm>
            <a:off x="4673074" y="439394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脚手架的稳定性：需要满足一定的安全标准和规范要求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1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70078" y="407811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61"/>
          <p:cNvSpPr/>
          <p:nvPr>
            <p:custDataLst>
              <p:tags r:id="rId9"/>
            </p:custDataLst>
          </p:nvPr>
        </p:nvSpPr>
        <p:spPr>
          <a:xfrm>
            <a:off x="8081289" y="443770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文本框 62"/>
          <p:cNvSpPr txBox="1"/>
          <p:nvPr>
            <p:custDataLst>
              <p:tags r:id="rId10"/>
            </p:custDataLst>
          </p:nvPr>
        </p:nvSpPr>
        <p:spPr>
          <a:xfrm>
            <a:off x="8379365" y="439394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脚手架的维护和保养：定期检查、维护和保养，确保安全使用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1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743544" y="157807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18" name="矩形 65"/>
          <p:cNvSpPr/>
          <p:nvPr>
            <p:custDataLst>
              <p:tags r:id="rId12"/>
            </p:custDataLst>
          </p:nvPr>
        </p:nvSpPr>
        <p:spPr>
          <a:xfrm>
            <a:off x="654755" y="193703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66"/>
          <p:cNvSpPr txBox="1"/>
          <p:nvPr>
            <p:custDataLst>
              <p:tags r:id="rId13"/>
            </p:custDataLst>
          </p:nvPr>
        </p:nvSpPr>
        <p:spPr>
          <a:xfrm>
            <a:off x="952831" y="189327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脚手架的高度：根据工程需要确定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2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49834" y="157807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69"/>
          <p:cNvSpPr/>
          <p:nvPr>
            <p:custDataLst>
              <p:tags r:id="rId15"/>
            </p:custDataLst>
          </p:nvPr>
        </p:nvSpPr>
        <p:spPr>
          <a:xfrm>
            <a:off x="4360412" y="193703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70"/>
          <p:cNvSpPr txBox="1"/>
          <p:nvPr>
            <p:custDataLst>
              <p:tags r:id="rId16"/>
            </p:custDataLst>
          </p:nvPr>
        </p:nvSpPr>
        <p:spPr>
          <a:xfrm>
            <a:off x="4658488" y="189327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脚手架的宽度：根据工程需要确定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2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56125" y="157807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30" name="矩形 73"/>
          <p:cNvSpPr/>
          <p:nvPr>
            <p:custDataLst>
              <p:tags r:id="rId18"/>
            </p:custDataLst>
          </p:nvPr>
        </p:nvSpPr>
        <p:spPr>
          <a:xfrm>
            <a:off x="8066702" y="193703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 panose="02010609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74"/>
          <p:cNvSpPr txBox="1"/>
          <p:nvPr>
            <p:custDataLst>
              <p:tags r:id="rId19"/>
            </p:custDataLst>
          </p:nvPr>
        </p:nvSpPr>
        <p:spPr>
          <a:xfrm>
            <a:off x="8364779" y="189327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脚手架的材质：钢管、木杆、铝合金等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8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脚手架的搭设和拆除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https://d.book118.com/657116005110006024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 panose="02010609000101010101" charset="-122"/>
        <a:ea typeface="汉仪粗圆简" panose="02010609000101010101" charset="-122"/>
        <a:cs typeface="Arial"/>
      </a:majorFont>
      <a:minorFont>
        <a:latin typeface="汉仪粗圆简" panose="02010609000101010101" charset="-122"/>
        <a:ea typeface="汉仪粗圆简" panose="02010609000101010101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Office Theme</vt:lpstr>
      <vt:lpstr>脚手架知识</vt:lpstr>
      <vt:lpstr>目录</vt:lpstr>
      <vt:lpstr>单击添加章节标题</vt:lpstr>
      <vt:lpstr>脚手架的定义和作用</vt:lpstr>
      <vt:lpstr>脚手架的定义</vt:lpstr>
      <vt:lpstr>脚手架的作用</vt:lpstr>
      <vt:lpstr>脚手架的种类</vt:lpstr>
      <vt:lpstr>脚手架的构造和材料</vt:lpstr>
      <vt:lpstr>脚手架的构造</vt:lpstr>
      <vt:lpstr>脚手架的材料</vt:lpstr>
      <vt:lpstr>脚手架的规格</vt:lpstr>
      <vt:lpstr>脚手架的搭设和拆除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2024-08-28T17:18:34.820</cp:lastPrinted>
  <dcterms:created xsi:type="dcterms:W3CDTF">2024-08-28T09:18:34Z</dcterms:created>
  <dcterms:modified xsi:type="dcterms:W3CDTF">2024-08-28T09:18:37Z</dcterms:modified>
</cp:coreProperties>
</file>