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921222-7965-4477-89DD-60CE1AB13B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E053C4-035F-4FB1-9006-B3D781B1F8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14247F9-9491-4329-84A7-0B7BFB52C8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933C52-385C-4A1F-AD9E-8886AE0A478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156A0D-CE26-40EC-89FC-CF3C31A039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8E9E0B1-6A18-48AD-8BBB-7D24F51067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F01C0E-6049-412E-B5DA-F44617204F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C5CEA6-6B66-4A17-8DC5-CBD0B3719F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89B721-D720-4ADA-ABB6-439ECC6CA87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DD94BF-BF5C-4789-B6F6-AB003F813F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EAAB02-61B9-4050-911F-D242D983B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7123031106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生产与费用循环审计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生产与费用循环概述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生产与费用循环审计计划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生产与费用循环审计实施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生产与费用循环实质性程序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生产与费用循环中的舞弊风险识别与应对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生产与费用循环审计总结与报告</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94" r="18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确保财务报表的准确性和完整性</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通过对生产与费用循环的审计，可以验证相关交易和余额是否准确、完整地反映在财务报表中。</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评估内部控制的有效性</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生产与费用循环是企业内部控制的重要组成部分。通过审计，可以评估相关内部控制的设计和执行是否有效，以及是否存在潜在的风险。</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防止和发现舞弊行为</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生产与费用循环涉及大量的交易和资金流动，容易发生舞弊行为。审计可以帮助企业及时发现并防止潜在的舞弊行为，保护企业的财产安全。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审计范围</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生产与费用循环相关的交易和余额</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审计范围应包括与生产、采购、库存、销售等相关的交易和余额，以及相关的账户和记录。</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内部控制的评估</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审计师应对生产与费用循环相关的内部控制进行评估，包括控制环境、风险评估、控制活动、信息与沟通以及监督等方面。</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财务报表的准确性和完整性</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审计师应对财务报表中与生产与费用循环相关的信息进行详细的核对和验证，确保相关信息的准确性和完整性。</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舞弊行为的调查</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如果在审计过程中发现潜在的舞弊行为，审计师应进行进一步的调查，并及时向企业管理层报告。</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生产与费用循环概述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1125" b="1125"/>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原材料采购</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生产领料</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生产加工</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质检入库</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生产流程</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根据生产计划和库存情况，制定原材料采购计划，选择合适的供应商进行采购。</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将原材料和零部件按照生产工艺要求进行加工、组装和调试，形成半成品或成品。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按照生产订单和生产计划，从仓库领取所需的原材料和零部件。</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对生产出的半成品或成品进行质量检验，合格品入库，不合格品进行返工或报废处理。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直接材料费用</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直接用于产品生产的原材料和零部件的费用。</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headEnd type="triangle"/>
            <a:tailEnd type="triangle"/>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直接人工费用</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直接参与产品生产的工人工资和福利费用。</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制造费用</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与产品生产相关的间接费用，如设备折旧、车间管理人员工资、水电费等。</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期间费用</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与产品生产和销售不直接相关的费用，如销售费用、管理费用和财务费用等。</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费用构成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关键控制点</a:t>
              </a: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原材料采购控制</a:t>
            </a: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确保采购的原材料符合质量要求，价格合理，且采购过程透明、合规。</a:t>
            </a: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产品质量控制</a:t>
            </a: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建立完善的质量检验体系，确保生产出的产品符合质量标准和客户要求。</a:t>
            </a: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25" b="1">
                <a:solidFill>
                  <a:schemeClr val="accent1">
                    <a:alpha val="100000"/>
                  </a:schemeClr>
                </a:solidFill>
                <a:latin typeface="Microsoft Yahei"/>
                <a:ea typeface="Microsoft Yahei"/>
                <a:cs typeface="Microsoft Yahei"/>
              </a:rPr>
              <a:t>生产成本控制</a:t>
            </a: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通过优化生产工艺、提高生产效率、降低废品率等措施，控制生产成本在合理范围内。</a:t>
            </a: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费用核算控制</a:t>
            </a: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确保各项费用核算准确、完整，防止漏记、错记和舞弊行为的发生。</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生产与费用循环审计计划</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评估生产和费用循环内部控制的有效性</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确定生产成本和费用的完整性、准确性和合规性</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识别潜在的错报和风险</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审计目标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审计策略</a:t>
              </a:r>
            </a:p>
          </p:txBody>
        </p:sp>
      </p:grpSp>
      <p:sp>
        <p:nvSpPr>
          <p:cNvPr id="32" name="TextBox 32"/>
          <p:cNvSpPr txBox="1"/>
          <p:nvPr/>
        </p:nvSpPr>
        <p:spPr>
          <a:xfrm>
            <a:off x="4307454" y="445654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评估内部控制的可靠性，确定审计程序的性质、时间和范围</a:t>
            </a:r>
          </a:p>
        </p:txBody>
      </p:sp>
      <p:sp>
        <p:nvSpPr>
          <p:cNvPr id="33" name="TextBox 33"/>
          <p:cNvSpPr txBox="1"/>
          <p:nvPr/>
        </p:nvSpPr>
        <p:spPr>
          <a:xfrm>
            <a:off x="2838206"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了解被审计单位的生产和费用循环流程以及内部控制</a:t>
            </a:r>
          </a:p>
        </p:txBody>
      </p:sp>
      <p:sp>
        <p:nvSpPr>
          <p:cNvPr id="34" name="TextBox 34"/>
          <p:cNvSpPr txBox="1"/>
          <p:nvPr/>
        </p:nvSpPr>
        <p:spPr>
          <a:xfrm>
            <a:off x="7245950" y="4449809"/>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对异常交易和重大波动进行深入调查和分析</a:t>
            </a:r>
          </a:p>
        </p:txBody>
      </p:sp>
      <p:sp>
        <p:nvSpPr>
          <p:cNvPr id="35" name="TextBox 35"/>
          <p:cNvSpPr txBox="1"/>
          <p:nvPr/>
        </p:nvSpPr>
        <p:spPr>
          <a:xfrm>
            <a:off x="5776701" y="128141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对关键账户和交易进行实质性测试，包括生产成本、直接材料、直接人工、制造费用等</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763829" y="1610750"/>
            <a:ext cx="2553871" cy="131513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spcBef>
                <a:spcPts val="270"/>
              </a:spcBef>
              <a:defRPr/>
            </a:pPr>
            <a:r>
              <a:rPr lang="en-US" sz="1350">
                <a:solidFill>
                  <a:schemeClr val="dk1">
                    <a:alpha val="100000"/>
                  </a:schemeClr>
                </a:solidFill>
                <a:latin typeface="Microsoft Yahei"/>
                <a:ea typeface="Microsoft Yahei"/>
                <a:cs typeface="Microsoft Yahei"/>
              </a:rPr>
              <a:t>分配具有相关经验和专业知识的审计人员</a:t>
            </a:r>
            <a:endParaRPr lang="en-US" sz="1100"/>
          </a:p>
        </p:txBody>
      </p:sp>
      <p:sp>
        <p:nvSpPr>
          <p:cNvPr id="3" name="AutoShape 3"/>
          <p:cNvSpPr/>
          <p:nvPr/>
        </p:nvSpPr>
        <p:spPr>
          <a:xfrm>
            <a:off x="8888726" y="1610750"/>
            <a:ext cx="2569478" cy="13775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spcBef>
                <a:spcPts val="270"/>
              </a:spcBef>
              <a:defRPr/>
            </a:pPr>
            <a:r>
              <a:rPr lang="en-US" sz="1350">
                <a:solidFill>
                  <a:schemeClr val="dk1">
                    <a:alpha val="100000"/>
                  </a:schemeClr>
                </a:solidFill>
                <a:latin typeface="Microsoft Yahei"/>
                <a:ea typeface="Microsoft Yahei"/>
                <a:cs typeface="Microsoft Yahei"/>
              </a:rPr>
              <a:t>获取必要的审计工具和软件支持，提高审计效率和质量</a:t>
            </a:r>
            <a:endParaRPr lang="en-US" sz="1100"/>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资源安排</a:t>
              </a:r>
            </a:p>
          </p:txBody>
        </p:sp>
      </p:grpSp>
      <p:sp>
        <p:nvSpPr>
          <p:cNvPr id="26" name="AutoShape 26"/>
          <p:cNvSpPr/>
          <p:nvPr/>
        </p:nvSpPr>
        <p:spPr>
          <a:xfrm>
            <a:off x="1556971" y="4386298"/>
            <a:ext cx="2552700" cy="144029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合理安排审计时间，确保审计程序的充分执行</a:t>
            </a:r>
            <a:endParaRPr lang="en-US" sz="1100"/>
          </a:p>
        </p:txBody>
      </p:sp>
      <p:sp>
        <p:nvSpPr>
          <p:cNvPr id="27" name="AutoShape 27"/>
          <p:cNvSpPr/>
          <p:nvPr/>
        </p:nvSpPr>
        <p:spPr>
          <a:xfrm>
            <a:off x="8049592" y="4406623"/>
            <a:ext cx="2552700" cy="141997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与被审计单位保持沟通，确保审计工作的顺利进行</a:t>
            </a:r>
            <a:endParaRPr lang="en-US" sz="1100"/>
          </a:p>
        </p:txBody>
      </p:sp>
      <p:pic>
        <p:nvPicPr>
          <p:cNvPr id="28" name="Picture 28"/>
          <p:cNvPicPr>
            <a:picLocks noChangeAspect="1"/>
          </p:cNvPicPr>
          <p:nvPr/>
        </p:nvPicPr>
        <p:blipFill>
          <a:blip r:embed="rId2"/>
          <a:srcRect l="4208" r="4208"/>
          <a:stretch>
            <a:fillRect/>
          </a:stretch>
        </p:blipFill>
        <p:spPr>
          <a:xfrm>
            <a:off x="3352886" y="2055085"/>
            <a:ext cx="2476500" cy="2476500"/>
          </a:xfrm>
          <a:prstGeom prst="ellipse">
            <a:avLst/>
          </a:prstGeom>
        </p:spPr>
      </p:pic>
      <p:pic>
        <p:nvPicPr>
          <p:cNvPr id="29" name="Picture 29"/>
          <p:cNvPicPr>
            <a:picLocks noChangeAspect="1"/>
          </p:cNvPicPr>
          <p:nvPr/>
        </p:nvPicPr>
        <p:blipFill>
          <a:blip r:embed="rId3"/>
          <a:stretch>
            <a:fillRect/>
          </a:stretch>
        </p:blipFill>
        <p:spPr>
          <a:xfrm>
            <a:off x="6374798" y="2055085"/>
            <a:ext cx="2476500" cy="2476500"/>
          </a:xfrm>
          <a:prstGeom prst="ellipse">
            <a:avLst/>
          </a:prstGeom>
        </p:spPr>
      </p:pic>
      <p:grpSp>
        <p:nvGrpSpPr>
          <p:cNvPr id="30" name="Group 30"/>
          <p:cNvGrpSpPr/>
          <p:nvPr/>
        </p:nvGrpSpPr>
        <p:grpSpPr>
          <a:xfrm>
            <a:off x="3352886" y="2107432"/>
            <a:ext cx="665795" cy="665791"/>
            <a:chOff x="3352886" y="2107432"/>
            <a:chExt cx="665795" cy="665791"/>
          </a:xfrm>
        </p:grpSpPr>
        <p:sp>
          <p:nvSpPr>
            <p:cNvPr id="31" name="AutoShape 31"/>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Freeform 32"/>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8174522" y="2107432"/>
            <a:ext cx="665795" cy="665791"/>
            <a:chOff x="8174522" y="2107432"/>
            <a:chExt cx="665795" cy="665791"/>
          </a:xfrm>
        </p:grpSpPr>
        <p:sp>
          <p:nvSpPr>
            <p:cNvPr id="34" name="AutoShape 34"/>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Freeform 35"/>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4252748" y="4178300"/>
            <a:ext cx="665795" cy="665791"/>
            <a:chOff x="4252748" y="4178300"/>
            <a:chExt cx="665795" cy="665791"/>
          </a:xfrm>
        </p:grpSpPr>
        <p:sp>
          <p:nvSpPr>
            <p:cNvPr id="37" name="AutoShape 37"/>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Freeform 38"/>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9" name="Group 39"/>
          <p:cNvGrpSpPr/>
          <p:nvPr/>
        </p:nvGrpSpPr>
        <p:grpSpPr>
          <a:xfrm>
            <a:off x="7274660" y="4178300"/>
            <a:ext cx="665795" cy="665791"/>
            <a:chOff x="7274660" y="4178300"/>
            <a:chExt cx="665795" cy="665791"/>
          </a:xfrm>
        </p:grpSpPr>
        <p:sp>
          <p:nvSpPr>
            <p:cNvPr id="40" name="AutoShape 40"/>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Freeform 41"/>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生产与费用循环审计实施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了解被审计单位及其环境</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AutoShape 31"/>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1797656" y="3303419"/>
            <a:ext cx="931450" cy="924116"/>
            <a:chOff x="1797656" y="3303419"/>
            <a:chExt cx="931450" cy="924116"/>
          </a:xfrm>
        </p:grpSpPr>
        <p:sp>
          <p:nvSpPr>
            <p:cNvPr id="33" name="Freeform 33"/>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了解被审计单位的行业状况、法律环境与监管环境以及其他外部因素；</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了解被审计单位的性质，包括所有权结构、治理结构、组织结构、经营活动、投资活动和筹资活动等；</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了解被审计单位对会计政策的选择和运用，包括变更会计政策的原因及合理的变更理由等；</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了解被审计单位的目标、战略以及可能导致重大错报风险的相关经营风险。</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https://d.book118.com/657123031106006041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2024-09-14T08:07:16.321</cp:lastPrinted>
  <dcterms:created xsi:type="dcterms:W3CDTF">2024-09-14T00:07:16Z</dcterms:created>
  <dcterms:modified xsi:type="dcterms:W3CDTF">2024-09-14T00:07:18Z</dcterms:modified>
</cp:coreProperties>
</file>