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 id="2147483668"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9" r:id="rId45"/>
    <p:sldId id="382" r:id="rId46"/>
    <p:sldId id="385" r:id="rId47"/>
    <p:sldId id="388" r:id="rId48"/>
    <p:sldId id="391" r:id="rId49"/>
    <p:sldId id="394" r:id="rId50"/>
    <p:sldId id="396" r:id="rId51"/>
  </p:sldIdLst>
  <p:sldSz cx="12190413" cy="6859588"/>
  <p:notesSz cx="6858000" cy="9144000"/>
  <p:custDataLst>
    <p:tags r:id="rId5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notesMaster" Target="notesMasters/notesMaster1.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slide" Target="slides/slide42.xml" /><Relationship Id="rId47" Type="http://schemas.openxmlformats.org/officeDocument/2006/relationships/slide" Target="slides/slide43.xml" /><Relationship Id="rId48" Type="http://schemas.openxmlformats.org/officeDocument/2006/relationships/slide" Target="slides/slide44.xml" /><Relationship Id="rId49" Type="http://schemas.openxmlformats.org/officeDocument/2006/relationships/slide" Target="slides/slide45.xml" /><Relationship Id="rId5" Type="http://schemas.openxmlformats.org/officeDocument/2006/relationships/slide" Target="slides/slide1.xml" /><Relationship Id="rId50" Type="http://schemas.openxmlformats.org/officeDocument/2006/relationships/slide" Target="slides/slide46.xml" /><Relationship Id="rId51" Type="http://schemas.openxmlformats.org/officeDocument/2006/relationships/slide" Target="slides/slide47.xml" /><Relationship Id="rId52" Type="http://schemas.openxmlformats.org/officeDocument/2006/relationships/tags" Target="tags/tag1.xml" /><Relationship Id="rId53" Type="http://schemas.openxmlformats.org/officeDocument/2006/relationships/presProps" Target="presProps.xml" /><Relationship Id="rId54" Type="http://schemas.openxmlformats.org/officeDocument/2006/relationships/viewProps" Target="viewProps.xml" /><Relationship Id="rId55" Type="http://schemas.openxmlformats.org/officeDocument/2006/relationships/theme" Target="theme/theme1.xml" /><Relationship Id="rId56" Type="http://schemas.openxmlformats.org/officeDocument/2006/relationships/tableStyles" Target="tableStyles.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2019/2/15</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extLst>
      <p:ext uri="{BB962C8B-B14F-4D97-AF65-F5344CB8AC3E}">
        <p14:creationId xmlns:p14="http://schemas.microsoft.com/office/powerpoint/2010/main" xmlns="" val="2725096833"/>
      </p:ext>
    </p:extLst>
  </p:cSld>
  <p:clrMap bg1="lt1" tx1="dk1" bg2="lt2" tx2="dk2" accent1="accent1" accent2="accent2" accent3="accent3" accent4="accent4" accent5="accent5" accent6="accent6" hlink="hlink" folHlink="folHlink"/>
  <p:notesStyle>
    <a:lvl1pPr marL="0" algn="l" defTabSz="1218565" rtl="0" eaLnBrk="1" latinLnBrk="0" hangingPunct="1">
      <a:defRPr sz="1600" kern="1200">
        <a:solidFill>
          <a:schemeClr val="tx1"/>
        </a:solidFill>
        <a:latin typeface="+mn-lt"/>
        <a:ea typeface="+mn-ea"/>
        <a:cs typeface="+mn-cs"/>
      </a:defRPr>
    </a:lvl1pPr>
    <a:lvl2pPr marL="609600" algn="l" defTabSz="1218565" rtl="0" eaLnBrk="1" latinLnBrk="0" hangingPunct="1">
      <a:defRPr sz="1600" kern="1200">
        <a:solidFill>
          <a:schemeClr val="tx1"/>
        </a:solidFill>
        <a:latin typeface="+mn-lt"/>
        <a:ea typeface="+mn-ea"/>
        <a:cs typeface="+mn-cs"/>
      </a:defRPr>
    </a:lvl2pPr>
    <a:lvl3pPr marL="1219200" algn="l" defTabSz="1218565" rtl="0" eaLnBrk="1" latinLnBrk="0" hangingPunct="1">
      <a:defRPr sz="1600" kern="1200">
        <a:solidFill>
          <a:schemeClr val="tx1"/>
        </a:solidFill>
        <a:latin typeface="+mn-lt"/>
        <a:ea typeface="+mn-ea"/>
        <a:cs typeface="+mn-cs"/>
      </a:defRPr>
    </a:lvl3pPr>
    <a:lvl4pPr marL="1828800" algn="l" defTabSz="1218565" rtl="0" eaLnBrk="1" latinLnBrk="0" hangingPunct="1">
      <a:defRPr sz="1600" kern="1200">
        <a:solidFill>
          <a:schemeClr val="tx1"/>
        </a:solidFill>
        <a:latin typeface="+mn-lt"/>
        <a:ea typeface="+mn-ea"/>
        <a:cs typeface="+mn-cs"/>
      </a:defRPr>
    </a:lvl4pPr>
    <a:lvl5pPr marL="2438400" algn="l" defTabSz="1218565" rtl="0" eaLnBrk="1" latinLnBrk="0" hangingPunct="1">
      <a:defRPr sz="1600" kern="1200">
        <a:solidFill>
          <a:schemeClr val="tx1"/>
        </a:solidFill>
        <a:latin typeface="+mn-lt"/>
        <a:ea typeface="+mn-ea"/>
        <a:cs typeface="+mn-cs"/>
      </a:defRPr>
    </a:lvl5pPr>
    <a:lvl6pPr marL="3048000" algn="l" defTabSz="1218565" rtl="0" eaLnBrk="1" latinLnBrk="0" hangingPunct="1">
      <a:defRPr sz="1600" kern="1200">
        <a:solidFill>
          <a:schemeClr val="tx1"/>
        </a:solidFill>
        <a:latin typeface="+mn-lt"/>
        <a:ea typeface="+mn-ea"/>
        <a:cs typeface="+mn-cs"/>
      </a:defRPr>
    </a:lvl6pPr>
    <a:lvl7pPr marL="3657600" algn="l" defTabSz="1218565" rtl="0" eaLnBrk="1" latinLnBrk="0" hangingPunct="1">
      <a:defRPr sz="1600" kern="1200">
        <a:solidFill>
          <a:schemeClr val="tx1"/>
        </a:solidFill>
        <a:latin typeface="+mn-lt"/>
        <a:ea typeface="+mn-ea"/>
        <a:cs typeface="+mn-cs"/>
      </a:defRPr>
    </a:lvl7pPr>
    <a:lvl8pPr marL="4267200" algn="l" defTabSz="1218565" rtl="0" eaLnBrk="1" latinLnBrk="0" hangingPunct="1">
      <a:defRPr sz="1600" kern="1200">
        <a:solidFill>
          <a:schemeClr val="tx1"/>
        </a:solidFill>
        <a:latin typeface="+mn-lt"/>
        <a:ea typeface="+mn-ea"/>
        <a:cs typeface="+mn-cs"/>
      </a:defRPr>
    </a:lvl8pPr>
    <a:lvl9pPr marL="4876800" algn="l" defTabSz="121856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E3F37086-15D0-443D-AF17-A3F21825C045}" type="slidenum">
              <a:rPr lang="zh-CN" altLang="en-US" smtClean="0">
                <a:solidFill>
                  <a:prstClr val="black"/>
                </a:solidFill>
              </a:rPr>
              <a:t>13</a:t>
            </a:fld>
            <a:endParaRPr lang="zh-CN" altLang="en-US">
              <a:solidFill>
                <a:prstClr val="black"/>
              </a:solidFill>
            </a:endParaRPr>
          </a:p>
        </p:txBody>
      </p:sp>
    </p:spTree>
    <p:extLst>
      <p:ext uri="{BB962C8B-B14F-4D97-AF65-F5344CB8AC3E}">
        <p14:creationId xmlns:p14="http://schemas.microsoft.com/office/powerpoint/2010/main" xmlns="" val="3323710611"/>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37E31A-5DF8-4CAD-9C62-DCC3764881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6BF065-BBF7-4BA1-9F57-1C054D2853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6D4ED9-022F-4BED-9E0E-D9D550CD2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BC752B-A30E-4092-8001-19AAD08D46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6C2AC4-0EE7-4FBE-A3E3-3803A2ABEA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9D51CB-BD44-406D-BD33-BFE939861C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FC8CE8-C476-4171-B410-AED6DC7D7D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9038D-B0FF-4B8D-9458-8E6D8811CB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28EEA2-3040-40F7-8DBE-1B9AE4B9DD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A49033-3D1D-4F52-9462-7741E062F4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860F1D-2F57-41BB-BA45-C69794873C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bg>
      <p:bgPr>
        <a:solidFill>
          <a:srgbClr val="F0F8FF"/>
        </a:solidFill>
      </p:bgPr>
    </p:bg>
    <p:spTree>
      <p:nvGrpSpPr>
        <p:cNvPr id="1" name=""/>
        <p:cNvGrpSpPr/>
        <p:nvPr/>
      </p:nvGrpSpPr>
      <p:grpSpPr>
        <a:xfrm>
          <a:off x="0" y="0"/>
          <a:ext cx="0" cy="0"/>
        </a:xfrm>
      </p:grpSpPr>
    </p:spTree>
  </p:cSld>
  <p:clrMapOvr>
    <a:overrideClrMapping bg1="lt1" tx1="dk1" bg2="lt2" tx2="dk2" accent1="accent1" accent2="accent2" accent3="accent3" accent4="accent4" accent5="accent5" accent6="accent6" hlink="hlink" folHlink="folHlink"/>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两栏内容">
    <p:bg>
      <p:bgPr>
        <a:solidFill>
          <a:srgbClr val="F0F8FF"/>
        </a:solidFill>
      </p:bgPr>
    </p:bg>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bg>
      <p:bgPr>
        <a:solidFill>
          <a:srgbClr val="F0F8FF"/>
        </a:solidFill>
      </p:bgPr>
    </p:bg>
    <p:spTree>
      <p:nvGrpSpPr>
        <p:cNvPr id="1" name=""/>
        <p:cNvGrpSpPr/>
        <p:nvPr/>
      </p:nvGrpSpPr>
      <p:grpSpPr>
        <a:xfrm>
          <a:off x="0" y="0"/>
          <a:ext cx="0" cy="0"/>
        </a:xfrm>
      </p:grpSpPr>
    </p:spTree>
    <p:extLst>
      <p:ext uri="{BB962C8B-B14F-4D97-AF65-F5344CB8AC3E}">
        <p14:creationId xmlns:p14="http://schemas.microsoft.com/office/powerpoint/2010/main" xmlns="" val="3306332756"/>
      </p:ext>
    </p:extLst>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两栏内容">
    <p:bg>
      <p:bgPr>
        <a:solidFill>
          <a:srgbClr val="F0F8FF"/>
        </a:solidFill>
      </p:bgPr>
    </p:bg>
    <p:spTree>
      <p:nvGrpSpPr>
        <p:cNvPr id="1" name=""/>
        <p:cNvGrpSpPr/>
        <p:nvPr/>
      </p:nvGrpSpPr>
      <p:grpSpPr>
        <a:xfrm>
          <a:off x="0" y="0"/>
          <a:ext cx="0" cy="0"/>
        </a:xfrm>
      </p:grpSpPr>
    </p:spTree>
    <p:extLst>
      <p:ext uri="{BB962C8B-B14F-4D97-AF65-F5344CB8AC3E}">
        <p14:creationId xmlns:p14="http://schemas.microsoft.com/office/powerpoint/2010/main" xmlns="" val="234194304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slideLayout" Target="../slideLayouts/slideLayout15.xml"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4" r:id="rId2"/>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Tree>
    <p:extLst>
      <p:ext uri="{BB962C8B-B14F-4D97-AF65-F5344CB8AC3E}">
        <p14:creationId xmlns:p14="http://schemas.microsoft.com/office/powerpoint/2010/main" xmlns="" val="1290214317"/>
      </p:ext>
    </p:extLst>
  </p:cSld>
  <p:clrMap bg1="lt1" tx1="dk1" bg2="lt2" tx2="dk2" accent1="accent1" accent2="accent2" accent3="accent3" accent4="accent4" accent5="accent5" accent6="accent6" hlink="hlink" folHlink="folHlink"/>
  <p:sldLayoutIdLst>
    <p:sldLayoutId id="2147483666" r:id="rId1"/>
    <p:sldLayoutId id="2147483667" r:id="rId2"/>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10.xml" TargetMode="Interna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10.xml" TargetMode="Internal" /><Relationship Id="rId3" Type="http://schemas.openxmlformats.org/officeDocument/2006/relationships/slide" Target="slide11.xml" TargetMode="Internal"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10.xml" TargetMode="Internal" /><Relationship Id="rId3" Type="http://schemas.openxmlformats.org/officeDocument/2006/relationships/slide" Target="slide11.xml" TargetMode="Internal" /><Relationship Id="rId4" Type="http://schemas.openxmlformats.org/officeDocument/2006/relationships/slide" Target="slide12.xml" TargetMode="Internal"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1.xml" /><Relationship Id="rId3" Type="http://schemas.openxmlformats.org/officeDocument/2006/relationships/slide" Target="slide10.xml" TargetMode="Internal" /><Relationship Id="rId4" Type="http://schemas.openxmlformats.org/officeDocument/2006/relationships/slide" Target="slide11.xml" TargetMode="Internal" /><Relationship Id="rId5" Type="http://schemas.openxmlformats.org/officeDocument/2006/relationships/slide" Target="slide12.xml" TargetMode="Internal" /><Relationship Id="rId6" Type="http://schemas.openxmlformats.org/officeDocument/2006/relationships/slide" Target="slide13.xml" TargetMode="Internal" /><Relationship Id="rId7"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10.xml" TargetMode="Internal" /><Relationship Id="rId3" Type="http://schemas.openxmlformats.org/officeDocument/2006/relationships/slide" Target="slide11.xml" TargetMode="Internal" /><Relationship Id="rId4" Type="http://schemas.openxmlformats.org/officeDocument/2006/relationships/slide" Target="slide12.xml" TargetMode="Internal" /><Relationship Id="rId5" Type="http://schemas.openxmlformats.org/officeDocument/2006/relationships/slide" Target="slide13.xml" TargetMode="Internal" /><Relationship Id="rId6" Type="http://schemas.openxmlformats.org/officeDocument/2006/relationships/slide" Target="slide14.xml" TargetMode="Internal" /><Relationship Id="rId7"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10.xml" TargetMode="Internal" /><Relationship Id="rId3" Type="http://schemas.openxmlformats.org/officeDocument/2006/relationships/slide" Target="slide11.xml" TargetMode="Internal" /><Relationship Id="rId4" Type="http://schemas.openxmlformats.org/officeDocument/2006/relationships/slide" Target="slide12.xml" TargetMode="Internal" /><Relationship Id="rId5" Type="http://schemas.openxmlformats.org/officeDocument/2006/relationships/slide" Target="slide13.xml" TargetMode="Internal" /><Relationship Id="rId6" Type="http://schemas.openxmlformats.org/officeDocument/2006/relationships/slide" Target="slide14.xml" TargetMode="Internal" /><Relationship Id="rId7" Type="http://schemas.openxmlformats.org/officeDocument/2006/relationships/slide" Target="slide15.xml" TargetMode="Internal" /><Relationship Id="rId8"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png" /><Relationship Id="rId3" Type="http://schemas.openxmlformats.org/officeDocument/2006/relationships/slide" Target="slide2.xml" TargetMode="Internal" /><Relationship Id="rId4" Type="http://schemas.openxmlformats.org/officeDocument/2006/relationships/image" Target="../media/image2.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31001050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12" name="矩形 11"/>
          <p:cNvSpPr>
            <a:spLocks noChangeArrowheads="1"/>
          </p:cNvSpPr>
          <p:nvPr/>
        </p:nvSpPr>
        <p:spPr bwMode="auto">
          <a:xfrm>
            <a:off x="1109206" y="1989634"/>
            <a:ext cx="9306480" cy="4924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600" i="1" smtClean="0">
                <a:solidFill>
                  <a:schemeClr val="tx1">
                    <a:lumMod val="50000"/>
                    <a:lumOff val="50000"/>
                  </a:schemeClr>
                </a:solidFill>
                <a:latin typeface="Times New Roman" pitchFamily="18" charset="0"/>
                <a:ea typeface="微软雅黑" pitchFamily="34" charset="-122"/>
                <a:cs typeface="Times New Roman" panose="02020603050405020304" pitchFamily="18" charset="0"/>
              </a:rPr>
              <a:t>模块三</a:t>
            </a:r>
            <a:r>
              <a:rPr lang="zh-CN" altLang="en-US" sz="2600" i="1">
                <a:solidFill>
                  <a:schemeClr val="tx1">
                    <a:lumMod val="50000"/>
                    <a:lumOff val="50000"/>
                  </a:schemeClr>
                </a:solidFill>
                <a:latin typeface="Times New Roman" pitchFamily="18" charset="0"/>
                <a:ea typeface="微软雅黑" pitchFamily="34" charset="-122"/>
                <a:cs typeface="Times New Roman" panose="02020603050405020304" pitchFamily="18" charset="0"/>
              </a:rPr>
              <a:t>　</a:t>
            </a:r>
            <a:r>
              <a:rPr lang="zh-CN" altLang="en-US" sz="2600" i="1" smtClean="0">
                <a:solidFill>
                  <a:schemeClr val="tx1">
                    <a:lumMod val="50000"/>
                    <a:lumOff val="50000"/>
                  </a:schemeClr>
                </a:solidFill>
                <a:latin typeface="Times New Roman" pitchFamily="18" charset="0"/>
                <a:ea typeface="微软雅黑" pitchFamily="34" charset="-122"/>
                <a:cs typeface="Times New Roman" panose="02020603050405020304" pitchFamily="18" charset="0"/>
              </a:rPr>
              <a:t>专题七</a:t>
            </a:r>
            <a:r>
              <a:rPr lang="zh-CN" altLang="en-US" sz="2600" i="1">
                <a:solidFill>
                  <a:schemeClr val="tx1">
                    <a:lumMod val="50000"/>
                    <a:lumOff val="50000"/>
                  </a:schemeClr>
                </a:solidFill>
                <a:latin typeface="Times New Roman" pitchFamily="18" charset="0"/>
                <a:ea typeface="微软雅黑" pitchFamily="34" charset="-122"/>
                <a:cs typeface="Times New Roman" panose="02020603050405020304" pitchFamily="18" charset="0"/>
              </a:rPr>
              <a:t>　</a:t>
            </a:r>
            <a:r>
              <a:rPr lang="zh-CN" altLang="en-US" sz="2600" i="1" smtClean="0">
                <a:solidFill>
                  <a:schemeClr val="tx1">
                    <a:lumMod val="50000"/>
                    <a:lumOff val="50000"/>
                  </a:schemeClr>
                </a:solidFill>
                <a:latin typeface="Times New Roman" pitchFamily="18" charset="0"/>
                <a:ea typeface="微软雅黑" pitchFamily="34" charset="-122"/>
                <a:cs typeface="Times New Roman" panose="02020603050405020304" pitchFamily="18" charset="0"/>
              </a:rPr>
              <a:t>文化作用</a:t>
            </a:r>
            <a:endParaRPr lang="zh-CN" altLang="en-US" sz="2600" i="1">
              <a:solidFill>
                <a:schemeClr val="tx1">
                  <a:lumMod val="50000"/>
                  <a:lumOff val="50000"/>
                </a:schemeClr>
              </a:solidFill>
              <a:latin typeface="Times New Roman" pitchFamily="18" charset="0"/>
              <a:ea typeface="微软雅黑" pitchFamily="34" charset="-122"/>
              <a:cs typeface="Times New Roman" panose="02020603050405020304" pitchFamily="18" charset="0"/>
            </a:endParaRPr>
          </a:p>
        </p:txBody>
      </p:sp>
      <p:sp>
        <p:nvSpPr>
          <p:cNvPr id="18" name="TextBox 17"/>
          <p:cNvSpPr txBox="1"/>
          <p:nvPr/>
        </p:nvSpPr>
        <p:spPr>
          <a:xfrm>
            <a:off x="1109205" y="2706073"/>
            <a:ext cx="11081207" cy="1015663"/>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6000" b="1">
                <a:latin typeface="Times New Roman" pitchFamily="18" charset="0"/>
                <a:ea typeface="微软雅黑" pitchFamily="34" charset="-122"/>
                <a:cs typeface="Times New Roman" panose="02020603050405020304" pitchFamily="18" charset="0"/>
              </a:rPr>
              <a:t>第</a:t>
            </a:r>
            <a:r>
              <a:rPr lang="en-US" altLang="zh-CN" sz="6000" b="1">
                <a:latin typeface="Times New Roman" pitchFamily="18" charset="0"/>
                <a:ea typeface="微软雅黑" pitchFamily="34" charset="-122"/>
                <a:cs typeface="Times New Roman" panose="02020603050405020304" pitchFamily="18" charset="0"/>
              </a:rPr>
              <a:t>11</a:t>
            </a:r>
            <a:r>
              <a:rPr lang="zh-CN" altLang="en-US" sz="6000" b="1">
                <a:latin typeface="Times New Roman" pitchFamily="18" charset="0"/>
                <a:ea typeface="微软雅黑" pitchFamily="34" charset="-122"/>
                <a:cs typeface="Times New Roman" panose="02020603050405020304" pitchFamily="18" charset="0"/>
              </a:rPr>
              <a:t>课时　文化内涵与文化作用</a:t>
            </a:r>
            <a:endParaRPr lang="zh-CN" altLang="zh-CN" sz="6000" b="1">
              <a:latin typeface="Times New Roman" pitchFamily="18" charset="0"/>
              <a:ea typeface="微软雅黑" pitchFamily="34" charset="-122"/>
              <a:cs typeface="Times New Roman" panose="02020603050405020304" pitchFamily="18" charset="0"/>
            </a:endParaRPr>
          </a:p>
        </p:txBody>
      </p:sp>
      <p:cxnSp>
        <p:nvCxnSpPr>
          <p:cNvPr id="20" name="直接连接符 19"/>
          <p:cNvCxnSpPr/>
          <p:nvPr/>
        </p:nvCxnSpPr>
        <p:spPr>
          <a:xfrm>
            <a:off x="0" y="3717826"/>
            <a:ext cx="12190413" cy="0"/>
          </a:xfrm>
          <a:prstGeom prst="line">
            <a:avLst/>
          </a:prstGeom>
          <a:ln>
            <a:solidFill>
              <a:schemeClr val="tx1">
                <a:lumMod val="50000"/>
                <a:lumOff val="50000"/>
              </a:schemeClr>
            </a:solidFill>
          </a:ln>
        </p:spPr>
        <p:style>
          <a:lnRef idx="1">
            <a:schemeClr val="accent6"/>
          </a:lnRef>
          <a:fillRef idx="0">
            <a:schemeClr val="accent6"/>
          </a:fillRef>
          <a:effectRef idx="0">
            <a:schemeClr val="accent6"/>
          </a:effectRef>
          <a:fontRef idx="minor">
            <a:schemeClr val="tx1"/>
          </a:fontRef>
        </p:style>
      </p:cxnSp>
      <p:pic>
        <p:nvPicPr>
          <p:cNvPr id="2" name="图片 1"/>
          <p:cNvPicPr>
            <a:picLocks noChangeAspect="1"/>
          </p:cNvPicPr>
          <p:nvPr/>
        </p:nvPicPr>
        <p:blipFill>
          <a:blip r:embed="rId2">
            <a:clrChange>
              <a:clrFrom>
                <a:srgbClr val="F2EDF3"/>
              </a:clrFrom>
              <a:clrTo>
                <a:srgbClr val="F2EDF3">
                  <a:alpha val="0"/>
                </a:srgbClr>
              </a:clrTo>
            </a:clrChange>
            <a:extLst>
              <a:ext uri="{28A0092B-C50C-407E-A947-70E740481C1C}">
                <a14:useLocalDpi xmlns:a14="http://schemas.microsoft.com/office/drawing/2010/main" xmlns="" val="0"/>
              </a:ext>
            </a:extLst>
          </a:blip>
          <a:stretch>
            <a:fillRect/>
          </a:stretch>
        </p:blipFill>
        <p:spPr>
          <a:xfrm>
            <a:off x="9029384" y="3950453"/>
            <a:ext cx="3161029" cy="2909135"/>
          </a:xfrm>
          <a:prstGeom prst="rect">
            <a:avLst/>
          </a:prstGeom>
        </p:spPr>
      </p:pic>
    </p:spTree>
  </p:cSld>
  <p:clrMapOvr>
    <a:masterClrMapping/>
  </p:clrMapOvr>
  <mc:AlternateContent>
    <mc:Choice xmlns:p14="http://schemas.microsoft.com/office/powerpoint/2010/main" Requires="p14">
      <p:transition p14:dur="1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TextBox 1"/>
          <p:cNvSpPr txBox="1"/>
          <p:nvPr/>
        </p:nvSpPr>
        <p:spPr>
          <a:xfrm>
            <a:off x="3358902" y="1919583"/>
            <a:ext cx="5976664" cy="615549"/>
          </a:xfrm>
          <a:prstGeom prst="rect">
            <a:avLst/>
          </a:prstGeom>
          <a:noFill/>
        </p:spPr>
        <p:txBody>
          <a:bodyPr wrap="square" lIns="121917" tIns="60958" rIns="121917" bIns="60958"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3200" b="1">
                <a:solidFill>
                  <a:schemeClr val="tx1">
                    <a:lumMod val="65000"/>
                    <a:lumOff val="35000"/>
                  </a:schemeClr>
                </a:solidFill>
                <a:latin typeface="微软雅黑" pitchFamily="34" charset="-122"/>
                <a:ea typeface="微软雅黑" pitchFamily="34" charset="-122"/>
              </a:rPr>
              <a:t>考点一　一般意义上的文化作用</a:t>
            </a:r>
          </a:p>
        </p:txBody>
      </p:sp>
      <p:cxnSp>
        <p:nvCxnSpPr>
          <p:cNvPr id="3" name="直接连接符 2"/>
          <p:cNvCxnSpPr/>
          <p:nvPr/>
        </p:nvCxnSpPr>
        <p:spPr>
          <a:xfrm>
            <a:off x="3358902" y="2536626"/>
            <a:ext cx="5760000" cy="0"/>
          </a:xfrm>
          <a:prstGeom prst="line">
            <a:avLst/>
          </a:prstGeom>
          <a:ln>
            <a:solidFill>
              <a:schemeClr val="tx1">
                <a:lumMod val="65000"/>
                <a:lumOff val="35000"/>
              </a:schemeClr>
            </a:solidFill>
          </a:ln>
        </p:spPr>
        <p:style>
          <a:lnRef idx="1">
            <a:schemeClr val="accent6"/>
          </a:lnRef>
          <a:fillRef idx="0">
            <a:schemeClr val="accent6"/>
          </a:fillRef>
          <a:effectRef idx="0">
            <a:schemeClr val="accent6"/>
          </a:effectRef>
          <a:fontRef idx="minor">
            <a:schemeClr val="tx1"/>
          </a:fontRef>
        </p:style>
      </p:cxnSp>
      <p:sp>
        <p:nvSpPr>
          <p:cNvPr id="4" name="TextBox 3"/>
          <p:cNvSpPr txBox="1"/>
          <p:nvPr/>
        </p:nvSpPr>
        <p:spPr>
          <a:xfrm>
            <a:off x="3358902" y="2968927"/>
            <a:ext cx="5976664" cy="615549"/>
          </a:xfrm>
          <a:prstGeom prst="rect">
            <a:avLst/>
          </a:prstGeom>
          <a:noFill/>
        </p:spPr>
        <p:txBody>
          <a:bodyPr wrap="square" lIns="121917" tIns="60958" rIns="121917" bIns="60958"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3200" b="1">
                <a:solidFill>
                  <a:schemeClr val="tx1">
                    <a:lumMod val="65000"/>
                    <a:lumOff val="35000"/>
                  </a:schemeClr>
                </a:solidFill>
                <a:latin typeface="微软雅黑" pitchFamily="34" charset="-122"/>
                <a:ea typeface="微软雅黑" pitchFamily="34" charset="-122"/>
              </a:rPr>
              <a:t>考点二　个别意义上的文化作用</a:t>
            </a:r>
          </a:p>
        </p:txBody>
      </p:sp>
      <p:cxnSp>
        <p:nvCxnSpPr>
          <p:cNvPr id="5" name="直接连接符 4"/>
          <p:cNvCxnSpPr/>
          <p:nvPr/>
        </p:nvCxnSpPr>
        <p:spPr>
          <a:xfrm>
            <a:off x="3358902" y="3583177"/>
            <a:ext cx="5760000" cy="0"/>
          </a:xfrm>
          <a:prstGeom prst="line">
            <a:avLst/>
          </a:prstGeom>
          <a:ln>
            <a:solidFill>
              <a:schemeClr val="tx1">
                <a:lumMod val="65000"/>
                <a:lumOff val="35000"/>
              </a:schemeClr>
            </a:solidFill>
          </a:ln>
        </p:spPr>
        <p:style>
          <a:lnRef idx="1">
            <a:schemeClr val="accent6"/>
          </a:lnRef>
          <a:fillRef idx="0">
            <a:schemeClr val="accent6"/>
          </a:fillRef>
          <a:effectRef idx="0">
            <a:schemeClr val="accent6"/>
          </a:effectRef>
          <a:fontRef idx="minor">
            <a:schemeClr val="tx1"/>
          </a:fontRef>
        </p:style>
      </p:cxnSp>
      <p:sp>
        <p:nvSpPr>
          <p:cNvPr id="6" name="矩形 5"/>
          <p:cNvSpPr/>
          <p:nvPr/>
        </p:nvSpPr>
        <p:spPr>
          <a:xfrm>
            <a:off x="790998" y="0"/>
            <a:ext cx="972000" cy="118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7" name="TextBox 6"/>
          <p:cNvSpPr txBox="1"/>
          <p:nvPr/>
        </p:nvSpPr>
        <p:spPr>
          <a:xfrm>
            <a:off x="790997" y="146234"/>
            <a:ext cx="972001" cy="907296"/>
          </a:xfrm>
          <a:prstGeom prst="rect">
            <a:avLst/>
          </a:prstGeom>
          <a:noFill/>
        </p:spPr>
        <p:txBody>
          <a:bodyPr wrap="square" lIns="121917" tIns="60958" rIns="121917" bIns="60958"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10000"/>
              </a:lnSpc>
            </a:pPr>
            <a:r>
              <a:rPr lang="zh-CN" altLang="en-US" smtClean="0">
                <a:solidFill>
                  <a:srgbClr val="000000"/>
                </a:solidFill>
                <a:latin typeface="微软雅黑" pitchFamily="34" charset="-122"/>
                <a:ea typeface="微软雅黑" pitchFamily="34" charset="-122"/>
              </a:rPr>
              <a:t>栏目索引</a:t>
            </a:r>
            <a:endParaRPr lang="zh-CN" altLang="en-US">
              <a:solidFill>
                <a:srgbClr val="000000"/>
              </a:solidFill>
              <a:latin typeface="微软雅黑" pitchFamily="34" charset="-122"/>
              <a:ea typeface="微软雅黑" pitchFamily="34" charset="-122"/>
            </a:endParaRPr>
          </a:p>
        </p:txBody>
      </p:sp>
      <p:sp>
        <p:nvSpPr>
          <p:cNvPr id="8" name="TextBox 7"/>
          <p:cNvSpPr txBox="1"/>
          <p:nvPr/>
        </p:nvSpPr>
        <p:spPr>
          <a:xfrm>
            <a:off x="3358902" y="4110389"/>
            <a:ext cx="2641738" cy="615549"/>
          </a:xfrm>
          <a:prstGeom prst="rect">
            <a:avLst/>
          </a:prstGeom>
          <a:noFill/>
        </p:spPr>
        <p:txBody>
          <a:bodyPr wrap="square" lIns="121917" tIns="60958" rIns="121917" bIns="60958"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3200" b="1" smtClean="0">
                <a:solidFill>
                  <a:schemeClr val="tx1">
                    <a:lumMod val="65000"/>
                    <a:lumOff val="35000"/>
                  </a:schemeClr>
                </a:solidFill>
                <a:latin typeface="微软雅黑" pitchFamily="34" charset="-122"/>
                <a:ea typeface="微软雅黑" pitchFamily="34" charset="-122"/>
              </a:rPr>
              <a:t>热点聚焦</a:t>
            </a:r>
            <a:endParaRPr lang="zh-CN" altLang="en-US" sz="3200" b="1">
              <a:solidFill>
                <a:schemeClr val="tx1">
                  <a:lumMod val="65000"/>
                  <a:lumOff val="35000"/>
                </a:schemeClr>
              </a:solidFill>
              <a:latin typeface="微软雅黑" pitchFamily="34" charset="-122"/>
              <a:ea typeface="微软雅黑" pitchFamily="34" charset="-122"/>
            </a:endParaRPr>
          </a:p>
        </p:txBody>
      </p:sp>
      <p:cxnSp>
        <p:nvCxnSpPr>
          <p:cNvPr id="9" name="直接连接符 8"/>
          <p:cNvCxnSpPr/>
          <p:nvPr/>
        </p:nvCxnSpPr>
        <p:spPr>
          <a:xfrm>
            <a:off x="3358902" y="4724639"/>
            <a:ext cx="5760000" cy="0"/>
          </a:xfrm>
          <a:prstGeom prst="line">
            <a:avLst/>
          </a:prstGeom>
          <a:ln>
            <a:solidFill>
              <a:schemeClr val="tx1">
                <a:lumMod val="65000"/>
                <a:lumOff val="35000"/>
              </a:schemeClr>
            </a:solidFill>
          </a:ln>
        </p:spPr>
        <p:style>
          <a:lnRef idx="1">
            <a:schemeClr val="accent6"/>
          </a:lnRef>
          <a:fillRef idx="0">
            <a:schemeClr val="accent6"/>
          </a:fillRef>
          <a:effectRef idx="0">
            <a:schemeClr val="accent6"/>
          </a:effectRef>
          <a:fontRef idx="minor">
            <a:schemeClr val="tx1"/>
          </a:fontRef>
        </p:style>
      </p:cxnSp>
    </p:spTree>
    <p:extLst>
      <p:ext uri="{BB962C8B-B14F-4D97-AF65-F5344CB8AC3E}">
        <p14:creationId xmlns:p14="http://schemas.microsoft.com/office/powerpoint/2010/main" xmlns="" val="124389939"/>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TextBox 1"/>
          <p:cNvSpPr txBox="1"/>
          <p:nvPr/>
        </p:nvSpPr>
        <p:spPr>
          <a:xfrm>
            <a:off x="365498" y="2493690"/>
            <a:ext cx="11260841" cy="1324358"/>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6000" b="1">
                <a:latin typeface="微软雅黑" pitchFamily="34" charset="-122"/>
                <a:ea typeface="微软雅黑" pitchFamily="34" charset="-122"/>
              </a:rPr>
              <a:t>考点一　一般意义上的文化作用</a:t>
            </a:r>
          </a:p>
        </p:txBody>
      </p:sp>
    </p:spTree>
    <p:extLst>
      <p:ext uri="{BB962C8B-B14F-4D97-AF65-F5344CB8AC3E}">
        <p14:creationId xmlns:p14="http://schemas.microsoft.com/office/powerpoint/2010/main" xmlns="" val="1428104384"/>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23266" y="-26590"/>
            <a:ext cx="12143880" cy="540000"/>
          </a:xfrm>
          <a:prstGeom prst="rect">
            <a:avLst/>
          </a:prstGeom>
          <a:solidFill>
            <a:srgbClr val="36B2E6"/>
          </a:solidFill>
          <a:ln>
            <a:solidFill>
              <a:schemeClr val="bg1"/>
            </a:solidFill>
          </a:ln>
          <a:effectLst>
            <a:outerShdw blurRad="63500" sx="102000" sy="102000" algn="ctr" rotWithShape="0">
              <a:prstClr val="black">
                <a:alpha val="40000"/>
              </a:prstClr>
            </a:outerShdw>
          </a:effectLst>
        </p:spPr>
        <p:style>
          <a:lnRef idx="1">
            <a:schemeClr val="accent3"/>
          </a:lnRef>
          <a:fillRef idx="3">
            <a:schemeClr val="accent3"/>
          </a:fillRef>
          <a:effectRef idx="2">
            <a:schemeClr val="accent3"/>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defRPr/>
            </a:pPr>
            <a:endParaRPr lang="zh-CN" altLang="zh-CN" sz="2600" b="1" kern="100">
              <a:solidFill>
                <a:srgbClr val="FFFF00"/>
              </a:solidFill>
              <a:latin typeface="Times New Roman" pitchFamily="18" charset="0"/>
              <a:ea typeface="微软雅黑" pitchFamily="34" charset="-122"/>
              <a:cs typeface="Times New Roman" panose="02020603050405020304" pitchFamily="18" charset="0"/>
            </a:endParaRPr>
          </a:p>
        </p:txBody>
      </p:sp>
      <p:grpSp>
        <p:nvGrpSpPr>
          <p:cNvPr id="6" name="组合 5"/>
          <p:cNvGrpSpPr/>
          <p:nvPr/>
        </p:nvGrpSpPr>
        <p:grpSpPr>
          <a:xfrm>
            <a:off x="4799377" y="-9378"/>
            <a:ext cx="2537064" cy="522000"/>
            <a:chOff x="4368144" y="-9378"/>
            <a:chExt cx="3376827" cy="522000"/>
          </a:xfrm>
        </p:grpSpPr>
        <p:sp>
          <p:nvSpPr>
            <p:cNvPr id="7" name="矩形 15"/>
            <p:cNvSpPr/>
            <p:nvPr/>
          </p:nvSpPr>
          <p:spPr>
            <a:xfrm>
              <a:off x="5805370" y="-9240"/>
              <a:ext cx="1657704" cy="521862"/>
            </a:xfrm>
            <a:custGeom>
              <a:gdLst>
                <a:gd name="connsiteX0" fmla="*/ 0 w 1805711"/>
                <a:gd name="connsiteY0" fmla="*/ 0 h 449085"/>
                <a:gd name="connsiteX1" fmla="*/ 1805711 w 1805711"/>
                <a:gd name="connsiteY1" fmla="*/ 0 h 449085"/>
                <a:gd name="connsiteX2" fmla="*/ 1620081 w 1805711"/>
                <a:gd name="connsiteY2" fmla="*/ 449085 h 449085"/>
                <a:gd name="connsiteX3" fmla="*/ 2 w 1805711"/>
                <a:gd name="connsiteY3" fmla="*/ 448574 h 449085"/>
                <a:gd name="connsiteX4" fmla="*/ 0 w 1805711"/>
                <a:gd name="connsiteY4" fmla="*/ 0 h 4490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805711" h="449084">
                  <a:moveTo>
                    <a:pt x="0" y="0"/>
                  </a:moveTo>
                  <a:lnTo>
                    <a:pt x="1805711" y="0"/>
                  </a:lnTo>
                  <a:lnTo>
                    <a:pt x="1620081" y="449085"/>
                  </a:lnTo>
                  <a:lnTo>
                    <a:pt x="2" y="448574"/>
                  </a:lnTo>
                  <a:cubicBezTo>
                    <a:pt x="1" y="299050"/>
                    <a:pt x="1" y="149524"/>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8" name="平行四边形 32"/>
            <p:cNvSpPr/>
            <p:nvPr/>
          </p:nvSpPr>
          <p:spPr>
            <a:xfrm>
              <a:off x="7319058" y="-9239"/>
              <a:ext cx="28394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9" name="平行四边形 32"/>
            <p:cNvSpPr/>
            <p:nvPr/>
          </p:nvSpPr>
          <p:spPr>
            <a:xfrm>
              <a:off x="7461029" y="-9239"/>
              <a:ext cx="28394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10" name="矩形 15"/>
            <p:cNvSpPr/>
            <p:nvPr/>
          </p:nvSpPr>
          <p:spPr>
            <a:xfrm flipH="1">
              <a:off x="4626672" y="-9240"/>
              <a:ext cx="1504253" cy="521862"/>
            </a:xfrm>
            <a:custGeom>
              <a:gdLst>
                <a:gd name="connsiteX0" fmla="*/ 0 w 1805711"/>
                <a:gd name="connsiteY0" fmla="*/ 0 h 449085"/>
                <a:gd name="connsiteX1" fmla="*/ 1805711 w 1805711"/>
                <a:gd name="connsiteY1" fmla="*/ 0 h 449085"/>
                <a:gd name="connsiteX2" fmla="*/ 1620081 w 1805711"/>
                <a:gd name="connsiteY2" fmla="*/ 449085 h 449085"/>
                <a:gd name="connsiteX3" fmla="*/ 2 w 1805711"/>
                <a:gd name="connsiteY3" fmla="*/ 448574 h 449085"/>
                <a:gd name="connsiteX4" fmla="*/ 0 w 1805711"/>
                <a:gd name="connsiteY4" fmla="*/ 0 h 4490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805711" h="449084">
                  <a:moveTo>
                    <a:pt x="0" y="0"/>
                  </a:moveTo>
                  <a:lnTo>
                    <a:pt x="1805711" y="0"/>
                  </a:lnTo>
                  <a:lnTo>
                    <a:pt x="1620081" y="449085"/>
                  </a:lnTo>
                  <a:lnTo>
                    <a:pt x="2" y="448574"/>
                  </a:lnTo>
                  <a:cubicBezTo>
                    <a:pt x="1" y="299050"/>
                    <a:pt x="1" y="149524"/>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11" name="平行四边形 32"/>
            <p:cNvSpPr/>
            <p:nvPr/>
          </p:nvSpPr>
          <p:spPr>
            <a:xfrm flipH="1">
              <a:off x="4497510" y="-9240"/>
              <a:ext cx="25872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12" name="平行四边形 32"/>
            <p:cNvSpPr/>
            <p:nvPr/>
          </p:nvSpPr>
          <p:spPr>
            <a:xfrm flipH="1">
              <a:off x="4368144" y="-9240"/>
              <a:ext cx="25872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13" name="矩形 12"/>
            <p:cNvSpPr/>
            <p:nvPr/>
          </p:nvSpPr>
          <p:spPr>
            <a:xfrm>
              <a:off x="4985964" y="-9378"/>
              <a:ext cx="2137689" cy="522000"/>
            </a:xfrm>
            <a:prstGeom prst="rect">
              <a:avLst/>
            </a:pr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sp>
        <p:nvSpPr>
          <p:cNvPr id="14" name="矩形 13"/>
          <p:cNvSpPr/>
          <p:nvPr/>
        </p:nvSpPr>
        <p:spPr>
          <a:xfrm>
            <a:off x="4913666" y="22268"/>
            <a:ext cx="2225386" cy="49244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tabLst>
                <a:tab pos="2070735"/>
              </a:tabLst>
              <a:defRPr/>
            </a:pPr>
            <a:r>
              <a:rPr lang="zh-CN" altLang="en-US" sz="2600" b="1" kern="100">
                <a:solidFill>
                  <a:srgbClr val="FFFF00"/>
                </a:solidFill>
                <a:latin typeface="Times New Roman"/>
                <a:ea typeface="微软雅黑" pitchFamily="34" charset="-122"/>
                <a:cs typeface="Times New Roman"/>
              </a:rPr>
              <a:t>考点</a:t>
            </a:r>
            <a:r>
              <a:rPr lang="zh-CN" altLang="en-US" sz="2600" b="1" kern="100" smtClean="0">
                <a:solidFill>
                  <a:srgbClr val="FFFF00"/>
                </a:solidFill>
                <a:latin typeface="Times New Roman"/>
                <a:ea typeface="微软雅黑" pitchFamily="34" charset="-122"/>
                <a:cs typeface="Times New Roman"/>
              </a:rPr>
              <a:t>整合</a:t>
            </a:r>
            <a:endParaRPr lang="zh-CN" altLang="en-US" sz="2600" b="1" kern="100">
              <a:solidFill>
                <a:srgbClr val="FFFF00"/>
              </a:solidFill>
              <a:latin typeface="Times New Roman"/>
              <a:ea typeface="微软雅黑" pitchFamily="34" charset="-122"/>
              <a:cs typeface="Times New Roman"/>
            </a:endParaRPr>
          </a:p>
        </p:txBody>
      </p:sp>
      <p:sp>
        <p:nvSpPr>
          <p:cNvPr id="15" name="Rectangle 2"/>
          <p:cNvSpPr>
            <a:spLocks noChangeArrowheads="1"/>
          </p:cNvSpPr>
          <p:nvPr/>
        </p:nvSpPr>
        <p:spPr bwMode="auto">
          <a:xfrm>
            <a:off x="0" y="0"/>
            <a:ext cx="12190413"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16" name="矩形 15"/>
          <p:cNvSpPr/>
          <p:nvPr/>
        </p:nvSpPr>
        <p:spPr>
          <a:xfrm>
            <a:off x="1" y="765498"/>
            <a:ext cx="1990750" cy="551329"/>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nvGrpSpPr>
          <p:cNvPr id="18" name="组合 17"/>
          <p:cNvGrpSpPr/>
          <p:nvPr/>
        </p:nvGrpSpPr>
        <p:grpSpPr>
          <a:xfrm>
            <a:off x="84341" y="806397"/>
            <a:ext cx="469530" cy="469530"/>
            <a:chOff x="7070971" y="788848"/>
            <a:chExt cx="1800200" cy="1800200"/>
          </a:xfrm>
        </p:grpSpPr>
        <p:sp>
          <p:nvSpPr>
            <p:cNvPr id="19" name="椭圆 18"/>
            <p:cNvSpPr/>
            <p:nvPr/>
          </p:nvSpPr>
          <p:spPr>
            <a:xfrm>
              <a:off x="7070971" y="788848"/>
              <a:ext cx="1800200" cy="1800200"/>
            </a:xfrm>
            <a:prstGeom prst="ellipse">
              <a:avLst/>
            </a:prstGeom>
            <a:solidFill>
              <a:srgbClr val="FFFFFF">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20" name="燕尾形 19"/>
            <p:cNvSpPr/>
            <p:nvPr/>
          </p:nvSpPr>
          <p:spPr>
            <a:xfrm>
              <a:off x="7575071" y="1166948"/>
              <a:ext cx="792000" cy="10440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chemeClr val="tx1"/>
                </a:solidFill>
              </a:endParaRPr>
            </a:p>
          </p:txBody>
        </p:sp>
      </p:grpSp>
      <p:sp>
        <p:nvSpPr>
          <p:cNvPr id="21" name="TextBox 1"/>
          <p:cNvSpPr txBox="1"/>
          <p:nvPr/>
        </p:nvSpPr>
        <p:spPr>
          <a:xfrm>
            <a:off x="553871" y="841107"/>
            <a:ext cx="2228331" cy="40011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000" b="1" smtClean="0">
                <a:solidFill>
                  <a:srgbClr val="000000"/>
                </a:solidFill>
                <a:latin typeface="微软雅黑" pitchFamily="34" charset="-122"/>
                <a:ea typeface="微软雅黑" pitchFamily="34" charset="-122"/>
              </a:rPr>
              <a:t>思维线索</a:t>
            </a:r>
            <a:endParaRPr lang="zh-CN" altLang="en-US" sz="2000" b="1">
              <a:solidFill>
                <a:srgbClr val="000000"/>
              </a:solidFill>
              <a:latin typeface="微软雅黑" pitchFamily="34" charset="-122"/>
              <a:ea typeface="微软雅黑" pitchFamily="34" charset="-122"/>
            </a:endParaRPr>
          </a:p>
        </p:txBody>
      </p:sp>
      <p:sp>
        <p:nvSpPr>
          <p:cNvPr id="22" name="矩形 21"/>
          <p:cNvSpPr/>
          <p:nvPr/>
        </p:nvSpPr>
        <p:spPr>
          <a:xfrm>
            <a:off x="271889" y="1269554"/>
            <a:ext cx="11461972" cy="1220823"/>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35000"/>
              </a:lnSpc>
              <a:spcAft>
                <a:spcPct val="0"/>
              </a:spcAft>
            </a:pPr>
            <a:r>
              <a:rPr lang="zh-CN" altLang="zh-CN" sz="2800" b="1" kern="100">
                <a:solidFill>
                  <a:srgbClr val="0000FF"/>
                </a:solidFill>
                <a:latin typeface="Times New Roman"/>
                <a:ea typeface="华文细黑"/>
                <a:cs typeface="Times New Roman"/>
              </a:rPr>
              <a:t>文化的内涵与特点</a:t>
            </a:r>
            <a:r>
              <a:rPr lang="en-US" altLang="zh-CN" sz="2800" b="1" kern="100">
                <a:solidFill>
                  <a:srgbClr val="0000FF"/>
                </a:solidFill>
                <a:latin typeface="Times New Roman"/>
                <a:ea typeface="华文细黑"/>
                <a:cs typeface="Courier New"/>
              </a:rPr>
              <a:t>——</a:t>
            </a:r>
            <a:r>
              <a:rPr lang="zh-CN" altLang="zh-CN" sz="2800" b="1" kern="100">
                <a:solidFill>
                  <a:srgbClr val="0000FF"/>
                </a:solidFill>
                <a:latin typeface="Times New Roman"/>
                <a:ea typeface="华文细黑"/>
                <a:cs typeface="Times New Roman"/>
              </a:rPr>
              <a:t>文化的社会作用</a:t>
            </a:r>
            <a:r>
              <a:rPr lang="en-US" altLang="zh-CN" sz="2800" b="1" kern="100">
                <a:solidFill>
                  <a:srgbClr val="0000FF"/>
                </a:solidFill>
                <a:latin typeface="Times New Roman"/>
                <a:ea typeface="华文细黑"/>
                <a:cs typeface="Courier New"/>
              </a:rPr>
              <a:t>——</a:t>
            </a:r>
            <a:r>
              <a:rPr lang="zh-CN" altLang="zh-CN" sz="2800" b="1" kern="100">
                <a:solidFill>
                  <a:srgbClr val="0000FF"/>
                </a:solidFill>
                <a:latin typeface="Times New Roman"/>
                <a:ea typeface="华文细黑"/>
                <a:cs typeface="Times New Roman"/>
              </a:rPr>
              <a:t>文化对人的影响</a:t>
            </a:r>
            <a:endParaRPr lang="zh-CN" altLang="zh-CN" sz="1050" kern="100">
              <a:latin typeface="宋体" charset="-122"/>
              <a:cs typeface="Courier New"/>
            </a:endParaRPr>
          </a:p>
          <a:p>
            <a:pPr algn="just">
              <a:lnSpc>
                <a:spcPct val="135000"/>
              </a:lnSpc>
              <a:spcAft>
                <a:spcPct val="0"/>
              </a:spcAft>
            </a:pPr>
            <a:r>
              <a:rPr lang="en-US" altLang="zh-CN" sz="2800" b="1" kern="100">
                <a:latin typeface="Times New Roman"/>
                <a:ea typeface="华文细黑"/>
                <a:cs typeface="Courier New"/>
              </a:rPr>
              <a:t>1.</a:t>
            </a:r>
            <a:r>
              <a:rPr lang="zh-CN" altLang="zh-CN" sz="2800" b="1" kern="100">
                <a:latin typeface="Times New Roman"/>
                <a:ea typeface="华文细黑"/>
                <a:cs typeface="Times New Roman"/>
              </a:rPr>
              <a:t>文化的社会作用</a:t>
            </a:r>
            <a:endParaRPr lang="zh-CN" altLang="zh-CN" sz="1050" kern="100">
              <a:effectLst/>
              <a:latin typeface="宋体" charset="-122"/>
              <a:cs typeface="Courier New"/>
            </a:endParaRPr>
          </a:p>
        </p:txBody>
      </p:sp>
      <p:graphicFrame>
        <p:nvGraphicFramePr>
          <p:cNvPr id="3" name="表格 2"/>
          <p:cNvGraphicFramePr>
            <a:graphicFrameLocks noGrp="1"/>
          </p:cNvGraphicFramePr>
          <p:nvPr>
            <p:extLst>
              <p:ext uri="{D42A27DB-BD31-4B8C-83A1-F6EECF244321}">
                <p14:modId xmlns:p14="http://schemas.microsoft.com/office/powerpoint/2010/main" xmlns="" val="3957257943"/>
              </p:ext>
            </p:extLst>
          </p:nvPr>
        </p:nvGraphicFramePr>
        <p:xfrm>
          <a:off x="422392" y="2637706"/>
          <a:ext cx="11649478" cy="4032505"/>
        </p:xfrm>
        <a:graphic>
          <a:graphicData uri="http://schemas.openxmlformats.org/drawingml/2006/table">
            <a:tbl>
              <a:tblPr/>
              <a:tblGrid>
                <a:gridCol w="2144422"/>
                <a:gridCol w="9505056"/>
              </a:tblGrid>
              <a:tr h="491320">
                <a:tc>
                  <a:txBody>
                    <a:bodyPr vert="horz" wrap="square"/>
                    <a:lstStyle/>
                    <a:p>
                      <a:pPr marL="0" algn="ctr">
                        <a:lnSpc>
                          <a:spcPct val="135000"/>
                        </a:lnSpc>
                        <a:spcAft>
                          <a:spcPct val="0"/>
                        </a:spcAft>
                      </a:pPr>
                      <a:r>
                        <a:rPr lang="zh-CN" sz="2800" kern="100">
                          <a:effectLst/>
                          <a:latin typeface="Times New Roman"/>
                          <a:ea typeface="华文细黑"/>
                          <a:cs typeface="Times New Roman"/>
                        </a:rPr>
                        <a:t>文化的内涵　</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0" algn="ctr">
                        <a:lnSpc>
                          <a:spcPct val="135000"/>
                        </a:lnSpc>
                        <a:spcAft>
                          <a:spcPct val="0"/>
                        </a:spcAft>
                      </a:pPr>
                      <a:r>
                        <a:rPr lang="zh-CN" sz="2800" kern="100">
                          <a:effectLst/>
                          <a:latin typeface="Times New Roman"/>
                          <a:ea typeface="华文细黑"/>
                          <a:cs typeface="Times New Roman"/>
                        </a:rPr>
                        <a:t>文化是相对于经济、政治而言的人类全部精神活动及其产品</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080904">
                <a:tc>
                  <a:txBody>
                    <a:bodyPr vert="horz" wrap="square"/>
                    <a:lstStyle/>
                    <a:p>
                      <a:pPr marL="0" algn="ctr">
                        <a:lnSpc>
                          <a:spcPct val="135000"/>
                        </a:lnSpc>
                        <a:spcAft>
                          <a:spcPct val="0"/>
                        </a:spcAft>
                      </a:pPr>
                      <a:r>
                        <a:rPr lang="zh-CN" sz="2800" kern="100">
                          <a:effectLst/>
                          <a:latin typeface="Times New Roman"/>
                          <a:ea typeface="华文细黑"/>
                          <a:cs typeface="Times New Roman"/>
                        </a:rPr>
                        <a:t>文化的特点　</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35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文化是人类社会特有的现象</a:t>
                      </a:r>
                      <a:endParaRPr lang="zh-CN" sz="2800" kern="100">
                        <a:effectLst/>
                        <a:latin typeface="宋体" charset="-122"/>
                        <a:cs typeface="Courier New"/>
                      </a:endParaRPr>
                    </a:p>
                    <a:p>
                      <a:pPr marL="72000" algn="l">
                        <a:lnSpc>
                          <a:spcPct val="135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每个人的文化素养不是天生的，而是通过对社会生活的体验，特别是通过参与文化活动、接受文化知识教育而逐步培养出来的</a:t>
                      </a:r>
                      <a:endParaRPr lang="zh-CN" sz="2800" kern="100">
                        <a:effectLst/>
                        <a:latin typeface="宋体" charset="-122"/>
                        <a:cs typeface="Courier New"/>
                      </a:endParaRPr>
                    </a:p>
                    <a:p>
                      <a:pPr marL="72000" algn="l">
                        <a:lnSpc>
                          <a:spcPct val="135000"/>
                        </a:lnSpc>
                        <a:spcAft>
                          <a:spcPct val="0"/>
                        </a:spcAft>
                      </a:pPr>
                      <a:r>
                        <a:rPr lang="en-US" sz="2800" kern="100" spc="-20">
                          <a:effectLst/>
                          <a:latin typeface="宋体" charset="-122"/>
                          <a:ea typeface="华文细黑"/>
                          <a:cs typeface="Times New Roman"/>
                        </a:rPr>
                        <a:t>③</a:t>
                      </a:r>
                      <a:r>
                        <a:rPr lang="zh-CN" sz="2800" kern="100" spc="-20">
                          <a:effectLst/>
                          <a:latin typeface="Times New Roman"/>
                          <a:ea typeface="华文细黑"/>
                          <a:cs typeface="Times New Roman"/>
                        </a:rPr>
                        <a:t>人们的精神活动离不开物质活动，精神产品也凝结在一定的物质载体之中</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3588979716"/>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4" name="表格 3"/>
          <p:cNvGraphicFramePr>
            <a:graphicFrameLocks noGrp="1"/>
          </p:cNvGraphicFramePr>
          <p:nvPr>
            <p:extLst>
              <p:ext uri="{D42A27DB-BD31-4B8C-83A1-F6EECF244321}">
                <p14:modId xmlns:p14="http://schemas.microsoft.com/office/powerpoint/2010/main" xmlns="" val="338680278"/>
              </p:ext>
            </p:extLst>
          </p:nvPr>
        </p:nvGraphicFramePr>
        <p:xfrm>
          <a:off x="422392" y="880121"/>
          <a:ext cx="11433454" cy="4493889"/>
        </p:xfrm>
        <a:graphic>
          <a:graphicData uri="http://schemas.openxmlformats.org/drawingml/2006/table">
            <a:tbl>
              <a:tblPr/>
              <a:tblGrid>
                <a:gridCol w="1208318"/>
                <a:gridCol w="10225136"/>
              </a:tblGrid>
              <a:tr h="1925952">
                <a:tc>
                  <a:txBody>
                    <a:bodyPr vert="horz" wrap="square"/>
                    <a:lstStyle/>
                    <a:p>
                      <a:pPr marL="72000" algn="l">
                        <a:lnSpc>
                          <a:spcPct val="150000"/>
                        </a:lnSpc>
                        <a:spcAft>
                          <a:spcPct val="0"/>
                        </a:spcAft>
                      </a:pPr>
                      <a:r>
                        <a:rPr lang="zh-CN" sz="2800" kern="100">
                          <a:effectLst/>
                          <a:latin typeface="Times New Roman"/>
                          <a:ea typeface="华文细黑"/>
                          <a:cs typeface="Times New Roman"/>
                        </a:rPr>
                        <a:t>文化的实质　</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文化兴国运兴，文化强民族强。文化作为一种精神力量，能够在人们认识世界、改造世界的过程中转化为物质力量，对社会发展产生深刻的影响</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67937">
                <a:tc>
                  <a:txBody>
                    <a:bodyPr vert="horz" wrap="square"/>
                    <a:lstStyle/>
                    <a:p>
                      <a:pPr marL="72000" algn="l">
                        <a:lnSpc>
                          <a:spcPct val="150000"/>
                        </a:lnSpc>
                        <a:spcAft>
                          <a:spcPct val="0"/>
                        </a:spcAft>
                      </a:pPr>
                      <a:r>
                        <a:rPr lang="zh-CN" sz="2800" kern="100">
                          <a:effectLst/>
                          <a:latin typeface="Times New Roman"/>
                          <a:ea typeface="华文细黑"/>
                          <a:cs typeface="Times New Roman"/>
                        </a:rPr>
                        <a:t>文化与经济、政治　</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文化与经济、政治相互影响。一定的文化由一定的经济、政治所决定，又反作用于一定的政治、经济，给予政治、经济以重大影响。文化具有相对独立性</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文化与经济、政治相互交融</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714233084"/>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4" name="表格 3"/>
          <p:cNvGraphicFramePr>
            <a:graphicFrameLocks noGrp="1"/>
          </p:cNvGraphicFramePr>
          <p:nvPr>
            <p:extLst>
              <p:ext uri="{D42A27DB-BD31-4B8C-83A1-F6EECF244321}">
                <p14:modId xmlns:p14="http://schemas.microsoft.com/office/powerpoint/2010/main" xmlns="" val="3474577416"/>
              </p:ext>
            </p:extLst>
          </p:nvPr>
        </p:nvGraphicFramePr>
        <p:xfrm>
          <a:off x="550590" y="1125538"/>
          <a:ext cx="11161240" cy="4104456"/>
        </p:xfrm>
        <a:graphic>
          <a:graphicData uri="http://schemas.openxmlformats.org/drawingml/2006/table">
            <a:tbl>
              <a:tblPr/>
              <a:tblGrid>
                <a:gridCol w="1596740"/>
                <a:gridCol w="9564500"/>
              </a:tblGrid>
              <a:tr h="4104456">
                <a:tc>
                  <a:txBody>
                    <a:bodyPr vert="horz" wrap="square"/>
                    <a:lstStyle/>
                    <a:p>
                      <a:pPr marL="72000" algn="l">
                        <a:lnSpc>
                          <a:spcPct val="150000"/>
                        </a:lnSpc>
                        <a:spcAft>
                          <a:spcPct val="0"/>
                        </a:spcAft>
                      </a:pPr>
                      <a:r>
                        <a:rPr lang="zh-CN" sz="2800" kern="100">
                          <a:effectLst/>
                          <a:latin typeface="Times New Roman"/>
                          <a:ea typeface="华文细黑"/>
                          <a:cs typeface="Times New Roman"/>
                        </a:rPr>
                        <a:t>文化与综合国力　　</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当今世界，文化越来越成为民族凝聚力和创造力的重要源泉，越来越成为经济社会发展的重要支撑，越来越成为综合国力竞争的重要因素</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必须把文化建设作为社会主义现代化建设的重要战略任务，增强全民族文化创造活力，提高国家文化软实力，为经济建设提供正确的方向保证、不竭的精神动力和强大的智力支持</a:t>
                      </a:r>
                      <a:endParaRPr lang="zh-CN" sz="2800" kern="100">
                        <a:effectLst/>
                        <a:latin typeface="宋体" charset="-122"/>
                        <a:cs typeface="Courier New"/>
                      </a:endParaRPr>
                    </a:p>
                  </a:txBody>
                  <a:tcPr marL="10780" marR="107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1189745359"/>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矩形 1"/>
          <p:cNvSpPr/>
          <p:nvPr/>
        </p:nvSpPr>
        <p:spPr>
          <a:xfrm>
            <a:off x="586953" y="405458"/>
            <a:ext cx="11124877" cy="68760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a:rPr>
              <a:t>2.</a:t>
            </a:r>
            <a:r>
              <a:rPr lang="zh-CN" altLang="zh-CN" sz="2800" b="1" kern="100">
                <a:latin typeface="Times New Roman"/>
                <a:ea typeface="华文细黑"/>
                <a:cs typeface="Times New Roman"/>
              </a:rPr>
              <a:t>文化对人的影响</a:t>
            </a:r>
            <a:endParaRPr lang="zh-CN" altLang="zh-CN" sz="1050" kern="100">
              <a:effectLst/>
              <a:latin typeface="宋体" charset="-122"/>
              <a:cs typeface="Courier New"/>
            </a:endParaRPr>
          </a:p>
        </p:txBody>
      </p:sp>
      <p:graphicFrame>
        <p:nvGraphicFramePr>
          <p:cNvPr id="4" name="表格 3"/>
          <p:cNvGraphicFramePr>
            <a:graphicFrameLocks noGrp="1"/>
          </p:cNvGraphicFramePr>
          <p:nvPr>
            <p:extLst>
              <p:ext uri="{D42A27DB-BD31-4B8C-83A1-F6EECF244321}">
                <p14:modId xmlns:p14="http://schemas.microsoft.com/office/powerpoint/2010/main" xmlns="" val="1865455543"/>
              </p:ext>
            </p:extLst>
          </p:nvPr>
        </p:nvGraphicFramePr>
        <p:xfrm>
          <a:off x="694606" y="1404045"/>
          <a:ext cx="10968458" cy="4474021"/>
        </p:xfrm>
        <a:graphic>
          <a:graphicData uri="http://schemas.openxmlformats.org/drawingml/2006/table">
            <a:tbl>
              <a:tblPr/>
              <a:tblGrid>
                <a:gridCol w="945718"/>
                <a:gridCol w="5104740"/>
                <a:gridCol w="4918000"/>
              </a:tblGrid>
              <a:tr h="745670">
                <a:tc>
                  <a:txBody>
                    <a:bodyPr vert="horz" wrap="square"/>
                    <a:lstStyle/>
                    <a:p>
                      <a:pPr algn="ctr">
                        <a:lnSpc>
                          <a:spcPct val="150000"/>
                        </a:lnSpc>
                        <a:spcAft>
                          <a:spcPct val="0"/>
                        </a:spcAft>
                      </a:pPr>
                      <a:r>
                        <a:rPr lang="en-US" sz="2800" kern="100">
                          <a:effectLst/>
                          <a:latin typeface="Times New Roman"/>
                          <a:ea typeface="华文细黑"/>
                          <a:cs typeface="Courier New"/>
                        </a:rPr>
                        <a:t> </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a:ea typeface="华文细黑"/>
                          <a:cs typeface="Times New Roman"/>
                        </a:rPr>
                        <a:t>内容</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a:ea typeface="华文细黑"/>
                          <a:cs typeface="Times New Roman"/>
                        </a:rPr>
                        <a:t>启示</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91340">
                <a:tc>
                  <a:txBody>
                    <a:bodyPr vert="horz" wrap="square"/>
                    <a:lstStyle/>
                    <a:p>
                      <a:pPr algn="ctr">
                        <a:lnSpc>
                          <a:spcPct val="150000"/>
                        </a:lnSpc>
                        <a:spcAft>
                          <a:spcPct val="0"/>
                        </a:spcAft>
                      </a:pPr>
                      <a:r>
                        <a:rPr lang="zh-CN" sz="2800" kern="100">
                          <a:effectLst/>
                          <a:latin typeface="Times New Roman"/>
                          <a:ea typeface="华文细黑"/>
                          <a:cs typeface="Times New Roman"/>
                        </a:rPr>
                        <a:t>来源</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来自特定的文化环境和各种形式的文化活动</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要创造良好的文化环境；积极参加健康向上的文化活动</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7011">
                <a:tc>
                  <a:txBody>
                    <a:bodyPr vert="horz" wrap="square"/>
                    <a:lstStyle/>
                    <a:p>
                      <a:pPr algn="ctr">
                        <a:lnSpc>
                          <a:spcPct val="150000"/>
                        </a:lnSpc>
                        <a:spcAft>
                          <a:spcPct val="0"/>
                        </a:spcAft>
                      </a:pPr>
                      <a:r>
                        <a:rPr lang="zh-CN" sz="2800" kern="100">
                          <a:effectLst/>
                          <a:latin typeface="Times New Roman"/>
                          <a:ea typeface="华文细黑"/>
                          <a:cs typeface="Times New Roman"/>
                        </a:rPr>
                        <a:t>表现</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影响人们的交往行为和交往方式，影响人们的实践活动、认识活动和思维方式</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重视文化的影响，把握不同国家和地区文化的不同特点</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1985476742"/>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4" name="表格 3"/>
          <p:cNvGraphicFramePr>
            <a:graphicFrameLocks noGrp="1"/>
          </p:cNvGraphicFramePr>
          <p:nvPr>
            <p:extLst>
              <p:ext uri="{D42A27DB-BD31-4B8C-83A1-F6EECF244321}">
                <p14:modId xmlns:p14="http://schemas.microsoft.com/office/powerpoint/2010/main" xmlns="" val="1165920029"/>
              </p:ext>
            </p:extLst>
          </p:nvPr>
        </p:nvGraphicFramePr>
        <p:xfrm>
          <a:off x="622598" y="909514"/>
          <a:ext cx="11017224" cy="4392488"/>
        </p:xfrm>
        <a:graphic>
          <a:graphicData uri="http://schemas.openxmlformats.org/drawingml/2006/table">
            <a:tbl>
              <a:tblPr/>
              <a:tblGrid>
                <a:gridCol w="949923"/>
                <a:gridCol w="5127436"/>
                <a:gridCol w="4939865"/>
              </a:tblGrid>
              <a:tr h="2196244">
                <a:tc>
                  <a:txBody>
                    <a:bodyPr vert="horz" wrap="square"/>
                    <a:lstStyle/>
                    <a:p>
                      <a:pPr algn="ctr">
                        <a:lnSpc>
                          <a:spcPct val="150000"/>
                        </a:lnSpc>
                        <a:spcAft>
                          <a:spcPct val="0"/>
                        </a:spcAft>
                      </a:pPr>
                      <a:r>
                        <a:rPr lang="zh-CN" sz="2800" kern="100">
                          <a:effectLst/>
                          <a:latin typeface="Times New Roman"/>
                          <a:ea typeface="华文细黑"/>
                          <a:cs typeface="Times New Roman"/>
                        </a:rPr>
                        <a:t>特点</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a:ea typeface="华文细黑"/>
                          <a:cs typeface="Times New Roman"/>
                        </a:rPr>
                        <a:t>潜移默化、深远持久</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主动感悟、自觉接受先进文化的熏陶，树立正确的世界观、人生观和价值观</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196244">
                <a:tc>
                  <a:txBody>
                    <a:bodyPr vert="horz" wrap="square"/>
                    <a:lstStyle/>
                    <a:p>
                      <a:pPr marL="72000" algn="ctr">
                        <a:lnSpc>
                          <a:spcPct val="150000"/>
                        </a:lnSpc>
                        <a:spcAft>
                          <a:spcPct val="0"/>
                        </a:spcAft>
                      </a:pPr>
                      <a:r>
                        <a:rPr lang="zh-CN" sz="2800" kern="100">
                          <a:effectLst/>
                          <a:latin typeface="Times New Roman"/>
                          <a:ea typeface="华文细黑"/>
                          <a:cs typeface="Times New Roman"/>
                        </a:rPr>
                        <a:t>文化塑造人生</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优秀文化丰富人的精神世界</a:t>
                      </a:r>
                      <a:r>
                        <a:rPr lang="en-US" sz="2800" kern="100">
                          <a:effectLst/>
                          <a:latin typeface="Times New Roman"/>
                          <a:ea typeface="华文细黑"/>
                          <a:cs typeface="Courier New"/>
                        </a:rPr>
                        <a:t>(</a:t>
                      </a:r>
                      <a:r>
                        <a:rPr lang="zh-CN" sz="2800" kern="100">
                          <a:effectLst/>
                          <a:latin typeface="Times New Roman"/>
                          <a:ea typeface="华文细黑"/>
                          <a:cs typeface="Times New Roman"/>
                        </a:rPr>
                        <a:t>侧重广度</a:t>
                      </a:r>
                      <a:r>
                        <a:rPr lang="en-US" sz="2800" kern="100">
                          <a:effectLst/>
                          <a:latin typeface="Times New Roman"/>
                          <a:ea typeface="华文细黑"/>
                          <a:cs typeface="Courier New"/>
                        </a:rPr>
                        <a:t>)</a:t>
                      </a:r>
                      <a:r>
                        <a:rPr lang="zh-CN" sz="2800" kern="100">
                          <a:effectLst/>
                          <a:latin typeface="Times New Roman"/>
                          <a:ea typeface="华文细黑"/>
                          <a:cs typeface="Times New Roman"/>
                        </a:rPr>
                        <a:t>，增强人的精神力量</a:t>
                      </a:r>
                      <a:r>
                        <a:rPr lang="en-US" sz="2800" kern="100">
                          <a:effectLst/>
                          <a:latin typeface="Times New Roman"/>
                          <a:ea typeface="华文细黑"/>
                          <a:cs typeface="Courier New"/>
                        </a:rPr>
                        <a:t>(</a:t>
                      </a:r>
                      <a:r>
                        <a:rPr lang="zh-CN" sz="2800" kern="100">
                          <a:effectLst/>
                          <a:latin typeface="Times New Roman"/>
                          <a:ea typeface="华文细黑"/>
                          <a:cs typeface="Times New Roman"/>
                        </a:rPr>
                        <a:t>侧重力度</a:t>
                      </a:r>
                      <a:r>
                        <a:rPr lang="en-US" sz="2800" kern="100">
                          <a:effectLst/>
                          <a:latin typeface="Times New Roman"/>
                          <a:ea typeface="华文细黑"/>
                          <a:cs typeface="Courier New"/>
                        </a:rPr>
                        <a:t>)</a:t>
                      </a:r>
                      <a:r>
                        <a:rPr lang="zh-CN" sz="2800" kern="100">
                          <a:effectLst/>
                          <a:latin typeface="Times New Roman"/>
                          <a:ea typeface="华文细黑"/>
                          <a:cs typeface="Times New Roman"/>
                        </a:rPr>
                        <a:t>，促进人的全面发展</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接受优秀文化，自觉抵制落后、腐朽文化，全面提升个人素质</a:t>
                      </a:r>
                      <a:endParaRPr lang="zh-CN" sz="2800" kern="100">
                        <a:effectLst/>
                        <a:latin typeface="宋体" charset="-122"/>
                        <a:cs typeface="Courier New"/>
                      </a:endParaRPr>
                    </a:p>
                  </a:txBody>
                  <a:tcPr marL="20212" marR="20212"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3437590201"/>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矩形 1"/>
          <p:cNvSpPr/>
          <p:nvPr/>
        </p:nvSpPr>
        <p:spPr>
          <a:xfrm>
            <a:off x="346089" y="837506"/>
            <a:ext cx="11461972" cy="68683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latin typeface="Times New Roman"/>
                <a:ea typeface="华文细黑"/>
                <a:cs typeface="Times New Roman"/>
              </a:rPr>
              <a:t>多角度认识文化的作用</a:t>
            </a:r>
            <a:endParaRPr lang="zh-CN" altLang="zh-CN" sz="1050" kern="100">
              <a:effectLst/>
              <a:latin typeface="宋体" charset="-122"/>
              <a:cs typeface="Courier New"/>
            </a:endParaRPr>
          </a:p>
        </p:txBody>
      </p:sp>
      <p:sp>
        <p:nvSpPr>
          <p:cNvPr id="5" name="矩形 4"/>
          <p:cNvSpPr/>
          <p:nvPr/>
        </p:nvSpPr>
        <p:spPr>
          <a:xfrm>
            <a:off x="1" y="405458"/>
            <a:ext cx="1990750" cy="551329"/>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nvGrpSpPr>
          <p:cNvPr id="6" name="组合 5"/>
          <p:cNvGrpSpPr/>
          <p:nvPr/>
        </p:nvGrpSpPr>
        <p:grpSpPr>
          <a:xfrm>
            <a:off x="84341" y="446357"/>
            <a:ext cx="469530" cy="469530"/>
            <a:chOff x="7070971" y="788848"/>
            <a:chExt cx="1800200" cy="1800200"/>
          </a:xfrm>
        </p:grpSpPr>
        <p:sp>
          <p:nvSpPr>
            <p:cNvPr id="7" name="椭圆 6"/>
            <p:cNvSpPr/>
            <p:nvPr/>
          </p:nvSpPr>
          <p:spPr>
            <a:xfrm>
              <a:off x="7070971" y="788848"/>
              <a:ext cx="1800200" cy="1800200"/>
            </a:xfrm>
            <a:prstGeom prst="ellipse">
              <a:avLst/>
            </a:prstGeom>
            <a:solidFill>
              <a:srgbClr val="FFFFFF">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8" name="燕尾形 7"/>
            <p:cNvSpPr/>
            <p:nvPr/>
          </p:nvSpPr>
          <p:spPr>
            <a:xfrm>
              <a:off x="7575071" y="1166948"/>
              <a:ext cx="792000" cy="10440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chemeClr val="tx1"/>
                </a:solidFill>
              </a:endParaRPr>
            </a:p>
          </p:txBody>
        </p:sp>
      </p:grpSp>
      <p:sp>
        <p:nvSpPr>
          <p:cNvPr id="9" name="TextBox 1"/>
          <p:cNvSpPr txBox="1"/>
          <p:nvPr/>
        </p:nvSpPr>
        <p:spPr>
          <a:xfrm>
            <a:off x="553871" y="481067"/>
            <a:ext cx="2228331" cy="40011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000" b="1" smtClean="0">
                <a:solidFill>
                  <a:srgbClr val="000000"/>
                </a:solidFill>
                <a:latin typeface="微软雅黑" pitchFamily="34" charset="-122"/>
                <a:ea typeface="微软雅黑" pitchFamily="34" charset="-122"/>
              </a:rPr>
              <a:t>跨</a:t>
            </a:r>
            <a:r>
              <a:rPr lang="zh-CN" altLang="en-US" sz="2000" b="1">
                <a:solidFill>
                  <a:srgbClr val="000000"/>
                </a:solidFill>
                <a:latin typeface="微软雅黑" pitchFamily="34" charset="-122"/>
                <a:ea typeface="微软雅黑" pitchFamily="34" charset="-122"/>
              </a:rPr>
              <a:t>点</a:t>
            </a:r>
            <a:r>
              <a:rPr lang="zh-CN" altLang="en-US" sz="2000" b="1" smtClean="0">
                <a:solidFill>
                  <a:srgbClr val="000000"/>
                </a:solidFill>
                <a:latin typeface="微软雅黑" pitchFamily="34" charset="-122"/>
                <a:ea typeface="微软雅黑" pitchFamily="34" charset="-122"/>
              </a:rPr>
              <a:t>整合</a:t>
            </a:r>
            <a:endParaRPr lang="zh-CN" altLang="en-US" sz="2000" b="1">
              <a:solidFill>
                <a:srgbClr val="000000"/>
              </a:solidFill>
              <a:latin typeface="微软雅黑" pitchFamily="34" charset="-122"/>
              <a:ea typeface="微软雅黑" pitchFamily="34" charset="-122"/>
            </a:endParaRPr>
          </a:p>
        </p:txBody>
      </p:sp>
      <p:graphicFrame>
        <p:nvGraphicFramePr>
          <p:cNvPr id="4" name="表格 3"/>
          <p:cNvGraphicFramePr>
            <a:graphicFrameLocks noGrp="1"/>
          </p:cNvGraphicFramePr>
          <p:nvPr>
            <p:extLst>
              <p:ext uri="{D42A27DB-BD31-4B8C-83A1-F6EECF244321}">
                <p14:modId xmlns:p14="http://schemas.microsoft.com/office/powerpoint/2010/main" xmlns="" val="3260485772"/>
              </p:ext>
            </p:extLst>
          </p:nvPr>
        </p:nvGraphicFramePr>
        <p:xfrm>
          <a:off x="553871" y="1629594"/>
          <a:ext cx="11254190" cy="4706450"/>
        </p:xfrm>
        <a:graphic>
          <a:graphicData uri="http://schemas.openxmlformats.org/drawingml/2006/table">
            <a:tbl>
              <a:tblPr/>
              <a:tblGrid>
                <a:gridCol w="871292"/>
                <a:gridCol w="10382898"/>
              </a:tblGrid>
              <a:tr h="830099">
                <a:tc>
                  <a:txBody>
                    <a:bodyPr vert="horz" wrap="square"/>
                    <a:lstStyle/>
                    <a:p>
                      <a:pPr marL="0" algn="ctr">
                        <a:lnSpc>
                          <a:spcPct val="150000"/>
                        </a:lnSpc>
                        <a:spcAft>
                          <a:spcPct val="0"/>
                        </a:spcAft>
                      </a:pPr>
                      <a:r>
                        <a:rPr lang="zh-CN" sz="2800" kern="100">
                          <a:effectLst/>
                          <a:latin typeface="Times New Roman"/>
                          <a:ea typeface="华文细黑"/>
                          <a:cs typeface="Times New Roman"/>
                        </a:rPr>
                        <a:t>对象</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0" algn="ctr">
                        <a:lnSpc>
                          <a:spcPct val="150000"/>
                        </a:lnSpc>
                        <a:spcAft>
                          <a:spcPct val="0"/>
                        </a:spcAft>
                      </a:pPr>
                      <a:r>
                        <a:rPr lang="zh-CN" sz="2800" kern="100">
                          <a:effectLst/>
                          <a:latin typeface="Times New Roman"/>
                          <a:ea typeface="华文细黑"/>
                          <a:cs typeface="Times New Roman"/>
                        </a:rPr>
                        <a:t>不仅表现在个人的成长历程中，而且表现在民族和国家的历史中</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188683">
                <a:tc>
                  <a:txBody>
                    <a:bodyPr vert="horz" wrap="square"/>
                    <a:lstStyle/>
                    <a:p>
                      <a:pPr marL="0" algn="ctr">
                        <a:lnSpc>
                          <a:spcPct val="150000"/>
                        </a:lnSpc>
                        <a:spcAft>
                          <a:spcPct val="0"/>
                        </a:spcAft>
                      </a:pPr>
                      <a:r>
                        <a:rPr lang="zh-CN" sz="2800" kern="100">
                          <a:effectLst/>
                          <a:latin typeface="Times New Roman"/>
                          <a:ea typeface="华文细黑"/>
                          <a:cs typeface="Times New Roman"/>
                        </a:rPr>
                        <a:t>性质</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不同性质的文化作用是不同的。先进的、健康的文化促进社会的发展，落后的、腐朽的文化阻碍社会的发展</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59294">
                <a:tc>
                  <a:txBody>
                    <a:bodyPr vert="horz" wrap="square"/>
                    <a:lstStyle/>
                    <a:p>
                      <a:pPr marL="0" algn="ctr">
                        <a:lnSpc>
                          <a:spcPct val="150000"/>
                        </a:lnSpc>
                        <a:spcAft>
                          <a:spcPct val="0"/>
                        </a:spcAft>
                      </a:pPr>
                      <a:r>
                        <a:rPr lang="zh-CN" sz="2800" kern="100">
                          <a:effectLst/>
                          <a:latin typeface="Times New Roman"/>
                          <a:ea typeface="华文细黑"/>
                          <a:cs typeface="Times New Roman"/>
                        </a:rPr>
                        <a:t>实质</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0" algn="ctr">
                        <a:lnSpc>
                          <a:spcPct val="150000"/>
                        </a:lnSpc>
                        <a:spcAft>
                          <a:spcPct val="0"/>
                        </a:spcAft>
                      </a:pPr>
                      <a:r>
                        <a:rPr lang="zh-CN" sz="2800" kern="100">
                          <a:effectLst/>
                          <a:latin typeface="Times New Roman"/>
                          <a:ea typeface="华文细黑"/>
                          <a:cs typeface="Times New Roman"/>
                        </a:rPr>
                        <a:t>文化力量虽然可以转化为物质力量，但其本质上是一种精神力量</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6897">
                <a:tc>
                  <a:txBody>
                    <a:bodyPr vert="horz" wrap="square"/>
                    <a:lstStyle/>
                    <a:p>
                      <a:pPr marL="0" algn="ctr">
                        <a:lnSpc>
                          <a:spcPct val="150000"/>
                        </a:lnSpc>
                        <a:spcAft>
                          <a:spcPct val="0"/>
                        </a:spcAft>
                      </a:pPr>
                      <a:r>
                        <a:rPr lang="zh-CN" sz="2800" kern="100">
                          <a:effectLst/>
                          <a:latin typeface="Times New Roman"/>
                          <a:ea typeface="华文细黑"/>
                          <a:cs typeface="Times New Roman"/>
                        </a:rPr>
                        <a:t>内容</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文化多样性和文化交流传播的作用；传统文化的作用；文化创新的作用；中华文化和民族精神的作用；中国特色社会主义文化的作用；思想道德和社会主义核心价值观的作用等</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3489215295"/>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10" name="矩形 9"/>
          <p:cNvSpPr/>
          <p:nvPr/>
        </p:nvSpPr>
        <p:spPr>
          <a:xfrm>
            <a:off x="344103" y="1485578"/>
            <a:ext cx="11526120"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1.</a:t>
            </a:r>
            <a:r>
              <a:rPr lang="zh-CN" altLang="zh-CN" sz="2800" kern="100">
                <a:latin typeface="Times New Roman"/>
                <a:ea typeface="华文细黑"/>
                <a:cs typeface="Times New Roman"/>
              </a:rPr>
              <a:t>文化是经济的集中表现。</a:t>
            </a:r>
            <a:r>
              <a:rPr lang="en-US" altLang="zh-CN" sz="2800" kern="100">
                <a:latin typeface="Times New Roman"/>
                <a:ea typeface="华文细黑"/>
                <a:cs typeface="Courier New"/>
              </a:rPr>
              <a:t>(</a:t>
            </a:r>
            <a:r>
              <a:rPr lang="zh-CN" altLang="zh-CN" sz="2800" kern="100">
                <a:latin typeface="Times New Roman"/>
                <a:ea typeface="华文细黑"/>
                <a:cs typeface="Times New Roman"/>
              </a:rPr>
              <a:t>　　</a:t>
            </a:r>
            <a:r>
              <a:rPr lang="en-US" altLang="zh-CN" sz="2800" kern="100">
                <a:latin typeface="Times New Roman"/>
                <a:ea typeface="华文细黑"/>
                <a:cs typeface="Courier New"/>
              </a:rPr>
              <a:t>)</a:t>
            </a:r>
            <a:endParaRPr lang="zh-CN" altLang="zh-CN" sz="1050" kern="100">
              <a:latin typeface="宋体" charset="-122"/>
              <a:cs typeface="Courier New"/>
            </a:endParaRPr>
          </a:p>
          <a:p>
            <a:pPr algn="r">
              <a:lnSpc>
                <a:spcPct val="150000"/>
              </a:lnSpc>
              <a:spcAft>
                <a:spcPct val="0"/>
              </a:spcAft>
            </a:pPr>
            <a:r>
              <a:rPr lang="en-US" altLang="zh-CN" sz="2800" kern="100">
                <a:latin typeface="Times New Roman"/>
                <a:ea typeface="华文细黑"/>
                <a:cs typeface="Courier New"/>
              </a:rPr>
              <a:t>(2016·</a:t>
            </a:r>
            <a:r>
              <a:rPr lang="zh-CN" altLang="zh-CN" sz="2800" kern="100">
                <a:latin typeface="Times New Roman"/>
                <a:ea typeface="华文细黑"/>
                <a:cs typeface="Times New Roman"/>
              </a:rPr>
              <a:t>江苏高考，</a:t>
            </a:r>
            <a:r>
              <a:rPr lang="en-US" altLang="zh-CN" sz="2800" kern="100">
                <a:latin typeface="Times New Roman"/>
                <a:ea typeface="华文细黑"/>
                <a:cs typeface="Courier New"/>
              </a:rPr>
              <a:t>20B)</a:t>
            </a:r>
            <a:endParaRPr lang="zh-CN" altLang="zh-CN" sz="1050" kern="100">
              <a:effectLst/>
              <a:latin typeface="宋体" charset="-122"/>
              <a:cs typeface="Courier New"/>
            </a:endParaRPr>
          </a:p>
        </p:txBody>
      </p:sp>
      <p:sp>
        <p:nvSpPr>
          <p:cNvPr id="7" name="矩形 6"/>
          <p:cNvSpPr/>
          <p:nvPr/>
        </p:nvSpPr>
        <p:spPr>
          <a:xfrm>
            <a:off x="375729" y="2709714"/>
            <a:ext cx="11526120" cy="68683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提示　</a:t>
            </a:r>
            <a:r>
              <a:rPr lang="zh-CN" altLang="zh-CN" sz="2800" kern="100">
                <a:solidFill>
                  <a:srgbClr val="002060"/>
                </a:solidFill>
                <a:latin typeface="Times New Roman"/>
                <a:ea typeface="华文细黑"/>
                <a:cs typeface="Times New Roman"/>
              </a:rPr>
              <a:t>政治是经济的集中表现。</a:t>
            </a:r>
            <a:endParaRPr lang="zh-CN" altLang="zh-CN" sz="1050" kern="100">
              <a:effectLst/>
              <a:latin typeface="宋体" charset="-122"/>
              <a:cs typeface="Courier New"/>
            </a:endParaRPr>
          </a:p>
        </p:txBody>
      </p:sp>
      <p:sp>
        <p:nvSpPr>
          <p:cNvPr id="8" name="矩形 7"/>
          <p:cNvSpPr/>
          <p:nvPr/>
        </p:nvSpPr>
        <p:spPr>
          <a:xfrm>
            <a:off x="4770637" y="1496206"/>
            <a:ext cx="532481"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tabLst>
                <a:tab pos="2133600"/>
              </a:tabLst>
            </a:pPr>
            <a:r>
              <a:rPr lang="en-US" altLang="zh-CN" sz="2800" kern="100">
                <a:solidFill>
                  <a:srgbClr val="C00000"/>
                </a:solidFill>
                <a:latin typeface="宋体" charset="-122"/>
                <a:ea typeface="华文细黑"/>
                <a:cs typeface="Times New Roman"/>
              </a:rPr>
              <a:t>×</a:t>
            </a:r>
            <a:endParaRPr lang="zh-CN" altLang="zh-CN" sz="1050" kern="100">
              <a:solidFill>
                <a:srgbClr val="C00000"/>
              </a:solidFill>
              <a:latin typeface="宋体" charset="-122"/>
              <a:cs typeface="Courier New"/>
            </a:endParaRPr>
          </a:p>
        </p:txBody>
      </p:sp>
      <p:sp>
        <p:nvSpPr>
          <p:cNvPr id="9" name="Rectangle 21">
            <a:hlinkClick r:id="rId2" action="ppaction://hlinksldjump?num=10"/>
          </p:cNvPr>
          <p:cNvSpPr>
            <a:spLocks noChangeArrowheads="1"/>
          </p:cNvSpPr>
          <p:nvPr/>
        </p:nvSpPr>
        <p:spPr bwMode="auto">
          <a:xfrm>
            <a:off x="4583038"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srgbClr val="0000FF"/>
                </a:solidFill>
                <a:latin typeface="Broadway" pitchFamily="82" charset="0"/>
                <a:ea typeface="Batang" pitchFamily="18" charset="-127"/>
                <a:cs typeface="Times New Roman" panose="02020603050405020304" pitchFamily="18" charset="0"/>
              </a:rPr>
              <a:t>1</a:t>
            </a:r>
          </a:p>
        </p:txBody>
      </p:sp>
      <p:sp>
        <p:nvSpPr>
          <p:cNvPr id="11" name="Rectangle 21"/>
          <p:cNvSpPr>
            <a:spLocks noChangeArrowheads="1"/>
          </p:cNvSpPr>
          <p:nvPr/>
        </p:nvSpPr>
        <p:spPr bwMode="auto">
          <a:xfrm>
            <a:off x="5008511"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2</a:t>
            </a:r>
          </a:p>
        </p:txBody>
      </p:sp>
      <p:sp>
        <p:nvSpPr>
          <p:cNvPr id="12" name="Rectangle 21"/>
          <p:cNvSpPr>
            <a:spLocks noChangeArrowheads="1"/>
          </p:cNvSpPr>
          <p:nvPr/>
        </p:nvSpPr>
        <p:spPr bwMode="auto">
          <a:xfrm>
            <a:off x="5433984"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3</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13" name="Rectangle 21"/>
          <p:cNvSpPr>
            <a:spLocks noChangeArrowheads="1"/>
          </p:cNvSpPr>
          <p:nvPr/>
        </p:nvSpPr>
        <p:spPr bwMode="auto">
          <a:xfrm>
            <a:off x="5859457"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4</a:t>
            </a:r>
          </a:p>
        </p:txBody>
      </p:sp>
      <p:sp>
        <p:nvSpPr>
          <p:cNvPr id="14" name="Rectangle 21"/>
          <p:cNvSpPr>
            <a:spLocks noChangeArrowheads="1"/>
          </p:cNvSpPr>
          <p:nvPr/>
        </p:nvSpPr>
        <p:spPr bwMode="auto">
          <a:xfrm>
            <a:off x="628493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5</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15" name="TextBox 1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答案</a:t>
            </a:r>
          </a:p>
        </p:txBody>
      </p:sp>
      <p:sp>
        <p:nvSpPr>
          <p:cNvPr id="16" name="TextBox 15"/>
          <p:cNvSpPr txBox="1"/>
          <p:nvPr/>
        </p:nvSpPr>
        <p:spPr>
          <a:xfrm>
            <a:off x="1011692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提示</a:t>
            </a:r>
          </a:p>
        </p:txBody>
      </p:sp>
      <p:sp>
        <p:nvSpPr>
          <p:cNvPr id="17" name="矩形 16"/>
          <p:cNvSpPr/>
          <p:nvPr/>
        </p:nvSpPr>
        <p:spPr>
          <a:xfrm>
            <a:off x="1" y="405458"/>
            <a:ext cx="1990750" cy="551329"/>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nvGrpSpPr>
          <p:cNvPr id="23" name="组合 22"/>
          <p:cNvGrpSpPr/>
          <p:nvPr/>
        </p:nvGrpSpPr>
        <p:grpSpPr>
          <a:xfrm>
            <a:off x="84341" y="446357"/>
            <a:ext cx="469530" cy="469530"/>
            <a:chOff x="7070971" y="788848"/>
            <a:chExt cx="1800200" cy="1800200"/>
          </a:xfrm>
        </p:grpSpPr>
        <p:sp>
          <p:nvSpPr>
            <p:cNvPr id="24" name="椭圆 23"/>
            <p:cNvSpPr/>
            <p:nvPr/>
          </p:nvSpPr>
          <p:spPr>
            <a:xfrm>
              <a:off x="7070971" y="788848"/>
              <a:ext cx="1800200" cy="1800200"/>
            </a:xfrm>
            <a:prstGeom prst="ellipse">
              <a:avLst/>
            </a:prstGeom>
            <a:solidFill>
              <a:srgbClr val="FFFFFF">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25" name="燕尾形 24"/>
            <p:cNvSpPr/>
            <p:nvPr/>
          </p:nvSpPr>
          <p:spPr>
            <a:xfrm>
              <a:off x="7575071" y="1166948"/>
              <a:ext cx="792000" cy="10440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chemeClr val="tx1"/>
                </a:solidFill>
              </a:endParaRPr>
            </a:p>
          </p:txBody>
        </p:sp>
      </p:grpSp>
      <p:sp>
        <p:nvSpPr>
          <p:cNvPr id="26" name="TextBox 1"/>
          <p:cNvSpPr txBox="1"/>
          <p:nvPr/>
        </p:nvSpPr>
        <p:spPr>
          <a:xfrm>
            <a:off x="553871" y="481067"/>
            <a:ext cx="2228331" cy="40011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000" b="1">
                <a:solidFill>
                  <a:srgbClr val="000000"/>
                </a:solidFill>
                <a:latin typeface="微软雅黑" pitchFamily="34" charset="-122"/>
                <a:ea typeface="微软雅黑" pitchFamily="34" charset="-122"/>
              </a:rPr>
              <a:t>误点诊断</a:t>
            </a:r>
          </a:p>
        </p:txBody>
      </p:sp>
      <p:sp>
        <p:nvSpPr>
          <p:cNvPr id="27" name="Rectangle 21"/>
          <p:cNvSpPr>
            <a:spLocks noChangeArrowheads="1"/>
          </p:cNvSpPr>
          <p:nvPr/>
        </p:nvSpPr>
        <p:spPr bwMode="auto">
          <a:xfrm>
            <a:off x="670937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6</a:t>
            </a:r>
          </a:p>
        </p:txBody>
      </p:sp>
    </p:spTree>
    <p:extLst>
      <p:ext uri="{BB962C8B-B14F-4D97-AF65-F5344CB8AC3E}">
        <p14:creationId xmlns:p14="http://schemas.microsoft.com/office/powerpoint/2010/main" xmlns="" val="484275219"/>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2" nodeType="clickEffect">
                                  <p:stCondLst>
                                    <p:cond delay="0"/>
                                  </p:stCondLst>
                                  <p:childTnLst>
                                    <p:animEffect transition="out" filter="fade">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13" restart="whenNotActive" fill="hold" evtFilter="cancelBubble" nodeType="interactiveSeq">
                <p:stCondLst>
                  <p:cond evt="onClick" delay="0">
                    <p:tgtEl>
                      <p:spTgt spid="16"/>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blinds(horizontal)">
                                      <p:cBhvr>
                                        <p:cTn id="18" dur="500"/>
                                        <p:tgtEl>
                                          <p:spTgt spid="7">
                                            <p:txEl>
                                              <p:pRg st="0" end="0"/>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0" nodeType="clickEffect">
                                  <p:stCondLst>
                                    <p:cond delay="0"/>
                                  </p:stCondLst>
                                  <p:childTnLst>
                                    <p:animEffect transition="out" filter="fade">
                                      <p:cBhvr>
                                        <p:cTn id="22" dur="500"/>
                                        <p:tgtEl>
                                          <p:spTgt spid="7">
                                            <p:txEl>
                                              <p:pRg st="0" end="0"/>
                                            </p:txEl>
                                          </p:spTgt>
                                        </p:tgtEl>
                                      </p:cBhvr>
                                    </p:animEffect>
                                    <p:set>
                                      <p:cBhvr>
                                        <p:cTn id="23" dur="1" fill="hold">
                                          <p:stCondLst>
                                            <p:cond delay="499"/>
                                          </p:stCondLst>
                                        </p:cTn>
                                        <p:tgtEl>
                                          <p:spTgt spid="7">
                                            <p:txEl>
                                              <p:pRg st="0" end="0"/>
                                            </p:txEl>
                                          </p:spTgt>
                                        </p:tgtEl>
                                        <p:attrNameLst>
                                          <p:attrName>style.visibility</p:attrName>
                                        </p:attrNameLst>
                                      </p:cBhvr>
                                      <p:to>
                                        <p:strVal val="hidden"/>
                                      </p:to>
                                    </p:set>
                                  </p:childTnLst>
                                </p:cTn>
                              </p:par>
                            </p:childTnLst>
                          </p:cTn>
                        </p:par>
                      </p:childTnLst>
                    </p:cTn>
                  </p:par>
                </p:childTnLst>
              </p:cTn>
              <p:nextCondLst>
                <p:cond evt="onClick" delay="0">
                  <p:tgtEl>
                    <p:spTgt spid="16"/>
                  </p:tgtEl>
                </p:cond>
              </p:nextCondLst>
            </p:seq>
          </p:childTnLst>
        </p:cTn>
      </p:par>
    </p:tnLst>
    <p:bldLst>
      <p:bldP spid="7" grpId="0" build="allAtOnce"/>
      <p:bldP spid="8" grpId="1"/>
      <p:bldP spid="8" grpId="2"/>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10" name="矩形 9"/>
          <p:cNvSpPr/>
          <p:nvPr/>
        </p:nvSpPr>
        <p:spPr>
          <a:xfrm>
            <a:off x="334566" y="1159759"/>
            <a:ext cx="11357639"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2.</a:t>
            </a:r>
            <a:r>
              <a:rPr lang="zh-CN" altLang="zh-CN" sz="2800" kern="100">
                <a:latin typeface="Times New Roman"/>
                <a:ea typeface="华文细黑"/>
                <a:cs typeface="Times New Roman"/>
              </a:rPr>
              <a:t>文化发展是经济发展的基础。</a:t>
            </a:r>
            <a:r>
              <a:rPr lang="en-US" altLang="zh-CN" sz="2800" kern="100">
                <a:latin typeface="Times New Roman"/>
                <a:ea typeface="华文细黑"/>
                <a:cs typeface="Courier New"/>
              </a:rPr>
              <a:t>(</a:t>
            </a:r>
            <a:r>
              <a:rPr lang="zh-CN" altLang="zh-CN" sz="2800" kern="100">
                <a:latin typeface="Times New Roman"/>
                <a:ea typeface="华文细黑"/>
                <a:cs typeface="Times New Roman"/>
              </a:rPr>
              <a:t>　　</a:t>
            </a:r>
            <a:r>
              <a:rPr lang="en-US" altLang="zh-CN" sz="2800" kern="100">
                <a:latin typeface="Times New Roman"/>
                <a:ea typeface="华文细黑"/>
                <a:cs typeface="Courier New"/>
              </a:rPr>
              <a:t>)</a:t>
            </a:r>
            <a:endParaRPr lang="zh-CN" altLang="zh-CN" sz="1050" kern="100">
              <a:latin typeface="宋体" charset="-122"/>
              <a:cs typeface="Courier New"/>
            </a:endParaRPr>
          </a:p>
          <a:p>
            <a:pPr algn="r">
              <a:lnSpc>
                <a:spcPct val="150000"/>
              </a:lnSpc>
              <a:spcAft>
                <a:spcPct val="0"/>
              </a:spcAft>
            </a:pPr>
            <a:r>
              <a:rPr lang="en-US" altLang="zh-CN" sz="2800" kern="100">
                <a:latin typeface="Times New Roman"/>
                <a:ea typeface="华文细黑"/>
                <a:cs typeface="Courier New"/>
              </a:rPr>
              <a:t>(2015·</a:t>
            </a:r>
            <a:r>
              <a:rPr lang="zh-CN" altLang="zh-CN" sz="2800" kern="100">
                <a:latin typeface="Times New Roman"/>
                <a:ea typeface="华文细黑"/>
                <a:cs typeface="Times New Roman"/>
              </a:rPr>
              <a:t>天津高考，</a:t>
            </a:r>
            <a:r>
              <a:rPr lang="en-US" altLang="zh-CN" sz="2800" kern="100">
                <a:latin typeface="Times New Roman"/>
                <a:ea typeface="华文细黑"/>
                <a:cs typeface="Courier New"/>
              </a:rPr>
              <a:t>10B)</a:t>
            </a:r>
            <a:endParaRPr lang="zh-CN" altLang="zh-CN" sz="1050" kern="100">
              <a:effectLst/>
              <a:latin typeface="宋体" charset="-122"/>
              <a:cs typeface="Courier New"/>
            </a:endParaRPr>
          </a:p>
        </p:txBody>
      </p:sp>
      <p:sp>
        <p:nvSpPr>
          <p:cNvPr id="7" name="矩形 6"/>
          <p:cNvSpPr/>
          <p:nvPr/>
        </p:nvSpPr>
        <p:spPr>
          <a:xfrm>
            <a:off x="334566" y="2565698"/>
            <a:ext cx="11526120" cy="68683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提示　</a:t>
            </a:r>
            <a:r>
              <a:rPr lang="zh-CN" altLang="zh-CN" sz="2800" kern="100">
                <a:solidFill>
                  <a:srgbClr val="002060"/>
                </a:solidFill>
                <a:latin typeface="Times New Roman"/>
                <a:ea typeface="华文细黑"/>
                <a:cs typeface="Times New Roman"/>
              </a:rPr>
              <a:t>经济决定文化，经济发展是文化发展的基础。</a:t>
            </a:r>
            <a:endParaRPr lang="zh-CN" altLang="zh-CN" sz="1050" kern="100">
              <a:effectLst/>
              <a:latin typeface="宋体" charset="-122"/>
              <a:cs typeface="Courier New"/>
            </a:endParaRPr>
          </a:p>
        </p:txBody>
      </p:sp>
      <p:sp>
        <p:nvSpPr>
          <p:cNvPr id="8" name="矩形 7"/>
          <p:cNvSpPr/>
          <p:nvPr/>
        </p:nvSpPr>
        <p:spPr>
          <a:xfrm>
            <a:off x="5490429" y="1159759"/>
            <a:ext cx="532481"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tabLst>
                <a:tab pos="2133600"/>
              </a:tabLst>
            </a:pPr>
            <a:r>
              <a:rPr lang="en-US" altLang="zh-CN" sz="2800" kern="100">
                <a:solidFill>
                  <a:srgbClr val="C00000"/>
                </a:solidFill>
                <a:latin typeface="宋体" charset="-122"/>
                <a:ea typeface="华文细黑"/>
                <a:cs typeface="Times New Roman"/>
              </a:rPr>
              <a:t>×</a:t>
            </a:r>
            <a:endParaRPr lang="zh-CN" altLang="zh-CN" sz="1050" kern="100">
              <a:solidFill>
                <a:srgbClr val="C00000"/>
              </a:solidFill>
              <a:latin typeface="宋体" charset="-122"/>
              <a:cs typeface="Courier New"/>
            </a:endParaRPr>
          </a:p>
        </p:txBody>
      </p:sp>
      <p:sp>
        <p:nvSpPr>
          <p:cNvPr id="11" name="TextBox 10"/>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答案</a:t>
            </a:r>
          </a:p>
        </p:txBody>
      </p:sp>
      <p:sp>
        <p:nvSpPr>
          <p:cNvPr id="12" name="TextBox 11"/>
          <p:cNvSpPr txBox="1"/>
          <p:nvPr/>
        </p:nvSpPr>
        <p:spPr>
          <a:xfrm>
            <a:off x="1011692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提示</a:t>
            </a:r>
          </a:p>
        </p:txBody>
      </p:sp>
      <p:sp>
        <p:nvSpPr>
          <p:cNvPr id="14" name="Rectangle 21">
            <a:hlinkClick r:id="rId2" action="ppaction://hlinksldjump?num=10"/>
          </p:cNvPr>
          <p:cNvSpPr>
            <a:spLocks noChangeArrowheads="1"/>
          </p:cNvSpPr>
          <p:nvPr/>
        </p:nvSpPr>
        <p:spPr bwMode="auto">
          <a:xfrm>
            <a:off x="4583038"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latin typeface="Broadway" pitchFamily="82" charset="0"/>
                <a:ea typeface="Batang" pitchFamily="18" charset="-127"/>
                <a:cs typeface="Times New Roman" panose="02020603050405020304" pitchFamily="18" charset="0"/>
              </a:rPr>
              <a:t>1</a:t>
            </a:r>
          </a:p>
        </p:txBody>
      </p:sp>
      <p:sp>
        <p:nvSpPr>
          <p:cNvPr id="15" name="Rectangle 21">
            <a:hlinkClick r:id="rId3" action="ppaction://hlinksldjump?num=11"/>
          </p:cNvPr>
          <p:cNvSpPr>
            <a:spLocks noChangeArrowheads="1"/>
          </p:cNvSpPr>
          <p:nvPr/>
        </p:nvSpPr>
        <p:spPr bwMode="auto">
          <a:xfrm>
            <a:off x="5008511"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srgbClr val="0000FF"/>
                </a:solidFill>
                <a:latin typeface="Broadway" pitchFamily="82" charset="0"/>
                <a:ea typeface="Batang" pitchFamily="18" charset="-127"/>
                <a:cs typeface="Times New Roman" panose="02020603050405020304" pitchFamily="18" charset="0"/>
              </a:rPr>
              <a:t>2</a:t>
            </a:r>
          </a:p>
        </p:txBody>
      </p:sp>
      <p:sp>
        <p:nvSpPr>
          <p:cNvPr id="16" name="Rectangle 21"/>
          <p:cNvSpPr>
            <a:spLocks noChangeArrowheads="1"/>
          </p:cNvSpPr>
          <p:nvPr/>
        </p:nvSpPr>
        <p:spPr bwMode="auto">
          <a:xfrm>
            <a:off x="5433984"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3</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21" name="Rectangle 21"/>
          <p:cNvSpPr>
            <a:spLocks noChangeArrowheads="1"/>
          </p:cNvSpPr>
          <p:nvPr/>
        </p:nvSpPr>
        <p:spPr bwMode="auto">
          <a:xfrm>
            <a:off x="5859457"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4</a:t>
            </a:r>
          </a:p>
        </p:txBody>
      </p:sp>
      <p:sp>
        <p:nvSpPr>
          <p:cNvPr id="22" name="Rectangle 21"/>
          <p:cNvSpPr>
            <a:spLocks noChangeArrowheads="1"/>
          </p:cNvSpPr>
          <p:nvPr/>
        </p:nvSpPr>
        <p:spPr bwMode="auto">
          <a:xfrm>
            <a:off x="628493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5</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23" name="Rectangle 21"/>
          <p:cNvSpPr>
            <a:spLocks noChangeArrowheads="1"/>
          </p:cNvSpPr>
          <p:nvPr/>
        </p:nvSpPr>
        <p:spPr bwMode="auto">
          <a:xfrm>
            <a:off x="670937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6</a:t>
            </a:r>
          </a:p>
        </p:txBody>
      </p:sp>
    </p:spTree>
    <p:extLst>
      <p:ext uri="{BB962C8B-B14F-4D97-AF65-F5344CB8AC3E}">
        <p14:creationId xmlns:p14="http://schemas.microsoft.com/office/powerpoint/2010/main" xmlns="" val="3903233117"/>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2"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3" nodeType="clickEffect">
                                  <p:stCondLst>
                                    <p:cond delay="0"/>
                                  </p:stCondLst>
                                  <p:childTnLst>
                                    <p:animEffect transition="out" filter="fade">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3" restart="whenNotActive" fill="hold" evtFilter="cancelBubble" nodeType="interactiveSeq">
                <p:stCondLst>
                  <p:cond evt="onClick" delay="0">
                    <p:tgtEl>
                      <p:spTgt spid="12"/>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1" nodeType="clickEffect">
                                  <p:stCondLst>
                                    <p:cond delay="0"/>
                                  </p:stCondLst>
                                  <p:childTnLst>
                                    <p:animEffect transition="out" filter="fade">
                                      <p:cBhvr>
                                        <p:cTn id="22" dur="500"/>
                                        <p:tgtEl>
                                          <p:spTgt spid="7"/>
                                        </p:tgtEl>
                                      </p:cBhvr>
                                    </p:animEffect>
                                    <p:set>
                                      <p:cBhvr>
                                        <p:cTn id="23"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12"/>
                  </p:tgtEl>
                </p:cond>
              </p:nextCondLst>
            </p:seq>
          </p:childTnLst>
        </p:cTn>
      </p:par>
    </p:tnLst>
    <p:bldLst>
      <p:bldP spid="7" grpId="0"/>
      <p:bldP spid="7" grpId="1"/>
      <p:bldP spid="8" grpId="2"/>
      <p:bldP spid="8" grpId="3"/>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10" name="矩形 9"/>
          <p:cNvSpPr/>
          <p:nvPr/>
        </p:nvSpPr>
        <p:spPr>
          <a:xfrm>
            <a:off x="344103" y="1374042"/>
            <a:ext cx="11526120"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3.</a:t>
            </a:r>
            <a:r>
              <a:rPr lang="zh-CN" altLang="zh-CN" sz="2800" kern="100">
                <a:latin typeface="Times New Roman"/>
                <a:ea typeface="华文细黑"/>
                <a:cs typeface="Times New Roman"/>
              </a:rPr>
              <a:t>文化促进了社会向前发展。</a:t>
            </a:r>
            <a:r>
              <a:rPr lang="en-US" altLang="zh-CN" sz="2800" kern="100">
                <a:latin typeface="Times New Roman"/>
                <a:ea typeface="华文细黑"/>
                <a:cs typeface="Courier New"/>
              </a:rPr>
              <a:t>(</a:t>
            </a:r>
            <a:r>
              <a:rPr lang="zh-CN" altLang="zh-CN" sz="2800" kern="100">
                <a:latin typeface="Times New Roman"/>
                <a:ea typeface="华文细黑"/>
                <a:cs typeface="Times New Roman"/>
              </a:rPr>
              <a:t>　　</a:t>
            </a:r>
            <a:r>
              <a:rPr lang="en-US" altLang="zh-CN" sz="2800" kern="100">
                <a:latin typeface="Times New Roman"/>
                <a:ea typeface="华文细黑"/>
                <a:cs typeface="Courier New"/>
              </a:rPr>
              <a:t>)</a:t>
            </a:r>
            <a:endParaRPr lang="zh-CN" altLang="zh-CN" sz="1050" kern="100">
              <a:latin typeface="宋体" charset="-122"/>
              <a:cs typeface="Courier New"/>
            </a:endParaRPr>
          </a:p>
          <a:p>
            <a:pPr algn="r">
              <a:lnSpc>
                <a:spcPct val="150000"/>
              </a:lnSpc>
              <a:spcAft>
                <a:spcPct val="0"/>
              </a:spcAft>
            </a:pPr>
            <a:r>
              <a:rPr lang="en-US" altLang="zh-CN" sz="2800" kern="100">
                <a:latin typeface="Times New Roman"/>
                <a:ea typeface="华文细黑"/>
                <a:cs typeface="Courier New"/>
              </a:rPr>
              <a:t>(2016·</a:t>
            </a:r>
            <a:r>
              <a:rPr lang="zh-CN" altLang="zh-CN" sz="2800" kern="100">
                <a:latin typeface="Times New Roman"/>
                <a:ea typeface="华文细黑"/>
                <a:cs typeface="Times New Roman"/>
              </a:rPr>
              <a:t>江苏高考，</a:t>
            </a:r>
            <a:r>
              <a:rPr lang="en-US" altLang="zh-CN" sz="2800" kern="100">
                <a:latin typeface="Times New Roman"/>
                <a:ea typeface="华文细黑"/>
                <a:cs typeface="Courier New"/>
              </a:rPr>
              <a:t>19C)</a:t>
            </a:r>
            <a:endParaRPr lang="zh-CN" altLang="zh-CN" sz="1050" kern="100">
              <a:effectLst/>
              <a:latin typeface="宋体" charset="-122"/>
              <a:cs typeface="Courier New"/>
            </a:endParaRPr>
          </a:p>
        </p:txBody>
      </p:sp>
      <p:sp>
        <p:nvSpPr>
          <p:cNvPr id="8" name="矩形 7"/>
          <p:cNvSpPr/>
          <p:nvPr/>
        </p:nvSpPr>
        <p:spPr>
          <a:xfrm>
            <a:off x="5087094" y="1382339"/>
            <a:ext cx="532481"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tabLst>
                <a:tab pos="2133600"/>
              </a:tabLst>
            </a:pPr>
            <a:r>
              <a:rPr lang="en-US" altLang="zh-CN" sz="2800" kern="100">
                <a:solidFill>
                  <a:srgbClr val="C00000"/>
                </a:solidFill>
                <a:latin typeface="宋体" charset="-122"/>
                <a:ea typeface="华文细黑"/>
                <a:cs typeface="Times New Roman"/>
              </a:rPr>
              <a:t>×</a:t>
            </a:r>
            <a:endParaRPr lang="zh-CN" altLang="zh-CN" sz="1050" kern="100">
              <a:solidFill>
                <a:srgbClr val="C00000"/>
              </a:solidFill>
              <a:latin typeface="宋体" charset="-122"/>
              <a:cs typeface="Courier New"/>
            </a:endParaRPr>
          </a:p>
        </p:txBody>
      </p:sp>
      <p:sp>
        <p:nvSpPr>
          <p:cNvPr id="11" name="TextBox 10"/>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答案</a:t>
            </a:r>
          </a:p>
        </p:txBody>
      </p:sp>
      <p:sp>
        <p:nvSpPr>
          <p:cNvPr id="19" name="Rectangle 21">
            <a:hlinkClick r:id="rId2" action="ppaction://hlinksldjump?num=10"/>
          </p:cNvPr>
          <p:cNvSpPr>
            <a:spLocks noChangeArrowheads="1"/>
          </p:cNvSpPr>
          <p:nvPr/>
        </p:nvSpPr>
        <p:spPr bwMode="auto">
          <a:xfrm>
            <a:off x="4583038"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latin typeface="Broadway" pitchFamily="82" charset="0"/>
                <a:ea typeface="Batang" pitchFamily="18" charset="-127"/>
                <a:cs typeface="Times New Roman" panose="02020603050405020304" pitchFamily="18" charset="0"/>
              </a:rPr>
              <a:t>1</a:t>
            </a:r>
          </a:p>
        </p:txBody>
      </p:sp>
      <p:sp>
        <p:nvSpPr>
          <p:cNvPr id="20" name="Rectangle 21">
            <a:hlinkClick r:id="rId3" action="ppaction://hlinksldjump?num=11"/>
          </p:cNvPr>
          <p:cNvSpPr>
            <a:spLocks noChangeArrowheads="1"/>
          </p:cNvSpPr>
          <p:nvPr/>
        </p:nvSpPr>
        <p:spPr bwMode="auto">
          <a:xfrm>
            <a:off x="5008511"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2</a:t>
            </a:r>
          </a:p>
        </p:txBody>
      </p:sp>
      <p:sp>
        <p:nvSpPr>
          <p:cNvPr id="21" name="Rectangle 21">
            <a:hlinkClick r:id="rId4" action="ppaction://hlinksldjump?num=12"/>
          </p:cNvPr>
          <p:cNvSpPr>
            <a:spLocks noChangeArrowheads="1"/>
          </p:cNvSpPr>
          <p:nvPr/>
        </p:nvSpPr>
        <p:spPr bwMode="auto">
          <a:xfrm>
            <a:off x="5433984"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srgbClr val="0000FF"/>
                </a:solidFill>
                <a:latin typeface="Broadway" pitchFamily="82" charset="0"/>
                <a:ea typeface="Batang" pitchFamily="18" charset="-127"/>
                <a:cs typeface="Times New Roman" panose="02020603050405020304" pitchFamily="18" charset="0"/>
              </a:rPr>
              <a:t>3</a:t>
            </a:r>
          </a:p>
        </p:txBody>
      </p:sp>
      <p:sp>
        <p:nvSpPr>
          <p:cNvPr id="22" name="Rectangle 21"/>
          <p:cNvSpPr>
            <a:spLocks noChangeArrowheads="1"/>
          </p:cNvSpPr>
          <p:nvPr/>
        </p:nvSpPr>
        <p:spPr bwMode="auto">
          <a:xfrm>
            <a:off x="5859457"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4</a:t>
            </a:r>
          </a:p>
        </p:txBody>
      </p:sp>
      <p:sp>
        <p:nvSpPr>
          <p:cNvPr id="23" name="Rectangle 21"/>
          <p:cNvSpPr>
            <a:spLocks noChangeArrowheads="1"/>
          </p:cNvSpPr>
          <p:nvPr/>
        </p:nvSpPr>
        <p:spPr bwMode="auto">
          <a:xfrm>
            <a:off x="628493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5</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24" name="Rectangle 21"/>
          <p:cNvSpPr>
            <a:spLocks noChangeArrowheads="1"/>
          </p:cNvSpPr>
          <p:nvPr/>
        </p:nvSpPr>
        <p:spPr bwMode="auto">
          <a:xfrm>
            <a:off x="670937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6</a:t>
            </a:r>
          </a:p>
        </p:txBody>
      </p:sp>
      <p:sp>
        <p:nvSpPr>
          <p:cNvPr id="12" name="矩形 11"/>
          <p:cNvSpPr/>
          <p:nvPr/>
        </p:nvSpPr>
        <p:spPr>
          <a:xfrm>
            <a:off x="334566" y="2709714"/>
            <a:ext cx="11526120" cy="68683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提示　</a:t>
            </a:r>
            <a:r>
              <a:rPr lang="zh-CN" altLang="zh-CN" sz="2800" kern="100">
                <a:solidFill>
                  <a:srgbClr val="002060"/>
                </a:solidFill>
                <a:latin typeface="Times New Roman"/>
                <a:ea typeface="华文细黑"/>
                <a:cs typeface="Times New Roman"/>
              </a:rPr>
              <a:t>优秀文化才能促进社会向前发展。</a:t>
            </a:r>
            <a:endParaRPr lang="zh-CN" altLang="zh-CN" sz="1050" kern="100">
              <a:effectLst/>
              <a:latin typeface="宋体" charset="-122"/>
              <a:cs typeface="Courier New"/>
            </a:endParaRPr>
          </a:p>
        </p:txBody>
      </p:sp>
      <p:sp>
        <p:nvSpPr>
          <p:cNvPr id="13" name="TextBox 12"/>
          <p:cNvSpPr txBox="1"/>
          <p:nvPr/>
        </p:nvSpPr>
        <p:spPr>
          <a:xfrm>
            <a:off x="1011692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提示</a:t>
            </a:r>
          </a:p>
        </p:txBody>
      </p:sp>
    </p:spTree>
    <p:extLst>
      <p:ext uri="{BB962C8B-B14F-4D97-AF65-F5344CB8AC3E}">
        <p14:creationId xmlns:p14="http://schemas.microsoft.com/office/powerpoint/2010/main" xmlns="" val="1941200157"/>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3" restart="whenNotActive" fill="hold" evtFilter="cancelBubble" nodeType="interactiveSeq">
                <p:stCondLst>
                  <p:cond evt="onClick" delay="0">
                    <p:tgtEl>
                      <p:spTgt spid="13"/>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grpId="2"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blinds(horizontal)">
                                      <p:cBhvr>
                                        <p:cTn id="18" dur="500"/>
                                        <p:tgtEl>
                                          <p:spTgt spid="12"/>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3" nodeType="clickEffect">
                                  <p:stCondLst>
                                    <p:cond delay="0"/>
                                  </p:stCondLst>
                                  <p:childTnLst>
                                    <p:animEffect transition="out" filter="fade">
                                      <p:cBhvr>
                                        <p:cTn id="22" dur="500"/>
                                        <p:tgtEl>
                                          <p:spTgt spid="12"/>
                                        </p:tgtEl>
                                      </p:cBhvr>
                                    </p:animEffect>
                                    <p:set>
                                      <p:cBhvr>
                                        <p:cTn id="23"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3"/>
                  </p:tgtEl>
                </p:cond>
              </p:nextCondLst>
            </p:seq>
          </p:childTnLst>
        </p:cTn>
      </p:par>
    </p:tnLst>
    <p:bldLst>
      <p:bldP spid="8" grpId="0"/>
      <p:bldP spid="8" grpId="1"/>
      <p:bldP spid="12" grpId="2"/>
      <p:bldP spid="12" grpId="3"/>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p:bgPr>
    </p:bg>
    <p:spTree>
      <p:nvGrpSpPr>
        <p:cNvPr id="1" name=""/>
        <p:cNvGrpSpPr/>
        <p:nvPr/>
      </p:nvGrpSpPr>
      <p:grpSpPr>
        <a:xfrm>
          <a:off x="0" y="0"/>
          <a:ext cx="0" cy="0"/>
        </a:xfrm>
      </p:grpSpPr>
      <p:sp>
        <p:nvSpPr>
          <p:cNvPr id="10" name="矩形 9"/>
          <p:cNvSpPr/>
          <p:nvPr/>
        </p:nvSpPr>
        <p:spPr>
          <a:xfrm>
            <a:off x="344103" y="1221958"/>
            <a:ext cx="11526120"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4.</a:t>
            </a:r>
            <a:r>
              <a:rPr lang="zh-CN" altLang="zh-CN" sz="2800" kern="100">
                <a:latin typeface="Times New Roman"/>
                <a:ea typeface="华文细黑"/>
                <a:cs typeface="Times New Roman"/>
              </a:rPr>
              <a:t>文化是综合国力竞争的决定性因素。</a:t>
            </a:r>
            <a:r>
              <a:rPr lang="en-US" altLang="zh-CN" sz="2800" kern="100">
                <a:latin typeface="Times New Roman"/>
                <a:ea typeface="华文细黑"/>
                <a:cs typeface="Courier New"/>
              </a:rPr>
              <a:t>(</a:t>
            </a:r>
            <a:r>
              <a:rPr lang="zh-CN" altLang="zh-CN" sz="2800" kern="100">
                <a:latin typeface="Times New Roman"/>
                <a:ea typeface="华文细黑"/>
                <a:cs typeface="Times New Roman"/>
              </a:rPr>
              <a:t>　　</a:t>
            </a:r>
            <a:r>
              <a:rPr lang="en-US" altLang="zh-CN" sz="2800" kern="100">
                <a:latin typeface="Times New Roman"/>
                <a:ea typeface="华文细黑"/>
                <a:cs typeface="Courier New"/>
              </a:rPr>
              <a:t>)</a:t>
            </a:r>
            <a:endParaRPr lang="zh-CN" altLang="zh-CN" sz="1050" kern="100">
              <a:latin typeface="宋体" charset="-122"/>
              <a:cs typeface="Courier New"/>
            </a:endParaRPr>
          </a:p>
          <a:p>
            <a:pPr algn="r">
              <a:lnSpc>
                <a:spcPct val="150000"/>
              </a:lnSpc>
              <a:spcAft>
                <a:spcPct val="0"/>
              </a:spcAft>
            </a:pPr>
            <a:r>
              <a:rPr lang="en-US" altLang="zh-CN" sz="2800" kern="100">
                <a:latin typeface="Times New Roman"/>
                <a:ea typeface="华文细黑"/>
                <a:cs typeface="Courier New"/>
              </a:rPr>
              <a:t>(2015·</a:t>
            </a:r>
            <a:r>
              <a:rPr lang="zh-CN" altLang="zh-CN" sz="2800" kern="100">
                <a:latin typeface="Times New Roman"/>
                <a:ea typeface="华文细黑"/>
                <a:cs typeface="Times New Roman"/>
              </a:rPr>
              <a:t>江苏高考，</a:t>
            </a:r>
            <a:r>
              <a:rPr lang="en-US" altLang="zh-CN" sz="2800" kern="100">
                <a:latin typeface="Times New Roman"/>
                <a:ea typeface="华文细黑"/>
                <a:cs typeface="Courier New"/>
              </a:rPr>
              <a:t>18A)</a:t>
            </a:r>
            <a:endParaRPr lang="zh-CN" altLang="zh-CN" sz="1050" kern="100">
              <a:effectLst/>
              <a:latin typeface="宋体" charset="-122"/>
              <a:cs typeface="Courier New"/>
            </a:endParaRPr>
          </a:p>
        </p:txBody>
      </p:sp>
      <p:sp>
        <p:nvSpPr>
          <p:cNvPr id="7" name="矩形 6"/>
          <p:cNvSpPr/>
          <p:nvPr/>
        </p:nvSpPr>
        <p:spPr>
          <a:xfrm>
            <a:off x="401734" y="2600689"/>
            <a:ext cx="11526120" cy="68683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提示　</a:t>
            </a:r>
            <a:r>
              <a:rPr lang="zh-CN" altLang="zh-CN" sz="2800" kern="100">
                <a:solidFill>
                  <a:srgbClr val="002060"/>
                </a:solidFill>
                <a:latin typeface="Times New Roman"/>
                <a:ea typeface="华文细黑"/>
                <a:cs typeface="Times New Roman"/>
              </a:rPr>
              <a:t>文化是综合国力的组成部分，经济和科技是决定性因素。</a:t>
            </a:r>
            <a:endParaRPr lang="zh-CN" altLang="zh-CN" sz="1050" kern="100">
              <a:effectLst/>
              <a:latin typeface="宋体" charset="-122"/>
              <a:cs typeface="Courier New"/>
            </a:endParaRPr>
          </a:p>
        </p:txBody>
      </p:sp>
      <p:sp>
        <p:nvSpPr>
          <p:cNvPr id="8" name="矩形 7"/>
          <p:cNvSpPr/>
          <p:nvPr/>
        </p:nvSpPr>
        <p:spPr>
          <a:xfrm>
            <a:off x="6527254" y="1220217"/>
            <a:ext cx="532481"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tabLst>
                <a:tab pos="2133600"/>
              </a:tabLst>
            </a:pPr>
            <a:r>
              <a:rPr lang="en-US" altLang="zh-CN" sz="2800" kern="100">
                <a:solidFill>
                  <a:srgbClr val="C00000"/>
                </a:solidFill>
                <a:latin typeface="宋体" charset="-122"/>
                <a:ea typeface="华文细黑"/>
                <a:cs typeface="Times New Roman"/>
              </a:rPr>
              <a:t>×</a:t>
            </a:r>
            <a:endParaRPr lang="zh-CN" altLang="zh-CN" sz="1050" kern="100">
              <a:solidFill>
                <a:srgbClr val="C00000"/>
              </a:solidFill>
              <a:latin typeface="宋体" charset="-122"/>
              <a:cs typeface="Courier New"/>
            </a:endParaRPr>
          </a:p>
        </p:txBody>
      </p:sp>
      <p:sp>
        <p:nvSpPr>
          <p:cNvPr id="11" name="TextBox 10"/>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答案</a:t>
            </a:r>
          </a:p>
        </p:txBody>
      </p:sp>
      <p:sp>
        <p:nvSpPr>
          <p:cNvPr id="12" name="TextBox 11"/>
          <p:cNvSpPr txBox="1"/>
          <p:nvPr/>
        </p:nvSpPr>
        <p:spPr>
          <a:xfrm>
            <a:off x="1011692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提示</a:t>
            </a:r>
          </a:p>
        </p:txBody>
      </p:sp>
      <p:sp>
        <p:nvSpPr>
          <p:cNvPr id="14" name="Rectangle 21">
            <a:hlinkClick r:id="rId3" action="ppaction://hlinksldjump?num=10"/>
          </p:cNvPr>
          <p:cNvSpPr>
            <a:spLocks noChangeArrowheads="1"/>
          </p:cNvSpPr>
          <p:nvPr/>
        </p:nvSpPr>
        <p:spPr bwMode="auto">
          <a:xfrm>
            <a:off x="4583038"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latin typeface="Broadway" pitchFamily="82" charset="0"/>
                <a:ea typeface="Batang" pitchFamily="18" charset="-127"/>
                <a:cs typeface="Times New Roman" panose="02020603050405020304" pitchFamily="18" charset="0"/>
              </a:rPr>
              <a:t>1</a:t>
            </a:r>
          </a:p>
        </p:txBody>
      </p:sp>
      <p:sp>
        <p:nvSpPr>
          <p:cNvPr id="15" name="Rectangle 21">
            <a:hlinkClick r:id="rId4" action="ppaction://hlinksldjump?num=11"/>
          </p:cNvPr>
          <p:cNvSpPr>
            <a:spLocks noChangeArrowheads="1"/>
          </p:cNvSpPr>
          <p:nvPr/>
        </p:nvSpPr>
        <p:spPr bwMode="auto">
          <a:xfrm>
            <a:off x="5008511"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2</a:t>
            </a:r>
          </a:p>
        </p:txBody>
      </p:sp>
      <p:sp>
        <p:nvSpPr>
          <p:cNvPr id="16" name="Rectangle 21">
            <a:hlinkClick r:id="rId5" action="ppaction://hlinksldjump?num=12"/>
          </p:cNvPr>
          <p:cNvSpPr>
            <a:spLocks noChangeArrowheads="1"/>
          </p:cNvSpPr>
          <p:nvPr/>
        </p:nvSpPr>
        <p:spPr bwMode="auto">
          <a:xfrm>
            <a:off x="5433984"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3</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21" name="Rectangle 21">
            <a:hlinkClick r:id="rId6" action="ppaction://hlinksldjump?num=13"/>
          </p:cNvPr>
          <p:cNvSpPr>
            <a:spLocks noChangeArrowheads="1"/>
          </p:cNvSpPr>
          <p:nvPr/>
        </p:nvSpPr>
        <p:spPr bwMode="auto">
          <a:xfrm>
            <a:off x="5859457"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srgbClr val="0000FF"/>
                </a:solidFill>
                <a:latin typeface="Broadway" pitchFamily="82" charset="0"/>
                <a:ea typeface="Batang" pitchFamily="18" charset="-127"/>
                <a:cs typeface="Times New Roman" panose="02020603050405020304" pitchFamily="18" charset="0"/>
              </a:rPr>
              <a:t>4</a:t>
            </a:r>
          </a:p>
        </p:txBody>
      </p:sp>
      <p:sp>
        <p:nvSpPr>
          <p:cNvPr id="22" name="Rectangle 21"/>
          <p:cNvSpPr>
            <a:spLocks noChangeArrowheads="1"/>
          </p:cNvSpPr>
          <p:nvPr/>
        </p:nvSpPr>
        <p:spPr bwMode="auto">
          <a:xfrm>
            <a:off x="628493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5</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23" name="Rectangle 21"/>
          <p:cNvSpPr>
            <a:spLocks noChangeArrowheads="1"/>
          </p:cNvSpPr>
          <p:nvPr/>
        </p:nvSpPr>
        <p:spPr bwMode="auto">
          <a:xfrm>
            <a:off x="670937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6</a:t>
            </a:r>
          </a:p>
        </p:txBody>
      </p:sp>
    </p:spTree>
    <p:extLst>
      <p:ext uri="{BB962C8B-B14F-4D97-AF65-F5344CB8AC3E}">
        <p14:creationId xmlns:p14="http://schemas.microsoft.com/office/powerpoint/2010/main" xmlns="" val="3431142120"/>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2"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linds(horizontal)">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3" nodeType="clickEffect">
                                  <p:stCondLst>
                                    <p:cond delay="0"/>
                                  </p:stCondLst>
                                  <p:childTnLst>
                                    <p:animEffect transition="out" filter="fade">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3" restart="whenNotActive" fill="hold" evtFilter="cancelBubble" nodeType="interactiveSeq">
                <p:stCondLst>
                  <p:cond evt="onClick" delay="0">
                    <p:tgtEl>
                      <p:spTgt spid="12"/>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1" nodeType="clickEffect">
                                  <p:stCondLst>
                                    <p:cond delay="0"/>
                                  </p:stCondLst>
                                  <p:childTnLst>
                                    <p:animEffect transition="out" filter="fade">
                                      <p:cBhvr>
                                        <p:cTn id="22" dur="500"/>
                                        <p:tgtEl>
                                          <p:spTgt spid="7"/>
                                        </p:tgtEl>
                                      </p:cBhvr>
                                    </p:animEffect>
                                    <p:set>
                                      <p:cBhvr>
                                        <p:cTn id="23"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12"/>
                  </p:tgtEl>
                </p:cond>
              </p:nextCondLst>
            </p:seq>
          </p:childTnLst>
        </p:cTn>
      </p:par>
    </p:tnLst>
    <p:bldLst>
      <p:bldP spid="7" grpId="0"/>
      <p:bldP spid="7" grpId="1"/>
      <p:bldP spid="8" grpId="2"/>
      <p:bldP spid="8" grpId="3"/>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7"/>
          <a:stretch>
            <a:fillRect/>
          </a:stretch>
        </a:blipFill>
      </p:bgPr>
    </p:bg>
    <p:spTree>
      <p:nvGrpSpPr>
        <p:cNvPr id="1" name=""/>
        <p:cNvGrpSpPr/>
        <p:nvPr/>
      </p:nvGrpSpPr>
      <p:grpSpPr>
        <a:xfrm>
          <a:off x="0" y="0"/>
          <a:ext cx="0" cy="0"/>
        </a:xfrm>
      </p:grpSpPr>
      <p:sp>
        <p:nvSpPr>
          <p:cNvPr id="10" name="矩形 9"/>
          <p:cNvSpPr/>
          <p:nvPr/>
        </p:nvSpPr>
        <p:spPr>
          <a:xfrm>
            <a:off x="344103" y="1159759"/>
            <a:ext cx="11526120"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5.</a:t>
            </a:r>
            <a:r>
              <a:rPr lang="zh-CN" altLang="zh-CN" sz="2800" kern="100">
                <a:latin typeface="Times New Roman"/>
                <a:ea typeface="华文细黑"/>
                <a:cs typeface="Times New Roman"/>
              </a:rPr>
              <a:t>对于文化环境的影响人是无能为力的。</a:t>
            </a:r>
            <a:r>
              <a:rPr lang="en-US" altLang="zh-CN" sz="2800" kern="100">
                <a:latin typeface="Times New Roman"/>
                <a:ea typeface="华文细黑"/>
                <a:cs typeface="Courier New"/>
              </a:rPr>
              <a:t>(</a:t>
            </a:r>
            <a:r>
              <a:rPr lang="zh-CN" altLang="zh-CN" sz="2800" kern="100">
                <a:latin typeface="Times New Roman"/>
                <a:ea typeface="华文细黑"/>
                <a:cs typeface="Times New Roman"/>
              </a:rPr>
              <a:t>　　</a:t>
            </a:r>
            <a:r>
              <a:rPr lang="en-US" altLang="zh-CN" sz="2800" kern="100">
                <a:latin typeface="Times New Roman"/>
                <a:ea typeface="华文细黑"/>
                <a:cs typeface="Courier New"/>
              </a:rPr>
              <a:t>)</a:t>
            </a:r>
            <a:endParaRPr lang="zh-CN" altLang="zh-CN" sz="1050" kern="100">
              <a:latin typeface="宋体" charset="-122"/>
              <a:cs typeface="Courier New"/>
            </a:endParaRPr>
          </a:p>
          <a:p>
            <a:pPr algn="r">
              <a:lnSpc>
                <a:spcPct val="150000"/>
              </a:lnSpc>
              <a:spcAft>
                <a:spcPct val="0"/>
              </a:spcAft>
            </a:pPr>
            <a:r>
              <a:rPr lang="en-US" altLang="zh-CN" sz="2800" kern="100">
                <a:latin typeface="Times New Roman"/>
                <a:ea typeface="华文细黑"/>
                <a:cs typeface="Courier New"/>
              </a:rPr>
              <a:t>(2015·</a:t>
            </a:r>
            <a:r>
              <a:rPr lang="zh-CN" altLang="zh-CN" sz="2800" kern="100">
                <a:latin typeface="Times New Roman"/>
                <a:ea typeface="华文细黑"/>
                <a:cs typeface="Times New Roman"/>
              </a:rPr>
              <a:t>浙江高考，</a:t>
            </a:r>
            <a:r>
              <a:rPr lang="en-US" altLang="zh-CN" sz="2800" kern="100">
                <a:latin typeface="Times New Roman"/>
                <a:ea typeface="华文细黑"/>
                <a:cs typeface="Courier New"/>
              </a:rPr>
              <a:t>34</a:t>
            </a:r>
            <a:r>
              <a:rPr lang="en-US" altLang="zh-CN" sz="2800" kern="100">
                <a:latin typeface="宋体" charset="-122"/>
                <a:ea typeface="华文细黑"/>
                <a:cs typeface="Times New Roman"/>
              </a:rPr>
              <a:t>③</a:t>
            </a:r>
            <a:r>
              <a:rPr lang="en-US" altLang="zh-CN" sz="2800" kern="100">
                <a:latin typeface="Times New Roman"/>
                <a:ea typeface="华文细黑"/>
                <a:cs typeface="Courier New"/>
              </a:rPr>
              <a:t>)</a:t>
            </a:r>
            <a:endParaRPr lang="zh-CN" altLang="zh-CN" sz="1050" kern="100">
              <a:effectLst/>
              <a:latin typeface="宋体" charset="-122"/>
              <a:cs typeface="Courier New"/>
            </a:endParaRPr>
          </a:p>
        </p:txBody>
      </p:sp>
      <p:sp>
        <p:nvSpPr>
          <p:cNvPr id="7" name="矩形 6"/>
          <p:cNvSpPr/>
          <p:nvPr/>
        </p:nvSpPr>
        <p:spPr>
          <a:xfrm>
            <a:off x="344103" y="2493690"/>
            <a:ext cx="11526120" cy="133316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提示　</a:t>
            </a:r>
            <a:r>
              <a:rPr lang="zh-CN" altLang="zh-CN" sz="2800" kern="100">
                <a:solidFill>
                  <a:srgbClr val="002060"/>
                </a:solidFill>
                <a:latin typeface="Times New Roman"/>
                <a:ea typeface="华文细黑"/>
                <a:cs typeface="Times New Roman"/>
              </a:rPr>
              <a:t>文化对人的影响，是个人主动参与的过程，个人可以防止不良文化环境的影响。</a:t>
            </a:r>
            <a:endParaRPr lang="zh-CN" altLang="zh-CN" sz="1050" kern="100">
              <a:effectLst/>
              <a:latin typeface="宋体" charset="-122"/>
              <a:cs typeface="Courier New"/>
            </a:endParaRPr>
          </a:p>
        </p:txBody>
      </p:sp>
      <p:sp>
        <p:nvSpPr>
          <p:cNvPr id="8" name="矩形 7"/>
          <p:cNvSpPr/>
          <p:nvPr/>
        </p:nvSpPr>
        <p:spPr>
          <a:xfrm>
            <a:off x="6887294" y="1148209"/>
            <a:ext cx="532481"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tabLst>
                <a:tab pos="2133600"/>
              </a:tabLst>
            </a:pPr>
            <a:r>
              <a:rPr lang="en-US" altLang="zh-CN" sz="2800" kern="100">
                <a:solidFill>
                  <a:srgbClr val="C00000"/>
                </a:solidFill>
                <a:latin typeface="宋体" charset="-122"/>
                <a:ea typeface="华文细黑"/>
                <a:cs typeface="Times New Roman"/>
              </a:rPr>
              <a:t>×</a:t>
            </a:r>
            <a:endParaRPr lang="zh-CN" altLang="zh-CN" sz="1050" kern="100">
              <a:solidFill>
                <a:srgbClr val="C00000"/>
              </a:solidFill>
              <a:latin typeface="宋体" charset="-122"/>
              <a:cs typeface="Courier New"/>
            </a:endParaRPr>
          </a:p>
        </p:txBody>
      </p:sp>
      <p:sp>
        <p:nvSpPr>
          <p:cNvPr id="11" name="TextBox 10"/>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答案</a:t>
            </a:r>
          </a:p>
        </p:txBody>
      </p:sp>
      <p:sp>
        <p:nvSpPr>
          <p:cNvPr id="12" name="TextBox 11"/>
          <p:cNvSpPr txBox="1"/>
          <p:nvPr/>
        </p:nvSpPr>
        <p:spPr>
          <a:xfrm>
            <a:off x="1011692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提示</a:t>
            </a:r>
          </a:p>
        </p:txBody>
      </p:sp>
      <p:sp>
        <p:nvSpPr>
          <p:cNvPr id="14" name="Rectangle 21">
            <a:hlinkClick r:id="rId2" action="ppaction://hlinksldjump?num=10"/>
          </p:cNvPr>
          <p:cNvSpPr>
            <a:spLocks noChangeArrowheads="1"/>
          </p:cNvSpPr>
          <p:nvPr/>
        </p:nvSpPr>
        <p:spPr bwMode="auto">
          <a:xfrm>
            <a:off x="4583038"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latin typeface="Broadway" pitchFamily="82" charset="0"/>
                <a:ea typeface="Batang" pitchFamily="18" charset="-127"/>
                <a:cs typeface="Times New Roman" panose="02020603050405020304" pitchFamily="18" charset="0"/>
              </a:rPr>
              <a:t>1</a:t>
            </a:r>
          </a:p>
        </p:txBody>
      </p:sp>
      <p:sp>
        <p:nvSpPr>
          <p:cNvPr id="15" name="Rectangle 21">
            <a:hlinkClick r:id="rId3" action="ppaction://hlinksldjump?num=11"/>
          </p:cNvPr>
          <p:cNvSpPr>
            <a:spLocks noChangeArrowheads="1"/>
          </p:cNvSpPr>
          <p:nvPr/>
        </p:nvSpPr>
        <p:spPr bwMode="auto">
          <a:xfrm>
            <a:off x="5008511"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2</a:t>
            </a:r>
          </a:p>
        </p:txBody>
      </p:sp>
      <p:sp>
        <p:nvSpPr>
          <p:cNvPr id="16" name="Rectangle 21">
            <a:hlinkClick r:id="rId4" action="ppaction://hlinksldjump?num=12"/>
          </p:cNvPr>
          <p:cNvSpPr>
            <a:spLocks noChangeArrowheads="1"/>
          </p:cNvSpPr>
          <p:nvPr/>
        </p:nvSpPr>
        <p:spPr bwMode="auto">
          <a:xfrm>
            <a:off x="5433984"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3</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21" name="Rectangle 21">
            <a:hlinkClick r:id="rId5" action="ppaction://hlinksldjump?num=13"/>
          </p:cNvPr>
          <p:cNvSpPr>
            <a:spLocks noChangeArrowheads="1"/>
          </p:cNvSpPr>
          <p:nvPr/>
        </p:nvSpPr>
        <p:spPr bwMode="auto">
          <a:xfrm>
            <a:off x="5859457"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4</a:t>
            </a:r>
          </a:p>
        </p:txBody>
      </p:sp>
      <p:sp>
        <p:nvSpPr>
          <p:cNvPr id="22" name="Rectangle 21">
            <a:hlinkClick r:id="rId6" action="ppaction://hlinksldjump?num=14"/>
          </p:cNvPr>
          <p:cNvSpPr>
            <a:spLocks noChangeArrowheads="1"/>
          </p:cNvSpPr>
          <p:nvPr/>
        </p:nvSpPr>
        <p:spPr bwMode="auto">
          <a:xfrm>
            <a:off x="628493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srgbClr val="0000FF"/>
                </a:solidFill>
                <a:latin typeface="Broadway" pitchFamily="82" charset="0"/>
                <a:ea typeface="Batang" pitchFamily="18" charset="-127"/>
                <a:cs typeface="Times New Roman" panose="02020603050405020304" pitchFamily="18" charset="0"/>
              </a:rPr>
              <a:t>5</a:t>
            </a:r>
          </a:p>
        </p:txBody>
      </p:sp>
      <p:sp>
        <p:nvSpPr>
          <p:cNvPr id="23" name="Rectangle 21"/>
          <p:cNvSpPr>
            <a:spLocks noChangeArrowheads="1"/>
          </p:cNvSpPr>
          <p:nvPr/>
        </p:nvSpPr>
        <p:spPr bwMode="auto">
          <a:xfrm>
            <a:off x="670937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6</a:t>
            </a:r>
          </a:p>
        </p:txBody>
      </p:sp>
    </p:spTree>
    <p:extLst>
      <p:ext uri="{BB962C8B-B14F-4D97-AF65-F5344CB8AC3E}">
        <p14:creationId xmlns:p14="http://schemas.microsoft.com/office/powerpoint/2010/main" xmlns="" val="2071350837"/>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8">
                                            <p:txEl>
                                              <p:pRg st="0" end="0"/>
                                            </p:txEl>
                                          </p:spTgt>
                                        </p:tgtEl>
                                      </p:cBhvr>
                                    </p:animEffect>
                                    <p:set>
                                      <p:cBhvr>
                                        <p:cTn id="12" dur="1" fill="hold">
                                          <p:stCondLst>
                                            <p:cond delay="499"/>
                                          </p:stCondLst>
                                        </p:cTn>
                                        <p:tgtEl>
                                          <p:spTgt spid="8">
                                            <p:txEl>
                                              <p:pRg st="0" end="0"/>
                                            </p:txEl>
                                          </p:spTgt>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3" restart="whenNotActive" fill="hold" evtFilter="cancelBubble" nodeType="interactiveSeq">
                <p:stCondLst>
                  <p:cond evt="onClick" delay="0">
                    <p:tgtEl>
                      <p:spTgt spid="12"/>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blinds(horizontal)">
                                      <p:cBhvr>
                                        <p:cTn id="18" dur="500"/>
                                        <p:tgtEl>
                                          <p:spTgt spid="7">
                                            <p:txEl>
                                              <p:pRg st="0" end="0"/>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0" nodeType="clickEffect">
                                  <p:stCondLst>
                                    <p:cond delay="0"/>
                                  </p:stCondLst>
                                  <p:childTnLst>
                                    <p:animEffect transition="out" filter="fade">
                                      <p:cBhvr>
                                        <p:cTn id="22" dur="500"/>
                                        <p:tgtEl>
                                          <p:spTgt spid="7">
                                            <p:txEl>
                                              <p:pRg st="0" end="0"/>
                                            </p:txEl>
                                          </p:spTgt>
                                        </p:tgtEl>
                                      </p:cBhvr>
                                    </p:animEffect>
                                    <p:set>
                                      <p:cBhvr>
                                        <p:cTn id="23" dur="1" fill="hold">
                                          <p:stCondLst>
                                            <p:cond delay="499"/>
                                          </p:stCondLst>
                                        </p:cTn>
                                        <p:tgtEl>
                                          <p:spTgt spid="7">
                                            <p:txEl>
                                              <p:pRg st="0" end="0"/>
                                            </p:txEl>
                                          </p:spTgt>
                                        </p:tgtEl>
                                        <p:attrNameLst>
                                          <p:attrName>style.visibility</p:attrName>
                                        </p:attrNameLst>
                                      </p:cBhvr>
                                      <p:to>
                                        <p:strVal val="hidden"/>
                                      </p:to>
                                    </p:set>
                                  </p:childTnLst>
                                </p:cTn>
                              </p:par>
                            </p:childTnLst>
                          </p:cTn>
                        </p:par>
                      </p:childTnLst>
                    </p:cTn>
                  </p:par>
                </p:childTnLst>
              </p:cTn>
              <p:nextCondLst>
                <p:cond evt="onClick" delay="0">
                  <p:tgtEl>
                    <p:spTgt spid="12"/>
                  </p:tgtEl>
                </p:cond>
              </p:nextCondLst>
            </p:seq>
          </p:childTnLst>
        </p:cTn>
      </p:par>
    </p:tnLst>
    <p:bldLst>
      <p:bldP spid="7" grpId="0" build="allAtOnce"/>
      <p:bldP spid="8" grpId="1" build="allAtOnce"/>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8"/>
          <a:stretch>
            <a:fillRect/>
          </a:stretch>
        </a:blipFill>
      </p:bgPr>
    </p:bg>
    <p:spTree>
      <p:nvGrpSpPr>
        <p:cNvPr id="1" name=""/>
        <p:cNvGrpSpPr/>
        <p:nvPr/>
      </p:nvGrpSpPr>
      <p:grpSpPr>
        <a:xfrm>
          <a:off x="0" y="0"/>
          <a:ext cx="0" cy="0"/>
        </a:xfrm>
      </p:grpSpPr>
      <p:sp>
        <p:nvSpPr>
          <p:cNvPr id="10" name="矩形 9"/>
          <p:cNvSpPr/>
          <p:nvPr/>
        </p:nvSpPr>
        <p:spPr>
          <a:xfrm>
            <a:off x="344103" y="1159759"/>
            <a:ext cx="11526120"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6.</a:t>
            </a:r>
            <a:r>
              <a:rPr lang="zh-CN" altLang="zh-CN" sz="2800" kern="100">
                <a:latin typeface="Times New Roman"/>
                <a:ea typeface="华文细黑"/>
                <a:cs typeface="Times New Roman"/>
              </a:rPr>
              <a:t>文化能够增强人的精神力量。</a:t>
            </a:r>
            <a:r>
              <a:rPr lang="en-US" altLang="zh-CN" sz="2800" kern="100">
                <a:latin typeface="Times New Roman"/>
                <a:ea typeface="华文细黑"/>
                <a:cs typeface="Courier New"/>
              </a:rPr>
              <a:t>(</a:t>
            </a:r>
            <a:r>
              <a:rPr lang="zh-CN" altLang="zh-CN" sz="2800" kern="100">
                <a:latin typeface="Times New Roman"/>
                <a:ea typeface="华文细黑"/>
                <a:cs typeface="Times New Roman"/>
              </a:rPr>
              <a:t>　　</a:t>
            </a:r>
            <a:r>
              <a:rPr lang="en-US" altLang="zh-CN" sz="2800" kern="100">
                <a:latin typeface="Times New Roman"/>
                <a:ea typeface="华文细黑"/>
                <a:cs typeface="Courier New"/>
              </a:rPr>
              <a:t>)</a:t>
            </a:r>
            <a:endParaRPr lang="zh-CN" altLang="zh-CN" sz="1050" kern="100">
              <a:latin typeface="宋体" charset="-122"/>
              <a:cs typeface="Courier New"/>
            </a:endParaRPr>
          </a:p>
          <a:p>
            <a:pPr algn="r">
              <a:lnSpc>
                <a:spcPct val="150000"/>
              </a:lnSpc>
              <a:spcAft>
                <a:spcPct val="0"/>
              </a:spcAft>
            </a:pPr>
            <a:r>
              <a:rPr lang="en-US" altLang="zh-CN" sz="2800" kern="100">
                <a:latin typeface="Times New Roman"/>
                <a:ea typeface="华文细黑"/>
                <a:cs typeface="Courier New"/>
              </a:rPr>
              <a:t>(2013·</a:t>
            </a:r>
            <a:r>
              <a:rPr lang="zh-CN" altLang="zh-CN" sz="2800" kern="100">
                <a:latin typeface="Times New Roman"/>
                <a:ea typeface="华文细黑"/>
                <a:cs typeface="Times New Roman"/>
              </a:rPr>
              <a:t>江苏高考，</a:t>
            </a:r>
            <a:r>
              <a:rPr lang="en-US" altLang="zh-CN" sz="2800" kern="100">
                <a:latin typeface="Times New Roman"/>
                <a:ea typeface="华文细黑"/>
                <a:cs typeface="Courier New"/>
              </a:rPr>
              <a:t>22A)</a:t>
            </a:r>
            <a:endParaRPr lang="zh-CN" altLang="zh-CN" sz="1050" kern="100">
              <a:effectLst/>
              <a:latin typeface="宋体" charset="-122"/>
              <a:cs typeface="Courier New"/>
            </a:endParaRPr>
          </a:p>
        </p:txBody>
      </p:sp>
      <p:sp>
        <p:nvSpPr>
          <p:cNvPr id="7" name="矩形 6"/>
          <p:cNvSpPr/>
          <p:nvPr/>
        </p:nvSpPr>
        <p:spPr>
          <a:xfrm>
            <a:off x="344103" y="2454932"/>
            <a:ext cx="11526120" cy="68683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提示　</a:t>
            </a:r>
            <a:r>
              <a:rPr lang="zh-CN" altLang="zh-CN" sz="2800" kern="100">
                <a:solidFill>
                  <a:srgbClr val="002060"/>
                </a:solidFill>
                <a:latin typeface="Times New Roman"/>
                <a:ea typeface="华文细黑"/>
                <a:cs typeface="Times New Roman"/>
              </a:rPr>
              <a:t>优秀文化能够增强人的精神力量。</a:t>
            </a:r>
            <a:endParaRPr lang="zh-CN" altLang="zh-CN" sz="1050" kern="100">
              <a:effectLst/>
              <a:latin typeface="宋体" charset="-122"/>
              <a:cs typeface="Courier New"/>
            </a:endParaRPr>
          </a:p>
        </p:txBody>
      </p:sp>
      <p:sp>
        <p:nvSpPr>
          <p:cNvPr id="8" name="矩形 7"/>
          <p:cNvSpPr/>
          <p:nvPr/>
        </p:nvSpPr>
        <p:spPr>
          <a:xfrm>
            <a:off x="5490717" y="1148209"/>
            <a:ext cx="532481" cy="76941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tabLst>
                <a:tab pos="2133600"/>
              </a:tabLst>
            </a:pPr>
            <a:r>
              <a:rPr lang="en-US" altLang="zh-CN" sz="2800" kern="100">
                <a:solidFill>
                  <a:srgbClr val="C00000"/>
                </a:solidFill>
                <a:latin typeface="宋体" charset="-122"/>
                <a:ea typeface="华文细黑"/>
                <a:cs typeface="Times New Roman"/>
              </a:rPr>
              <a:t>×</a:t>
            </a:r>
            <a:endParaRPr lang="zh-CN" altLang="zh-CN" sz="1050" kern="100">
              <a:solidFill>
                <a:srgbClr val="C00000"/>
              </a:solidFill>
              <a:latin typeface="宋体" charset="-122"/>
              <a:cs typeface="Courier New"/>
            </a:endParaRPr>
          </a:p>
        </p:txBody>
      </p:sp>
      <p:sp>
        <p:nvSpPr>
          <p:cNvPr id="11" name="TextBox 10"/>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答案</a:t>
            </a:r>
          </a:p>
        </p:txBody>
      </p:sp>
      <p:sp>
        <p:nvSpPr>
          <p:cNvPr id="12" name="TextBox 11"/>
          <p:cNvSpPr txBox="1"/>
          <p:nvPr/>
        </p:nvSpPr>
        <p:spPr>
          <a:xfrm>
            <a:off x="10116923"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微软雅黑" pitchFamily="34" charset="-122"/>
                <a:ea typeface="微软雅黑" pitchFamily="34" charset="-122"/>
                <a:cs typeface="Times New Roman" panose="02020603050405020304" pitchFamily="18" charset="0"/>
              </a:rPr>
              <a:t>提示</a:t>
            </a:r>
          </a:p>
        </p:txBody>
      </p:sp>
      <p:sp>
        <p:nvSpPr>
          <p:cNvPr id="14" name="Rectangle 21">
            <a:hlinkClick r:id="rId2" action="ppaction://hlinksldjump?num=10"/>
          </p:cNvPr>
          <p:cNvSpPr>
            <a:spLocks noChangeArrowheads="1"/>
          </p:cNvSpPr>
          <p:nvPr/>
        </p:nvSpPr>
        <p:spPr bwMode="auto">
          <a:xfrm>
            <a:off x="4583038"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latin typeface="Broadway" pitchFamily="82" charset="0"/>
                <a:ea typeface="Batang" pitchFamily="18" charset="-127"/>
                <a:cs typeface="Times New Roman" panose="02020603050405020304" pitchFamily="18" charset="0"/>
              </a:rPr>
              <a:t>1</a:t>
            </a:r>
          </a:p>
        </p:txBody>
      </p:sp>
      <p:sp>
        <p:nvSpPr>
          <p:cNvPr id="15" name="Rectangle 21">
            <a:hlinkClick r:id="rId3" action="ppaction://hlinksldjump?num=11"/>
          </p:cNvPr>
          <p:cNvSpPr>
            <a:spLocks noChangeArrowheads="1"/>
          </p:cNvSpPr>
          <p:nvPr/>
        </p:nvSpPr>
        <p:spPr bwMode="auto">
          <a:xfrm>
            <a:off x="5008511"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2</a:t>
            </a:r>
          </a:p>
        </p:txBody>
      </p:sp>
      <p:sp>
        <p:nvSpPr>
          <p:cNvPr id="16" name="Rectangle 21">
            <a:hlinkClick r:id="rId4" action="ppaction://hlinksldjump?num=12"/>
          </p:cNvPr>
          <p:cNvSpPr>
            <a:spLocks noChangeArrowheads="1"/>
          </p:cNvSpPr>
          <p:nvPr/>
        </p:nvSpPr>
        <p:spPr bwMode="auto">
          <a:xfrm>
            <a:off x="5433984"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prstClr val="black"/>
                </a:solidFill>
                <a:latin typeface="Broadway" pitchFamily="82" charset="0"/>
                <a:ea typeface="Batang" pitchFamily="18" charset="-127"/>
                <a:cs typeface="Times New Roman" panose="02020603050405020304" pitchFamily="18" charset="0"/>
              </a:rPr>
              <a:t>3</a:t>
            </a:r>
            <a:endParaRPr lang="en-US" altLang="zh-CN" sz="1800">
              <a:solidFill>
                <a:prstClr val="black"/>
              </a:solidFill>
              <a:latin typeface="Broadway" pitchFamily="82" charset="0"/>
              <a:ea typeface="Batang" pitchFamily="18" charset="-127"/>
              <a:cs typeface="Times New Roman" panose="02020603050405020304" pitchFamily="18" charset="0"/>
            </a:endParaRPr>
          </a:p>
        </p:txBody>
      </p:sp>
      <p:sp>
        <p:nvSpPr>
          <p:cNvPr id="21" name="Rectangle 21">
            <a:hlinkClick r:id="rId5" action="ppaction://hlinksldjump?num=13"/>
          </p:cNvPr>
          <p:cNvSpPr>
            <a:spLocks noChangeArrowheads="1"/>
          </p:cNvSpPr>
          <p:nvPr/>
        </p:nvSpPr>
        <p:spPr bwMode="auto">
          <a:xfrm>
            <a:off x="5859457"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4</a:t>
            </a:r>
          </a:p>
        </p:txBody>
      </p:sp>
      <p:sp>
        <p:nvSpPr>
          <p:cNvPr id="13" name="Rectangle 21">
            <a:hlinkClick r:id="rId6" action="ppaction://hlinksldjump?num=14"/>
          </p:cNvPr>
          <p:cNvSpPr>
            <a:spLocks noChangeArrowheads="1"/>
          </p:cNvSpPr>
          <p:nvPr/>
        </p:nvSpPr>
        <p:spPr bwMode="auto">
          <a:xfrm>
            <a:off x="628493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a:solidFill>
                  <a:prstClr val="black"/>
                </a:solidFill>
                <a:latin typeface="Broadway" pitchFamily="82" charset="0"/>
                <a:ea typeface="Batang" pitchFamily="18" charset="-127"/>
                <a:cs typeface="Times New Roman" panose="02020603050405020304" pitchFamily="18" charset="0"/>
              </a:rPr>
              <a:t>5</a:t>
            </a:r>
          </a:p>
        </p:txBody>
      </p:sp>
      <p:sp>
        <p:nvSpPr>
          <p:cNvPr id="17" name="Rectangle 21">
            <a:hlinkClick r:id="rId7" action="ppaction://hlinksldjump?num=15"/>
          </p:cNvPr>
          <p:cNvSpPr>
            <a:spLocks noChangeArrowheads="1"/>
          </p:cNvSpPr>
          <p:nvPr/>
        </p:nvSpPr>
        <p:spPr bwMode="auto">
          <a:xfrm>
            <a:off x="6709370" y="6321130"/>
            <a:ext cx="360000" cy="575867"/>
          </a:xfrm>
          <a:prstGeom prst="rect">
            <a:avLst/>
          </a:prstGeom>
          <a:noFill/>
          <a:ln>
            <a:noFill/>
          </a:ln>
          <a:effectLst/>
          <a:extLst>
            <a:ext uri="{909E8E84-426E-40DD-AFC4-6F175D3DCCD1}">
              <a14:hiddenFill xmlns:a14="http://schemas.microsoft.com/office/drawing/2010/main" xmlns="">
                <a:solidFill>
                  <a:schemeClr val="bg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wrap="none" lIns="121898" tIns="60948" rIns="121898" bIns="60948"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r>
              <a:rPr lang="en-US" altLang="zh-CN" sz="1800" smtClean="0">
                <a:solidFill>
                  <a:srgbClr val="0000FF"/>
                </a:solidFill>
                <a:latin typeface="Broadway" pitchFamily="82" charset="0"/>
                <a:ea typeface="Batang" pitchFamily="18" charset="-127"/>
                <a:cs typeface="Times New Roman" panose="02020603050405020304" pitchFamily="18" charset="0"/>
              </a:rPr>
              <a:t>6</a:t>
            </a:r>
            <a:endParaRPr lang="en-US" altLang="zh-CN" sz="1800">
              <a:solidFill>
                <a:srgbClr val="0000FF"/>
              </a:solidFill>
              <a:latin typeface="Broadway" pitchFamily="82" charset="0"/>
              <a:ea typeface="Batang" pitchFamily="18" charset="-127"/>
              <a:cs typeface="Times New Roman" panose="02020603050405020304" pitchFamily="18" charset="0"/>
            </a:endParaRPr>
          </a:p>
        </p:txBody>
      </p:sp>
    </p:spTree>
    <p:extLst>
      <p:ext uri="{BB962C8B-B14F-4D97-AF65-F5344CB8AC3E}">
        <p14:creationId xmlns:p14="http://schemas.microsoft.com/office/powerpoint/2010/main" xmlns="" val="995214832"/>
      </p:ext>
    </p:extLst>
  </p:cSld>
  <p:clrMapOvr>
    <a:masterClrMapping/>
  </p:clrMapOvr>
  <mc:AlternateContent>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11"/>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8">
                                            <p:txEl>
                                              <p:pRg st="0" end="0"/>
                                            </p:txEl>
                                          </p:spTgt>
                                        </p:tgtEl>
                                      </p:cBhvr>
                                    </p:animEffect>
                                    <p:set>
                                      <p:cBhvr>
                                        <p:cTn id="12" dur="1" fill="hold">
                                          <p:stCondLst>
                                            <p:cond delay="499"/>
                                          </p:stCondLst>
                                        </p:cTn>
                                        <p:tgtEl>
                                          <p:spTgt spid="8">
                                            <p:txEl>
                                              <p:pRg st="0" end="0"/>
                                            </p:txEl>
                                          </p:spTgt>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13" restart="whenNotActive" fill="hold" evtFilter="cancelBubble" nodeType="interactiveSeq">
                <p:stCondLst>
                  <p:cond evt="onClick" delay="0">
                    <p:tgtEl>
                      <p:spTgt spid="12"/>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7">
                                            <p:txEl>
                                              <p:pRg st="0" end="0"/>
                                            </p:txEl>
                                          </p:spTgt>
                                        </p:tgtEl>
                                        <p:attrNameLst>
                                          <p:attrName>style.visibility</p:attrName>
                                        </p:attrNameLst>
                                      </p:cBhvr>
                                      <p:to>
                                        <p:strVal val="visible"/>
                                      </p:to>
                                    </p:set>
                                    <p:animEffect transition="in" filter="blinds(horizontal)">
                                      <p:cBhvr>
                                        <p:cTn id="18" dur="500"/>
                                        <p:tgtEl>
                                          <p:spTgt spid="7">
                                            <p:txEl>
                                              <p:pRg st="0" end="0"/>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10" presetClass="exit" presetSubtype="0" dur="500" fill="hold" grpId="0" nodeType="clickEffect">
                                  <p:stCondLst>
                                    <p:cond delay="0"/>
                                  </p:stCondLst>
                                  <p:childTnLst>
                                    <p:animEffect transition="out" filter="fade">
                                      <p:cBhvr>
                                        <p:cTn id="22" dur="500"/>
                                        <p:tgtEl>
                                          <p:spTgt spid="7">
                                            <p:txEl>
                                              <p:pRg st="0" end="0"/>
                                            </p:txEl>
                                          </p:spTgt>
                                        </p:tgtEl>
                                      </p:cBhvr>
                                    </p:animEffect>
                                    <p:set>
                                      <p:cBhvr>
                                        <p:cTn id="23" dur="1" fill="hold">
                                          <p:stCondLst>
                                            <p:cond delay="499"/>
                                          </p:stCondLst>
                                        </p:cTn>
                                        <p:tgtEl>
                                          <p:spTgt spid="7">
                                            <p:txEl>
                                              <p:pRg st="0" end="0"/>
                                            </p:txEl>
                                          </p:spTgt>
                                        </p:tgtEl>
                                        <p:attrNameLst>
                                          <p:attrName>style.visibility</p:attrName>
                                        </p:attrNameLst>
                                      </p:cBhvr>
                                      <p:to>
                                        <p:strVal val="hidden"/>
                                      </p:to>
                                    </p:set>
                                  </p:childTnLst>
                                </p:cTn>
                              </p:par>
                            </p:childTnLst>
                          </p:cTn>
                        </p:par>
                      </p:childTnLst>
                    </p:cTn>
                  </p:par>
                </p:childTnLst>
              </p:cTn>
              <p:nextCondLst>
                <p:cond evt="onClick" delay="0">
                  <p:tgtEl>
                    <p:spTgt spid="12"/>
                  </p:tgtEl>
                </p:cond>
              </p:nextCondLst>
            </p:seq>
          </p:childTnLst>
        </p:cTn>
      </p:par>
    </p:tnLst>
    <p:bldLst>
      <p:bldP spid="7" grpId="0" build="allAtOnce"/>
      <p:bldP spid="8" grpId="1" build="allAtOnce"/>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346089" y="621482"/>
            <a:ext cx="11461972" cy="5293733"/>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题型一　选择题对文化与经济、政治关系的考查</a:t>
            </a:r>
            <a:endParaRPr lang="zh-CN" altLang="zh-CN" sz="1050" kern="100">
              <a:latin typeface="宋体" charset="-122"/>
              <a:cs typeface="Courier New"/>
            </a:endParaRPr>
          </a:p>
          <a:p>
            <a:pPr algn="just">
              <a:lnSpc>
                <a:spcPct val="150000"/>
              </a:lnSpc>
              <a:spcAft>
                <a:spcPct val="0"/>
              </a:spcAft>
            </a:pPr>
            <a:r>
              <a:rPr lang="zh-CN" altLang="zh-CN" sz="2800" b="1" kern="100">
                <a:solidFill>
                  <a:srgbClr val="0000FF"/>
                </a:solidFill>
                <a:latin typeface="Times New Roman"/>
                <a:ea typeface="华文细黑"/>
                <a:cs typeface="Times New Roman"/>
              </a:rPr>
              <a:t>典例</a:t>
            </a:r>
            <a:r>
              <a:rPr lang="en-US" altLang="zh-CN" sz="2800" b="1" kern="100">
                <a:solidFill>
                  <a:srgbClr val="0000FF"/>
                </a:solidFill>
                <a:latin typeface="Times New Roman"/>
                <a:ea typeface="华文细黑"/>
                <a:cs typeface="Courier New"/>
              </a:rPr>
              <a:t>1</a:t>
            </a:r>
            <a:r>
              <a:rPr lang="zh-CN" altLang="zh-CN" sz="2800" b="1" kern="100">
                <a:solidFill>
                  <a:srgbClr val="0000FF"/>
                </a:solidFill>
                <a:latin typeface="Times New Roman"/>
                <a:ea typeface="华文细黑"/>
                <a:cs typeface="Times New Roman"/>
              </a:rPr>
              <a:t>　</a:t>
            </a:r>
            <a:r>
              <a:rPr lang="zh-CN" altLang="zh-CN" sz="2800" kern="100">
                <a:latin typeface="Times New Roman"/>
                <a:ea typeface="华文细黑"/>
                <a:cs typeface="Times New Roman"/>
              </a:rPr>
              <a:t>改革开放以来，一代代优秀企业家在市场竞争中迅速成长，为经济社会发展作出重要贡献。为此，中共中央、国务院号召弘扬优秀企业家精神。这是</a:t>
            </a:r>
            <a:r>
              <a:rPr lang="zh-CN" altLang="zh-CN" sz="2800" kern="100" smtClean="0">
                <a:latin typeface="Times New Roman"/>
                <a:ea typeface="华文细黑"/>
                <a:cs typeface="Times New Roman"/>
              </a:rPr>
              <a:t>因为</a:t>
            </a:r>
            <a:endParaRPr lang="zh-CN" altLang="zh-CN" sz="1050" kern="100">
              <a:latin typeface="宋体" charset="-122"/>
              <a:cs typeface="Courier New"/>
            </a:endParaRPr>
          </a:p>
          <a:p>
            <a:pPr algn="just">
              <a:lnSpc>
                <a:spcPct val="150000"/>
              </a:lnSpc>
              <a:spcAft>
                <a:spcPct val="0"/>
              </a:spcAft>
            </a:pPr>
            <a:r>
              <a:rPr lang="en-US" altLang="zh-CN" sz="2800" kern="100">
                <a:latin typeface="宋体" charset="-122"/>
                <a:ea typeface="华文细黑"/>
                <a:cs typeface="Times New Roman"/>
              </a:rPr>
              <a:t>①</a:t>
            </a:r>
            <a:r>
              <a:rPr lang="zh-CN" altLang="zh-CN" sz="2800" kern="100">
                <a:latin typeface="Times New Roman"/>
                <a:ea typeface="华文细黑"/>
                <a:cs typeface="Times New Roman"/>
              </a:rPr>
              <a:t>文化的力量可以转化为巨大的物质力量　</a:t>
            </a:r>
            <a:r>
              <a:rPr lang="en-US" altLang="zh-CN" sz="2800" kern="100">
                <a:latin typeface="宋体" charset="-122"/>
                <a:ea typeface="华文细黑"/>
                <a:cs typeface="Times New Roman"/>
              </a:rPr>
              <a:t>②</a:t>
            </a:r>
            <a:r>
              <a:rPr lang="zh-CN" altLang="zh-CN" sz="2800" kern="100">
                <a:latin typeface="Times New Roman"/>
                <a:ea typeface="华文细黑"/>
                <a:cs typeface="Times New Roman"/>
              </a:rPr>
              <a:t>企业家精神为我国经济发展提供了智力支持　</a:t>
            </a:r>
            <a:r>
              <a:rPr lang="en-US" altLang="zh-CN" sz="2800" kern="100">
                <a:latin typeface="宋体" charset="-122"/>
                <a:ea typeface="华文细黑"/>
                <a:cs typeface="Times New Roman"/>
              </a:rPr>
              <a:t>③</a:t>
            </a:r>
            <a:r>
              <a:rPr lang="zh-CN" altLang="zh-CN" sz="2800" kern="100">
                <a:latin typeface="Times New Roman"/>
                <a:ea typeface="华文细黑"/>
                <a:cs typeface="Times New Roman"/>
              </a:rPr>
              <a:t>文化促进社会发展已成为不可争辩的事实　</a:t>
            </a:r>
            <a:r>
              <a:rPr lang="en-US" altLang="zh-CN" sz="2800" kern="100">
                <a:latin typeface="宋体" charset="-122"/>
                <a:ea typeface="华文细黑"/>
                <a:cs typeface="Times New Roman"/>
              </a:rPr>
              <a:t>④</a:t>
            </a:r>
            <a:r>
              <a:rPr lang="zh-CN" altLang="zh-CN" sz="2800" kern="100">
                <a:latin typeface="Times New Roman"/>
                <a:ea typeface="华文细黑"/>
                <a:cs typeface="Times New Roman"/>
              </a:rPr>
              <a:t>企业家精神能够促进我国经济社会发展</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A.</a:t>
            </a:r>
            <a:r>
              <a:rPr lang="en-US" altLang="zh-CN" sz="2800" kern="100">
                <a:latin typeface="宋体" charset="-122"/>
                <a:ea typeface="华文细黑"/>
                <a:cs typeface="Times New Roman"/>
              </a:rPr>
              <a:t>①②</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B</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①④</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C</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D</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③④</a:t>
            </a:r>
            <a:endParaRPr lang="zh-CN" altLang="zh-CN" sz="1050" kern="100">
              <a:effectLst/>
              <a:latin typeface="宋体" charset="-122"/>
              <a:cs typeface="Courier New"/>
            </a:endParaRPr>
          </a:p>
        </p:txBody>
      </p:sp>
      <p:sp>
        <p:nvSpPr>
          <p:cNvPr id="5" name="矩形 4"/>
          <p:cNvSpPr/>
          <p:nvPr/>
        </p:nvSpPr>
        <p:spPr>
          <a:xfrm>
            <a:off x="23266" y="-26590"/>
            <a:ext cx="12143880" cy="540000"/>
          </a:xfrm>
          <a:prstGeom prst="rect">
            <a:avLst/>
          </a:prstGeom>
          <a:solidFill>
            <a:srgbClr val="36B2E6"/>
          </a:solidFill>
          <a:ln>
            <a:solidFill>
              <a:schemeClr val="bg1"/>
            </a:solidFill>
          </a:ln>
          <a:effectLst>
            <a:outerShdw blurRad="63500" sx="102000" sy="102000" algn="ctr" rotWithShape="0">
              <a:prstClr val="black">
                <a:alpha val="40000"/>
              </a:prstClr>
            </a:outerShdw>
          </a:effectLst>
        </p:spPr>
        <p:style>
          <a:lnRef idx="1">
            <a:schemeClr val="accent3"/>
          </a:lnRef>
          <a:fillRef idx="3">
            <a:schemeClr val="accent3"/>
          </a:fillRef>
          <a:effectRef idx="2">
            <a:schemeClr val="accent3"/>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defRPr/>
            </a:pPr>
            <a:endParaRPr lang="zh-CN" altLang="zh-CN" sz="2600" b="1" kern="100">
              <a:solidFill>
                <a:srgbClr val="FFFF00"/>
              </a:solidFill>
              <a:latin typeface="Times New Roman" pitchFamily="18" charset="0"/>
              <a:ea typeface="微软雅黑" pitchFamily="34" charset="-122"/>
              <a:cs typeface="Times New Roman" panose="02020603050405020304" pitchFamily="18" charset="0"/>
            </a:endParaRPr>
          </a:p>
        </p:txBody>
      </p:sp>
      <p:sp>
        <p:nvSpPr>
          <p:cNvPr id="15" name="Rectangle 2"/>
          <p:cNvSpPr>
            <a:spLocks noChangeArrowheads="1"/>
          </p:cNvSpPr>
          <p:nvPr/>
        </p:nvSpPr>
        <p:spPr bwMode="auto">
          <a:xfrm>
            <a:off x="0" y="0"/>
            <a:ext cx="12190413"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sp>
        <p:nvSpPr>
          <p:cNvPr id="24" name="TextBox 23"/>
          <p:cNvSpPr txBox="1"/>
          <p:nvPr/>
        </p:nvSpPr>
        <p:spPr>
          <a:xfrm>
            <a:off x="2661732" y="5184294"/>
            <a:ext cx="740603"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25" name="TextBox 2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400" smtClean="0">
                <a:solidFill>
                  <a:srgbClr val="000000"/>
                </a:solidFill>
                <a:latin typeface="+mj-ea"/>
                <a:ea typeface="+mj-ea"/>
                <a:cs typeface="Times New Roman" panose="02020603050405020304" pitchFamily="18" charset="0"/>
              </a:rPr>
              <a:t>答案</a:t>
            </a:r>
          </a:p>
        </p:txBody>
      </p:sp>
      <p:sp>
        <p:nvSpPr>
          <p:cNvPr id="26" name="TextBox 25"/>
          <p:cNvSpPr txBox="1"/>
          <p:nvPr/>
        </p:nvSpPr>
        <p:spPr>
          <a:xfrm>
            <a:off x="1011734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mj-ea"/>
                <a:ea typeface="+mj-ea"/>
                <a:cs typeface="Times New Roman" panose="02020603050405020304" pitchFamily="18" charset="0"/>
              </a:rPr>
              <a:t>解析</a:t>
            </a:r>
            <a:endParaRPr lang="zh-CN" altLang="en-US">
              <a:solidFill>
                <a:srgbClr val="000000"/>
              </a:solidFill>
              <a:latin typeface="+mj-ea"/>
              <a:ea typeface="+mj-ea"/>
              <a:cs typeface="Times New Roman" panose="02020603050405020304" pitchFamily="18" charset="0"/>
            </a:endParaRPr>
          </a:p>
        </p:txBody>
      </p:sp>
      <p:grpSp>
        <p:nvGrpSpPr>
          <p:cNvPr id="17" name="组合 16"/>
          <p:cNvGrpSpPr/>
          <p:nvPr/>
        </p:nvGrpSpPr>
        <p:grpSpPr>
          <a:xfrm>
            <a:off x="4799377" y="-9378"/>
            <a:ext cx="2537064" cy="522000"/>
            <a:chOff x="4368144" y="-9378"/>
            <a:chExt cx="3376827" cy="522000"/>
          </a:xfrm>
        </p:grpSpPr>
        <p:sp>
          <p:nvSpPr>
            <p:cNvPr id="18" name="矩形 15"/>
            <p:cNvSpPr/>
            <p:nvPr/>
          </p:nvSpPr>
          <p:spPr>
            <a:xfrm>
              <a:off x="5805370" y="-9240"/>
              <a:ext cx="1657704" cy="521862"/>
            </a:xfrm>
            <a:custGeom>
              <a:gdLst>
                <a:gd name="connsiteX0" fmla="*/ 0 w 1805711"/>
                <a:gd name="connsiteY0" fmla="*/ 0 h 449085"/>
                <a:gd name="connsiteX1" fmla="*/ 1805711 w 1805711"/>
                <a:gd name="connsiteY1" fmla="*/ 0 h 449085"/>
                <a:gd name="connsiteX2" fmla="*/ 1620081 w 1805711"/>
                <a:gd name="connsiteY2" fmla="*/ 449085 h 449085"/>
                <a:gd name="connsiteX3" fmla="*/ 2 w 1805711"/>
                <a:gd name="connsiteY3" fmla="*/ 448574 h 449085"/>
                <a:gd name="connsiteX4" fmla="*/ 0 w 1805711"/>
                <a:gd name="connsiteY4" fmla="*/ 0 h 4490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805711" h="449084">
                  <a:moveTo>
                    <a:pt x="0" y="0"/>
                  </a:moveTo>
                  <a:lnTo>
                    <a:pt x="1805711" y="0"/>
                  </a:lnTo>
                  <a:lnTo>
                    <a:pt x="1620081" y="449085"/>
                  </a:lnTo>
                  <a:lnTo>
                    <a:pt x="2" y="448574"/>
                  </a:lnTo>
                  <a:cubicBezTo>
                    <a:pt x="1" y="299050"/>
                    <a:pt x="1" y="149524"/>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19" name="平行四边形 32"/>
            <p:cNvSpPr/>
            <p:nvPr/>
          </p:nvSpPr>
          <p:spPr>
            <a:xfrm>
              <a:off x="7319058" y="-9239"/>
              <a:ext cx="28394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0" name="平行四边形 32"/>
            <p:cNvSpPr/>
            <p:nvPr/>
          </p:nvSpPr>
          <p:spPr>
            <a:xfrm>
              <a:off x="7461029" y="-9239"/>
              <a:ext cx="28394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1" name="矩形 15"/>
            <p:cNvSpPr/>
            <p:nvPr/>
          </p:nvSpPr>
          <p:spPr>
            <a:xfrm flipH="1">
              <a:off x="4626672" y="-9240"/>
              <a:ext cx="1504253" cy="521862"/>
            </a:xfrm>
            <a:custGeom>
              <a:gdLst>
                <a:gd name="connsiteX0" fmla="*/ 0 w 1805711"/>
                <a:gd name="connsiteY0" fmla="*/ 0 h 449085"/>
                <a:gd name="connsiteX1" fmla="*/ 1805711 w 1805711"/>
                <a:gd name="connsiteY1" fmla="*/ 0 h 449085"/>
                <a:gd name="connsiteX2" fmla="*/ 1620081 w 1805711"/>
                <a:gd name="connsiteY2" fmla="*/ 449085 h 449085"/>
                <a:gd name="connsiteX3" fmla="*/ 2 w 1805711"/>
                <a:gd name="connsiteY3" fmla="*/ 448574 h 449085"/>
                <a:gd name="connsiteX4" fmla="*/ 0 w 1805711"/>
                <a:gd name="connsiteY4" fmla="*/ 0 h 4490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805711" h="449084">
                  <a:moveTo>
                    <a:pt x="0" y="0"/>
                  </a:moveTo>
                  <a:lnTo>
                    <a:pt x="1805711" y="0"/>
                  </a:lnTo>
                  <a:lnTo>
                    <a:pt x="1620081" y="449085"/>
                  </a:lnTo>
                  <a:lnTo>
                    <a:pt x="2" y="448574"/>
                  </a:lnTo>
                  <a:cubicBezTo>
                    <a:pt x="1" y="299050"/>
                    <a:pt x="1" y="149524"/>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3" name="平行四边形 32"/>
            <p:cNvSpPr/>
            <p:nvPr/>
          </p:nvSpPr>
          <p:spPr>
            <a:xfrm flipH="1">
              <a:off x="4497510" y="-9240"/>
              <a:ext cx="25872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7" name="平行四边形 32"/>
            <p:cNvSpPr/>
            <p:nvPr/>
          </p:nvSpPr>
          <p:spPr>
            <a:xfrm flipH="1">
              <a:off x="4368144" y="-9240"/>
              <a:ext cx="25872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8" name="矩形 27"/>
            <p:cNvSpPr/>
            <p:nvPr/>
          </p:nvSpPr>
          <p:spPr>
            <a:xfrm>
              <a:off x="4985964" y="-9378"/>
              <a:ext cx="2137689" cy="522000"/>
            </a:xfrm>
            <a:prstGeom prst="rect">
              <a:avLst/>
            </a:pr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sp>
        <p:nvSpPr>
          <p:cNvPr id="29" name="矩形 28"/>
          <p:cNvSpPr/>
          <p:nvPr/>
        </p:nvSpPr>
        <p:spPr>
          <a:xfrm>
            <a:off x="4913666" y="22268"/>
            <a:ext cx="2225386" cy="49244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tabLst>
                <a:tab pos="2070735"/>
              </a:tabLst>
              <a:defRPr/>
            </a:pPr>
            <a:r>
              <a:rPr lang="zh-CN" altLang="en-US" sz="2600" b="1" kern="100">
                <a:solidFill>
                  <a:srgbClr val="FFFF00"/>
                </a:solidFill>
                <a:latin typeface="Times New Roman"/>
                <a:ea typeface="微软雅黑" pitchFamily="34" charset="-122"/>
                <a:cs typeface="Times New Roman"/>
              </a:rPr>
              <a:t>题型预测</a:t>
            </a:r>
          </a:p>
        </p:txBody>
      </p:sp>
    </p:spTree>
    <p:extLst>
      <p:ext uri="{BB962C8B-B14F-4D97-AF65-F5344CB8AC3E}">
        <p14:creationId xmlns:p14="http://schemas.microsoft.com/office/powerpoint/2010/main" xmlns="" val="1110551483"/>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childTnLst>
        </p:cTn>
      </p:par>
    </p:tnLst>
    <p:bldLst>
      <p:bldP spid="24" grpId="0"/>
      <p:bldP spid="24"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2"/>
          <a:stretch>
            <a:fillRect/>
          </a:stretch>
        </a:blipFill>
      </p:bgPr>
    </p:bg>
    <p:spTree>
      <p:nvGrpSpPr>
        <p:cNvPr id="1" name=""/>
        <p:cNvGrpSpPr/>
        <p:nvPr/>
      </p:nvGrpSpPr>
      <p:grpSpPr>
        <a:xfrm>
          <a:off x="0" y="0"/>
          <a:ext cx="0" cy="0"/>
        </a:xfrm>
      </p:grpSpPr>
      <p:sp>
        <p:nvSpPr>
          <p:cNvPr id="2" name="矩形 1"/>
          <p:cNvSpPr/>
          <p:nvPr/>
        </p:nvSpPr>
        <p:spPr>
          <a:xfrm>
            <a:off x="334566" y="1053530"/>
            <a:ext cx="11348487" cy="3918484"/>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smtClean="0">
                <a:solidFill>
                  <a:srgbClr val="0000FF"/>
                </a:solidFill>
                <a:latin typeface="Times New Roman"/>
                <a:ea typeface="华文细黑"/>
                <a:cs typeface="Times New Roman"/>
              </a:rPr>
              <a:t>解析　</a:t>
            </a:r>
            <a:r>
              <a:rPr lang="zh-CN" altLang="zh-CN" sz="2800" kern="100">
                <a:solidFill>
                  <a:srgbClr val="002060"/>
                </a:solidFill>
                <a:latin typeface="Times New Roman"/>
                <a:ea typeface="华文细黑"/>
                <a:cs typeface="Times New Roman"/>
              </a:rPr>
              <a:t>强调弘扬优秀企业家精神，是因为文化作为一种精神力量，能够在人们认识世界、改造世界的过程中转化为物质力量，企业家精神能够促进我国经济社会发展，创造巨大的物质财富和精神财富，故</a:t>
            </a:r>
            <a:r>
              <a:rPr lang="en-US" altLang="zh-CN" sz="2800" kern="100">
                <a:solidFill>
                  <a:srgbClr val="002060"/>
                </a:solidFill>
                <a:latin typeface="宋体" charset="-122"/>
                <a:ea typeface="华文细黑"/>
                <a:cs typeface="Times New Roman"/>
              </a:rPr>
              <a:t>①④</a:t>
            </a:r>
            <a:r>
              <a:rPr lang="zh-CN" altLang="zh-CN" sz="2800" kern="100">
                <a:solidFill>
                  <a:srgbClr val="002060"/>
                </a:solidFill>
                <a:latin typeface="Times New Roman"/>
                <a:ea typeface="华文细黑"/>
                <a:cs typeface="Times New Roman"/>
              </a:rPr>
              <a:t>符合题意</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zh-CN" altLang="zh-CN" sz="2800" kern="100" smtClean="0">
                <a:solidFill>
                  <a:srgbClr val="002060"/>
                </a:solidFill>
                <a:latin typeface="Times New Roman"/>
                <a:ea typeface="华文细黑"/>
                <a:cs typeface="Times New Roman"/>
              </a:rPr>
              <a:t>优秀</a:t>
            </a:r>
            <a:r>
              <a:rPr lang="zh-CN" altLang="zh-CN" sz="2800" kern="100">
                <a:solidFill>
                  <a:srgbClr val="002060"/>
                </a:solidFill>
                <a:latin typeface="Times New Roman"/>
                <a:ea typeface="华文细黑"/>
                <a:cs typeface="Times New Roman"/>
              </a:rPr>
              <a:t>企业家精神并不为经济发展提供智力支持，故</a:t>
            </a:r>
            <a:r>
              <a:rPr lang="en-US" altLang="zh-CN" sz="2800" kern="100">
                <a:solidFill>
                  <a:srgbClr val="002060"/>
                </a:solidFill>
                <a:latin typeface="宋体" charset="-122"/>
                <a:ea typeface="华文细黑"/>
                <a:cs typeface="Times New Roman"/>
              </a:rPr>
              <a:t>②</a:t>
            </a:r>
            <a:r>
              <a:rPr lang="zh-CN" altLang="zh-CN" sz="2800" kern="100">
                <a:solidFill>
                  <a:srgbClr val="002060"/>
                </a:solidFill>
                <a:latin typeface="Times New Roman"/>
                <a:ea typeface="华文细黑"/>
                <a:cs typeface="Times New Roman"/>
              </a:rPr>
              <a:t>不符合题意</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en-US" altLang="zh-CN" sz="2800" kern="100" smtClean="0">
                <a:solidFill>
                  <a:srgbClr val="002060"/>
                </a:solidFill>
                <a:latin typeface="宋体" charset="-122"/>
                <a:ea typeface="华文细黑"/>
                <a:cs typeface="Times New Roman"/>
              </a:rPr>
              <a:t>③</a:t>
            </a:r>
            <a:r>
              <a:rPr lang="zh-CN" altLang="zh-CN" sz="2800" kern="100">
                <a:solidFill>
                  <a:srgbClr val="002060"/>
                </a:solidFill>
                <a:latin typeface="Times New Roman"/>
                <a:ea typeface="华文细黑"/>
                <a:cs typeface="Times New Roman"/>
              </a:rPr>
              <a:t>错误，文化有优秀文化和落后文化之分，优秀文化促进社会发展。</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3772442450"/>
      </p:ext>
    </p:extLst>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750" fill="hold" nodeType="with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750"/>
                                        <p:tgtEl>
                                          <p:spTgt spid="2">
                                            <p:txEl>
                                              <p:pRg st="0" end="0"/>
                                            </p:txEl>
                                          </p:spTgt>
                                        </p:tgtEl>
                                      </p:cBhvr>
                                    </p:animEffect>
                                  </p:childTnLst>
                                </p:cTn>
                              </p:par>
                            </p:childTnLst>
                          </p:cTn>
                        </p:par>
                        <p:par>
                          <p:cTn id="8" fill="hold" nodeType="afterGroup">
                            <p:stCondLst>
                              <p:cond delay="750"/>
                            </p:stCondLst>
                            <p:childTnLst>
                              <p:par>
                                <p:cTn id="9" presetID="3" presetClass="entr" presetSubtype="10" dur="750" fill="hold" nodeType="afterEffect">
                                  <p:stCondLst>
                                    <p:cond delay="75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blinds(horizontal)">
                                      <p:cBhvr>
                                        <p:cTn id="11" dur="750"/>
                                        <p:tgtEl>
                                          <p:spTgt spid="2">
                                            <p:txEl>
                                              <p:pRg st="1" end="1"/>
                                            </p:txEl>
                                          </p:spTgt>
                                        </p:tgtEl>
                                      </p:cBhvr>
                                    </p:animEffect>
                                  </p:childTnLst>
                                </p:cTn>
                              </p:par>
                            </p:childTnLst>
                          </p:cTn>
                        </p:par>
                        <p:par>
                          <p:cTn id="12" fill="hold" nodeType="afterGroup">
                            <p:stCondLst>
                              <p:cond delay="2250"/>
                            </p:stCondLst>
                            <p:childTnLst>
                              <p:par>
                                <p:cTn id="13" presetID="3" presetClass="entr" presetSubtype="10" dur="750" fill="hold" nodeType="afterEffect">
                                  <p:stCondLst>
                                    <p:cond delay="150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75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7" name="矩形 16"/>
          <p:cNvSpPr/>
          <p:nvPr/>
        </p:nvSpPr>
        <p:spPr>
          <a:xfrm>
            <a:off x="219373" y="4869954"/>
            <a:ext cx="11692358" cy="1860998"/>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b="1" kern="100" smtClean="0">
                <a:solidFill>
                  <a:srgbClr val="0000FF"/>
                </a:solidFill>
                <a:latin typeface="Times New Roman"/>
                <a:ea typeface="华文细黑"/>
                <a:cs typeface="Times New Roman"/>
              </a:rPr>
              <a:t>解析　</a:t>
            </a:r>
            <a:r>
              <a:rPr lang="zh-CN" altLang="zh-CN" sz="2800" kern="100">
                <a:solidFill>
                  <a:srgbClr val="002060"/>
                </a:solidFill>
                <a:latin typeface="Times New Roman"/>
                <a:ea typeface="华文细黑"/>
                <a:cs typeface="Times New Roman"/>
              </a:rPr>
              <a:t>解答本题的关键是抓住题目中的</a:t>
            </a:r>
            <a:r>
              <a:rPr lang="en-US" altLang="zh-CN" sz="2800" kern="100">
                <a:solidFill>
                  <a:srgbClr val="002060"/>
                </a:solidFill>
                <a:latin typeface="宋体" charset="-122"/>
                <a:ea typeface="华文细黑"/>
                <a:cs typeface="Times New Roman"/>
              </a:rPr>
              <a:t>“</a:t>
            </a:r>
            <a:r>
              <a:rPr lang="zh-CN" altLang="zh-CN" sz="2800" kern="100">
                <a:solidFill>
                  <a:srgbClr val="002060"/>
                </a:solidFill>
                <a:latin typeface="Times New Roman"/>
                <a:ea typeface="华文细黑"/>
                <a:cs typeface="Times New Roman"/>
              </a:rPr>
              <a:t>互联网＋</a:t>
            </a:r>
            <a:r>
              <a:rPr lang="en-US" altLang="zh-CN" sz="2800" kern="100">
                <a:solidFill>
                  <a:srgbClr val="002060"/>
                </a:solidFill>
                <a:latin typeface="宋体" charset="-122"/>
                <a:ea typeface="华文细黑"/>
                <a:cs typeface="Times New Roman"/>
              </a:rPr>
              <a:t>”“</a:t>
            </a:r>
            <a:r>
              <a:rPr lang="zh-CN" altLang="zh-CN" sz="2800" kern="100">
                <a:solidFill>
                  <a:srgbClr val="002060"/>
                </a:solidFill>
                <a:latin typeface="Times New Roman"/>
                <a:ea typeface="华文细黑"/>
                <a:cs typeface="Times New Roman"/>
              </a:rPr>
              <a:t>数据</a:t>
            </a:r>
            <a:r>
              <a:rPr lang="en-US" altLang="zh-CN" sz="2800" kern="100">
                <a:solidFill>
                  <a:srgbClr val="002060"/>
                </a:solidFill>
                <a:latin typeface="宋体" charset="-122"/>
                <a:ea typeface="华文细黑"/>
                <a:cs typeface="Times New Roman"/>
              </a:rPr>
              <a:t>”</a:t>
            </a:r>
            <a:r>
              <a:rPr lang="zh-CN" altLang="zh-CN" sz="2800" kern="100">
                <a:solidFill>
                  <a:srgbClr val="002060"/>
                </a:solidFill>
                <a:latin typeface="Times New Roman"/>
                <a:ea typeface="华文细黑"/>
                <a:cs typeface="Times New Roman"/>
              </a:rPr>
              <a:t>的作用等关键词。</a:t>
            </a:r>
            <a:r>
              <a:rPr lang="en-US" altLang="zh-CN" sz="2800" kern="100">
                <a:solidFill>
                  <a:srgbClr val="002060"/>
                </a:solidFill>
                <a:latin typeface="宋体" charset="-122"/>
                <a:ea typeface="华文细黑"/>
                <a:cs typeface="Times New Roman"/>
              </a:rPr>
              <a:t>②</a:t>
            </a:r>
            <a:r>
              <a:rPr lang="zh-CN" altLang="zh-CN" sz="2800" kern="100">
                <a:solidFill>
                  <a:srgbClr val="002060"/>
                </a:solidFill>
                <a:latin typeface="Times New Roman"/>
                <a:ea typeface="华文细黑"/>
                <a:cs typeface="Times New Roman"/>
              </a:rPr>
              <a:t>与题意</a:t>
            </a:r>
            <a:r>
              <a:rPr lang="zh-CN" altLang="zh-CN" sz="2800" kern="100" smtClean="0">
                <a:solidFill>
                  <a:srgbClr val="002060"/>
                </a:solidFill>
                <a:latin typeface="Times New Roman"/>
                <a:ea typeface="华文细黑"/>
                <a:cs typeface="Times New Roman"/>
              </a:rPr>
              <a:t>无关；</a:t>
            </a:r>
            <a:endParaRPr lang="en-US" altLang="zh-CN" sz="2800" kern="100" smtClean="0">
              <a:solidFill>
                <a:srgbClr val="002060"/>
              </a:solidFill>
              <a:latin typeface="Times New Roman"/>
              <a:ea typeface="华文细黑"/>
              <a:cs typeface="Times New Roman"/>
            </a:endParaRPr>
          </a:p>
          <a:p>
            <a:pPr algn="just">
              <a:lnSpc>
                <a:spcPct val="140000"/>
              </a:lnSpc>
              <a:spcAft>
                <a:spcPct val="0"/>
              </a:spcAft>
            </a:pPr>
            <a:r>
              <a:rPr lang="en-US" altLang="zh-CN" sz="2800" kern="100" smtClean="0">
                <a:solidFill>
                  <a:srgbClr val="002060"/>
                </a:solidFill>
                <a:latin typeface="宋体" charset="-122"/>
                <a:ea typeface="华文细黑"/>
                <a:cs typeface="Times New Roman"/>
              </a:rPr>
              <a:t>③</a:t>
            </a:r>
            <a:r>
              <a:rPr lang="zh-CN" altLang="zh-CN" sz="2800" kern="100">
                <a:solidFill>
                  <a:srgbClr val="002060"/>
                </a:solidFill>
                <a:latin typeface="Times New Roman"/>
                <a:ea typeface="华文细黑"/>
                <a:cs typeface="Times New Roman"/>
              </a:rPr>
              <a:t>表述明显错误，故排除。</a:t>
            </a:r>
            <a:endParaRPr lang="zh-CN" altLang="zh-CN" sz="1050" kern="100">
              <a:effectLst/>
              <a:latin typeface="宋体" charset="-122"/>
              <a:cs typeface="Courier New"/>
            </a:endParaRPr>
          </a:p>
        </p:txBody>
      </p:sp>
      <p:sp>
        <p:nvSpPr>
          <p:cNvPr id="22" name="矩形 21"/>
          <p:cNvSpPr/>
          <p:nvPr/>
        </p:nvSpPr>
        <p:spPr>
          <a:xfrm>
            <a:off x="230896" y="63984"/>
            <a:ext cx="11692358" cy="4949023"/>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b="1" kern="100">
                <a:solidFill>
                  <a:srgbClr val="0000FF"/>
                </a:solidFill>
                <a:latin typeface="Times New Roman"/>
                <a:ea typeface="华文细黑"/>
                <a:cs typeface="Times New Roman"/>
              </a:rPr>
              <a:t>预测</a:t>
            </a:r>
            <a:r>
              <a:rPr lang="en-US" altLang="zh-CN" sz="2800" b="1" kern="100">
                <a:solidFill>
                  <a:srgbClr val="0000FF"/>
                </a:solidFill>
                <a:latin typeface="Times New Roman"/>
                <a:ea typeface="华文细黑"/>
                <a:cs typeface="Courier New"/>
              </a:rPr>
              <a:t>1</a:t>
            </a:r>
            <a:r>
              <a:rPr lang="zh-CN" altLang="zh-CN" sz="2800" b="1" kern="100">
                <a:solidFill>
                  <a:srgbClr val="0000FF"/>
                </a:solidFill>
                <a:latin typeface="Times New Roman"/>
                <a:ea typeface="华文细黑"/>
                <a:cs typeface="Times New Roman"/>
              </a:rPr>
              <a:t>　</a:t>
            </a:r>
            <a:r>
              <a:rPr lang="zh-CN" altLang="zh-CN" sz="2800" kern="100">
                <a:latin typeface="Times New Roman"/>
                <a:ea typeface="华文细黑"/>
                <a:cs typeface="Times New Roman"/>
              </a:rPr>
              <a:t>当前，</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互联网＋</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从消费互联网升级到产业互联网，数据的作用要从促进消费形态的变化，转向驱动传统产业的升级和新业态的诞生，真正成为社会运行和经济发展的基础资源，数据将打破原有产业、地域的界限，搭建起产业综合创新的平台，全球经济必然在互联互通中实现创新发展。从文化生活的角度，材料</a:t>
            </a:r>
            <a:r>
              <a:rPr lang="zh-CN" altLang="zh-CN" sz="2800" kern="100" smtClean="0">
                <a:latin typeface="Times New Roman"/>
                <a:ea typeface="华文细黑"/>
                <a:cs typeface="Times New Roman"/>
              </a:rPr>
              <a:t>表明</a:t>
            </a:r>
            <a:endParaRPr lang="zh-CN" altLang="zh-CN" sz="1050" kern="100">
              <a:latin typeface="宋体" charset="-122"/>
              <a:cs typeface="Courier New"/>
            </a:endParaRPr>
          </a:p>
          <a:p>
            <a:pPr algn="just">
              <a:lnSpc>
                <a:spcPct val="140000"/>
              </a:lnSpc>
              <a:spcAft>
                <a:spcPct val="0"/>
              </a:spcAft>
            </a:pPr>
            <a:r>
              <a:rPr lang="en-US" altLang="zh-CN" sz="2800" kern="100" spc="-100">
                <a:latin typeface="宋体" charset="-122"/>
                <a:ea typeface="华文细黑"/>
                <a:cs typeface="Times New Roman"/>
              </a:rPr>
              <a:t>①</a:t>
            </a:r>
            <a:r>
              <a:rPr lang="zh-CN" altLang="zh-CN" sz="2800" kern="100" spc="-100">
                <a:latin typeface="Times New Roman"/>
                <a:ea typeface="华文细黑"/>
                <a:cs typeface="Times New Roman"/>
              </a:rPr>
              <a:t>先进文化能够驱动经济的创新发展　</a:t>
            </a:r>
            <a:r>
              <a:rPr lang="en-US" altLang="zh-CN" sz="2800" kern="100" spc="-100">
                <a:latin typeface="宋体" charset="-122"/>
                <a:ea typeface="华文细黑"/>
                <a:cs typeface="Times New Roman"/>
              </a:rPr>
              <a:t>②</a:t>
            </a:r>
            <a:r>
              <a:rPr lang="zh-CN" altLang="zh-CN" sz="2800" kern="100" spc="-100">
                <a:latin typeface="Times New Roman"/>
                <a:ea typeface="华文细黑"/>
                <a:cs typeface="Times New Roman"/>
              </a:rPr>
              <a:t>文化通过消费提高个人素养和能力　</a:t>
            </a:r>
            <a:r>
              <a:rPr lang="en-US" altLang="zh-CN" sz="2800" kern="100" spc="-100">
                <a:latin typeface="宋体" charset="-122"/>
                <a:ea typeface="华文细黑"/>
                <a:cs typeface="Times New Roman"/>
              </a:rPr>
              <a:t>③</a:t>
            </a:r>
            <a:r>
              <a:rPr lang="zh-CN" altLang="zh-CN" sz="2800" kern="100" spc="-100">
                <a:latin typeface="Times New Roman"/>
                <a:ea typeface="华文细黑"/>
                <a:cs typeface="Times New Roman"/>
              </a:rPr>
              <a:t>文化的全球化是经济全球化的核心　</a:t>
            </a:r>
            <a:r>
              <a:rPr lang="en-US" altLang="zh-CN" sz="2800" kern="100" spc="-100">
                <a:latin typeface="宋体" charset="-122"/>
                <a:ea typeface="华文细黑"/>
                <a:cs typeface="Times New Roman"/>
              </a:rPr>
              <a:t>④</a:t>
            </a:r>
            <a:r>
              <a:rPr lang="zh-CN" altLang="zh-CN" sz="2800" kern="100" spc="-100">
                <a:latin typeface="Times New Roman"/>
                <a:ea typeface="华文细黑"/>
                <a:cs typeface="Times New Roman"/>
              </a:rPr>
              <a:t>先进科技成果能够与经济深度融合</a:t>
            </a:r>
            <a:endParaRPr lang="zh-CN" altLang="zh-CN" sz="1050" kern="100" spc="-100">
              <a:latin typeface="宋体" charset="-122"/>
              <a:cs typeface="Courier New"/>
            </a:endParaRPr>
          </a:p>
          <a:p>
            <a:pPr algn="just">
              <a:lnSpc>
                <a:spcPct val="140000"/>
              </a:lnSpc>
              <a:spcAft>
                <a:spcPct val="0"/>
              </a:spcAft>
            </a:pPr>
            <a:r>
              <a:rPr lang="en-US" altLang="zh-CN" sz="2800" kern="100">
                <a:latin typeface="Times New Roman"/>
                <a:ea typeface="华文细黑"/>
                <a:cs typeface="Courier New"/>
              </a:rPr>
              <a:t>A.</a:t>
            </a:r>
            <a:r>
              <a:rPr lang="en-US" altLang="zh-CN" sz="2800" kern="100">
                <a:latin typeface="宋体" charset="-122"/>
                <a:ea typeface="华文细黑"/>
                <a:cs typeface="Times New Roman"/>
              </a:rPr>
              <a:t>①④</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B</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a:t>
            </a:r>
            <a:r>
              <a:rPr lang="en-US" altLang="zh-CN" sz="2800" kern="100">
                <a:latin typeface="Times New Roman"/>
                <a:ea typeface="华文细黑"/>
                <a:cs typeface="Courier New"/>
              </a:rPr>
              <a:t>C.</a:t>
            </a:r>
            <a:r>
              <a:rPr lang="en-US" altLang="zh-CN" sz="2800" kern="100">
                <a:latin typeface="宋体" charset="-122"/>
                <a:ea typeface="华文细黑"/>
                <a:cs typeface="Times New Roman"/>
              </a:rPr>
              <a:t>①③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D</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②④</a:t>
            </a:r>
            <a:endParaRPr lang="zh-CN" altLang="zh-CN" sz="1050" kern="100">
              <a:effectLst/>
              <a:latin typeface="宋体" charset="-122"/>
              <a:cs typeface="Courier New"/>
            </a:endParaRPr>
          </a:p>
        </p:txBody>
      </p:sp>
      <p:sp>
        <p:nvSpPr>
          <p:cNvPr id="24" name="TextBox 23"/>
          <p:cNvSpPr txBox="1"/>
          <p:nvPr/>
        </p:nvSpPr>
        <p:spPr>
          <a:xfrm>
            <a:off x="89967" y="4339248"/>
            <a:ext cx="740603"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25" name="TextBox 2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400" smtClean="0">
                <a:solidFill>
                  <a:srgbClr val="000000"/>
                </a:solidFill>
                <a:latin typeface="+mj-ea"/>
                <a:ea typeface="+mj-ea"/>
                <a:cs typeface="Times New Roman" panose="02020603050405020304" pitchFamily="18" charset="0"/>
              </a:rPr>
              <a:t>答案</a:t>
            </a:r>
          </a:p>
        </p:txBody>
      </p:sp>
      <p:sp>
        <p:nvSpPr>
          <p:cNvPr id="26" name="TextBox 25"/>
          <p:cNvSpPr txBox="1"/>
          <p:nvPr/>
        </p:nvSpPr>
        <p:spPr>
          <a:xfrm>
            <a:off x="1011734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mj-ea"/>
                <a:ea typeface="+mj-ea"/>
                <a:cs typeface="Times New Roman" panose="02020603050405020304" pitchFamily="18" charset="0"/>
              </a:rPr>
              <a:t>解析</a:t>
            </a:r>
            <a:endParaRPr lang="zh-CN" altLang="en-US">
              <a:solidFill>
                <a:srgbClr val="000000"/>
              </a:solidFill>
              <a:latin typeface="+mj-ea"/>
              <a:ea typeface="+mj-ea"/>
              <a:cs typeface="Times New Roman" panose="02020603050405020304" pitchFamily="18" charset="0"/>
            </a:endParaRPr>
          </a:p>
        </p:txBody>
      </p:sp>
    </p:spTree>
    <p:extLst>
      <p:ext uri="{BB962C8B-B14F-4D97-AF65-F5344CB8AC3E}">
        <p14:creationId xmlns:p14="http://schemas.microsoft.com/office/powerpoint/2010/main" xmlns="" val="1031974452"/>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2"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1" nodeType="clickEffect">
                                  <p:stCondLst>
                                    <p:cond delay="0"/>
                                  </p:stCondLst>
                                  <p:childTnLst>
                                    <p:animEffect transition="out" filter="fad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3" restart="whenNotActive" fill="hold" evtFilter="cancelBubble" nodeType="interactiveSeq">
                <p:stCondLst>
                  <p:cond evt="onClick" delay="0">
                    <p:tgtEl>
                      <p:spTgt spid="26"/>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17">
                                            <p:txEl>
                                              <p:pRg st="0" end="0"/>
                                            </p:txEl>
                                          </p:spTgt>
                                        </p:tgtEl>
                                        <p:attrNameLst>
                                          <p:attrName>style.visibility</p:attrName>
                                        </p:attrNameLst>
                                      </p:cBhvr>
                                      <p:to>
                                        <p:strVal val="visible"/>
                                      </p:to>
                                    </p:set>
                                    <p:animEffect transition="in" filter="blinds(horizontal)">
                                      <p:cBhvr>
                                        <p:cTn id="18" dur="500"/>
                                        <p:tgtEl>
                                          <p:spTgt spid="17">
                                            <p:txEl>
                                              <p:pRg st="0" end="0"/>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17">
                                            <p:txEl>
                                              <p:pRg st="1" end="1"/>
                                            </p:txEl>
                                          </p:spTgt>
                                        </p:tgtEl>
                                        <p:attrNameLst>
                                          <p:attrName>style.visibility</p:attrName>
                                        </p:attrNameLst>
                                      </p:cBhvr>
                                      <p:to>
                                        <p:strVal val="visible"/>
                                      </p:to>
                                    </p:set>
                                    <p:animEffect transition="in" filter="blinds(horizontal)">
                                      <p:cBhvr>
                                        <p:cTn id="23" dur="500"/>
                                        <p:tgtEl>
                                          <p:spTgt spid="17">
                                            <p:txEl>
                                              <p:pRg st="1" end="1"/>
                                            </p:txEl>
                                          </p:spTgt>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10" presetClass="exit" presetSubtype="0" dur="500" fill="hold" grpId="0" nodeType="clickEffect">
                                  <p:stCondLst>
                                    <p:cond delay="0"/>
                                  </p:stCondLst>
                                  <p:childTnLst>
                                    <p:animEffect transition="out" filter="fade">
                                      <p:cBhvr>
                                        <p:cTn id="27" dur="500"/>
                                        <p:tgtEl>
                                          <p:spTgt spid="17">
                                            <p:txEl>
                                              <p:pRg st="0" end="0"/>
                                            </p:txEl>
                                          </p:spTgt>
                                        </p:tgtEl>
                                      </p:cBhvr>
                                    </p:animEffect>
                                    <p:set>
                                      <p:cBhvr>
                                        <p:cTn id="28" dur="1" fill="hold">
                                          <p:stCondLst>
                                            <p:cond delay="499"/>
                                          </p:stCondLst>
                                        </p:cTn>
                                        <p:tgtEl>
                                          <p:spTgt spid="17">
                                            <p:txEl>
                                              <p:pRg st="0" end="0"/>
                                            </p:txEl>
                                          </p:spTgt>
                                        </p:tgtEl>
                                        <p:attrNameLst>
                                          <p:attrName>style.visibility</p:attrName>
                                        </p:attrNameLst>
                                      </p:cBhvr>
                                      <p:to>
                                        <p:strVal val="hidden"/>
                                      </p:to>
                                    </p:set>
                                  </p:childTnLst>
                                </p:cTn>
                              </p:par>
                              <p:par>
                                <p:cTn id="29" presetID="10" presetClass="exit" presetSubtype="0" dur="500" fill="hold" grpId="0" nodeType="withEffect">
                                  <p:stCondLst>
                                    <p:cond delay="0"/>
                                  </p:stCondLst>
                                  <p:childTnLst>
                                    <p:animEffect transition="out" filter="fade">
                                      <p:cBhvr>
                                        <p:cTn id="30" dur="500"/>
                                        <p:tgtEl>
                                          <p:spTgt spid="17">
                                            <p:txEl>
                                              <p:pRg st="1" end="1"/>
                                            </p:txEl>
                                          </p:spTgt>
                                        </p:tgtEl>
                                      </p:cBhvr>
                                    </p:animEffect>
                                    <p:set>
                                      <p:cBhvr>
                                        <p:cTn id="31" dur="1" fill="hold">
                                          <p:stCondLst>
                                            <p:cond delay="499"/>
                                          </p:stCondLst>
                                        </p:cTn>
                                        <p:tgtEl>
                                          <p:spTgt spid="17">
                                            <p:txEl>
                                              <p:pRg st="1" end="1"/>
                                            </p:txEl>
                                          </p:spTgt>
                                        </p:tgtEl>
                                        <p:attrNameLst>
                                          <p:attrName>style.visibility</p:attrName>
                                        </p:attrNameLst>
                                      </p:cBhvr>
                                      <p:to>
                                        <p:strVal val="hidden"/>
                                      </p:to>
                                    </p:set>
                                  </p:childTnLst>
                                </p:cTn>
                              </p:par>
                            </p:childTnLst>
                          </p:cTn>
                        </p:par>
                      </p:childTnLst>
                    </p:cTn>
                  </p:par>
                </p:childTnLst>
              </p:cTn>
              <p:nextCondLst>
                <p:cond evt="onClick" delay="0">
                  <p:tgtEl>
                    <p:spTgt spid="26"/>
                  </p:tgtEl>
                </p:cond>
              </p:nextCondLst>
            </p:seq>
          </p:childTnLst>
        </p:cTn>
      </p:par>
    </p:tnLst>
    <p:bldLst>
      <p:bldP spid="17" grpId="0" uiExpand="1" build="allAtOnce"/>
      <p:bldP spid="24" grpId="1"/>
      <p:bldP spid="24" grpId="2"/>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230896" y="1985"/>
            <a:ext cx="11692358" cy="6758749"/>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b="1" kern="100">
                <a:solidFill>
                  <a:srgbClr val="0000FF"/>
                </a:solidFill>
                <a:latin typeface="Times New Roman"/>
                <a:ea typeface="华文细黑"/>
                <a:cs typeface="Times New Roman"/>
              </a:rPr>
              <a:t>题型二　文化与综合国力的关系</a:t>
            </a:r>
            <a:endParaRPr lang="zh-CN" altLang="zh-CN" sz="1050" kern="100">
              <a:latin typeface="宋体" charset="-122"/>
              <a:cs typeface="Courier New"/>
            </a:endParaRPr>
          </a:p>
          <a:p>
            <a:pPr algn="just">
              <a:lnSpc>
                <a:spcPct val="140000"/>
              </a:lnSpc>
              <a:spcAft>
                <a:spcPct val="0"/>
              </a:spcAft>
            </a:pPr>
            <a:r>
              <a:rPr lang="zh-CN" altLang="zh-CN" sz="2800" b="1" kern="100" spc="-100">
                <a:solidFill>
                  <a:srgbClr val="0000FF"/>
                </a:solidFill>
                <a:latin typeface="Times New Roman"/>
                <a:ea typeface="华文细黑"/>
                <a:cs typeface="Times New Roman"/>
              </a:rPr>
              <a:t>典例</a:t>
            </a:r>
            <a:r>
              <a:rPr lang="en-US" altLang="zh-CN" sz="2800" b="1" kern="100" spc="-100">
                <a:solidFill>
                  <a:srgbClr val="0000FF"/>
                </a:solidFill>
                <a:latin typeface="Times New Roman"/>
                <a:ea typeface="华文细黑"/>
                <a:cs typeface="Courier New"/>
              </a:rPr>
              <a:t>2</a:t>
            </a:r>
            <a:r>
              <a:rPr lang="zh-CN" altLang="zh-CN" sz="2800" b="1" kern="100" spc="-100">
                <a:solidFill>
                  <a:srgbClr val="0000FF"/>
                </a:solidFill>
                <a:latin typeface="Times New Roman"/>
                <a:ea typeface="华文细黑"/>
                <a:cs typeface="Times New Roman"/>
              </a:rPr>
              <a:t>　</a:t>
            </a:r>
            <a:r>
              <a:rPr lang="en-US" altLang="zh-CN" sz="2800" kern="100" spc="-100">
                <a:latin typeface="Times New Roman"/>
                <a:ea typeface="华文细黑"/>
                <a:cs typeface="Courier New"/>
              </a:rPr>
              <a:t>(2018·</a:t>
            </a:r>
            <a:r>
              <a:rPr lang="zh-CN" altLang="zh-CN" sz="2800" kern="100" spc="-100">
                <a:latin typeface="Times New Roman"/>
                <a:ea typeface="华文细黑"/>
                <a:cs typeface="Times New Roman"/>
              </a:rPr>
              <a:t>全国</a:t>
            </a:r>
            <a:r>
              <a:rPr lang="en-US" altLang="zh-CN" sz="2800" kern="100" spc="-100">
                <a:latin typeface="宋体" charset="-122"/>
                <a:ea typeface="华文细黑"/>
                <a:cs typeface="Times New Roman"/>
              </a:rPr>
              <a:t>Ⅲ</a:t>
            </a:r>
            <a:r>
              <a:rPr lang="en-US" altLang="zh-CN" sz="2800" kern="100" spc="-100">
                <a:latin typeface="Times New Roman"/>
                <a:ea typeface="华文细黑"/>
                <a:cs typeface="Courier New"/>
              </a:rPr>
              <a:t>)</a:t>
            </a:r>
            <a:r>
              <a:rPr lang="zh-CN" altLang="zh-CN" sz="2800" kern="100" spc="-100">
                <a:latin typeface="Times New Roman"/>
                <a:ea typeface="华文细黑"/>
                <a:cs typeface="Times New Roman"/>
              </a:rPr>
              <a:t>改革开放</a:t>
            </a:r>
            <a:r>
              <a:rPr lang="en-US" altLang="zh-CN" sz="2800" kern="100" spc="-100">
                <a:latin typeface="Times New Roman"/>
                <a:ea typeface="华文细黑"/>
                <a:cs typeface="Courier New"/>
              </a:rPr>
              <a:t>40</a:t>
            </a:r>
            <a:r>
              <a:rPr lang="zh-CN" altLang="zh-CN" sz="2800" kern="100" spc="-100">
                <a:latin typeface="Times New Roman"/>
                <a:ea typeface="华文细黑"/>
                <a:cs typeface="Times New Roman"/>
              </a:rPr>
              <a:t>年来，中国经济快速发展，国际影响力越来越大，目前是世界第二大经济体、世界第一大贸易国，对世界经济增长年均贡献率超过</a:t>
            </a:r>
            <a:r>
              <a:rPr lang="en-US" altLang="zh-CN" sz="2800" kern="100" spc="-100">
                <a:latin typeface="Times New Roman"/>
                <a:ea typeface="华文细黑"/>
                <a:cs typeface="Courier New"/>
              </a:rPr>
              <a:t>30%</a:t>
            </a:r>
            <a:r>
              <a:rPr lang="zh-CN" altLang="zh-CN" sz="2800" kern="100" spc="-100">
                <a:latin typeface="Times New Roman"/>
                <a:ea typeface="华文细黑"/>
                <a:cs typeface="Times New Roman"/>
              </a:rPr>
              <a:t>，对全球减贫贡献率逾</a:t>
            </a:r>
            <a:r>
              <a:rPr lang="en-US" altLang="zh-CN" sz="2800" kern="100" spc="-100">
                <a:latin typeface="Times New Roman"/>
                <a:ea typeface="华文细黑"/>
                <a:cs typeface="Courier New"/>
              </a:rPr>
              <a:t>70%</a:t>
            </a:r>
            <a:r>
              <a:rPr lang="zh-CN" altLang="zh-CN" sz="2800" kern="100" spc="-100">
                <a:latin typeface="Times New Roman"/>
                <a:ea typeface="华文细黑"/>
                <a:cs typeface="Times New Roman"/>
              </a:rPr>
              <a:t>。中国道路得到越来越多国家的理解，中国倡导的</a:t>
            </a:r>
            <a:r>
              <a:rPr lang="en-US" altLang="zh-CN" sz="2800" kern="100" spc="-100">
                <a:latin typeface="宋体" charset="-122"/>
                <a:ea typeface="华文细黑"/>
                <a:cs typeface="Times New Roman"/>
              </a:rPr>
              <a:t>“</a:t>
            </a:r>
            <a:r>
              <a:rPr lang="zh-CN" altLang="zh-CN" sz="2800" kern="100" spc="-100">
                <a:latin typeface="Times New Roman"/>
                <a:ea typeface="华文细黑"/>
                <a:cs typeface="Times New Roman"/>
              </a:rPr>
              <a:t>构建人类命运共同体</a:t>
            </a:r>
            <a:r>
              <a:rPr lang="en-US" altLang="zh-CN" sz="2800" kern="100" spc="-100">
                <a:latin typeface="宋体" charset="-122"/>
                <a:ea typeface="华文细黑"/>
                <a:cs typeface="Times New Roman"/>
              </a:rPr>
              <a:t>”</a:t>
            </a:r>
            <a:r>
              <a:rPr lang="zh-CN" altLang="zh-CN" sz="2800" kern="100" spc="-100">
                <a:latin typeface="Times New Roman"/>
                <a:ea typeface="华文细黑"/>
                <a:cs typeface="Times New Roman"/>
              </a:rPr>
              <a:t>等理念逐渐成为国际社会的共识。随着中国特色社会主义进入新时代，中国日益走近世界舞台中央。这</a:t>
            </a:r>
            <a:r>
              <a:rPr lang="zh-CN" altLang="zh-CN" sz="2800" kern="100" spc="-100" smtClean="0">
                <a:latin typeface="Times New Roman"/>
                <a:ea typeface="华文细黑"/>
                <a:cs typeface="Times New Roman"/>
              </a:rPr>
              <a:t>表明</a:t>
            </a:r>
            <a:endParaRPr lang="zh-CN" altLang="zh-CN" sz="1050" kern="100" spc="-100">
              <a:latin typeface="宋体" charset="-122"/>
              <a:cs typeface="Courier New"/>
            </a:endParaRPr>
          </a:p>
          <a:p>
            <a:pPr algn="just">
              <a:lnSpc>
                <a:spcPct val="140000"/>
              </a:lnSpc>
              <a:spcAft>
                <a:spcPct val="0"/>
              </a:spcAft>
            </a:pPr>
            <a:r>
              <a:rPr lang="en-US" altLang="zh-CN" sz="2800" kern="100">
                <a:latin typeface="宋体" charset="-122"/>
                <a:ea typeface="华文细黑"/>
                <a:cs typeface="Times New Roman"/>
              </a:rPr>
              <a:t>①</a:t>
            </a:r>
            <a:r>
              <a:rPr lang="zh-CN" altLang="zh-CN" sz="2800" kern="100">
                <a:latin typeface="Times New Roman"/>
                <a:ea typeface="华文细黑"/>
                <a:cs typeface="Times New Roman"/>
              </a:rPr>
              <a:t>文化影响力是一个国家的国际影响力的基础和核心　</a:t>
            </a:r>
            <a:r>
              <a:rPr lang="en-US" altLang="zh-CN" sz="2800" kern="100">
                <a:latin typeface="宋体" charset="-122"/>
                <a:ea typeface="华文细黑"/>
                <a:cs typeface="Times New Roman"/>
              </a:rPr>
              <a:t>②</a:t>
            </a:r>
            <a:r>
              <a:rPr lang="zh-CN" altLang="zh-CN" sz="2800" kern="100">
                <a:latin typeface="Times New Roman"/>
                <a:ea typeface="华文细黑"/>
                <a:cs typeface="Times New Roman"/>
              </a:rPr>
              <a:t>一个国家的文化影响力是与经济影响力同步增强的　</a:t>
            </a:r>
            <a:r>
              <a:rPr lang="en-US" altLang="zh-CN" sz="2800" kern="100">
                <a:latin typeface="宋体" charset="-122"/>
                <a:ea typeface="华文细黑"/>
                <a:cs typeface="Times New Roman"/>
              </a:rPr>
              <a:t>③</a:t>
            </a:r>
            <a:r>
              <a:rPr lang="zh-CN" altLang="zh-CN" sz="2800" kern="100">
                <a:latin typeface="Times New Roman"/>
                <a:ea typeface="华文细黑"/>
                <a:cs typeface="Times New Roman"/>
              </a:rPr>
              <a:t>一个国家的国际影响力是经济、政治、文化等共同作用的结果　</a:t>
            </a:r>
            <a:r>
              <a:rPr lang="en-US" altLang="zh-CN" sz="2800" kern="100">
                <a:latin typeface="宋体" charset="-122"/>
                <a:ea typeface="华文细黑"/>
                <a:cs typeface="Times New Roman"/>
              </a:rPr>
              <a:t>④</a:t>
            </a:r>
            <a:r>
              <a:rPr lang="zh-CN" altLang="zh-CN" sz="2800" kern="100">
                <a:latin typeface="Times New Roman"/>
                <a:ea typeface="华文细黑"/>
                <a:cs typeface="Times New Roman"/>
              </a:rPr>
              <a:t>一个国家的国际影响力归根到底以经济发展水平和影响力为基础</a:t>
            </a:r>
            <a:endParaRPr lang="zh-CN" altLang="zh-CN" sz="1050" kern="100">
              <a:latin typeface="宋体" charset="-122"/>
              <a:cs typeface="Courier New"/>
            </a:endParaRPr>
          </a:p>
          <a:p>
            <a:pPr algn="just">
              <a:lnSpc>
                <a:spcPct val="140000"/>
              </a:lnSpc>
              <a:spcAft>
                <a:spcPct val="0"/>
              </a:spcAft>
            </a:pPr>
            <a:r>
              <a:rPr lang="en-US" altLang="zh-CN" sz="2800" kern="100">
                <a:latin typeface="Times New Roman"/>
                <a:ea typeface="华文细黑"/>
                <a:cs typeface="Courier New"/>
              </a:rPr>
              <a:t>A.</a:t>
            </a:r>
            <a:r>
              <a:rPr lang="en-US" altLang="zh-CN" sz="2800" kern="100">
                <a:latin typeface="宋体" charset="-122"/>
                <a:ea typeface="华文细黑"/>
                <a:cs typeface="Times New Roman"/>
              </a:rPr>
              <a:t>①②</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B</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①③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C</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②④</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D</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③④</a:t>
            </a:r>
            <a:endParaRPr lang="zh-CN" altLang="zh-CN" sz="1050" kern="100">
              <a:effectLst/>
              <a:latin typeface="宋体" charset="-122"/>
              <a:cs typeface="Courier New"/>
            </a:endParaRPr>
          </a:p>
        </p:txBody>
      </p:sp>
      <p:sp>
        <p:nvSpPr>
          <p:cNvPr id="24" name="TextBox 23"/>
          <p:cNvSpPr txBox="1"/>
          <p:nvPr/>
        </p:nvSpPr>
        <p:spPr>
          <a:xfrm>
            <a:off x="7433310" y="6014482"/>
            <a:ext cx="740603"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25" name="TextBox 2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400" smtClean="0">
                <a:solidFill>
                  <a:srgbClr val="000000"/>
                </a:solidFill>
                <a:latin typeface="+mj-ea"/>
                <a:ea typeface="+mj-ea"/>
                <a:cs typeface="Times New Roman" panose="02020603050405020304" pitchFamily="18" charset="0"/>
              </a:rPr>
              <a:t>答案</a:t>
            </a:r>
          </a:p>
        </p:txBody>
      </p:sp>
      <p:sp>
        <p:nvSpPr>
          <p:cNvPr id="26" name="TextBox 25"/>
          <p:cNvSpPr txBox="1"/>
          <p:nvPr/>
        </p:nvSpPr>
        <p:spPr>
          <a:xfrm>
            <a:off x="1011734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mj-ea"/>
                <a:ea typeface="+mj-ea"/>
                <a:cs typeface="Times New Roman" panose="02020603050405020304" pitchFamily="18" charset="0"/>
              </a:rPr>
              <a:t>解析</a:t>
            </a:r>
            <a:endParaRPr lang="zh-CN" altLang="en-US">
              <a:solidFill>
                <a:srgbClr val="000000"/>
              </a:solidFill>
              <a:latin typeface="+mj-ea"/>
              <a:ea typeface="+mj-ea"/>
              <a:cs typeface="Times New Roman" panose="02020603050405020304" pitchFamily="18" charset="0"/>
            </a:endParaRPr>
          </a:p>
        </p:txBody>
      </p:sp>
    </p:spTree>
    <p:extLst>
      <p:ext uri="{BB962C8B-B14F-4D97-AF65-F5344CB8AC3E}">
        <p14:creationId xmlns:p14="http://schemas.microsoft.com/office/powerpoint/2010/main" xmlns="" val="3349753742"/>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childTnLst>
        </p:cTn>
      </p:par>
    </p:tnLst>
    <p:bldLst>
      <p:bldP spid="24" grpId="0"/>
      <p:bldP spid="24" grpId="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2"/>
          <a:stretch>
            <a:fillRect/>
          </a:stretch>
        </a:blipFill>
      </p:bgPr>
    </p:bg>
    <p:spTree>
      <p:nvGrpSpPr>
        <p:cNvPr id="1" name=""/>
        <p:cNvGrpSpPr/>
        <p:nvPr/>
      </p:nvGrpSpPr>
      <p:grpSpPr>
        <a:xfrm>
          <a:off x="0" y="0"/>
          <a:ext cx="0" cy="0"/>
        </a:xfrm>
      </p:grpSpPr>
      <p:sp>
        <p:nvSpPr>
          <p:cNvPr id="17" name="矩形 16"/>
          <p:cNvSpPr/>
          <p:nvPr/>
        </p:nvSpPr>
        <p:spPr>
          <a:xfrm>
            <a:off x="334566" y="477466"/>
            <a:ext cx="11461972" cy="585747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smtClean="0">
                <a:solidFill>
                  <a:srgbClr val="0000FF"/>
                </a:solidFill>
                <a:latin typeface="Times New Roman"/>
                <a:ea typeface="华文细黑"/>
                <a:cs typeface="Times New Roman"/>
              </a:rPr>
              <a:t>解析　</a:t>
            </a:r>
            <a:r>
              <a:rPr lang="en-US" altLang="zh-CN" sz="2800" kern="100">
                <a:solidFill>
                  <a:srgbClr val="002060"/>
                </a:solidFill>
                <a:latin typeface="宋体" charset="-122"/>
                <a:ea typeface="华文细黑"/>
                <a:cs typeface="Times New Roman"/>
              </a:rPr>
              <a:t>③</a:t>
            </a:r>
            <a:r>
              <a:rPr lang="zh-CN" altLang="zh-CN" sz="2800" kern="100">
                <a:solidFill>
                  <a:srgbClr val="002060"/>
                </a:solidFill>
                <a:latin typeface="Times New Roman"/>
                <a:ea typeface="华文细黑"/>
                <a:cs typeface="Times New Roman"/>
              </a:rPr>
              <a:t>对：中国日益走近世界舞台中央，是综合国力增强的表现，综合国力是以经济和科技实力为基础的，但也离不开政治、文化等要素，一个国家的国际影响力是经济、政治、文化等共同作用的结果</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en-US" altLang="zh-CN" sz="2800" kern="100" smtClean="0">
                <a:solidFill>
                  <a:srgbClr val="002060"/>
                </a:solidFill>
                <a:latin typeface="宋体" charset="-122"/>
                <a:ea typeface="华文细黑"/>
                <a:cs typeface="Times New Roman"/>
              </a:rPr>
              <a:t>④</a:t>
            </a:r>
            <a:r>
              <a:rPr lang="zh-CN" altLang="zh-CN" sz="2800" kern="100">
                <a:solidFill>
                  <a:srgbClr val="002060"/>
                </a:solidFill>
                <a:latin typeface="Times New Roman"/>
                <a:ea typeface="华文细黑"/>
                <a:cs typeface="Times New Roman"/>
              </a:rPr>
              <a:t>对：在社会发展中，经济是基础，当前国际竞争的实质是以经济和科技实力为基础的综合国力的较量，所以一个国家的影响力归根到底以经济发展水平和影响力为基础</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en-US" altLang="zh-CN" sz="2800" kern="100" smtClean="0">
                <a:solidFill>
                  <a:srgbClr val="002060"/>
                </a:solidFill>
                <a:latin typeface="宋体" charset="-122"/>
                <a:ea typeface="华文细黑"/>
                <a:cs typeface="Times New Roman"/>
              </a:rPr>
              <a:t>①</a:t>
            </a:r>
            <a:r>
              <a:rPr lang="zh-CN" altLang="zh-CN" sz="2800" kern="100">
                <a:solidFill>
                  <a:srgbClr val="002060"/>
                </a:solidFill>
                <a:latin typeface="Times New Roman"/>
                <a:ea typeface="华文细黑"/>
                <a:cs typeface="Times New Roman"/>
              </a:rPr>
              <a:t>错：一个国家的国际影响力的基础和核心仍然是经济</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en-US" altLang="zh-CN" sz="2800" kern="100" smtClean="0">
                <a:solidFill>
                  <a:srgbClr val="002060"/>
                </a:solidFill>
                <a:latin typeface="宋体" charset="-122"/>
                <a:ea typeface="华文细黑"/>
                <a:cs typeface="Times New Roman"/>
              </a:rPr>
              <a:t>②</a:t>
            </a:r>
            <a:r>
              <a:rPr lang="zh-CN" altLang="zh-CN" sz="2800" kern="100">
                <a:solidFill>
                  <a:srgbClr val="002060"/>
                </a:solidFill>
                <a:latin typeface="Times New Roman"/>
                <a:ea typeface="华文细黑"/>
                <a:cs typeface="Times New Roman"/>
              </a:rPr>
              <a:t>错：文化具有相对独立性，文化与经济并不是完全同步的，文化有时会领先于经济发展而存在，有时也会落后于经济发展而存在。</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800302034"/>
      </p:ext>
    </p:extLst>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750" fill="hold" nodeType="with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blinds(horizontal)">
                                      <p:cBhvr>
                                        <p:cTn id="7" dur="750"/>
                                        <p:tgtEl>
                                          <p:spTgt spid="17">
                                            <p:txEl>
                                              <p:pRg st="0" end="0"/>
                                            </p:txEl>
                                          </p:spTgt>
                                        </p:tgtEl>
                                      </p:cBhvr>
                                    </p:animEffect>
                                  </p:childTnLst>
                                </p:cTn>
                              </p:par>
                            </p:childTnLst>
                          </p:cTn>
                        </p:par>
                        <p:par>
                          <p:cTn id="8" fill="hold" nodeType="afterGroup">
                            <p:stCondLst>
                              <p:cond delay="750"/>
                            </p:stCondLst>
                            <p:childTnLst>
                              <p:par>
                                <p:cTn id="9" presetID="3" presetClass="entr" presetSubtype="10" dur="750" fill="hold" nodeType="afterEffect">
                                  <p:stCondLst>
                                    <p:cond delay="750"/>
                                  </p:stCondLst>
                                  <p:childTnLst>
                                    <p:set>
                                      <p:cBhvr>
                                        <p:cTn id="10" dur="1" fill="hold">
                                          <p:stCondLst>
                                            <p:cond delay="0"/>
                                          </p:stCondLst>
                                        </p:cTn>
                                        <p:tgtEl>
                                          <p:spTgt spid="17">
                                            <p:txEl>
                                              <p:pRg st="1" end="1"/>
                                            </p:txEl>
                                          </p:spTgt>
                                        </p:tgtEl>
                                        <p:attrNameLst>
                                          <p:attrName>style.visibility</p:attrName>
                                        </p:attrNameLst>
                                      </p:cBhvr>
                                      <p:to>
                                        <p:strVal val="visible"/>
                                      </p:to>
                                    </p:set>
                                    <p:animEffect transition="in" filter="blinds(horizontal)">
                                      <p:cBhvr>
                                        <p:cTn id="11" dur="750"/>
                                        <p:tgtEl>
                                          <p:spTgt spid="17">
                                            <p:txEl>
                                              <p:pRg st="1" end="1"/>
                                            </p:txEl>
                                          </p:spTgt>
                                        </p:tgtEl>
                                      </p:cBhvr>
                                    </p:animEffect>
                                  </p:childTnLst>
                                </p:cTn>
                              </p:par>
                            </p:childTnLst>
                          </p:cTn>
                        </p:par>
                        <p:par>
                          <p:cTn id="12" fill="hold" nodeType="afterGroup">
                            <p:stCondLst>
                              <p:cond delay="2250"/>
                            </p:stCondLst>
                            <p:childTnLst>
                              <p:par>
                                <p:cTn id="13" presetID="3" presetClass="entr" presetSubtype="10" dur="750" fill="hold" nodeType="afterEffect">
                                  <p:stCondLst>
                                    <p:cond delay="1500"/>
                                  </p:stCondLst>
                                  <p:childTnLst>
                                    <p:set>
                                      <p:cBhvr>
                                        <p:cTn id="14" dur="1" fill="hold">
                                          <p:stCondLst>
                                            <p:cond delay="0"/>
                                          </p:stCondLst>
                                        </p:cTn>
                                        <p:tgtEl>
                                          <p:spTgt spid="17">
                                            <p:txEl>
                                              <p:pRg st="2" end="2"/>
                                            </p:txEl>
                                          </p:spTgt>
                                        </p:tgtEl>
                                        <p:attrNameLst>
                                          <p:attrName>style.visibility</p:attrName>
                                        </p:attrNameLst>
                                      </p:cBhvr>
                                      <p:to>
                                        <p:strVal val="visible"/>
                                      </p:to>
                                    </p:set>
                                    <p:animEffect transition="in" filter="blinds(horizontal)">
                                      <p:cBhvr>
                                        <p:cTn id="15" dur="750"/>
                                        <p:tgtEl>
                                          <p:spTgt spid="17">
                                            <p:txEl>
                                              <p:pRg st="2" end="2"/>
                                            </p:txEl>
                                          </p:spTgt>
                                        </p:tgtEl>
                                      </p:cBhvr>
                                    </p:animEffect>
                                  </p:childTnLst>
                                </p:cTn>
                              </p:par>
                            </p:childTnLst>
                          </p:cTn>
                        </p:par>
                        <p:par>
                          <p:cTn id="16" fill="hold" nodeType="afterGroup">
                            <p:stCondLst>
                              <p:cond delay="4500"/>
                            </p:stCondLst>
                            <p:childTnLst>
                              <p:par>
                                <p:cTn id="17" presetID="3" presetClass="entr" presetSubtype="10" dur="750" fill="hold" nodeType="afterEffect">
                                  <p:stCondLst>
                                    <p:cond delay="2250"/>
                                  </p:stCondLst>
                                  <p:childTnLst>
                                    <p:set>
                                      <p:cBhvr>
                                        <p:cTn id="18" dur="1" fill="hold">
                                          <p:stCondLst>
                                            <p:cond delay="0"/>
                                          </p:stCondLst>
                                        </p:cTn>
                                        <p:tgtEl>
                                          <p:spTgt spid="17">
                                            <p:txEl>
                                              <p:pRg st="3" end="3"/>
                                            </p:txEl>
                                          </p:spTgt>
                                        </p:tgtEl>
                                        <p:attrNameLst>
                                          <p:attrName>style.visibility</p:attrName>
                                        </p:attrNameLst>
                                      </p:cBhvr>
                                      <p:to>
                                        <p:strVal val="visible"/>
                                      </p:to>
                                    </p:set>
                                    <p:animEffect transition="in" filter="blinds(horizontal)">
                                      <p:cBhvr>
                                        <p:cTn id="19" dur="750"/>
                                        <p:tgtEl>
                                          <p:spTgt spid="1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346089" y="584333"/>
            <a:ext cx="11461972" cy="3272923"/>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预测</a:t>
            </a:r>
            <a:r>
              <a:rPr lang="en-US" altLang="zh-CN" sz="2800" b="1" kern="100">
                <a:solidFill>
                  <a:srgbClr val="0000FF"/>
                </a:solidFill>
                <a:latin typeface="Times New Roman"/>
                <a:ea typeface="华文细黑"/>
                <a:cs typeface="Courier New"/>
              </a:rPr>
              <a:t>2</a:t>
            </a:r>
            <a:r>
              <a:rPr lang="zh-CN" altLang="zh-CN" sz="2800" b="1" kern="100">
                <a:solidFill>
                  <a:srgbClr val="0000FF"/>
                </a:solidFill>
                <a:latin typeface="Times New Roman"/>
                <a:ea typeface="华文细黑"/>
                <a:cs typeface="Times New Roman"/>
              </a:rPr>
              <a:t>　</a:t>
            </a:r>
            <a:r>
              <a:rPr lang="zh-CN" altLang="zh-CN" sz="2800" kern="100">
                <a:latin typeface="Times New Roman"/>
                <a:ea typeface="华文细黑"/>
                <a:cs typeface="Times New Roman"/>
              </a:rPr>
              <a:t>据专家预测，中国电影票房收入将在</a:t>
            </a:r>
            <a:r>
              <a:rPr lang="en-US" altLang="zh-CN" sz="2800" kern="100">
                <a:latin typeface="Times New Roman"/>
                <a:ea typeface="华文细黑"/>
                <a:cs typeface="Courier New"/>
              </a:rPr>
              <a:t>2018</a:t>
            </a:r>
            <a:r>
              <a:rPr lang="zh-CN" altLang="zh-CN" sz="2800" kern="100">
                <a:latin typeface="Times New Roman"/>
                <a:ea typeface="华文细黑"/>
                <a:cs typeface="Times New Roman"/>
              </a:rPr>
              <a:t>年超过北美，</a:t>
            </a:r>
            <a:r>
              <a:rPr lang="en-US" altLang="zh-CN" sz="2800" kern="100">
                <a:latin typeface="Times New Roman"/>
                <a:ea typeface="华文细黑"/>
                <a:cs typeface="Courier New"/>
              </a:rPr>
              <a:t>2023</a:t>
            </a:r>
            <a:r>
              <a:rPr lang="zh-CN" altLang="zh-CN" sz="2800" kern="100">
                <a:latin typeface="Times New Roman"/>
                <a:ea typeface="华文细黑"/>
                <a:cs typeface="Times New Roman"/>
              </a:rPr>
              <a:t>年前将达到北美票房收入的两倍左右。我国电影市场全面繁荣，</a:t>
            </a:r>
            <a:r>
              <a:rPr lang="zh-CN" altLang="zh-CN" sz="2800" kern="100" smtClean="0">
                <a:latin typeface="Times New Roman"/>
                <a:ea typeface="华文细黑"/>
                <a:cs typeface="Times New Roman"/>
              </a:rPr>
              <a:t>有利于</a:t>
            </a:r>
            <a:endParaRPr lang="zh-CN" altLang="zh-CN" sz="1050" kern="100">
              <a:latin typeface="宋体" charset="-122"/>
              <a:cs typeface="Courier New"/>
            </a:endParaRPr>
          </a:p>
          <a:p>
            <a:pPr algn="just">
              <a:lnSpc>
                <a:spcPct val="150000"/>
              </a:lnSpc>
              <a:spcAft>
                <a:spcPct val="0"/>
              </a:spcAft>
            </a:pPr>
            <a:r>
              <a:rPr lang="en-US" altLang="zh-CN" sz="2800" kern="100">
                <a:latin typeface="宋体" charset="-122"/>
                <a:ea typeface="华文细黑"/>
                <a:cs typeface="Times New Roman"/>
              </a:rPr>
              <a:t>①</a:t>
            </a:r>
            <a:r>
              <a:rPr lang="zh-CN" altLang="zh-CN" sz="2800" kern="100">
                <a:latin typeface="Times New Roman"/>
                <a:ea typeface="华文细黑"/>
                <a:cs typeface="Times New Roman"/>
              </a:rPr>
              <a:t>优化产业结构，促进经济发展　</a:t>
            </a:r>
            <a:r>
              <a:rPr lang="en-US" altLang="zh-CN" sz="2800" kern="100">
                <a:latin typeface="宋体" charset="-122"/>
                <a:ea typeface="华文细黑"/>
                <a:cs typeface="Times New Roman"/>
              </a:rPr>
              <a:t>②</a:t>
            </a:r>
            <a:r>
              <a:rPr lang="zh-CN" altLang="zh-CN" sz="2800" kern="100">
                <a:latin typeface="Times New Roman"/>
                <a:ea typeface="华文细黑"/>
                <a:cs typeface="Times New Roman"/>
              </a:rPr>
              <a:t>提高文化软实力，增强国际竞争力　</a:t>
            </a:r>
            <a:r>
              <a:rPr lang="en-US" altLang="zh-CN" sz="2800" kern="100">
                <a:latin typeface="宋体" charset="-122"/>
                <a:ea typeface="华文细黑"/>
                <a:cs typeface="Times New Roman"/>
              </a:rPr>
              <a:t>③</a:t>
            </a:r>
            <a:r>
              <a:rPr lang="zh-CN" altLang="zh-CN" sz="2800" kern="100">
                <a:latin typeface="Times New Roman"/>
                <a:ea typeface="华文细黑"/>
                <a:cs typeface="Times New Roman"/>
              </a:rPr>
              <a:t>政府调节就业，扩大就业规模　</a:t>
            </a:r>
            <a:r>
              <a:rPr lang="en-US" altLang="zh-CN" sz="2800" kern="100">
                <a:latin typeface="宋体" charset="-122"/>
                <a:ea typeface="华文细黑"/>
                <a:cs typeface="Times New Roman"/>
              </a:rPr>
              <a:t>④</a:t>
            </a:r>
            <a:r>
              <a:rPr lang="zh-CN" altLang="zh-CN" sz="2800" kern="100">
                <a:latin typeface="Times New Roman"/>
                <a:ea typeface="华文细黑"/>
                <a:cs typeface="Times New Roman"/>
              </a:rPr>
              <a:t>抵御外来文化，维护国家文化安全</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A.</a:t>
            </a:r>
            <a:r>
              <a:rPr lang="en-US" altLang="zh-CN" sz="2800" kern="100">
                <a:latin typeface="宋体" charset="-122"/>
                <a:ea typeface="华文细黑"/>
                <a:cs typeface="Times New Roman"/>
              </a:rPr>
              <a:t>①②</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B</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①③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C</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②④</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D</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③④</a:t>
            </a:r>
            <a:endParaRPr lang="zh-CN" altLang="zh-CN" sz="1050" kern="100">
              <a:effectLst/>
              <a:latin typeface="宋体" charset="-122"/>
              <a:cs typeface="Courier New"/>
            </a:endParaRPr>
          </a:p>
        </p:txBody>
      </p:sp>
      <p:sp>
        <p:nvSpPr>
          <p:cNvPr id="24" name="TextBox 23"/>
          <p:cNvSpPr txBox="1"/>
          <p:nvPr/>
        </p:nvSpPr>
        <p:spPr>
          <a:xfrm>
            <a:off x="209600" y="3221028"/>
            <a:ext cx="740603"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25" name="TextBox 2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400" smtClean="0">
                <a:solidFill>
                  <a:srgbClr val="000000"/>
                </a:solidFill>
                <a:latin typeface="+mj-ea"/>
                <a:ea typeface="+mj-ea"/>
                <a:cs typeface="Times New Roman" panose="02020603050405020304" pitchFamily="18" charset="0"/>
              </a:rPr>
              <a:t>答案</a:t>
            </a:r>
          </a:p>
        </p:txBody>
      </p:sp>
      <p:sp>
        <p:nvSpPr>
          <p:cNvPr id="5" name="矩形 4"/>
          <p:cNvSpPr/>
          <p:nvPr/>
        </p:nvSpPr>
        <p:spPr>
          <a:xfrm>
            <a:off x="219373" y="3933850"/>
            <a:ext cx="11692358" cy="198026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smtClean="0">
                <a:solidFill>
                  <a:srgbClr val="0000FF"/>
                </a:solidFill>
                <a:latin typeface="Times New Roman"/>
                <a:ea typeface="华文细黑"/>
                <a:cs typeface="Times New Roman"/>
              </a:rPr>
              <a:t>解析　</a:t>
            </a:r>
            <a:r>
              <a:rPr lang="zh-CN" altLang="zh-CN" sz="2800" kern="100">
                <a:solidFill>
                  <a:srgbClr val="002060"/>
                </a:solidFill>
                <a:latin typeface="Times New Roman"/>
                <a:ea typeface="华文细黑"/>
                <a:cs typeface="Times New Roman"/>
              </a:rPr>
              <a:t>电影票房收入的增高，推动我国电影市场全面繁荣，这有利于促进经济发展，也有利于提高文化软实力，增强国际竞争力，</a:t>
            </a:r>
            <a:r>
              <a:rPr lang="en-US" altLang="zh-CN" sz="2800" kern="100">
                <a:solidFill>
                  <a:srgbClr val="002060"/>
                </a:solidFill>
                <a:latin typeface="宋体" charset="-122"/>
                <a:ea typeface="华文细黑"/>
                <a:cs typeface="Times New Roman"/>
              </a:rPr>
              <a:t>①②</a:t>
            </a:r>
            <a:r>
              <a:rPr lang="zh-CN" altLang="zh-CN" sz="2800" kern="100">
                <a:solidFill>
                  <a:srgbClr val="002060"/>
                </a:solidFill>
                <a:latin typeface="Times New Roman"/>
                <a:ea typeface="华文细黑"/>
                <a:cs typeface="Times New Roman"/>
              </a:rPr>
              <a:t>符合题意</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en-US" altLang="zh-CN" sz="2800" kern="100" smtClean="0">
                <a:solidFill>
                  <a:srgbClr val="002060"/>
                </a:solidFill>
                <a:latin typeface="宋体" charset="-122"/>
                <a:ea typeface="华文细黑"/>
                <a:cs typeface="Times New Roman"/>
              </a:rPr>
              <a:t>③④</a:t>
            </a:r>
            <a:r>
              <a:rPr lang="zh-CN" altLang="zh-CN" sz="2800" kern="100">
                <a:solidFill>
                  <a:srgbClr val="002060"/>
                </a:solidFill>
                <a:latin typeface="Times New Roman"/>
                <a:ea typeface="华文细黑"/>
                <a:cs typeface="Times New Roman"/>
              </a:rPr>
              <a:t>在题干中没有体现。故选</a:t>
            </a:r>
            <a:r>
              <a:rPr lang="en-US" altLang="zh-CN" sz="2800" kern="100">
                <a:solidFill>
                  <a:srgbClr val="002060"/>
                </a:solidFill>
                <a:latin typeface="Times New Roman"/>
                <a:ea typeface="华文细黑"/>
                <a:cs typeface="Courier New"/>
              </a:rPr>
              <a:t>A</a:t>
            </a:r>
            <a:r>
              <a:rPr lang="zh-CN" altLang="zh-CN" sz="2800" kern="100">
                <a:solidFill>
                  <a:srgbClr val="002060"/>
                </a:solidFill>
                <a:latin typeface="Times New Roman"/>
                <a:ea typeface="华文细黑"/>
                <a:cs typeface="Times New Roman"/>
              </a:rPr>
              <a:t>。</a:t>
            </a:r>
            <a:endParaRPr lang="zh-CN" altLang="zh-CN" sz="1050" kern="100">
              <a:effectLst/>
              <a:latin typeface="宋体" charset="-122"/>
              <a:cs typeface="Courier New"/>
            </a:endParaRPr>
          </a:p>
        </p:txBody>
      </p:sp>
      <p:sp>
        <p:nvSpPr>
          <p:cNvPr id="6" name="TextBox 5"/>
          <p:cNvSpPr txBox="1"/>
          <p:nvPr/>
        </p:nvSpPr>
        <p:spPr>
          <a:xfrm>
            <a:off x="1011734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mj-ea"/>
                <a:ea typeface="+mj-ea"/>
                <a:cs typeface="Times New Roman" panose="02020603050405020304" pitchFamily="18" charset="0"/>
              </a:rPr>
              <a:t>解析</a:t>
            </a:r>
            <a:endParaRPr lang="zh-CN" altLang="en-US">
              <a:solidFill>
                <a:srgbClr val="000000"/>
              </a:solidFill>
              <a:latin typeface="+mj-ea"/>
              <a:ea typeface="+mj-ea"/>
              <a:cs typeface="Times New Roman" panose="02020603050405020304" pitchFamily="18" charset="0"/>
            </a:endParaRPr>
          </a:p>
        </p:txBody>
      </p:sp>
    </p:spTree>
    <p:extLst>
      <p:ext uri="{BB962C8B-B14F-4D97-AF65-F5344CB8AC3E}">
        <p14:creationId xmlns:p14="http://schemas.microsoft.com/office/powerpoint/2010/main" xmlns="" val="592391195"/>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seq concurrent="1" nextAc="seek">
              <p:cTn id="13" restart="whenNotActive" fill="hold" evtFilter="cancelBubble" nodeType="interactiveSeq">
                <p:stCondLst>
                  <p:cond evt="onClick" delay="0">
                    <p:tgtEl>
                      <p:spTgt spid="6"/>
                    </p:tgtEl>
                  </p:cond>
                </p:stCondLst>
                <p:endSync evt="end" delay="0">
                  <p:rtn val="all"/>
                </p:endSync>
                <p:childTnLst>
                  <p:par>
                    <p:cTn id="14" fill="hold" nodeType="clickPar">
                      <p:stCondLst>
                        <p:cond delay="0"/>
                      </p:stCondLst>
                      <p:childTnLst>
                        <p:par>
                          <p:cTn id="15" fill="hold" nodeType="afterGroup">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5">
                                            <p:txEl>
                                              <p:pRg st="0" end="0"/>
                                            </p:txEl>
                                          </p:spTgt>
                                        </p:tgtEl>
                                        <p:attrNameLst>
                                          <p:attrName>style.visibility</p:attrName>
                                        </p:attrNameLst>
                                      </p:cBhvr>
                                      <p:to>
                                        <p:strVal val="visible"/>
                                      </p:to>
                                    </p:set>
                                    <p:animEffect transition="in" filter="blinds(horizontal)">
                                      <p:cBhvr>
                                        <p:cTn id="18" dur="500"/>
                                        <p:tgtEl>
                                          <p:spTgt spid="5">
                                            <p:txEl>
                                              <p:pRg st="0" end="0"/>
                                            </p:txEl>
                                          </p:spTgt>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5">
                                            <p:txEl>
                                              <p:pRg st="1" end="1"/>
                                            </p:txEl>
                                          </p:spTgt>
                                        </p:tgtEl>
                                        <p:attrNameLst>
                                          <p:attrName>style.visibility</p:attrName>
                                        </p:attrNameLst>
                                      </p:cBhvr>
                                      <p:to>
                                        <p:strVal val="visible"/>
                                      </p:to>
                                    </p:set>
                                    <p:animEffect transition="in" filter="blinds(horizontal)">
                                      <p:cBhvr>
                                        <p:cTn id="23" dur="500"/>
                                        <p:tgtEl>
                                          <p:spTgt spid="5">
                                            <p:txEl>
                                              <p:pRg st="1" end="1"/>
                                            </p:txEl>
                                          </p:spTgt>
                                        </p:tgtEl>
                                      </p:cBhvr>
                                    </p:animEffect>
                                  </p:childTnLst>
                                </p:cTn>
                              </p:par>
                            </p:childTnLst>
                          </p:cTn>
                        </p:par>
                      </p:childTnLst>
                    </p:cTn>
                  </p:par>
                  <p:par>
                    <p:cTn id="24" fill="hold" nodeType="clickPar">
                      <p:stCondLst>
                        <p:cond delay="indefinite"/>
                      </p:stCondLst>
                      <p:childTnLst>
                        <p:par>
                          <p:cTn id="25" fill="hold" nodeType="afterGroup">
                            <p:stCondLst>
                              <p:cond delay="0"/>
                            </p:stCondLst>
                            <p:childTnLst>
                              <p:par>
                                <p:cTn id="26" presetID="10" presetClass="exit" presetSubtype="0" dur="500" fill="hold" grpId="2" nodeType="clickEffect">
                                  <p:stCondLst>
                                    <p:cond delay="0"/>
                                  </p:stCondLst>
                                  <p:childTnLst>
                                    <p:animEffect transition="out" filter="fade">
                                      <p:cBhvr>
                                        <p:cTn id="27" dur="500"/>
                                        <p:tgtEl>
                                          <p:spTgt spid="5">
                                            <p:txEl>
                                              <p:pRg st="0" end="0"/>
                                            </p:txEl>
                                          </p:spTgt>
                                        </p:tgtEl>
                                      </p:cBhvr>
                                    </p:animEffect>
                                    <p:set>
                                      <p:cBhvr>
                                        <p:cTn id="28" dur="1" fill="hold">
                                          <p:stCondLst>
                                            <p:cond delay="499"/>
                                          </p:stCondLst>
                                        </p:cTn>
                                        <p:tgtEl>
                                          <p:spTgt spid="5">
                                            <p:txEl>
                                              <p:pRg st="0" end="0"/>
                                            </p:txEl>
                                          </p:spTgt>
                                        </p:tgtEl>
                                        <p:attrNameLst>
                                          <p:attrName>style.visibility</p:attrName>
                                        </p:attrNameLst>
                                      </p:cBhvr>
                                      <p:to>
                                        <p:strVal val="hidden"/>
                                      </p:to>
                                    </p:set>
                                  </p:childTnLst>
                                </p:cTn>
                              </p:par>
                              <p:par>
                                <p:cTn id="29" presetID="10" presetClass="exit" presetSubtype="0" dur="500" fill="hold" grpId="2" nodeType="withEffect">
                                  <p:stCondLst>
                                    <p:cond delay="0"/>
                                  </p:stCondLst>
                                  <p:childTnLst>
                                    <p:animEffect transition="out" filter="fade">
                                      <p:cBhvr>
                                        <p:cTn id="30" dur="500"/>
                                        <p:tgtEl>
                                          <p:spTgt spid="5">
                                            <p:txEl>
                                              <p:pRg st="1" end="1"/>
                                            </p:txEl>
                                          </p:spTgt>
                                        </p:tgtEl>
                                      </p:cBhvr>
                                    </p:animEffect>
                                    <p:set>
                                      <p:cBhvr>
                                        <p:cTn id="31" dur="1" fill="hold">
                                          <p:stCondLst>
                                            <p:cond delay="499"/>
                                          </p:stCondLst>
                                        </p:cTn>
                                        <p:tgtEl>
                                          <p:spTgt spid="5">
                                            <p:txEl>
                                              <p:pRg st="1" end="1"/>
                                            </p:txEl>
                                          </p:spTgt>
                                        </p:tgtEl>
                                        <p:attrNameLst>
                                          <p:attrName>style.visibility</p:attrName>
                                        </p:attrNameLst>
                                      </p:cBhvr>
                                      <p:to>
                                        <p:strVal val="hidden"/>
                                      </p:to>
                                    </p:set>
                                  </p:childTnLst>
                                </p:cTn>
                              </p:par>
                            </p:childTnLst>
                          </p:cTn>
                        </p:par>
                      </p:childTnLst>
                    </p:cTn>
                  </p:par>
                </p:childTnLst>
              </p:cTn>
              <p:nextCondLst>
                <p:cond evt="onClick" delay="0">
                  <p:tgtEl>
                    <p:spTgt spid="6"/>
                  </p:tgtEl>
                </p:cond>
              </p:nextCondLst>
            </p:seq>
          </p:childTnLst>
        </p:cTn>
      </p:par>
    </p:tnLst>
    <p:bldLst>
      <p:bldP spid="24" grpId="0"/>
      <p:bldP spid="24" grpId="1"/>
      <p:bldP spid="5" grpId="2" uiExpand="1" build="allAtOnce"/>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346089" y="45418"/>
            <a:ext cx="11461972" cy="6586394"/>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题型三　选择题对文化对人的影响的考查</a:t>
            </a:r>
            <a:endParaRPr lang="zh-CN" altLang="zh-CN" sz="1050" kern="100">
              <a:latin typeface="宋体" charset="-122"/>
              <a:cs typeface="Courier New"/>
            </a:endParaRPr>
          </a:p>
          <a:p>
            <a:pPr algn="just">
              <a:lnSpc>
                <a:spcPct val="150000"/>
              </a:lnSpc>
              <a:spcAft>
                <a:spcPct val="0"/>
              </a:spcAft>
            </a:pPr>
            <a:r>
              <a:rPr lang="zh-CN" altLang="zh-CN" sz="2800" b="1" kern="100">
                <a:solidFill>
                  <a:srgbClr val="0000FF"/>
                </a:solidFill>
                <a:latin typeface="Times New Roman"/>
                <a:ea typeface="华文细黑"/>
                <a:cs typeface="Times New Roman"/>
              </a:rPr>
              <a:t>典例</a:t>
            </a:r>
            <a:r>
              <a:rPr lang="en-US" altLang="zh-CN" sz="2800" b="1" kern="100">
                <a:solidFill>
                  <a:srgbClr val="0000FF"/>
                </a:solidFill>
                <a:latin typeface="Times New Roman"/>
                <a:ea typeface="华文细黑"/>
                <a:cs typeface="Courier New"/>
              </a:rPr>
              <a:t>3</a:t>
            </a:r>
            <a:r>
              <a:rPr lang="zh-CN" altLang="zh-CN" sz="2800" b="1" kern="100">
                <a:solidFill>
                  <a:srgbClr val="0000FF"/>
                </a:solidFill>
                <a:latin typeface="Times New Roman"/>
                <a:ea typeface="华文细黑"/>
                <a:cs typeface="Times New Roman"/>
              </a:rPr>
              <a:t>　</a:t>
            </a:r>
            <a:r>
              <a:rPr lang="zh-CN" altLang="zh-CN" sz="2800" kern="100">
                <a:latin typeface="Times New Roman"/>
                <a:ea typeface="华文细黑"/>
                <a:cs typeface="Times New Roman"/>
              </a:rPr>
              <a:t>文化创造美好，美好需要文化，文化与美最相关、最契合。只要有空地，就会有广场舞的身影；读书、看戏、听讲座，人们乐于用文化活动填补闲暇时间；插花、茶艺、琴艺等更为精致的</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雅生活</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正在普通百姓中悄然兴起。文化味儿，正成为时下国人日常生活中散发的新气息。这折射</a:t>
            </a:r>
            <a:r>
              <a:rPr lang="zh-CN" altLang="zh-CN" sz="2800" kern="100" smtClean="0">
                <a:latin typeface="Times New Roman"/>
                <a:ea typeface="华文细黑"/>
                <a:cs typeface="Times New Roman"/>
              </a:rPr>
              <a:t>出</a:t>
            </a:r>
            <a:endParaRPr lang="zh-CN" altLang="zh-CN" sz="1050" kern="100">
              <a:latin typeface="宋体" charset="-122"/>
              <a:cs typeface="Courier New"/>
            </a:endParaRPr>
          </a:p>
          <a:p>
            <a:pPr algn="just">
              <a:lnSpc>
                <a:spcPct val="150000"/>
              </a:lnSpc>
              <a:spcAft>
                <a:spcPct val="0"/>
              </a:spcAft>
            </a:pPr>
            <a:r>
              <a:rPr lang="en-US" altLang="zh-CN" sz="2800" kern="100">
                <a:latin typeface="宋体" charset="-122"/>
                <a:ea typeface="华文细黑"/>
                <a:cs typeface="Times New Roman"/>
              </a:rPr>
              <a:t>①</a:t>
            </a:r>
            <a:r>
              <a:rPr lang="zh-CN" altLang="zh-CN" sz="2800" kern="100">
                <a:latin typeface="Times New Roman"/>
                <a:ea typeface="华文细黑"/>
                <a:cs typeface="Times New Roman"/>
              </a:rPr>
              <a:t>文化对人的影响来自丰富多彩的文化活动　</a:t>
            </a:r>
            <a:r>
              <a:rPr lang="en-US" altLang="zh-CN" sz="2800" kern="100">
                <a:latin typeface="宋体" charset="-122"/>
                <a:ea typeface="华文细黑"/>
                <a:cs typeface="Times New Roman"/>
              </a:rPr>
              <a:t>②</a:t>
            </a:r>
            <a:r>
              <a:rPr lang="zh-CN" altLang="zh-CN" sz="2800" kern="100">
                <a:latin typeface="Times New Roman"/>
                <a:ea typeface="华文细黑"/>
                <a:cs typeface="Times New Roman"/>
              </a:rPr>
              <a:t>追求</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雅生活</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有利于消除生活方式的差异　</a:t>
            </a:r>
            <a:r>
              <a:rPr lang="en-US" altLang="zh-CN" sz="2800" kern="100">
                <a:latin typeface="宋体" charset="-122"/>
                <a:ea typeface="华文细黑"/>
                <a:cs typeface="Times New Roman"/>
              </a:rPr>
              <a:t>③</a:t>
            </a:r>
            <a:r>
              <a:rPr lang="zh-CN" altLang="zh-CN" sz="2800" kern="100">
                <a:latin typeface="Times New Roman"/>
                <a:ea typeface="华文细黑"/>
                <a:cs typeface="Times New Roman"/>
              </a:rPr>
              <a:t>文化对人的影响是深远持久的　</a:t>
            </a:r>
            <a:r>
              <a:rPr lang="en-US" altLang="zh-CN" sz="2800" kern="100">
                <a:latin typeface="宋体" charset="-122"/>
                <a:ea typeface="华文细黑"/>
                <a:cs typeface="Times New Roman"/>
              </a:rPr>
              <a:t>④</a:t>
            </a:r>
            <a:r>
              <a:rPr lang="zh-CN" altLang="zh-CN" sz="2800" kern="100">
                <a:latin typeface="Times New Roman"/>
                <a:ea typeface="华文细黑"/>
                <a:cs typeface="Times New Roman"/>
              </a:rPr>
              <a:t>当代中国人的精神文化生活不断丰富</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A.</a:t>
            </a:r>
            <a:r>
              <a:rPr lang="en-US" altLang="zh-CN" sz="2800" kern="100">
                <a:latin typeface="宋体" charset="-122"/>
                <a:ea typeface="华文细黑"/>
                <a:cs typeface="Times New Roman"/>
              </a:rPr>
              <a:t>①④</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B</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C</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①③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D</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②④</a:t>
            </a:r>
            <a:endParaRPr lang="zh-CN" altLang="zh-CN" sz="1050" kern="100">
              <a:effectLst/>
              <a:latin typeface="宋体" charset="-122"/>
              <a:cs typeface="Courier New"/>
            </a:endParaRPr>
          </a:p>
        </p:txBody>
      </p:sp>
      <p:sp>
        <p:nvSpPr>
          <p:cNvPr id="24" name="TextBox 23"/>
          <p:cNvSpPr txBox="1"/>
          <p:nvPr/>
        </p:nvSpPr>
        <p:spPr>
          <a:xfrm>
            <a:off x="213460" y="5885324"/>
            <a:ext cx="740603"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25" name="TextBox 2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400" smtClean="0">
                <a:solidFill>
                  <a:srgbClr val="000000"/>
                </a:solidFill>
                <a:latin typeface="+mj-ea"/>
                <a:ea typeface="+mj-ea"/>
                <a:cs typeface="Times New Roman" panose="02020603050405020304" pitchFamily="18" charset="0"/>
              </a:rPr>
              <a:t>答案</a:t>
            </a:r>
          </a:p>
        </p:txBody>
      </p:sp>
      <p:sp>
        <p:nvSpPr>
          <p:cNvPr id="26" name="TextBox 25"/>
          <p:cNvSpPr txBox="1"/>
          <p:nvPr/>
        </p:nvSpPr>
        <p:spPr>
          <a:xfrm>
            <a:off x="1011734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mj-ea"/>
                <a:ea typeface="+mj-ea"/>
                <a:cs typeface="Times New Roman" panose="02020603050405020304" pitchFamily="18" charset="0"/>
              </a:rPr>
              <a:t>解析</a:t>
            </a:r>
            <a:endParaRPr lang="zh-CN" altLang="en-US">
              <a:solidFill>
                <a:srgbClr val="000000"/>
              </a:solidFill>
              <a:latin typeface="+mj-ea"/>
              <a:ea typeface="+mj-ea"/>
              <a:cs typeface="Times New Roman" panose="02020603050405020304" pitchFamily="18" charset="0"/>
            </a:endParaRPr>
          </a:p>
        </p:txBody>
      </p:sp>
    </p:spTree>
    <p:extLst>
      <p:ext uri="{BB962C8B-B14F-4D97-AF65-F5344CB8AC3E}">
        <p14:creationId xmlns:p14="http://schemas.microsoft.com/office/powerpoint/2010/main" xmlns="" val="969773609"/>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childTnLst>
        </p:cTn>
      </p:par>
    </p:tnLst>
    <p:bldLst>
      <p:bldP spid="24" grpId="0"/>
      <p:bldP spid="24" grpId="1"/>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2"/>
          <a:stretch>
            <a:fillRect/>
          </a:stretch>
        </a:blipFill>
      </p:bgPr>
    </p:bg>
    <p:spTree>
      <p:nvGrpSpPr>
        <p:cNvPr id="1" name=""/>
        <p:cNvGrpSpPr/>
        <p:nvPr/>
      </p:nvGrpSpPr>
      <p:grpSpPr>
        <a:xfrm>
          <a:off x="0" y="0"/>
          <a:ext cx="0" cy="0"/>
        </a:xfrm>
      </p:grpSpPr>
      <p:sp>
        <p:nvSpPr>
          <p:cNvPr id="7" name="矩形 6"/>
          <p:cNvSpPr/>
          <p:nvPr/>
        </p:nvSpPr>
        <p:spPr>
          <a:xfrm>
            <a:off x="334566" y="1019995"/>
            <a:ext cx="11461972" cy="3272154"/>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smtClean="0">
                <a:solidFill>
                  <a:srgbClr val="0000FF"/>
                </a:solidFill>
                <a:latin typeface="Times New Roman"/>
                <a:ea typeface="华文细黑"/>
                <a:cs typeface="Times New Roman"/>
              </a:rPr>
              <a:t>解析　</a:t>
            </a:r>
            <a:r>
              <a:rPr lang="zh-CN" altLang="zh-CN" sz="2800" kern="100">
                <a:solidFill>
                  <a:srgbClr val="002060"/>
                </a:solidFill>
                <a:latin typeface="Times New Roman"/>
                <a:ea typeface="华文细黑"/>
                <a:cs typeface="Times New Roman"/>
              </a:rPr>
              <a:t>文化味儿，正成为时下国人日常生活中散发的新气息。这折射出文化对人的影响来自特定的文化环境和丰富多彩的文化活动，当代中国人的精神文化生活不断丰富，</a:t>
            </a:r>
            <a:r>
              <a:rPr lang="en-US" altLang="zh-CN" sz="2800" kern="100">
                <a:solidFill>
                  <a:srgbClr val="002060"/>
                </a:solidFill>
                <a:latin typeface="宋体" charset="-122"/>
                <a:ea typeface="华文细黑"/>
                <a:cs typeface="Times New Roman"/>
              </a:rPr>
              <a:t>①④</a:t>
            </a:r>
            <a:r>
              <a:rPr lang="zh-CN" altLang="zh-CN" sz="2800" kern="100">
                <a:solidFill>
                  <a:srgbClr val="002060"/>
                </a:solidFill>
                <a:latin typeface="Times New Roman"/>
                <a:ea typeface="华文细黑"/>
                <a:cs typeface="Times New Roman"/>
              </a:rPr>
              <a:t>符合题意</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zh-CN" altLang="zh-CN" sz="2800" kern="100" smtClean="0">
                <a:solidFill>
                  <a:srgbClr val="002060"/>
                </a:solidFill>
                <a:latin typeface="Times New Roman"/>
                <a:ea typeface="华文细黑"/>
                <a:cs typeface="Times New Roman"/>
              </a:rPr>
              <a:t>追求</a:t>
            </a:r>
            <a:r>
              <a:rPr lang="en-US" altLang="zh-CN" sz="2800" kern="100">
                <a:solidFill>
                  <a:srgbClr val="002060"/>
                </a:solidFill>
                <a:latin typeface="宋体" charset="-122"/>
                <a:ea typeface="华文细黑"/>
                <a:cs typeface="Times New Roman"/>
              </a:rPr>
              <a:t>“</a:t>
            </a:r>
            <a:r>
              <a:rPr lang="zh-CN" altLang="zh-CN" sz="2800" kern="100">
                <a:solidFill>
                  <a:srgbClr val="002060"/>
                </a:solidFill>
                <a:latin typeface="Times New Roman"/>
                <a:ea typeface="华文细黑"/>
                <a:cs typeface="Times New Roman"/>
              </a:rPr>
              <a:t>雅生活</a:t>
            </a:r>
            <a:r>
              <a:rPr lang="en-US" altLang="zh-CN" sz="2800" kern="100">
                <a:solidFill>
                  <a:srgbClr val="002060"/>
                </a:solidFill>
                <a:latin typeface="宋体" charset="-122"/>
                <a:ea typeface="华文细黑"/>
                <a:cs typeface="Times New Roman"/>
              </a:rPr>
              <a:t>”</a:t>
            </a:r>
            <a:r>
              <a:rPr lang="zh-CN" altLang="zh-CN" sz="2800" kern="100">
                <a:solidFill>
                  <a:srgbClr val="002060"/>
                </a:solidFill>
                <a:latin typeface="Times New Roman"/>
                <a:ea typeface="华文细黑"/>
                <a:cs typeface="Times New Roman"/>
              </a:rPr>
              <a:t>并不能消除生活方式的差异，</a:t>
            </a:r>
            <a:r>
              <a:rPr lang="en-US" altLang="zh-CN" sz="2800" kern="100">
                <a:solidFill>
                  <a:srgbClr val="002060"/>
                </a:solidFill>
                <a:latin typeface="宋体" charset="-122"/>
                <a:ea typeface="华文细黑"/>
                <a:cs typeface="Times New Roman"/>
              </a:rPr>
              <a:t>②</a:t>
            </a:r>
            <a:r>
              <a:rPr lang="zh-CN" altLang="zh-CN" sz="2800" kern="100">
                <a:solidFill>
                  <a:srgbClr val="002060"/>
                </a:solidFill>
                <a:latin typeface="Times New Roman"/>
                <a:ea typeface="华文细黑"/>
                <a:cs typeface="Times New Roman"/>
              </a:rPr>
              <a:t>说法错误</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zh-CN" altLang="zh-CN" sz="2800" kern="100" smtClean="0">
                <a:solidFill>
                  <a:srgbClr val="002060"/>
                </a:solidFill>
                <a:latin typeface="Times New Roman"/>
                <a:ea typeface="华文细黑"/>
                <a:cs typeface="Times New Roman"/>
              </a:rPr>
              <a:t>材料</a:t>
            </a:r>
            <a:r>
              <a:rPr lang="zh-CN" altLang="zh-CN" sz="2800" kern="100">
                <a:solidFill>
                  <a:srgbClr val="002060"/>
                </a:solidFill>
                <a:latin typeface="Times New Roman"/>
                <a:ea typeface="华文细黑"/>
                <a:cs typeface="Times New Roman"/>
              </a:rPr>
              <a:t>未体现文化对人影响的深远持久特点，</a:t>
            </a:r>
            <a:r>
              <a:rPr lang="en-US" altLang="zh-CN" sz="2800" kern="100">
                <a:solidFill>
                  <a:srgbClr val="002060"/>
                </a:solidFill>
                <a:latin typeface="宋体" charset="-122"/>
                <a:ea typeface="华文细黑"/>
                <a:cs typeface="Times New Roman"/>
              </a:rPr>
              <a:t>③</a:t>
            </a:r>
            <a:r>
              <a:rPr lang="zh-CN" altLang="zh-CN" sz="2800" kern="100">
                <a:solidFill>
                  <a:srgbClr val="002060"/>
                </a:solidFill>
                <a:latin typeface="Times New Roman"/>
                <a:ea typeface="华文细黑"/>
                <a:cs typeface="Times New Roman"/>
              </a:rPr>
              <a:t>与题意不符。</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49902192"/>
      </p:ext>
    </p:extLst>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750" fill="hold" nodeType="with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750"/>
                                        <p:tgtEl>
                                          <p:spTgt spid="7">
                                            <p:txEl>
                                              <p:pRg st="0" end="0"/>
                                            </p:txEl>
                                          </p:spTgt>
                                        </p:tgtEl>
                                      </p:cBhvr>
                                    </p:animEffect>
                                  </p:childTnLst>
                                </p:cTn>
                              </p:par>
                            </p:childTnLst>
                          </p:cTn>
                        </p:par>
                        <p:par>
                          <p:cTn id="8" fill="hold" nodeType="afterGroup">
                            <p:stCondLst>
                              <p:cond delay="750"/>
                            </p:stCondLst>
                            <p:childTnLst>
                              <p:par>
                                <p:cTn id="9" presetID="3" presetClass="entr" presetSubtype="10" dur="750" fill="hold" nodeType="afterEffect">
                                  <p:stCondLst>
                                    <p:cond delay="750"/>
                                  </p:stCondLst>
                                  <p:childTnLst>
                                    <p:set>
                                      <p:cBhvr>
                                        <p:cTn id="10" dur="1" fill="hold">
                                          <p:stCondLst>
                                            <p:cond delay="0"/>
                                          </p:stCondLst>
                                        </p:cTn>
                                        <p:tgtEl>
                                          <p:spTgt spid="7">
                                            <p:txEl>
                                              <p:pRg st="1" end="1"/>
                                            </p:txEl>
                                          </p:spTgt>
                                        </p:tgtEl>
                                        <p:attrNameLst>
                                          <p:attrName>style.visibility</p:attrName>
                                        </p:attrNameLst>
                                      </p:cBhvr>
                                      <p:to>
                                        <p:strVal val="visible"/>
                                      </p:to>
                                    </p:set>
                                    <p:animEffect transition="in" filter="blinds(horizontal)">
                                      <p:cBhvr>
                                        <p:cTn id="11" dur="750"/>
                                        <p:tgtEl>
                                          <p:spTgt spid="7">
                                            <p:txEl>
                                              <p:pRg st="1" end="1"/>
                                            </p:txEl>
                                          </p:spTgt>
                                        </p:tgtEl>
                                      </p:cBhvr>
                                    </p:animEffect>
                                  </p:childTnLst>
                                </p:cTn>
                              </p:par>
                            </p:childTnLst>
                          </p:cTn>
                        </p:par>
                        <p:par>
                          <p:cTn id="12" fill="hold" nodeType="afterGroup">
                            <p:stCondLst>
                              <p:cond delay="2250"/>
                            </p:stCondLst>
                            <p:childTnLst>
                              <p:par>
                                <p:cTn id="13" presetID="3" presetClass="entr" presetSubtype="10" dur="750" fill="hold" nodeType="afterEffect">
                                  <p:stCondLst>
                                    <p:cond delay="150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blinds(horizontal)">
                                      <p:cBhvr>
                                        <p:cTn id="15" dur="750"/>
                                        <p:tgtEl>
                                          <p:spTgt spid="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346089" y="909514"/>
            <a:ext cx="11461972" cy="464740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预测</a:t>
            </a:r>
            <a:r>
              <a:rPr lang="en-US" altLang="zh-CN" sz="2800" b="1" kern="100">
                <a:solidFill>
                  <a:srgbClr val="0000FF"/>
                </a:solidFill>
                <a:latin typeface="Times New Roman"/>
                <a:ea typeface="华文细黑"/>
                <a:cs typeface="Courier New"/>
              </a:rPr>
              <a:t>3</a:t>
            </a:r>
            <a:r>
              <a:rPr lang="zh-CN" altLang="zh-CN" sz="2800" b="1" kern="100">
                <a:solidFill>
                  <a:srgbClr val="0000FF"/>
                </a:solidFill>
                <a:latin typeface="Times New Roman"/>
                <a:ea typeface="华文细黑"/>
                <a:cs typeface="Times New Roman"/>
              </a:rPr>
              <a:t>　</a:t>
            </a:r>
            <a:r>
              <a:rPr lang="zh-CN" altLang="zh-CN" sz="2800" kern="100">
                <a:latin typeface="Times New Roman"/>
                <a:ea typeface="华文细黑"/>
                <a:cs typeface="Times New Roman"/>
              </a:rPr>
              <a:t>广场是国人休憩和娱乐的场所。茶余饭后，人们置身于广场之中，或欣赏、或瞻仰、</a:t>
            </a:r>
            <a:r>
              <a:rPr lang="zh-CN" altLang="zh-CN" sz="2800" kern="100" spc="20">
                <a:latin typeface="Times New Roman"/>
                <a:ea typeface="华文细黑"/>
                <a:cs typeface="Times New Roman"/>
              </a:rPr>
              <a:t>或纳凉、或表演，广场常常让人在不知不觉中感受到浓浓的文化味道。广场的文化功能</a:t>
            </a:r>
            <a:r>
              <a:rPr lang="zh-CN" altLang="zh-CN" sz="2800" kern="100" spc="20" smtClean="0">
                <a:latin typeface="Times New Roman"/>
                <a:ea typeface="华文细黑"/>
                <a:cs typeface="Times New Roman"/>
              </a:rPr>
              <a:t>说明</a:t>
            </a:r>
            <a:endParaRPr lang="zh-CN" altLang="zh-CN" sz="1050" kern="100">
              <a:latin typeface="宋体" charset="-122"/>
              <a:cs typeface="Courier New"/>
            </a:endParaRPr>
          </a:p>
          <a:p>
            <a:pPr algn="just">
              <a:lnSpc>
                <a:spcPct val="150000"/>
              </a:lnSpc>
              <a:spcAft>
                <a:spcPct val="0"/>
              </a:spcAft>
            </a:pPr>
            <a:r>
              <a:rPr lang="en-US" altLang="zh-CN" sz="2800" kern="100">
                <a:latin typeface="宋体" charset="-122"/>
                <a:ea typeface="华文细黑"/>
                <a:cs typeface="Times New Roman"/>
              </a:rPr>
              <a:t>①</a:t>
            </a:r>
            <a:r>
              <a:rPr lang="zh-CN" altLang="zh-CN" sz="2800" kern="100">
                <a:latin typeface="Times New Roman"/>
                <a:ea typeface="华文细黑"/>
                <a:cs typeface="Times New Roman"/>
              </a:rPr>
              <a:t>人们的精神活动离不开物质活动　</a:t>
            </a:r>
            <a:r>
              <a:rPr lang="en-US" altLang="zh-CN" sz="2800" kern="100">
                <a:latin typeface="宋体" charset="-122"/>
                <a:ea typeface="华文细黑"/>
                <a:cs typeface="Times New Roman"/>
              </a:rPr>
              <a:t>②</a:t>
            </a:r>
            <a:r>
              <a:rPr lang="zh-CN" altLang="zh-CN" sz="2800" kern="100">
                <a:latin typeface="Times New Roman"/>
                <a:ea typeface="华文细黑"/>
                <a:cs typeface="Times New Roman"/>
              </a:rPr>
              <a:t>人们接受文化的影响往往是被动的　</a:t>
            </a:r>
            <a:r>
              <a:rPr lang="en-US" altLang="zh-CN" sz="2800" kern="100">
                <a:latin typeface="宋体" charset="-122"/>
                <a:ea typeface="华文细黑"/>
                <a:cs typeface="Times New Roman"/>
              </a:rPr>
              <a:t>③</a:t>
            </a:r>
            <a:r>
              <a:rPr lang="zh-CN" altLang="zh-CN" sz="2800" kern="100">
                <a:latin typeface="Times New Roman"/>
                <a:ea typeface="华文细黑"/>
                <a:cs typeface="Times New Roman"/>
              </a:rPr>
              <a:t>一方水土，一方文化　</a:t>
            </a:r>
            <a:r>
              <a:rPr lang="en-US" altLang="zh-CN" sz="2800" kern="100">
                <a:latin typeface="宋体" charset="-122"/>
                <a:ea typeface="华文细黑"/>
                <a:cs typeface="Times New Roman"/>
              </a:rPr>
              <a:t>④</a:t>
            </a:r>
            <a:r>
              <a:rPr lang="zh-CN" altLang="zh-CN" sz="2800" kern="100">
                <a:latin typeface="Times New Roman"/>
                <a:ea typeface="华文细黑"/>
                <a:cs typeface="Times New Roman"/>
              </a:rPr>
              <a:t>文化对人具有潜移默化的影响</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A.</a:t>
            </a:r>
            <a:r>
              <a:rPr lang="en-US" altLang="zh-CN" sz="2800" kern="100">
                <a:latin typeface="宋体" charset="-122"/>
                <a:ea typeface="华文细黑"/>
                <a:cs typeface="Times New Roman"/>
              </a:rPr>
              <a:t>①②</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B</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①④</a:t>
            </a:r>
            <a:r>
              <a:rPr lang="en-US" altLang="zh-CN" sz="2800" kern="100">
                <a:latin typeface="Times New Roman"/>
                <a:ea typeface="华文细黑"/>
                <a:cs typeface="Courier New"/>
              </a:rPr>
              <a:t>  </a:t>
            </a:r>
            <a:endParaRPr lang="en-US" altLang="zh-CN" sz="2800" kern="100" smtClean="0">
              <a:latin typeface="Times New Roman"/>
              <a:ea typeface="华文细黑"/>
              <a:cs typeface="Courier New"/>
            </a:endParaRPr>
          </a:p>
          <a:p>
            <a:pPr algn="just">
              <a:lnSpc>
                <a:spcPct val="150000"/>
              </a:lnSpc>
              <a:spcAft>
                <a:spcPct val="0"/>
              </a:spcAft>
            </a:pPr>
            <a:r>
              <a:rPr lang="en-US" altLang="zh-CN" sz="2800" kern="100" smtClean="0">
                <a:latin typeface="Times New Roman"/>
                <a:ea typeface="华文细黑"/>
                <a:cs typeface="Courier New"/>
              </a:rPr>
              <a:t>C</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②③</a:t>
            </a:r>
            <a:r>
              <a:rPr lang="en-US" altLang="zh-CN" sz="2800" kern="100">
                <a:latin typeface="Times New Roman"/>
                <a:ea typeface="华文细黑"/>
                <a:cs typeface="Courier New"/>
              </a:rPr>
              <a:t>  </a:t>
            </a:r>
            <a:r>
              <a:rPr lang="en-US" altLang="zh-CN" sz="2800" kern="100" smtClean="0">
                <a:latin typeface="Times New Roman"/>
                <a:ea typeface="华文细黑"/>
                <a:cs typeface="Courier New"/>
              </a:rPr>
              <a:t>				D</a:t>
            </a:r>
            <a:r>
              <a:rPr lang="en-US" altLang="zh-CN" sz="2800" kern="100">
                <a:latin typeface="Times New Roman"/>
                <a:ea typeface="华文细黑"/>
                <a:cs typeface="Courier New"/>
              </a:rPr>
              <a:t>.</a:t>
            </a:r>
            <a:r>
              <a:rPr lang="en-US" altLang="zh-CN" sz="2800" kern="100">
                <a:latin typeface="宋体" charset="-122"/>
                <a:ea typeface="华文细黑"/>
                <a:cs typeface="Times New Roman"/>
              </a:rPr>
              <a:t>③④</a:t>
            </a:r>
            <a:endParaRPr lang="zh-CN" altLang="zh-CN" sz="1050" kern="100">
              <a:effectLst/>
              <a:latin typeface="宋体" charset="-122"/>
              <a:cs typeface="Courier New"/>
            </a:endParaRPr>
          </a:p>
        </p:txBody>
      </p:sp>
      <p:sp>
        <p:nvSpPr>
          <p:cNvPr id="24" name="TextBox 23"/>
          <p:cNvSpPr txBox="1"/>
          <p:nvPr/>
        </p:nvSpPr>
        <p:spPr>
          <a:xfrm>
            <a:off x="5096619" y="4149874"/>
            <a:ext cx="740603"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smtClean="0">
                <a:solidFill>
                  <a:srgbClr val="C00000"/>
                </a:solidFill>
                <a:latin typeface="华文细黑" pitchFamily="2" charset="-122"/>
                <a:ea typeface="华文细黑" pitchFamily="2" charset="-122"/>
              </a:rPr>
              <a:t>√</a:t>
            </a:r>
            <a:endParaRPr lang="zh-CN" altLang="en-US" sz="4500" b="1">
              <a:solidFill>
                <a:srgbClr val="C00000"/>
              </a:solidFill>
              <a:latin typeface="华文细黑" pitchFamily="2" charset="-122"/>
              <a:ea typeface="华文细黑" pitchFamily="2" charset="-122"/>
            </a:endParaRPr>
          </a:p>
        </p:txBody>
      </p:sp>
      <p:sp>
        <p:nvSpPr>
          <p:cNvPr id="25" name="TextBox 2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400" smtClean="0">
                <a:solidFill>
                  <a:srgbClr val="000000"/>
                </a:solidFill>
                <a:latin typeface="+mj-ea"/>
                <a:ea typeface="+mj-ea"/>
                <a:cs typeface="Times New Roman" panose="02020603050405020304" pitchFamily="18" charset="0"/>
              </a:rPr>
              <a:t>答案</a:t>
            </a:r>
          </a:p>
        </p:txBody>
      </p:sp>
      <p:sp>
        <p:nvSpPr>
          <p:cNvPr id="26" name="TextBox 25"/>
          <p:cNvSpPr txBox="1"/>
          <p:nvPr/>
        </p:nvSpPr>
        <p:spPr>
          <a:xfrm>
            <a:off x="1011734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srgbClr val="000000"/>
                </a:solidFill>
                <a:latin typeface="+mj-ea"/>
                <a:ea typeface="+mj-ea"/>
                <a:cs typeface="Times New Roman" panose="02020603050405020304" pitchFamily="18" charset="0"/>
              </a:rPr>
              <a:t>解析</a:t>
            </a:r>
            <a:endParaRPr lang="zh-CN" altLang="en-US">
              <a:solidFill>
                <a:srgbClr val="000000"/>
              </a:solidFill>
              <a:latin typeface="+mj-ea"/>
              <a:ea typeface="+mj-ea"/>
              <a:cs typeface="Times New Roman" panose="02020603050405020304" pitchFamily="18" charset="0"/>
            </a:endParaRPr>
          </a:p>
        </p:txBody>
      </p:sp>
    </p:spTree>
    <p:extLst>
      <p:ext uri="{BB962C8B-B14F-4D97-AF65-F5344CB8AC3E}">
        <p14:creationId xmlns:p14="http://schemas.microsoft.com/office/powerpoint/2010/main" xmlns="" val="2540921400"/>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blinds(horizontal)">
                                      <p:cBhvr>
                                        <p:cTn id="7" dur="500"/>
                                        <p:tgtEl>
                                          <p:spTgt spid="2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0" presetClass="exit" presetSubtype="0" dur="500" fill="hold" grpId="0" nodeType="clickEffect">
                                  <p:stCondLst>
                                    <p:cond delay="0"/>
                                  </p:stCondLst>
                                  <p:childTnLst>
                                    <p:animEffect transition="out" filter="fade">
                                      <p:cBhvr>
                                        <p:cTn id="11" dur="500"/>
                                        <p:tgtEl>
                                          <p:spTgt spid="24"/>
                                        </p:tgtEl>
                                      </p:cBhvr>
                                    </p:animEffect>
                                    <p:set>
                                      <p:cBhvr>
                                        <p:cTn id="12" dur="1" fill="hold">
                                          <p:stCondLst>
                                            <p:cond delay="499"/>
                                          </p:stCondLst>
                                        </p:cTn>
                                        <p:tgtEl>
                                          <p:spTgt spid="24"/>
                                        </p:tgtEl>
                                        <p:attrNameLst>
                                          <p:attrName>style.visibility</p:attrName>
                                        </p:attrNameLst>
                                      </p:cBhvr>
                                      <p:to>
                                        <p:strVal val="hidden"/>
                                      </p:to>
                                    </p:set>
                                  </p:childTnLst>
                                </p:cTn>
                              </p:par>
                            </p:childTnLst>
                          </p:cTn>
                        </p:par>
                      </p:childTnLst>
                    </p:cTn>
                  </p:par>
                </p:childTnLst>
              </p:cTn>
              <p:nextCondLst>
                <p:cond evt="onClick" delay="0">
                  <p:tgtEl>
                    <p:spTgt spid="25"/>
                  </p:tgtEl>
                </p:cond>
              </p:nextCondLst>
            </p:seq>
          </p:childTnLst>
        </p:cTn>
      </p:par>
    </p:tnLst>
    <p:bldLst>
      <p:bldP spid="24" grpId="0"/>
      <p:bldP spid="24" grpId="1"/>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0">
  <p:cSld name="">
    <p:bg>
      <p:bgPr>
        <a:blipFill>
          <a:blip r:embed="rId2"/>
          <a:stretch>
            <a:fillRect/>
          </a:stretch>
        </a:blipFill>
      </p:bgPr>
    </p:bg>
    <p:spTree>
      <p:nvGrpSpPr>
        <p:cNvPr id="1" name=""/>
        <p:cNvGrpSpPr/>
        <p:nvPr/>
      </p:nvGrpSpPr>
      <p:grpSpPr>
        <a:xfrm>
          <a:off x="0" y="0"/>
          <a:ext cx="0" cy="0"/>
        </a:xfrm>
      </p:grpSpPr>
      <p:sp>
        <p:nvSpPr>
          <p:cNvPr id="8" name="矩形 7"/>
          <p:cNvSpPr/>
          <p:nvPr/>
        </p:nvSpPr>
        <p:spPr>
          <a:xfrm>
            <a:off x="447489" y="1019995"/>
            <a:ext cx="11236126" cy="400107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smtClean="0">
                <a:solidFill>
                  <a:srgbClr val="0000FF"/>
                </a:solidFill>
                <a:latin typeface="Times New Roman"/>
                <a:ea typeface="华文细黑"/>
                <a:cs typeface="Times New Roman"/>
              </a:rPr>
              <a:t>解析　</a:t>
            </a:r>
            <a:r>
              <a:rPr lang="zh-CN" altLang="zh-CN" sz="2800" kern="100">
                <a:solidFill>
                  <a:srgbClr val="002060"/>
                </a:solidFill>
                <a:latin typeface="Times New Roman"/>
                <a:ea typeface="华文细黑"/>
                <a:cs typeface="Times New Roman"/>
              </a:rPr>
              <a:t>广场的文化功能说明，人们的精神活动离不开物质活动，</a:t>
            </a:r>
            <a:r>
              <a:rPr lang="en-US" altLang="zh-CN" sz="2800" kern="100">
                <a:solidFill>
                  <a:srgbClr val="002060"/>
                </a:solidFill>
                <a:latin typeface="宋体" charset="-122"/>
                <a:ea typeface="华文细黑"/>
                <a:cs typeface="Times New Roman"/>
              </a:rPr>
              <a:t>①</a:t>
            </a:r>
            <a:r>
              <a:rPr lang="zh-CN" altLang="zh-CN" sz="2800" kern="100">
                <a:solidFill>
                  <a:srgbClr val="002060"/>
                </a:solidFill>
                <a:latin typeface="Times New Roman"/>
                <a:ea typeface="华文细黑"/>
                <a:cs typeface="Times New Roman"/>
              </a:rPr>
              <a:t>正确且符合题意</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zh-CN" altLang="zh-CN" sz="2800" kern="100" smtClean="0">
                <a:solidFill>
                  <a:srgbClr val="002060"/>
                </a:solidFill>
                <a:latin typeface="Times New Roman"/>
                <a:ea typeface="华文细黑"/>
                <a:cs typeface="Times New Roman"/>
              </a:rPr>
              <a:t>广场</a:t>
            </a:r>
            <a:r>
              <a:rPr lang="zh-CN" altLang="zh-CN" sz="2800" kern="100">
                <a:solidFill>
                  <a:srgbClr val="002060"/>
                </a:solidFill>
                <a:latin typeface="Times New Roman"/>
                <a:ea typeface="华文细黑"/>
                <a:cs typeface="Times New Roman"/>
              </a:rPr>
              <a:t>常常让人在不知不觉中感受到浓浓的文化味道，表明文化对人具有潜移默化的影响，</a:t>
            </a:r>
            <a:r>
              <a:rPr lang="en-US" altLang="zh-CN" sz="2800" kern="100">
                <a:solidFill>
                  <a:srgbClr val="002060"/>
                </a:solidFill>
                <a:latin typeface="宋体" charset="-122"/>
                <a:ea typeface="华文细黑"/>
                <a:cs typeface="Times New Roman"/>
              </a:rPr>
              <a:t>④</a:t>
            </a:r>
            <a:r>
              <a:rPr lang="zh-CN" altLang="zh-CN" sz="2800" kern="100">
                <a:solidFill>
                  <a:srgbClr val="002060"/>
                </a:solidFill>
                <a:latin typeface="Times New Roman"/>
                <a:ea typeface="华文细黑"/>
                <a:cs typeface="Times New Roman"/>
              </a:rPr>
              <a:t>正确且符合题意</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zh-CN" altLang="zh-CN" sz="2800" kern="100" smtClean="0">
                <a:solidFill>
                  <a:srgbClr val="002060"/>
                </a:solidFill>
                <a:latin typeface="Times New Roman"/>
                <a:ea typeface="华文细黑"/>
                <a:cs typeface="Times New Roman"/>
              </a:rPr>
              <a:t>人们</a:t>
            </a:r>
            <a:r>
              <a:rPr lang="zh-CN" altLang="zh-CN" sz="2800" kern="100">
                <a:solidFill>
                  <a:srgbClr val="002060"/>
                </a:solidFill>
                <a:latin typeface="Times New Roman"/>
                <a:ea typeface="华文细黑"/>
                <a:cs typeface="Times New Roman"/>
              </a:rPr>
              <a:t>接受文化的影响往往不是被动的，</a:t>
            </a:r>
            <a:r>
              <a:rPr lang="en-US" altLang="zh-CN" sz="2800" kern="100">
                <a:solidFill>
                  <a:srgbClr val="002060"/>
                </a:solidFill>
                <a:latin typeface="宋体" charset="-122"/>
                <a:ea typeface="华文细黑"/>
                <a:cs typeface="Times New Roman"/>
              </a:rPr>
              <a:t>②</a:t>
            </a:r>
            <a:r>
              <a:rPr lang="zh-CN" altLang="zh-CN" sz="2800" kern="100">
                <a:solidFill>
                  <a:srgbClr val="002060"/>
                </a:solidFill>
                <a:latin typeface="Times New Roman"/>
                <a:ea typeface="华文细黑"/>
                <a:cs typeface="Times New Roman"/>
              </a:rPr>
              <a:t>说法错误</a:t>
            </a:r>
            <a:r>
              <a:rPr lang="zh-CN" altLang="zh-CN" sz="2800" kern="100" smtClean="0">
                <a:solidFill>
                  <a:srgbClr val="002060"/>
                </a:solidFill>
                <a:latin typeface="Times New Roman"/>
                <a:ea typeface="华文细黑"/>
                <a:cs typeface="Times New Roman"/>
              </a:rPr>
              <a:t>；</a:t>
            </a:r>
            <a:endParaRPr lang="en-US" altLang="zh-CN" sz="2800" kern="100" smtClean="0">
              <a:solidFill>
                <a:srgbClr val="002060"/>
              </a:solidFill>
              <a:latin typeface="Times New Roman"/>
              <a:ea typeface="华文细黑"/>
              <a:cs typeface="Times New Roman"/>
            </a:endParaRPr>
          </a:p>
          <a:p>
            <a:pPr algn="just">
              <a:lnSpc>
                <a:spcPct val="150000"/>
              </a:lnSpc>
              <a:spcAft>
                <a:spcPct val="0"/>
              </a:spcAft>
            </a:pPr>
            <a:r>
              <a:rPr lang="en-US" altLang="zh-CN" sz="2800" kern="100" smtClean="0">
                <a:solidFill>
                  <a:srgbClr val="002060"/>
                </a:solidFill>
                <a:latin typeface="宋体" charset="-122"/>
                <a:ea typeface="华文细黑"/>
                <a:cs typeface="Times New Roman"/>
              </a:rPr>
              <a:t>③</a:t>
            </a:r>
            <a:r>
              <a:rPr lang="zh-CN" altLang="zh-CN" sz="2800" kern="100">
                <a:solidFill>
                  <a:srgbClr val="002060"/>
                </a:solidFill>
                <a:latin typeface="Times New Roman"/>
                <a:ea typeface="华文细黑"/>
                <a:cs typeface="Times New Roman"/>
              </a:rPr>
              <a:t>在材料中未涉及，应排除。</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401176672"/>
      </p:ext>
    </p:extLst>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750" fill="hold" nodeType="with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750"/>
                                        <p:tgtEl>
                                          <p:spTgt spid="8">
                                            <p:txEl>
                                              <p:pRg st="0" end="0"/>
                                            </p:txEl>
                                          </p:spTgt>
                                        </p:tgtEl>
                                      </p:cBhvr>
                                    </p:animEffect>
                                  </p:childTnLst>
                                </p:cTn>
                              </p:par>
                            </p:childTnLst>
                          </p:cTn>
                        </p:par>
                        <p:par>
                          <p:cTn id="8" fill="hold" nodeType="afterGroup">
                            <p:stCondLst>
                              <p:cond delay="750"/>
                            </p:stCondLst>
                            <p:childTnLst>
                              <p:par>
                                <p:cTn id="9" presetID="3" presetClass="entr" presetSubtype="10" dur="750" fill="hold" nodeType="afterEffect">
                                  <p:stCondLst>
                                    <p:cond delay="750"/>
                                  </p:stCondLst>
                                  <p:childTnLst>
                                    <p:set>
                                      <p:cBhvr>
                                        <p:cTn id="10" dur="1" fill="hold">
                                          <p:stCondLst>
                                            <p:cond delay="0"/>
                                          </p:stCondLst>
                                        </p:cTn>
                                        <p:tgtEl>
                                          <p:spTgt spid="8">
                                            <p:txEl>
                                              <p:pRg st="1" end="1"/>
                                            </p:txEl>
                                          </p:spTgt>
                                        </p:tgtEl>
                                        <p:attrNameLst>
                                          <p:attrName>style.visibility</p:attrName>
                                        </p:attrNameLst>
                                      </p:cBhvr>
                                      <p:to>
                                        <p:strVal val="visible"/>
                                      </p:to>
                                    </p:set>
                                    <p:animEffect transition="in" filter="blinds(horizontal)">
                                      <p:cBhvr>
                                        <p:cTn id="11" dur="750"/>
                                        <p:tgtEl>
                                          <p:spTgt spid="8">
                                            <p:txEl>
                                              <p:pRg st="1" end="1"/>
                                            </p:txEl>
                                          </p:spTgt>
                                        </p:tgtEl>
                                      </p:cBhvr>
                                    </p:animEffect>
                                  </p:childTnLst>
                                </p:cTn>
                              </p:par>
                            </p:childTnLst>
                          </p:cTn>
                        </p:par>
                        <p:par>
                          <p:cTn id="12" fill="hold" nodeType="afterGroup">
                            <p:stCondLst>
                              <p:cond delay="2250"/>
                            </p:stCondLst>
                            <p:childTnLst>
                              <p:par>
                                <p:cTn id="13" presetID="3" presetClass="entr" presetSubtype="10" dur="750" fill="hold" nodeType="afterEffect">
                                  <p:stCondLst>
                                    <p:cond delay="1500"/>
                                  </p:stCondLst>
                                  <p:childTnLst>
                                    <p:set>
                                      <p:cBhvr>
                                        <p:cTn id="14" dur="1" fill="hold">
                                          <p:stCondLst>
                                            <p:cond delay="0"/>
                                          </p:stCondLst>
                                        </p:cTn>
                                        <p:tgtEl>
                                          <p:spTgt spid="8">
                                            <p:txEl>
                                              <p:pRg st="2" end="2"/>
                                            </p:txEl>
                                          </p:spTgt>
                                        </p:tgtEl>
                                        <p:attrNameLst>
                                          <p:attrName>style.visibility</p:attrName>
                                        </p:attrNameLst>
                                      </p:cBhvr>
                                      <p:to>
                                        <p:strVal val="visible"/>
                                      </p:to>
                                    </p:set>
                                    <p:animEffect transition="in" filter="blinds(horizontal)">
                                      <p:cBhvr>
                                        <p:cTn id="15" dur="750"/>
                                        <p:tgtEl>
                                          <p:spTgt spid="8">
                                            <p:txEl>
                                              <p:pRg st="2" end="2"/>
                                            </p:txEl>
                                          </p:spTgt>
                                        </p:tgtEl>
                                      </p:cBhvr>
                                    </p:animEffect>
                                  </p:childTnLst>
                                </p:cTn>
                              </p:par>
                            </p:childTnLst>
                          </p:cTn>
                        </p:par>
                        <p:par>
                          <p:cTn id="16" fill="hold" nodeType="afterGroup">
                            <p:stCondLst>
                              <p:cond delay="4500"/>
                            </p:stCondLst>
                            <p:childTnLst>
                              <p:par>
                                <p:cTn id="17" presetID="3" presetClass="entr" presetSubtype="10" dur="750" fill="hold" nodeType="afterEffect">
                                  <p:stCondLst>
                                    <p:cond delay="2250"/>
                                  </p:stCondLst>
                                  <p:childTnLst>
                                    <p:set>
                                      <p:cBhvr>
                                        <p:cTn id="18" dur="1" fill="hold">
                                          <p:stCondLst>
                                            <p:cond delay="0"/>
                                          </p:stCondLst>
                                        </p:cTn>
                                        <p:tgtEl>
                                          <p:spTgt spid="8">
                                            <p:txEl>
                                              <p:pRg st="3" end="3"/>
                                            </p:txEl>
                                          </p:spTgt>
                                        </p:tgtEl>
                                        <p:attrNameLst>
                                          <p:attrName>style.visibility</p:attrName>
                                        </p:attrNameLst>
                                      </p:cBhvr>
                                      <p:to>
                                        <p:strVal val="visible"/>
                                      </p:to>
                                    </p:set>
                                    <p:animEffect transition="in" filter="blinds(horizontal)">
                                      <p:cBhvr>
                                        <p:cTn id="19" dur="75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459012" y="1165752"/>
            <a:ext cx="11236126" cy="197949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潜移默化</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强调的是文化对人影响的无形性和非强制性；</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深远持久</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强调的是文化对人影响的持续性和稳定性；前者更强调影响的方式，后者更强调影响的时效性。</a:t>
            </a:r>
            <a:endParaRPr lang="zh-CN" altLang="zh-CN" sz="1050" kern="100">
              <a:effectLst/>
              <a:latin typeface="宋体" charset="-122"/>
              <a:cs typeface="Courier New"/>
            </a:endParaRPr>
          </a:p>
        </p:txBody>
      </p:sp>
      <p:sp>
        <p:nvSpPr>
          <p:cNvPr id="7" name="矩形 6"/>
          <p:cNvSpPr/>
          <p:nvPr/>
        </p:nvSpPr>
        <p:spPr>
          <a:xfrm>
            <a:off x="0" y="379332"/>
            <a:ext cx="1944268" cy="432056"/>
          </a:xfrm>
          <a:prstGeom prst="rect">
            <a:avLst/>
          </a:prstGeom>
          <a:solidFill>
            <a:srgbClr val="36B2E6"/>
          </a:solidFill>
          <a:ln>
            <a:solidFill>
              <a:schemeClr val="bg1"/>
            </a:solidFill>
          </a:ln>
        </p:spPr>
        <p:style>
          <a:lnRef idx="1">
            <a:schemeClr val="accent3"/>
          </a:lnRef>
          <a:fillRef idx="3">
            <a:schemeClr val="accent3"/>
          </a:fillRef>
          <a:effectRef idx="2">
            <a:schemeClr val="accent3"/>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r>
              <a:rPr lang="zh-CN" altLang="en-US">
                <a:solidFill>
                  <a:srgbClr val="000000"/>
                </a:solidFill>
                <a:latin typeface="微软雅黑" pitchFamily="34" charset="-122"/>
                <a:ea typeface="微软雅黑" pitchFamily="34" charset="-122"/>
              </a:rPr>
              <a:t>方法点拨</a:t>
            </a:r>
          </a:p>
        </p:txBody>
      </p:sp>
    </p:spTree>
    <p:extLst>
      <p:ext uri="{BB962C8B-B14F-4D97-AF65-F5344CB8AC3E}">
        <p14:creationId xmlns:p14="http://schemas.microsoft.com/office/powerpoint/2010/main" xmlns="" val="3695458199"/>
      </p:ext>
    </p:ext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97596" y="98660"/>
            <a:ext cx="11927375" cy="6686935"/>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40000"/>
              </a:lnSpc>
              <a:spcAft>
                <a:spcPct val="0"/>
              </a:spcAft>
            </a:pPr>
            <a:r>
              <a:rPr lang="zh-CN" altLang="zh-CN" sz="2800" b="1" kern="100">
                <a:solidFill>
                  <a:srgbClr val="0000FF"/>
                </a:solidFill>
                <a:latin typeface="Times New Roman"/>
                <a:ea typeface="华文细黑"/>
                <a:cs typeface="Times New Roman"/>
              </a:rPr>
              <a:t>题型四　主观题对文化的社会作用的考查</a:t>
            </a:r>
            <a:endParaRPr lang="zh-CN" altLang="zh-CN" sz="1050" kern="100">
              <a:latin typeface="宋体" charset="-122"/>
              <a:cs typeface="Courier New"/>
            </a:endParaRPr>
          </a:p>
          <a:p>
            <a:pPr algn="just">
              <a:lnSpc>
                <a:spcPct val="140000"/>
              </a:lnSpc>
              <a:spcAft>
                <a:spcPct val="0"/>
              </a:spcAft>
            </a:pPr>
            <a:r>
              <a:rPr lang="zh-CN" altLang="zh-CN" sz="2800" b="1" kern="100" spc="-100">
                <a:solidFill>
                  <a:srgbClr val="0000FF"/>
                </a:solidFill>
                <a:latin typeface="Times New Roman"/>
                <a:ea typeface="华文细黑"/>
                <a:cs typeface="Times New Roman"/>
              </a:rPr>
              <a:t>典例</a:t>
            </a:r>
            <a:r>
              <a:rPr lang="en-US" altLang="zh-CN" sz="2800" b="1" kern="100" spc="-100">
                <a:solidFill>
                  <a:srgbClr val="0000FF"/>
                </a:solidFill>
                <a:latin typeface="Times New Roman"/>
                <a:ea typeface="华文细黑"/>
                <a:cs typeface="Courier New"/>
              </a:rPr>
              <a:t>4</a:t>
            </a:r>
            <a:r>
              <a:rPr lang="zh-CN" altLang="zh-CN" sz="2800" b="1" kern="100" spc="-100">
                <a:solidFill>
                  <a:srgbClr val="0000FF"/>
                </a:solidFill>
                <a:latin typeface="Times New Roman"/>
                <a:ea typeface="华文细黑"/>
                <a:cs typeface="Times New Roman"/>
              </a:rPr>
              <a:t>　</a:t>
            </a:r>
            <a:r>
              <a:rPr lang="en-US" altLang="zh-CN" sz="2800" kern="100" spc="-100">
                <a:latin typeface="Times New Roman"/>
                <a:ea typeface="华文细黑"/>
                <a:cs typeface="Courier New"/>
              </a:rPr>
              <a:t>(2018·</a:t>
            </a:r>
            <a:r>
              <a:rPr lang="zh-CN" altLang="zh-CN" sz="2800" kern="100" spc="-100">
                <a:latin typeface="Times New Roman"/>
                <a:ea typeface="华文细黑"/>
                <a:cs typeface="Times New Roman"/>
              </a:rPr>
              <a:t>全国</a:t>
            </a:r>
            <a:r>
              <a:rPr lang="en-US" altLang="zh-CN" sz="2800" kern="100" spc="-100">
                <a:latin typeface="宋体" charset="-122"/>
                <a:ea typeface="华文细黑"/>
                <a:cs typeface="Times New Roman"/>
              </a:rPr>
              <a:t>Ⅰ</a:t>
            </a:r>
            <a:r>
              <a:rPr lang="zh-CN" altLang="zh-CN" sz="2800" kern="100" spc="-100">
                <a:latin typeface="Times New Roman"/>
                <a:ea typeface="华文细黑"/>
                <a:cs typeface="Times New Roman"/>
              </a:rPr>
              <a:t>，节选</a:t>
            </a:r>
            <a:r>
              <a:rPr lang="en-US" altLang="zh-CN" sz="2800" kern="100" spc="-100">
                <a:latin typeface="Times New Roman"/>
                <a:ea typeface="华文细黑"/>
                <a:cs typeface="Courier New"/>
              </a:rPr>
              <a:t>)</a:t>
            </a:r>
            <a:r>
              <a:rPr lang="zh-CN" altLang="zh-CN" sz="2800" kern="100" spc="-100">
                <a:latin typeface="Times New Roman"/>
                <a:ea typeface="华文细黑"/>
                <a:cs typeface="Times New Roman"/>
              </a:rPr>
              <a:t>为发展农村生产力，满足广大农民摆脱贫困、过上富裕生活的期盼，党中央先后出台了一系列关于农业改革发展的文件，如</a:t>
            </a:r>
            <a:r>
              <a:rPr lang="en-US" altLang="zh-CN" sz="2800" kern="100" spc="-100">
                <a:latin typeface="Times New Roman"/>
                <a:ea typeface="华文细黑"/>
                <a:cs typeface="Courier New"/>
              </a:rPr>
              <a:t>1982</a:t>
            </a:r>
            <a:r>
              <a:rPr lang="zh-CN" altLang="zh-CN" sz="2800" kern="100" spc="-100">
                <a:latin typeface="Times New Roman"/>
                <a:ea typeface="华文细黑"/>
                <a:cs typeface="Times New Roman"/>
              </a:rPr>
              <a:t>年发布《全国农村工作会议纪要》，明确肯定</a:t>
            </a:r>
            <a:r>
              <a:rPr lang="en-US" altLang="zh-CN" sz="2800" kern="100" spc="-100">
                <a:latin typeface="宋体" charset="-122"/>
                <a:ea typeface="华文细黑"/>
                <a:cs typeface="Times New Roman"/>
              </a:rPr>
              <a:t>“</a:t>
            </a:r>
            <a:r>
              <a:rPr lang="zh-CN" altLang="zh-CN" sz="2800" kern="100" spc="-100">
                <a:latin typeface="Times New Roman"/>
                <a:ea typeface="华文细黑"/>
                <a:cs typeface="Times New Roman"/>
              </a:rPr>
              <a:t>包干到户</a:t>
            </a:r>
            <a:r>
              <a:rPr lang="en-US" altLang="zh-CN" sz="2800" kern="100" spc="-100">
                <a:latin typeface="宋体" charset="-122"/>
                <a:ea typeface="华文细黑"/>
                <a:cs typeface="Times New Roman"/>
              </a:rPr>
              <a:t>”</a:t>
            </a:r>
            <a:r>
              <a:rPr lang="zh-CN" altLang="zh-CN" sz="2800" kern="100" spc="-100">
                <a:latin typeface="Times New Roman"/>
                <a:ea typeface="华文细黑"/>
                <a:cs typeface="Times New Roman"/>
              </a:rPr>
              <a:t>等形式的责任制的社会主义性质；</a:t>
            </a:r>
            <a:r>
              <a:rPr lang="en-US" altLang="zh-CN" sz="2800" kern="100" spc="-100">
                <a:latin typeface="Times New Roman"/>
                <a:ea typeface="华文细黑"/>
                <a:cs typeface="Courier New"/>
              </a:rPr>
              <a:t>1991</a:t>
            </a:r>
            <a:r>
              <a:rPr lang="zh-CN" altLang="zh-CN" sz="2800" kern="100" spc="-100">
                <a:latin typeface="Times New Roman"/>
                <a:ea typeface="华文细黑"/>
                <a:cs typeface="Times New Roman"/>
              </a:rPr>
              <a:t>年颁发《中共中央关于进一步加强农业和农村工作的决定》，把以家庭联产承包经营为主的责任制和统分结合的双层经营体制确立为我国农村的一项基本经营制度；</a:t>
            </a:r>
            <a:r>
              <a:rPr lang="en-US" altLang="zh-CN" sz="2800" kern="100" spc="-100">
                <a:latin typeface="Times New Roman"/>
                <a:ea typeface="华文细黑"/>
                <a:cs typeface="Courier New"/>
              </a:rPr>
              <a:t>2016</a:t>
            </a:r>
            <a:r>
              <a:rPr lang="zh-CN" altLang="zh-CN" sz="2800" kern="100" spc="-100">
                <a:latin typeface="Times New Roman"/>
                <a:ea typeface="华文细黑"/>
                <a:cs typeface="Times New Roman"/>
              </a:rPr>
              <a:t>年制定《关于完善农村土地所有权承包权经营权分置办法的意见》，推进</a:t>
            </a:r>
            <a:r>
              <a:rPr lang="en-US" altLang="zh-CN" sz="2800" kern="100" spc="-100">
                <a:latin typeface="宋体" charset="-122"/>
                <a:ea typeface="华文细黑"/>
                <a:cs typeface="Times New Roman"/>
              </a:rPr>
              <a:t>“</a:t>
            </a:r>
            <a:r>
              <a:rPr lang="zh-CN" altLang="zh-CN" sz="2800" kern="100" spc="-100">
                <a:latin typeface="Times New Roman"/>
                <a:ea typeface="华文细黑"/>
                <a:cs typeface="Times New Roman"/>
              </a:rPr>
              <a:t>三权分置</a:t>
            </a:r>
            <a:r>
              <a:rPr lang="en-US" altLang="zh-CN" sz="2800" kern="100" spc="-100">
                <a:latin typeface="宋体" charset="-122"/>
                <a:ea typeface="华文细黑"/>
                <a:cs typeface="Times New Roman"/>
              </a:rPr>
              <a:t>”</a:t>
            </a:r>
            <a:r>
              <a:rPr lang="zh-CN" altLang="zh-CN" sz="2800" kern="100" spc="-100">
                <a:latin typeface="Times New Roman"/>
                <a:ea typeface="华文细黑"/>
                <a:cs typeface="Times New Roman"/>
              </a:rPr>
              <a:t>改革；</a:t>
            </a:r>
            <a:r>
              <a:rPr lang="en-US" altLang="zh-CN" sz="2800" kern="100" spc="-100">
                <a:latin typeface="Times New Roman"/>
                <a:ea typeface="华文细黑"/>
                <a:cs typeface="Courier New"/>
              </a:rPr>
              <a:t>2018</a:t>
            </a:r>
            <a:r>
              <a:rPr lang="zh-CN" altLang="zh-CN" sz="2800" kern="100" spc="-100">
                <a:latin typeface="Times New Roman"/>
                <a:ea typeface="华文细黑"/>
                <a:cs typeface="Times New Roman"/>
              </a:rPr>
              <a:t>年出台《中共中央国务院关于实施乡村振兴战略的意见》，指导农村改革发展不断深入。</a:t>
            </a:r>
            <a:endParaRPr lang="zh-CN" altLang="zh-CN" sz="1050" kern="100" spc="-100">
              <a:latin typeface="宋体" charset="-122"/>
              <a:cs typeface="Courier New"/>
            </a:endParaRPr>
          </a:p>
          <a:p>
            <a:pPr algn="just">
              <a:lnSpc>
                <a:spcPct val="140000"/>
              </a:lnSpc>
              <a:spcAft>
                <a:spcPct val="0"/>
              </a:spcAft>
            </a:pPr>
            <a:r>
              <a:rPr lang="zh-CN" altLang="zh-CN" sz="2800" kern="100">
                <a:latin typeface="Times New Roman"/>
                <a:ea typeface="华文细黑"/>
                <a:cs typeface="Times New Roman"/>
              </a:rPr>
              <a:t>运用文化生活的有关知识并结合材料，分析先进文化在推动我国农村改革发展中的作用。</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976594857"/>
      </p:ext>
    </p:ext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478582" y="487983"/>
            <a:ext cx="11236126" cy="693499"/>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00FF"/>
                </a:solidFill>
                <a:latin typeface="IPAPANNEW"/>
                <a:ea typeface="华文细黑"/>
                <a:cs typeface="Times New Roman"/>
              </a:rPr>
              <a:t>[</a:t>
            </a:r>
            <a:r>
              <a:rPr lang="zh-CN" altLang="zh-CN" sz="2800" b="1" kern="100">
                <a:solidFill>
                  <a:srgbClr val="0000FF"/>
                </a:solidFill>
                <a:latin typeface="IPAPANNEW"/>
                <a:ea typeface="华文细黑"/>
                <a:cs typeface="Times New Roman"/>
              </a:rPr>
              <a:t>解题思路</a:t>
            </a:r>
            <a:r>
              <a:rPr lang="en-US" altLang="zh-CN" sz="2800" b="1" kern="100">
                <a:solidFill>
                  <a:srgbClr val="0000FF"/>
                </a:solidFill>
                <a:latin typeface="IPAPANNEW"/>
                <a:ea typeface="华文细黑"/>
                <a:cs typeface="Times New Roman"/>
              </a:rPr>
              <a:t>]</a:t>
            </a:r>
            <a:endParaRPr lang="zh-CN" altLang="zh-CN" sz="1050" kern="100">
              <a:effectLst/>
              <a:latin typeface="宋体" charset="-122"/>
              <a:cs typeface="Courier New"/>
            </a:endParaRPr>
          </a:p>
        </p:txBody>
      </p:sp>
      <p:graphicFrame>
        <p:nvGraphicFramePr>
          <p:cNvPr id="3" name="表格 2"/>
          <p:cNvGraphicFramePr>
            <a:graphicFrameLocks noGrp="1"/>
          </p:cNvGraphicFramePr>
          <p:nvPr>
            <p:extLst>
              <p:ext uri="{D42A27DB-BD31-4B8C-83A1-F6EECF244321}">
                <p14:modId xmlns:p14="http://schemas.microsoft.com/office/powerpoint/2010/main" xmlns="" val="1040298664"/>
              </p:ext>
            </p:extLst>
          </p:nvPr>
        </p:nvGraphicFramePr>
        <p:xfrm>
          <a:off x="625477" y="1397506"/>
          <a:ext cx="11089231" cy="4480560"/>
        </p:xfrm>
        <a:graphic>
          <a:graphicData uri="http://schemas.openxmlformats.org/drawingml/2006/table">
            <a:tbl>
              <a:tblPr/>
              <a:tblGrid>
                <a:gridCol w="1005233"/>
                <a:gridCol w="1082998"/>
                <a:gridCol w="9001000"/>
              </a:tblGrid>
              <a:tr h="1180204">
                <a:tc rowSpan="2">
                  <a:txBody>
                    <a:bodyPr vert="horz" wrap="square"/>
                    <a:lstStyle/>
                    <a:p>
                      <a:pPr marL="0" algn="ctr">
                        <a:lnSpc>
                          <a:spcPct val="150000"/>
                        </a:lnSpc>
                        <a:spcAft>
                          <a:spcPct val="0"/>
                        </a:spcAft>
                      </a:pPr>
                      <a:r>
                        <a:rPr lang="zh-CN" sz="2800" b="1" kern="100">
                          <a:effectLst/>
                          <a:latin typeface="Times New Roman"/>
                          <a:ea typeface="华文细黑"/>
                          <a:cs typeface="Times New Roman"/>
                        </a:rPr>
                        <a:t>获取信息</a:t>
                      </a:r>
                      <a:endParaRPr lang="zh-CN" sz="2800" b="1"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0" algn="ctr">
                        <a:lnSpc>
                          <a:spcPct val="150000"/>
                        </a:lnSpc>
                        <a:spcAft>
                          <a:spcPct val="0"/>
                        </a:spcAft>
                      </a:pPr>
                      <a:r>
                        <a:rPr lang="zh-CN" sz="2800" b="1" kern="100">
                          <a:effectLst/>
                          <a:latin typeface="Times New Roman"/>
                          <a:ea typeface="华文细黑"/>
                          <a:cs typeface="Times New Roman"/>
                        </a:rPr>
                        <a:t>设问信息</a:t>
                      </a:r>
                      <a:endParaRPr lang="zh-CN" sz="2800" b="1"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知识范围：文化生活知识</a:t>
                      </a:r>
                      <a:endParaRPr lang="zh-CN" sz="2800" kern="100">
                        <a:effectLst/>
                        <a:latin typeface="宋体" charset="-122"/>
                        <a:cs typeface="Courier New"/>
                      </a:endParaRPr>
                    </a:p>
                    <a:p>
                      <a:pPr marL="72000" algn="l">
                        <a:lnSpc>
                          <a:spcPct val="150000"/>
                        </a:lnSpc>
                        <a:spcAft>
                          <a:spcPct val="0"/>
                        </a:spcAft>
                      </a:pPr>
                      <a:r>
                        <a:rPr lang="zh-CN" sz="2800" kern="100">
                          <a:effectLst/>
                          <a:latin typeface="Times New Roman"/>
                          <a:ea typeface="华文细黑"/>
                          <a:cs typeface="Times New Roman"/>
                        </a:rPr>
                        <a:t>设问指向：先进文化在推动我国农村改革发展中的作用。意义类主观题</a:t>
                      </a:r>
                      <a:endParaRPr lang="zh-CN" sz="2800"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86803">
                <a:tc vMerge="1">
                  <a:txBody>
                    <a:bodyPr vert="horz" wrap="square"/>
                    <a:lstStyle/>
                    <a:p>
                      <a:endParaRPr lang="zh-CN" altLang="en-US"/>
                    </a:p>
                  </a:txBody>
                  <a:tcPr/>
                </a:tc>
                <a:tc>
                  <a:txBody>
                    <a:bodyPr vert="horz" wrap="square"/>
                    <a:lstStyle/>
                    <a:p>
                      <a:pPr marL="0" algn="ctr">
                        <a:lnSpc>
                          <a:spcPct val="150000"/>
                        </a:lnSpc>
                        <a:spcAft>
                          <a:spcPct val="0"/>
                        </a:spcAft>
                      </a:pPr>
                      <a:r>
                        <a:rPr lang="zh-CN" sz="2800" b="1" kern="100">
                          <a:effectLst/>
                          <a:latin typeface="Times New Roman"/>
                          <a:ea typeface="华文细黑"/>
                          <a:cs typeface="Times New Roman"/>
                        </a:rPr>
                        <a:t>材料信息</a:t>
                      </a:r>
                      <a:endParaRPr lang="zh-CN" sz="2800" b="1"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党中央先后出台了一系列关于农业改革发展的文件，指导农村改革发展不断深入</a:t>
                      </a:r>
                      <a:endParaRPr lang="zh-CN" sz="2800"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786803">
                <a:tc>
                  <a:txBody>
                    <a:bodyPr vert="horz" wrap="square"/>
                    <a:lstStyle/>
                    <a:p>
                      <a:pPr marL="0" algn="ctr">
                        <a:lnSpc>
                          <a:spcPct val="150000"/>
                        </a:lnSpc>
                        <a:spcAft>
                          <a:spcPct val="0"/>
                        </a:spcAft>
                      </a:pPr>
                      <a:r>
                        <a:rPr lang="zh-CN" sz="2800" b="1" kern="100">
                          <a:effectLst/>
                          <a:latin typeface="Times New Roman"/>
                          <a:ea typeface="华文细黑"/>
                          <a:cs typeface="Times New Roman"/>
                        </a:rPr>
                        <a:t>调用知识</a:t>
                      </a:r>
                      <a:endParaRPr lang="zh-CN" sz="2800" b="1"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2">
                  <a:txBody>
                    <a:bodyPr vert="horz" wrap="square"/>
                    <a:lstStyle/>
                    <a:p>
                      <a:pPr marL="0" algn="ctr">
                        <a:lnSpc>
                          <a:spcPct val="150000"/>
                        </a:lnSpc>
                        <a:spcAft>
                          <a:spcPct val="0"/>
                        </a:spcAft>
                      </a:pPr>
                      <a:r>
                        <a:rPr lang="zh-CN" sz="2800" kern="100">
                          <a:effectLst/>
                          <a:latin typeface="Times New Roman"/>
                          <a:ea typeface="华文细黑"/>
                          <a:cs typeface="Times New Roman"/>
                        </a:rPr>
                        <a:t>文化的社会作用</a:t>
                      </a:r>
                      <a:endParaRPr lang="zh-CN" sz="2800"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vert="horz" wrap="square"/>
                    <a:lstStyle/>
                    <a:p>
                      <a:endParaRPr lang="zh-CN" altLang="en-US"/>
                    </a:p>
                  </a:txBody>
                  <a:tcPr/>
                </a:tc>
              </a:tr>
            </a:tbl>
          </a:graphicData>
        </a:graphic>
      </p:graphicFrame>
    </p:spTree>
    <p:extLst>
      <p:ext uri="{BB962C8B-B14F-4D97-AF65-F5344CB8AC3E}">
        <p14:creationId xmlns:p14="http://schemas.microsoft.com/office/powerpoint/2010/main" xmlns="" val="3453185801"/>
      </p:ext>
    </p:extLst>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3" name="表格 2"/>
          <p:cNvGraphicFramePr>
            <a:graphicFrameLocks noGrp="1"/>
          </p:cNvGraphicFramePr>
          <p:nvPr>
            <p:extLst>
              <p:ext uri="{D42A27DB-BD31-4B8C-83A1-F6EECF244321}">
                <p14:modId xmlns:p14="http://schemas.microsoft.com/office/powerpoint/2010/main" xmlns="" val="1503171604"/>
              </p:ext>
            </p:extLst>
          </p:nvPr>
        </p:nvGraphicFramePr>
        <p:xfrm>
          <a:off x="550590" y="837506"/>
          <a:ext cx="11089231" cy="4668133"/>
        </p:xfrm>
        <a:graphic>
          <a:graphicData uri="http://schemas.openxmlformats.org/drawingml/2006/table">
            <a:tbl>
              <a:tblPr/>
              <a:tblGrid>
                <a:gridCol w="936104"/>
                <a:gridCol w="10153127"/>
              </a:tblGrid>
              <a:tr h="4668133">
                <a:tc>
                  <a:txBody>
                    <a:bodyPr vert="horz" wrap="square"/>
                    <a:lstStyle/>
                    <a:p>
                      <a:pPr marL="0" algn="ctr">
                        <a:lnSpc>
                          <a:spcPct val="150000"/>
                        </a:lnSpc>
                        <a:spcAft>
                          <a:spcPct val="0"/>
                        </a:spcAft>
                      </a:pPr>
                      <a:r>
                        <a:rPr lang="zh-CN" sz="2800" b="1" kern="100">
                          <a:effectLst/>
                          <a:latin typeface="Times New Roman"/>
                          <a:ea typeface="华文细黑"/>
                          <a:cs typeface="Times New Roman"/>
                        </a:rPr>
                        <a:t>整理答案</a:t>
                      </a:r>
                      <a:endParaRPr lang="zh-CN" sz="2800" b="1"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文化是一种精神力量，能够在人们认识世界、改造世界的过程中转化为物质力量，对社会发展产生深刻影响；先进的、健康的文化促进社会的发展，落后的、腐朽的文化阻碍社会的发展。党中央关于农村改革发展的意见和决定，是当代中国社会主义先进文化的重要组成部分，反映了农村生产力发展的客观要求，顺应了广大农民的愿望，破除了阻碍改革的思想障碍和政策障碍，指导了农村改革，推动了农村经济社会发展</a:t>
                      </a:r>
                      <a:endParaRPr lang="zh-CN" sz="2800" kern="100">
                        <a:effectLst/>
                        <a:latin typeface="宋体" charset="-122"/>
                        <a:cs typeface="Courier New"/>
                      </a:endParaRPr>
                    </a:p>
                  </a:txBody>
                  <a:tcPr marL="21091" marR="2109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2975718781"/>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393874" y="798616"/>
            <a:ext cx="11461972" cy="464740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solidFill>
                  <a:srgbClr val="0000FF"/>
                </a:solidFill>
                <a:latin typeface="IPAPANNEW"/>
                <a:ea typeface="华文细黑"/>
                <a:cs typeface="Times New Roman"/>
              </a:rPr>
              <a:t>[</a:t>
            </a:r>
            <a:r>
              <a:rPr lang="zh-CN" altLang="zh-CN" sz="2800" b="1" kern="100">
                <a:solidFill>
                  <a:srgbClr val="0000FF"/>
                </a:solidFill>
                <a:latin typeface="IPAPANNEW"/>
                <a:ea typeface="华文细黑"/>
                <a:cs typeface="Times New Roman"/>
              </a:rPr>
              <a:t>答题模板</a:t>
            </a:r>
            <a:r>
              <a:rPr lang="en-US" altLang="zh-CN" sz="2800" b="1" kern="100">
                <a:solidFill>
                  <a:srgbClr val="0000FF"/>
                </a:solidFill>
                <a:latin typeface="IPAPANNEW"/>
                <a:ea typeface="华文细黑"/>
                <a:cs typeface="Times New Roman"/>
              </a:rPr>
              <a:t>]</a:t>
            </a:r>
            <a:endParaRPr lang="zh-CN" altLang="zh-CN" sz="1050" kern="100">
              <a:latin typeface="宋体" charset="-122"/>
              <a:cs typeface="Courier New"/>
            </a:endParaRPr>
          </a:p>
          <a:p>
            <a:pPr algn="just">
              <a:lnSpc>
                <a:spcPct val="150000"/>
              </a:lnSpc>
              <a:spcAft>
                <a:spcPct val="0"/>
              </a:spcAft>
            </a:pPr>
            <a:r>
              <a:rPr lang="zh-CN" altLang="zh-CN" sz="2800" b="1" kern="100">
                <a:latin typeface="Times New Roman"/>
                <a:ea typeface="华文细黑"/>
                <a:cs typeface="Times New Roman"/>
              </a:rPr>
              <a:t>如何运用文化作用的知识分析问题</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(1)</a:t>
            </a:r>
            <a:r>
              <a:rPr lang="zh-CN" altLang="zh-CN" sz="2800" kern="100">
                <a:latin typeface="Times New Roman"/>
                <a:ea typeface="华文细黑"/>
                <a:cs typeface="Times New Roman"/>
              </a:rPr>
              <a:t>文化作为一种精神力量，能够在人们认识世界、改造世界的过程中转化为物质力量，对社会发展产生深刻的影响。</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(2)</a:t>
            </a:r>
            <a:r>
              <a:rPr lang="zh-CN" altLang="zh-CN" sz="2800" kern="100">
                <a:latin typeface="Times New Roman"/>
                <a:ea typeface="华文细黑"/>
                <a:cs typeface="Times New Roman"/>
              </a:rPr>
              <a:t>文化与经济、政治相互影响、相互交融。文化反作用于一定的政治、经济，给予政治、经济以重大影响。先进的、健康的文化会促进社会的发展；落后的、腐朽的文化则会阻碍社会的发展</a:t>
            </a:r>
            <a:r>
              <a:rPr lang="zh-CN" altLang="zh-CN" sz="2800" kern="100" smtClean="0">
                <a:latin typeface="Times New Roman"/>
                <a:ea typeface="华文细黑"/>
                <a:cs typeface="Times New Roman"/>
              </a:rPr>
              <a:t>。</a:t>
            </a:r>
            <a:endParaRPr lang="zh-CN" altLang="zh-CN" sz="1050" kern="100">
              <a:latin typeface="宋体" charset="-122"/>
              <a:cs typeface="Courier New"/>
            </a:endParaRPr>
          </a:p>
        </p:txBody>
      </p:sp>
    </p:spTree>
    <p:extLst>
      <p:ext uri="{BB962C8B-B14F-4D97-AF65-F5344CB8AC3E}">
        <p14:creationId xmlns:p14="http://schemas.microsoft.com/office/powerpoint/2010/main" xmlns="" val="1293558371"/>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547712" y="909514"/>
            <a:ext cx="11236126" cy="464740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800" kern="100">
                <a:latin typeface="Times New Roman"/>
                <a:ea typeface="华文细黑"/>
                <a:cs typeface="Courier New"/>
              </a:rPr>
              <a:t>(3)</a:t>
            </a:r>
            <a:r>
              <a:rPr lang="zh-CN" altLang="zh-CN" sz="2800" kern="100">
                <a:latin typeface="Times New Roman"/>
                <a:ea typeface="华文细黑"/>
                <a:cs typeface="Times New Roman"/>
              </a:rPr>
              <a:t>文化越来越成为民族凝聚力和创造力的重要源泉，越来越成为经济社会发展的重要支撑，越来越成为综合国力竞争的重要因素。</a:t>
            </a:r>
            <a:endParaRPr lang="zh-CN" altLang="zh-CN" sz="1050" kern="100">
              <a:latin typeface="宋体" charset="-122"/>
              <a:cs typeface="Courier New"/>
            </a:endParaRPr>
          </a:p>
          <a:p>
            <a:pPr algn="just">
              <a:lnSpc>
                <a:spcPct val="150000"/>
              </a:lnSpc>
              <a:spcAft>
                <a:spcPct val="0"/>
              </a:spcAft>
            </a:pPr>
            <a:r>
              <a:rPr lang="en-US" altLang="zh-CN" sz="2800" kern="100" smtClean="0">
                <a:latin typeface="Times New Roman"/>
                <a:ea typeface="华文细黑"/>
                <a:cs typeface="Courier New"/>
              </a:rPr>
              <a:t>(</a:t>
            </a:r>
            <a:r>
              <a:rPr lang="en-US" altLang="zh-CN" sz="2800" kern="100">
                <a:latin typeface="Times New Roman"/>
                <a:ea typeface="华文细黑"/>
                <a:cs typeface="Courier New"/>
              </a:rPr>
              <a:t>4)</a:t>
            </a:r>
            <a:r>
              <a:rPr lang="zh-CN" altLang="zh-CN" sz="2800" kern="100">
                <a:latin typeface="Times New Roman"/>
                <a:ea typeface="华文细黑"/>
                <a:cs typeface="Times New Roman"/>
              </a:rPr>
              <a:t>文化影响人们的交往行为和交往方式，影响人们的实践活动、认识活动和思维方式。</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(5)</a:t>
            </a:r>
            <a:r>
              <a:rPr lang="zh-CN" altLang="zh-CN" sz="2800" kern="100">
                <a:latin typeface="Times New Roman"/>
                <a:ea typeface="华文细黑"/>
                <a:cs typeface="Times New Roman"/>
              </a:rPr>
              <a:t>文化对人的影响具有潜移默化和深远持久的特点。</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(6)</a:t>
            </a:r>
            <a:r>
              <a:rPr lang="zh-CN" altLang="zh-CN" sz="2800" kern="100">
                <a:latin typeface="Times New Roman"/>
                <a:ea typeface="华文细黑"/>
                <a:cs typeface="Times New Roman"/>
              </a:rPr>
              <a:t>文化塑造人生，优秀文化能够丰富人的精神世界，增强人的精神力量，促进人的全面发展。</a:t>
            </a:r>
            <a:endParaRPr lang="zh-CN" altLang="zh-CN" sz="1050" kern="100">
              <a:latin typeface="宋体" charset="-122"/>
              <a:cs typeface="Courier New"/>
            </a:endParaRPr>
          </a:p>
        </p:txBody>
      </p:sp>
    </p:spTree>
    <p:extLst>
      <p:ext uri="{BB962C8B-B14F-4D97-AF65-F5344CB8AC3E}">
        <p14:creationId xmlns:p14="http://schemas.microsoft.com/office/powerpoint/2010/main" xmlns="" val="1352271845"/>
      </p:ext>
    </p:extLst>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547712" y="1125538"/>
            <a:ext cx="11236126" cy="2625823"/>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预测</a:t>
            </a:r>
            <a:r>
              <a:rPr lang="en-US" altLang="zh-CN" sz="2800" b="1" kern="100">
                <a:solidFill>
                  <a:srgbClr val="0000FF"/>
                </a:solidFill>
                <a:latin typeface="Times New Roman"/>
                <a:ea typeface="华文细黑"/>
                <a:cs typeface="Courier New"/>
              </a:rPr>
              <a:t>4</a:t>
            </a:r>
            <a:r>
              <a:rPr lang="zh-CN" altLang="zh-CN" sz="2800" b="1" kern="100">
                <a:solidFill>
                  <a:srgbClr val="0000FF"/>
                </a:solidFill>
                <a:latin typeface="Times New Roman"/>
                <a:ea typeface="华文细黑"/>
                <a:cs typeface="Times New Roman"/>
              </a:rPr>
              <a:t>　</a:t>
            </a:r>
            <a:r>
              <a:rPr lang="zh-CN" altLang="zh-CN" sz="2800" kern="100">
                <a:latin typeface="Times New Roman"/>
                <a:ea typeface="华文细黑"/>
                <a:cs typeface="Times New Roman"/>
              </a:rPr>
              <a:t>阅读材料，完成下列要求。</a:t>
            </a:r>
            <a:endParaRPr lang="zh-CN" altLang="zh-CN" sz="1050" kern="100">
              <a:latin typeface="宋体" charset="-122"/>
              <a:cs typeface="Courier New"/>
            </a:endParaRPr>
          </a:p>
          <a:p>
            <a:pPr algn="just">
              <a:lnSpc>
                <a:spcPct val="150000"/>
              </a:lnSpc>
              <a:spcAft>
                <a:spcPct val="0"/>
              </a:spcAft>
            </a:pPr>
            <a:r>
              <a:rPr lang="zh-CN" altLang="zh-CN" sz="2800" kern="100">
                <a:latin typeface="Times New Roman"/>
                <a:ea typeface="华文细黑"/>
                <a:cs typeface="Times New Roman"/>
              </a:rPr>
              <a:t>让贫困人口和贫困地区同全国一道进入全面小康社会是我们党的庄严承诺。当前，我国扶贫开发工作已进入</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攻坚拔寨</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的冲刺期，我们更需要弘扬奋斗精神</a:t>
            </a:r>
            <a:r>
              <a:rPr lang="zh-CN" altLang="zh-CN" sz="2800" kern="100" smtClean="0">
                <a:latin typeface="Times New Roman"/>
                <a:ea typeface="华文细黑"/>
                <a:cs typeface="Times New Roman"/>
              </a:rPr>
              <a:t>。</a:t>
            </a:r>
            <a:endParaRPr lang="zh-CN" altLang="zh-CN" sz="1050" kern="100">
              <a:latin typeface="宋体" charset="-122"/>
              <a:cs typeface="Courier New"/>
            </a:endParaRPr>
          </a:p>
        </p:txBody>
      </p:sp>
    </p:spTree>
    <p:extLst>
      <p:ext uri="{BB962C8B-B14F-4D97-AF65-F5344CB8AC3E}">
        <p14:creationId xmlns:p14="http://schemas.microsoft.com/office/powerpoint/2010/main" xmlns="" val="2296618440"/>
      </p:ext>
    </p:extLst>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 name="矩形 21"/>
          <p:cNvSpPr/>
          <p:nvPr/>
        </p:nvSpPr>
        <p:spPr>
          <a:xfrm>
            <a:off x="547712" y="189434"/>
            <a:ext cx="11236126" cy="650380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kern="100">
                <a:latin typeface="Times New Roman"/>
                <a:ea typeface="华文细黑"/>
                <a:cs typeface="Times New Roman"/>
              </a:rPr>
              <a:t>奋斗精神的可贵之处在于，越是面对困难和矛盾，越能激发出意想不到的力量。在脱贫攻坚过程中，涌现出了一大批始终与贫困群众想在一起、干在一起的帮扶干部；有每年坚持办好扶贫</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十件实事</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，带领乡亲完成打井、修桥、铺路、建水站等</a:t>
            </a:r>
            <a:r>
              <a:rPr lang="en-US" altLang="zh-CN" sz="2800" kern="100">
                <a:latin typeface="Times New Roman"/>
                <a:ea typeface="华文细黑"/>
                <a:cs typeface="Courier New"/>
              </a:rPr>
              <a:t>56</a:t>
            </a:r>
            <a:r>
              <a:rPr lang="zh-CN" altLang="zh-CN" sz="2800" kern="100">
                <a:latin typeface="Times New Roman"/>
                <a:ea typeface="华文细黑"/>
                <a:cs typeface="Times New Roman"/>
              </a:rPr>
              <a:t>项民生工程，让贫困村蝶变为富裕村的河南省李寨村党支部书记李士强；有放弃</a:t>
            </a:r>
            <a:r>
              <a:rPr lang="en-US" altLang="zh-CN" sz="2800" kern="100">
                <a:latin typeface="Times New Roman"/>
                <a:ea typeface="华文细黑"/>
                <a:cs typeface="Courier New"/>
              </a:rPr>
              <a:t>10 </a:t>
            </a:r>
            <a:r>
              <a:rPr lang="zh-CN" altLang="zh-CN" sz="2800" kern="100">
                <a:latin typeface="Times New Roman"/>
                <a:ea typeface="华文细黑"/>
                <a:cs typeface="Times New Roman"/>
              </a:rPr>
              <a:t>万年薪，坚守穷乡</a:t>
            </a:r>
            <a:r>
              <a:rPr lang="en-US" altLang="zh-CN" sz="2800" kern="100">
                <a:latin typeface="Times New Roman"/>
                <a:ea typeface="华文细黑"/>
                <a:cs typeface="Courier New"/>
              </a:rPr>
              <a:t>10</a:t>
            </a:r>
            <a:r>
              <a:rPr lang="zh-CN" altLang="zh-CN" sz="2800" kern="100">
                <a:latin typeface="Times New Roman"/>
                <a:ea typeface="华文细黑"/>
                <a:cs typeface="Times New Roman"/>
              </a:rPr>
              <a:t>年，采取城乡结亲，以购代捐的方式，让贫困地区</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空心村</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得以重生的四川岫云村党支部书记李君；有不忘为民初心，风餐露宿，</a:t>
            </a:r>
            <a:r>
              <a:rPr lang="en-US" altLang="zh-CN" sz="2800" kern="100">
                <a:latin typeface="Times New Roman"/>
                <a:ea typeface="华文细黑"/>
                <a:cs typeface="Courier New"/>
              </a:rPr>
              <a:t>36</a:t>
            </a:r>
            <a:r>
              <a:rPr lang="zh-CN" altLang="zh-CN" sz="2800" kern="100">
                <a:latin typeface="Times New Roman"/>
                <a:ea typeface="华文细黑"/>
                <a:cs typeface="Times New Roman"/>
              </a:rPr>
              <a:t>年执着坚守，用双手凿出绝壁饮水奇迹的贵州省团结村村支书黄大发</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他们励志笃行，以身践行，勇于在奋斗中净化灵魂、磨砺意志、坚定信念。</a:t>
            </a:r>
            <a:endParaRPr lang="zh-CN" altLang="zh-CN" sz="1050" kern="100">
              <a:latin typeface="宋体" charset="-122"/>
              <a:cs typeface="Courier New"/>
            </a:endParaRPr>
          </a:p>
        </p:txBody>
      </p:sp>
    </p:spTree>
    <p:extLst>
      <p:ext uri="{BB962C8B-B14F-4D97-AF65-F5344CB8AC3E}">
        <p14:creationId xmlns:p14="http://schemas.microsoft.com/office/powerpoint/2010/main" xmlns="" val="2966661395"/>
      </p:ext>
    </p:extLst>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10" name="矩形 9"/>
          <p:cNvSpPr/>
          <p:nvPr/>
        </p:nvSpPr>
        <p:spPr>
          <a:xfrm>
            <a:off x="233983" y="4976953"/>
            <a:ext cx="11692358" cy="133316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答案　</a:t>
            </a:r>
            <a:r>
              <a:rPr lang="zh-CN" altLang="zh-CN" sz="2800" kern="100">
                <a:solidFill>
                  <a:srgbClr val="C00000"/>
                </a:solidFill>
                <a:latin typeface="宋体" charset="-122"/>
                <a:ea typeface="华文细黑"/>
                <a:cs typeface="Courier New"/>
              </a:rPr>
              <a:t>示例：宝剑锋从磨砺出，梅花香自苦寒来。路漫漫其修远兮，吾将上下而求索。千陶万漉虽辛苦，吹尽狂沙始到金</a:t>
            </a:r>
            <a:r>
              <a:rPr lang="zh-CN" altLang="zh-CN" sz="2800" kern="100" smtClean="0">
                <a:solidFill>
                  <a:srgbClr val="C00000"/>
                </a:solidFill>
                <a:latin typeface="宋体" charset="-122"/>
                <a:ea typeface="华文细黑"/>
                <a:cs typeface="Courier New"/>
              </a:rPr>
              <a:t>。</a:t>
            </a:r>
            <a:endParaRPr lang="zh-CN" altLang="zh-CN" sz="1050" kern="100">
              <a:solidFill>
                <a:srgbClr val="C00000"/>
              </a:solidFill>
              <a:effectLst/>
              <a:latin typeface="宋体" charset="-122"/>
              <a:cs typeface="Courier New"/>
            </a:endParaRPr>
          </a:p>
        </p:txBody>
      </p:sp>
      <p:sp>
        <p:nvSpPr>
          <p:cNvPr id="22" name="矩形 21"/>
          <p:cNvSpPr/>
          <p:nvPr/>
        </p:nvSpPr>
        <p:spPr>
          <a:xfrm>
            <a:off x="230896" y="363108"/>
            <a:ext cx="11692358" cy="910567"/>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(1)</a:t>
            </a:r>
            <a:r>
              <a:rPr lang="zh-CN" altLang="zh-CN" sz="2800" kern="100">
                <a:latin typeface="Times New Roman"/>
                <a:ea typeface="华文细黑"/>
                <a:cs typeface="Times New Roman"/>
              </a:rPr>
              <a:t>结合材料和文化作用的知识，说明发扬奋斗精神对扶贫攻坚的积极作用。</a:t>
            </a:r>
            <a:endParaRPr lang="zh-CN" altLang="zh-CN" sz="1050" kern="100">
              <a:effectLst/>
              <a:latin typeface="宋体" charset="-122"/>
              <a:cs typeface="Courier New"/>
            </a:endParaRPr>
          </a:p>
        </p:txBody>
      </p:sp>
      <p:sp>
        <p:nvSpPr>
          <p:cNvPr id="25" name="TextBox 24"/>
          <p:cNvSpPr txBox="1"/>
          <p:nvPr/>
        </p:nvSpPr>
        <p:spPr>
          <a:xfrm>
            <a:off x="11213072" y="6397923"/>
            <a:ext cx="977341" cy="461665"/>
          </a:xfrm>
          <a:prstGeom prst="rect">
            <a:avLst/>
          </a:prstGeom>
          <a:solidFill>
            <a:srgbClr val="B4C7E7"/>
          </a:solid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2400" smtClean="0">
                <a:solidFill>
                  <a:srgbClr val="000000"/>
                </a:solidFill>
                <a:latin typeface="+mj-ea"/>
                <a:ea typeface="+mj-ea"/>
                <a:cs typeface="Times New Roman" panose="02020603050405020304" pitchFamily="18" charset="0"/>
              </a:rPr>
              <a:t>答案</a:t>
            </a:r>
          </a:p>
        </p:txBody>
      </p:sp>
      <p:sp>
        <p:nvSpPr>
          <p:cNvPr id="7" name="矩形 6"/>
          <p:cNvSpPr/>
          <p:nvPr/>
        </p:nvSpPr>
        <p:spPr>
          <a:xfrm>
            <a:off x="233983" y="1068511"/>
            <a:ext cx="11692358" cy="3272154"/>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答案　</a:t>
            </a:r>
            <a:r>
              <a:rPr lang="zh-CN" altLang="zh-CN" sz="2800" kern="100" smtClean="0">
                <a:solidFill>
                  <a:srgbClr val="C00000"/>
                </a:solidFill>
                <a:latin typeface="Times New Roman"/>
                <a:ea typeface="华文细黑"/>
                <a:cs typeface="Times New Roman"/>
              </a:rPr>
              <a:t>文化</a:t>
            </a:r>
            <a:r>
              <a:rPr lang="zh-CN" altLang="zh-CN" sz="2800" kern="100">
                <a:solidFill>
                  <a:srgbClr val="C00000"/>
                </a:solidFill>
                <a:latin typeface="Times New Roman"/>
                <a:ea typeface="华文细黑"/>
                <a:cs typeface="Times New Roman"/>
              </a:rPr>
              <a:t>对社会发展和人的实践活动产生深刻影响，先进文化能够推动社会进步和人的全面发展。奋斗精神是民族精神的重要内容，也是新时代现代化建设的重要精神动力。</a:t>
            </a:r>
            <a:r>
              <a:rPr lang="zh-CN" altLang="zh-CN" sz="2800" kern="100">
                <a:solidFill>
                  <a:srgbClr val="C00000"/>
                </a:solidFill>
                <a:latin typeface="宋体" charset="-122"/>
                <a:ea typeface="Times New Roman"/>
                <a:cs typeface="Courier New"/>
              </a:rPr>
              <a:t> </a:t>
            </a:r>
            <a:r>
              <a:rPr lang="zh-CN" altLang="zh-CN" sz="2800" kern="100">
                <a:solidFill>
                  <a:srgbClr val="C00000"/>
                </a:solidFill>
                <a:latin typeface="Times New Roman"/>
                <a:ea typeface="华文细黑"/>
                <a:cs typeface="Times New Roman"/>
              </a:rPr>
              <a:t>发扬奋斗精神，有利于保持党的艰苦朴素的优良作风，树立甘于奉献的高尚情操，增强攻坚克难的精神力量，推动扶贫工作的深入发展，最终实现全面建成小康社会的目标。</a:t>
            </a:r>
            <a:endParaRPr lang="zh-CN" altLang="zh-CN" sz="1050" kern="100">
              <a:solidFill>
                <a:srgbClr val="C00000"/>
              </a:solidFill>
              <a:effectLst/>
              <a:latin typeface="宋体" charset="-122"/>
              <a:cs typeface="Courier New"/>
            </a:endParaRPr>
          </a:p>
        </p:txBody>
      </p:sp>
      <p:sp>
        <p:nvSpPr>
          <p:cNvPr id="9" name="矩形 8"/>
          <p:cNvSpPr/>
          <p:nvPr/>
        </p:nvSpPr>
        <p:spPr>
          <a:xfrm>
            <a:off x="230896" y="4285448"/>
            <a:ext cx="11692358" cy="68760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(2)</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奋斗的人生最幸福。</a:t>
            </a:r>
            <a:r>
              <a:rPr lang="en-US" altLang="zh-CN" sz="2800" kern="100">
                <a:latin typeface="宋体" charset="-122"/>
                <a:ea typeface="华文细黑"/>
                <a:cs typeface="Times New Roman"/>
              </a:rPr>
              <a:t>”</a:t>
            </a:r>
            <a:r>
              <a:rPr lang="zh-CN" altLang="zh-CN" sz="2800" kern="100">
                <a:latin typeface="Times New Roman"/>
                <a:ea typeface="华文细黑"/>
                <a:cs typeface="Times New Roman"/>
              </a:rPr>
              <a:t>请列出两个与奋斗精神相契合的名言或名句。</a:t>
            </a:r>
            <a:endParaRPr lang="zh-CN" altLang="zh-CN" sz="1050" kern="100">
              <a:effectLst/>
              <a:latin typeface="宋体" charset="-122"/>
              <a:cs typeface="Courier New"/>
            </a:endParaRPr>
          </a:p>
        </p:txBody>
      </p:sp>
      <p:pic>
        <p:nvPicPr>
          <p:cNvPr id="11" name="图片 10">
            <a:hlinkClick r:id="rId3" action="ppaction://hlinksldjump?num=2"/>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1587440" y="5734050"/>
            <a:ext cx="602973" cy="602973"/>
          </a:xfrm>
          <a:prstGeom prst="rect">
            <a:avLst/>
          </a:prstGeom>
        </p:spPr>
      </p:pic>
    </p:spTree>
    <p:extLst>
      <p:ext uri="{BB962C8B-B14F-4D97-AF65-F5344CB8AC3E}">
        <p14:creationId xmlns:p14="http://schemas.microsoft.com/office/powerpoint/2010/main" xmlns="" val="2601825234"/>
      </p:ext>
    </p:extLst>
  </p:cSld>
  <p:clrMapOvr>
    <a:masterClrMapping/>
  </p:clrMapOvr>
  <p:transition/>
  <p:timing>
    <p:tnLst>
      <p:par>
        <p:cTn id="1" dur="indefinite" restart="never" nodeType="tmRoot">
          <p:childTnLst>
            <p:seq concurrent="1" nextAc="seek">
              <p:cTn id="2" restart="whenNotActive" fill="hold" evtFilter="cancelBubble" nodeType="interactiveSeq">
                <p:stCondLst>
                  <p:cond evt="onClick" delay="0">
                    <p:tgtEl>
                      <p:spTgt spid="25"/>
                    </p:tgtEl>
                  </p:cond>
                </p:stCondLst>
                <p:endSync evt="end" delay="0">
                  <p:rtn val="all"/>
                </p:endSync>
                <p:childTnLst>
                  <p:par>
                    <p:cTn id="3" fill="hold" nodeType="clickPar">
                      <p:stCondLst>
                        <p:cond delay="0"/>
                      </p:stCondLst>
                      <p:childTnLst>
                        <p:par>
                          <p:cTn id="4" fill="hold" nodeType="afterGroup">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linds(horizontal)">
                                      <p:cBhvr>
                                        <p:cTn id="7" dur="500"/>
                                        <p:tgtEl>
                                          <p:spTgt spid="7">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blinds(horizontal)">
                                      <p:cBhvr>
                                        <p:cTn id="12" dur="500"/>
                                        <p:tgtEl>
                                          <p:spTgt spid="10">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0" presetClass="exit" presetSubtype="0" dur="500" fill="hold" grpId="1" nodeType="clickEffect">
                                  <p:stCondLst>
                                    <p:cond delay="0"/>
                                  </p:stCondLst>
                                  <p:childTnLst>
                                    <p:animEffect transition="out" filter="fade">
                                      <p:cBhvr>
                                        <p:cTn id="16" dur="500"/>
                                        <p:tgtEl>
                                          <p:spTgt spid="7">
                                            <p:txEl>
                                              <p:pRg st="0" end="0"/>
                                            </p:txEl>
                                          </p:spTgt>
                                        </p:tgtEl>
                                      </p:cBhvr>
                                    </p:animEffect>
                                    <p:set>
                                      <p:cBhvr>
                                        <p:cTn id="17" dur="1" fill="hold">
                                          <p:stCondLst>
                                            <p:cond delay="499"/>
                                          </p:stCondLst>
                                        </p:cTn>
                                        <p:tgtEl>
                                          <p:spTgt spid="7">
                                            <p:txEl>
                                              <p:pRg st="0" end="0"/>
                                            </p:txEl>
                                          </p:spTgt>
                                        </p:tgtEl>
                                        <p:attrNameLst>
                                          <p:attrName>style.visibility</p:attrName>
                                        </p:attrNameLst>
                                      </p:cBhvr>
                                      <p:to>
                                        <p:strVal val="hidden"/>
                                      </p:to>
                                    </p:set>
                                  </p:childTnLst>
                                </p:cTn>
                              </p:par>
                              <p:par>
                                <p:cTn id="18" presetID="10" presetClass="exit" presetSubtype="0" dur="500" fill="hold" grpId="0" nodeType="withEffect">
                                  <p:stCondLst>
                                    <p:cond delay="0"/>
                                  </p:stCondLst>
                                  <p:childTnLst>
                                    <p:animEffect transition="out" filter="fade">
                                      <p:cBhvr>
                                        <p:cTn id="19" dur="500"/>
                                        <p:tgtEl>
                                          <p:spTgt spid="10">
                                            <p:txEl>
                                              <p:pRg st="0" end="0"/>
                                            </p:txEl>
                                          </p:spTgt>
                                        </p:tgtEl>
                                      </p:cBhvr>
                                    </p:animEffect>
                                    <p:set>
                                      <p:cBhvr>
                                        <p:cTn id="20" dur="1" fill="hold">
                                          <p:stCondLst>
                                            <p:cond delay="499"/>
                                          </p:stCondLst>
                                        </p:cTn>
                                        <p:tgtEl>
                                          <p:spTgt spid="10">
                                            <p:txEl>
                                              <p:pRg st="0" end="0"/>
                                            </p:txEl>
                                          </p:spTgt>
                                        </p:tgtEl>
                                        <p:attrNameLst>
                                          <p:attrName>style.visibility</p:attrName>
                                        </p:attrNameLst>
                                      </p:cBhvr>
                                      <p:to>
                                        <p:strVal val="hidden"/>
                                      </p:to>
                                    </p:set>
                                  </p:childTnLst>
                                </p:cTn>
                              </p:par>
                            </p:childTnLst>
                          </p:cTn>
                        </p:par>
                      </p:childTnLst>
                    </p:cTn>
                  </p:par>
                </p:childTnLst>
              </p:cTn>
              <p:nextCondLst>
                <p:cond evt="onClick" delay="0">
                  <p:tgtEl>
                    <p:spTgt spid="25"/>
                  </p:tgtEl>
                </p:cond>
              </p:nextCondLst>
            </p:seq>
          </p:childTnLst>
        </p:cTn>
      </p:par>
    </p:tnLst>
    <p:bldLst>
      <p:bldP spid="10" grpId="0" build="allAtOnce"/>
      <p:bldP spid="7" grpId="1" build="allAtOnce"/>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TextBox 1"/>
          <p:cNvSpPr txBox="1"/>
          <p:nvPr/>
        </p:nvSpPr>
        <p:spPr>
          <a:xfrm>
            <a:off x="726240" y="2565698"/>
            <a:ext cx="10953956" cy="1324358"/>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6000" b="1">
                <a:latin typeface="微软雅黑" pitchFamily="34" charset="-122"/>
                <a:ea typeface="微软雅黑" pitchFamily="34" charset="-122"/>
              </a:rPr>
              <a:t>考点二　个别意义上的文化作用</a:t>
            </a:r>
          </a:p>
        </p:txBody>
      </p:sp>
    </p:spTree>
    <p:extLst>
      <p:ext uri="{BB962C8B-B14F-4D97-AF65-F5344CB8AC3E}">
        <p14:creationId xmlns:p14="http://schemas.microsoft.com/office/powerpoint/2010/main" xmlns="" val="2887802315"/>
      </p:ext>
    </p:extLst>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6" name="矩形 15"/>
          <p:cNvSpPr/>
          <p:nvPr/>
        </p:nvSpPr>
        <p:spPr>
          <a:xfrm>
            <a:off x="1" y="765498"/>
            <a:ext cx="1990750" cy="551329"/>
          </a:xfrm>
          <a:prstGeom prst="rect">
            <a:avLst/>
          </a:prstGeom>
          <a:pattFill prst="ltUpDiag">
            <a:fgClr>
              <a:srgbClr val="FF9600"/>
            </a:fgClr>
            <a:bgClr>
              <a:srgbClr val="FC6204"/>
            </a:bgClr>
          </a:patt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nvGrpSpPr>
          <p:cNvPr id="18" name="组合 17"/>
          <p:cNvGrpSpPr/>
          <p:nvPr/>
        </p:nvGrpSpPr>
        <p:grpSpPr>
          <a:xfrm>
            <a:off x="84341" y="806397"/>
            <a:ext cx="469530" cy="469530"/>
            <a:chOff x="7070971" y="788848"/>
            <a:chExt cx="1800200" cy="1800200"/>
          </a:xfrm>
        </p:grpSpPr>
        <p:sp>
          <p:nvSpPr>
            <p:cNvPr id="19" name="椭圆 18"/>
            <p:cNvSpPr/>
            <p:nvPr/>
          </p:nvSpPr>
          <p:spPr>
            <a:xfrm>
              <a:off x="7070971" y="788848"/>
              <a:ext cx="1800200" cy="1800200"/>
            </a:xfrm>
            <a:prstGeom prst="ellipse">
              <a:avLst/>
            </a:prstGeom>
            <a:solidFill>
              <a:srgbClr val="FFFFFF">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sp>
          <p:nvSpPr>
            <p:cNvPr id="20" name="燕尾形 19"/>
            <p:cNvSpPr/>
            <p:nvPr/>
          </p:nvSpPr>
          <p:spPr>
            <a:xfrm>
              <a:off x="7575071" y="1166948"/>
              <a:ext cx="792000" cy="1044000"/>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chemeClr val="tx1"/>
                </a:solidFill>
              </a:endParaRPr>
            </a:p>
          </p:txBody>
        </p:sp>
      </p:grpSp>
      <p:sp>
        <p:nvSpPr>
          <p:cNvPr id="21" name="TextBox 1"/>
          <p:cNvSpPr txBox="1"/>
          <p:nvPr/>
        </p:nvSpPr>
        <p:spPr>
          <a:xfrm>
            <a:off x="553871" y="841107"/>
            <a:ext cx="2228331" cy="40011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000" b="1" smtClean="0">
                <a:solidFill>
                  <a:srgbClr val="000000"/>
                </a:solidFill>
                <a:latin typeface="微软雅黑" pitchFamily="34" charset="-122"/>
                <a:ea typeface="微软雅黑" pitchFamily="34" charset="-122"/>
              </a:rPr>
              <a:t>思维线索</a:t>
            </a:r>
            <a:endParaRPr lang="zh-CN" altLang="en-US" sz="2000" b="1">
              <a:solidFill>
                <a:srgbClr val="000000"/>
              </a:solidFill>
              <a:latin typeface="微软雅黑" pitchFamily="34" charset="-122"/>
              <a:ea typeface="微软雅黑" pitchFamily="34" charset="-122"/>
            </a:endParaRPr>
          </a:p>
        </p:txBody>
      </p:sp>
      <p:sp>
        <p:nvSpPr>
          <p:cNvPr id="22" name="矩形 21"/>
          <p:cNvSpPr/>
          <p:nvPr/>
        </p:nvSpPr>
        <p:spPr>
          <a:xfrm>
            <a:off x="346089" y="1341562"/>
            <a:ext cx="11461972" cy="198026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zh-CN" altLang="zh-CN" sz="2800" b="1" kern="100">
                <a:solidFill>
                  <a:srgbClr val="0000FF"/>
                </a:solidFill>
                <a:latin typeface="Times New Roman"/>
                <a:ea typeface="华文细黑"/>
                <a:cs typeface="Times New Roman"/>
              </a:rPr>
              <a:t>文化多样性与文化交流的作用</a:t>
            </a:r>
            <a:r>
              <a:rPr lang="en-US" altLang="zh-CN" sz="2800" b="1" kern="100">
                <a:solidFill>
                  <a:srgbClr val="0000FF"/>
                </a:solidFill>
                <a:latin typeface="Times New Roman"/>
                <a:ea typeface="华文细黑"/>
                <a:cs typeface="Courier New"/>
              </a:rPr>
              <a:t>——</a:t>
            </a:r>
            <a:r>
              <a:rPr lang="zh-CN" altLang="zh-CN" sz="2800" b="1" kern="100">
                <a:solidFill>
                  <a:srgbClr val="0000FF"/>
                </a:solidFill>
                <a:latin typeface="Times New Roman"/>
                <a:ea typeface="华文细黑"/>
                <a:cs typeface="Times New Roman"/>
              </a:rPr>
              <a:t>优秀传统文化的作用</a:t>
            </a:r>
            <a:r>
              <a:rPr lang="en-US" altLang="zh-CN" sz="2800" b="1" kern="100">
                <a:solidFill>
                  <a:srgbClr val="0000FF"/>
                </a:solidFill>
                <a:latin typeface="Times New Roman"/>
                <a:ea typeface="华文细黑"/>
                <a:cs typeface="Courier New"/>
              </a:rPr>
              <a:t>——</a:t>
            </a:r>
            <a:r>
              <a:rPr lang="zh-CN" altLang="zh-CN" sz="2800" b="1" kern="100">
                <a:solidFill>
                  <a:srgbClr val="0000FF"/>
                </a:solidFill>
                <a:latin typeface="Times New Roman"/>
                <a:ea typeface="华文细黑"/>
                <a:cs typeface="Times New Roman"/>
              </a:rPr>
              <a:t>中华文化与民族精神的作用</a:t>
            </a:r>
            <a:r>
              <a:rPr lang="en-US" altLang="zh-CN" sz="2800" b="1" kern="100">
                <a:solidFill>
                  <a:srgbClr val="0000FF"/>
                </a:solidFill>
                <a:latin typeface="Times New Roman"/>
                <a:ea typeface="华文细黑"/>
                <a:cs typeface="Courier New"/>
              </a:rPr>
              <a:t>——</a:t>
            </a:r>
            <a:r>
              <a:rPr lang="zh-CN" altLang="zh-CN" sz="2800" b="1" kern="100">
                <a:solidFill>
                  <a:srgbClr val="0000FF"/>
                </a:solidFill>
                <a:latin typeface="Times New Roman"/>
                <a:ea typeface="华文细黑"/>
                <a:cs typeface="Times New Roman"/>
              </a:rPr>
              <a:t>社会主义核心价值观的作用</a:t>
            </a:r>
            <a:endParaRPr lang="zh-CN" altLang="zh-CN" sz="1050" kern="100">
              <a:latin typeface="宋体" charset="-122"/>
              <a:cs typeface="Courier New"/>
            </a:endParaRPr>
          </a:p>
          <a:p>
            <a:pPr algn="just">
              <a:lnSpc>
                <a:spcPct val="150000"/>
              </a:lnSpc>
              <a:spcAft>
                <a:spcPct val="0"/>
              </a:spcAft>
            </a:pPr>
            <a:r>
              <a:rPr lang="en-US" altLang="zh-CN" sz="2800" b="1" kern="100">
                <a:latin typeface="Times New Roman"/>
                <a:ea typeface="华文细黑"/>
                <a:cs typeface="Courier New"/>
              </a:rPr>
              <a:t>1.</a:t>
            </a:r>
            <a:r>
              <a:rPr lang="zh-CN" altLang="zh-CN" sz="2800" b="1" kern="100">
                <a:latin typeface="Times New Roman"/>
                <a:ea typeface="华文细黑"/>
                <a:cs typeface="Times New Roman"/>
              </a:rPr>
              <a:t>文化多样性的作用</a:t>
            </a:r>
            <a:endParaRPr lang="zh-CN" altLang="zh-CN" sz="1050" kern="100">
              <a:effectLst/>
              <a:latin typeface="宋体" charset="-122"/>
              <a:cs typeface="Courier New"/>
            </a:endParaRPr>
          </a:p>
        </p:txBody>
      </p:sp>
      <p:sp>
        <p:nvSpPr>
          <p:cNvPr id="23" name="矩形 22"/>
          <p:cNvSpPr/>
          <p:nvPr/>
        </p:nvSpPr>
        <p:spPr>
          <a:xfrm>
            <a:off x="23266" y="-26590"/>
            <a:ext cx="12143880" cy="540000"/>
          </a:xfrm>
          <a:prstGeom prst="rect">
            <a:avLst/>
          </a:prstGeom>
          <a:solidFill>
            <a:srgbClr val="36B2E6"/>
          </a:solidFill>
          <a:ln>
            <a:solidFill>
              <a:schemeClr val="bg1"/>
            </a:solidFill>
          </a:ln>
          <a:effectLst>
            <a:outerShdw blurRad="63500" sx="102000" sy="102000" algn="ctr" rotWithShape="0">
              <a:prstClr val="black">
                <a:alpha val="40000"/>
              </a:prstClr>
            </a:outerShdw>
          </a:effectLst>
        </p:spPr>
        <p:style>
          <a:lnRef idx="1">
            <a:schemeClr val="accent3"/>
          </a:lnRef>
          <a:fillRef idx="3">
            <a:schemeClr val="accent3"/>
          </a:fillRef>
          <a:effectRef idx="2">
            <a:schemeClr val="accent3"/>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defRPr/>
            </a:pPr>
            <a:endParaRPr lang="zh-CN" altLang="zh-CN" sz="2600" b="1" kern="100">
              <a:solidFill>
                <a:srgbClr val="FFFF00"/>
              </a:solidFill>
              <a:latin typeface="Times New Roman" pitchFamily="18" charset="0"/>
              <a:ea typeface="微软雅黑" pitchFamily="34" charset="-122"/>
              <a:cs typeface="Times New Roman" panose="02020603050405020304" pitchFamily="18" charset="0"/>
            </a:endParaRPr>
          </a:p>
        </p:txBody>
      </p:sp>
      <p:grpSp>
        <p:nvGrpSpPr>
          <p:cNvPr id="24" name="组合 23"/>
          <p:cNvGrpSpPr/>
          <p:nvPr/>
        </p:nvGrpSpPr>
        <p:grpSpPr>
          <a:xfrm>
            <a:off x="4799377" y="-9378"/>
            <a:ext cx="2537064" cy="522000"/>
            <a:chOff x="4368144" y="-9378"/>
            <a:chExt cx="3376827" cy="522000"/>
          </a:xfrm>
        </p:grpSpPr>
        <p:sp>
          <p:nvSpPr>
            <p:cNvPr id="25" name="矩形 15"/>
            <p:cNvSpPr/>
            <p:nvPr/>
          </p:nvSpPr>
          <p:spPr>
            <a:xfrm>
              <a:off x="5805370" y="-9240"/>
              <a:ext cx="1657704" cy="521862"/>
            </a:xfrm>
            <a:custGeom>
              <a:gdLst>
                <a:gd name="connsiteX0" fmla="*/ 0 w 1805711"/>
                <a:gd name="connsiteY0" fmla="*/ 0 h 449085"/>
                <a:gd name="connsiteX1" fmla="*/ 1805711 w 1805711"/>
                <a:gd name="connsiteY1" fmla="*/ 0 h 449085"/>
                <a:gd name="connsiteX2" fmla="*/ 1620081 w 1805711"/>
                <a:gd name="connsiteY2" fmla="*/ 449085 h 449085"/>
                <a:gd name="connsiteX3" fmla="*/ 2 w 1805711"/>
                <a:gd name="connsiteY3" fmla="*/ 448574 h 449085"/>
                <a:gd name="connsiteX4" fmla="*/ 0 w 1805711"/>
                <a:gd name="connsiteY4" fmla="*/ 0 h 4490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805711" h="449084">
                  <a:moveTo>
                    <a:pt x="0" y="0"/>
                  </a:moveTo>
                  <a:lnTo>
                    <a:pt x="1805711" y="0"/>
                  </a:lnTo>
                  <a:lnTo>
                    <a:pt x="1620081" y="449085"/>
                  </a:lnTo>
                  <a:lnTo>
                    <a:pt x="2" y="448574"/>
                  </a:lnTo>
                  <a:cubicBezTo>
                    <a:pt x="1" y="299050"/>
                    <a:pt x="1" y="149524"/>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6" name="平行四边形 32"/>
            <p:cNvSpPr/>
            <p:nvPr/>
          </p:nvSpPr>
          <p:spPr>
            <a:xfrm>
              <a:off x="7319058" y="-9239"/>
              <a:ext cx="28394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7" name="平行四边形 32"/>
            <p:cNvSpPr/>
            <p:nvPr/>
          </p:nvSpPr>
          <p:spPr>
            <a:xfrm>
              <a:off x="7461029" y="-9239"/>
              <a:ext cx="28394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8" name="矩形 15"/>
            <p:cNvSpPr/>
            <p:nvPr/>
          </p:nvSpPr>
          <p:spPr>
            <a:xfrm flipH="1">
              <a:off x="4626672" y="-9240"/>
              <a:ext cx="1504253" cy="521862"/>
            </a:xfrm>
            <a:custGeom>
              <a:gdLst>
                <a:gd name="connsiteX0" fmla="*/ 0 w 1805711"/>
                <a:gd name="connsiteY0" fmla="*/ 0 h 449085"/>
                <a:gd name="connsiteX1" fmla="*/ 1805711 w 1805711"/>
                <a:gd name="connsiteY1" fmla="*/ 0 h 449085"/>
                <a:gd name="connsiteX2" fmla="*/ 1620081 w 1805711"/>
                <a:gd name="connsiteY2" fmla="*/ 449085 h 449085"/>
                <a:gd name="connsiteX3" fmla="*/ 2 w 1805711"/>
                <a:gd name="connsiteY3" fmla="*/ 448574 h 449085"/>
                <a:gd name="connsiteX4" fmla="*/ 0 w 1805711"/>
                <a:gd name="connsiteY4" fmla="*/ 0 h 449085"/>
              </a:gdLst>
              <a:cxnLst>
                <a:cxn ang="0">
                  <a:pos x="connsiteX0" y="connsiteY0"/>
                </a:cxn>
                <a:cxn ang="0">
                  <a:pos x="connsiteX1" y="connsiteY1"/>
                </a:cxn>
                <a:cxn ang="0">
                  <a:pos x="connsiteX2" y="connsiteY2"/>
                </a:cxn>
                <a:cxn ang="0">
                  <a:pos x="connsiteX3" y="connsiteY3"/>
                </a:cxn>
                <a:cxn ang="0">
                  <a:pos x="connsiteX4" y="connsiteY4"/>
                </a:cxn>
              </a:cxnLst>
              <a:rect l="l" t="t" r="r" b="b"/>
              <a:pathLst>
                <a:path w="1805711" h="449084">
                  <a:moveTo>
                    <a:pt x="0" y="0"/>
                  </a:moveTo>
                  <a:lnTo>
                    <a:pt x="1805711" y="0"/>
                  </a:lnTo>
                  <a:lnTo>
                    <a:pt x="1620081" y="449085"/>
                  </a:lnTo>
                  <a:lnTo>
                    <a:pt x="2" y="448574"/>
                  </a:lnTo>
                  <a:cubicBezTo>
                    <a:pt x="1" y="299050"/>
                    <a:pt x="1" y="149524"/>
                    <a:pt x="0"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29" name="平行四边形 32"/>
            <p:cNvSpPr/>
            <p:nvPr/>
          </p:nvSpPr>
          <p:spPr>
            <a:xfrm flipH="1">
              <a:off x="4497510" y="-9240"/>
              <a:ext cx="25872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30" name="平行四边形 32"/>
            <p:cNvSpPr/>
            <p:nvPr/>
          </p:nvSpPr>
          <p:spPr>
            <a:xfrm flipH="1">
              <a:off x="4368144" y="-9240"/>
              <a:ext cx="258722" cy="521861"/>
            </a:xfrm>
            <a:custGeom>
              <a:gdLst>
                <a:gd name="connsiteX0" fmla="*/ 0 w 273050"/>
                <a:gd name="connsiteY0" fmla="*/ 422278 h 422278"/>
                <a:gd name="connsiteX1" fmla="*/ 158750 w 273050"/>
                <a:gd name="connsiteY1" fmla="*/ 0 h 422278"/>
                <a:gd name="connsiteX2" fmla="*/ 273050 w 273050"/>
                <a:gd name="connsiteY2" fmla="*/ 0 h 422278"/>
                <a:gd name="connsiteX3" fmla="*/ 114300 w 273050"/>
                <a:gd name="connsiteY3" fmla="*/ 422278 h 422278"/>
                <a:gd name="connsiteX4" fmla="*/ 0 w 273050"/>
                <a:gd name="connsiteY4" fmla="*/ 422278 h 4222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3050" h="422277">
                  <a:moveTo>
                    <a:pt x="0" y="422278"/>
                  </a:moveTo>
                  <a:lnTo>
                    <a:pt x="158750" y="0"/>
                  </a:lnTo>
                  <a:lnTo>
                    <a:pt x="273050" y="0"/>
                  </a:lnTo>
                  <a:lnTo>
                    <a:pt x="114300" y="422278"/>
                  </a:lnTo>
                  <a:lnTo>
                    <a:pt x="0" y="422278"/>
                  </a:lnTo>
                  <a:close/>
                </a:path>
              </a:pathLst>
            </a:cu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p>
          </p:txBody>
        </p:sp>
        <p:sp>
          <p:nvSpPr>
            <p:cNvPr id="31" name="矩形 30"/>
            <p:cNvSpPr/>
            <p:nvPr/>
          </p:nvSpPr>
          <p:spPr>
            <a:xfrm>
              <a:off x="4985964" y="-9378"/>
              <a:ext cx="2137689" cy="522000"/>
            </a:xfrm>
            <a:prstGeom prst="rect">
              <a:avLst/>
            </a:prstGeom>
            <a:solidFill>
              <a:schemeClr val="tx1">
                <a:lumMod val="75000"/>
                <a:lumOff val="25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p>
          </p:txBody>
        </p:sp>
      </p:grpSp>
      <p:sp>
        <p:nvSpPr>
          <p:cNvPr id="32" name="矩形 31"/>
          <p:cNvSpPr/>
          <p:nvPr/>
        </p:nvSpPr>
        <p:spPr>
          <a:xfrm>
            <a:off x="4913666" y="22268"/>
            <a:ext cx="2225386" cy="49244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tabLst>
                <a:tab pos="2070735"/>
              </a:tabLst>
              <a:defRPr/>
            </a:pPr>
            <a:r>
              <a:rPr lang="zh-CN" altLang="en-US" sz="2600" b="1" kern="100">
                <a:solidFill>
                  <a:srgbClr val="FFFF00"/>
                </a:solidFill>
                <a:latin typeface="Times New Roman"/>
                <a:ea typeface="微软雅黑" pitchFamily="34" charset="-122"/>
                <a:cs typeface="Times New Roman"/>
              </a:rPr>
              <a:t>考点</a:t>
            </a:r>
            <a:r>
              <a:rPr lang="zh-CN" altLang="en-US" sz="2600" b="1" kern="100" smtClean="0">
                <a:solidFill>
                  <a:srgbClr val="FFFF00"/>
                </a:solidFill>
                <a:latin typeface="Times New Roman"/>
                <a:ea typeface="微软雅黑" pitchFamily="34" charset="-122"/>
                <a:cs typeface="Times New Roman"/>
              </a:rPr>
              <a:t>整合</a:t>
            </a:r>
            <a:endParaRPr lang="zh-CN" altLang="en-US" sz="2600" b="1" kern="100">
              <a:solidFill>
                <a:srgbClr val="FFFF00"/>
              </a:solidFill>
              <a:latin typeface="Times New Roman"/>
              <a:ea typeface="微软雅黑" pitchFamily="34" charset="-122"/>
              <a:cs typeface="Times New Roman"/>
            </a:endParaRPr>
          </a:p>
        </p:txBody>
      </p:sp>
      <p:sp>
        <p:nvSpPr>
          <p:cNvPr id="33" name="Rectangle 2"/>
          <p:cNvSpPr>
            <a:spLocks noChangeArrowheads="1"/>
          </p:cNvSpPr>
          <p:nvPr/>
        </p:nvSpPr>
        <p:spPr bwMode="auto">
          <a:xfrm>
            <a:off x="0" y="0"/>
            <a:ext cx="12190413"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p>
        </p:txBody>
      </p:sp>
      <p:graphicFrame>
        <p:nvGraphicFramePr>
          <p:cNvPr id="4" name="表格 3"/>
          <p:cNvGraphicFramePr>
            <a:graphicFrameLocks noGrp="1"/>
          </p:cNvGraphicFramePr>
          <p:nvPr>
            <p:extLst>
              <p:ext uri="{D42A27DB-BD31-4B8C-83A1-F6EECF244321}">
                <p14:modId xmlns:p14="http://schemas.microsoft.com/office/powerpoint/2010/main" xmlns="" val="707735214"/>
              </p:ext>
            </p:extLst>
          </p:nvPr>
        </p:nvGraphicFramePr>
        <p:xfrm>
          <a:off x="553872" y="3469754"/>
          <a:ext cx="11229966" cy="3200400"/>
        </p:xfrm>
        <a:graphic>
          <a:graphicData uri="http://schemas.openxmlformats.org/drawingml/2006/table">
            <a:tbl>
              <a:tblPr/>
              <a:tblGrid>
                <a:gridCol w="716798"/>
                <a:gridCol w="10513168"/>
              </a:tblGrid>
              <a:tr h="2299230">
                <a:tc>
                  <a:txBody>
                    <a:bodyPr vert="horz" wrap="square"/>
                    <a:lstStyle/>
                    <a:p>
                      <a:pPr marL="0" algn="ctr">
                        <a:lnSpc>
                          <a:spcPct val="150000"/>
                        </a:lnSpc>
                        <a:spcAft>
                          <a:spcPct val="0"/>
                        </a:spcAft>
                      </a:pPr>
                      <a:r>
                        <a:rPr lang="zh-CN" sz="2800" kern="100">
                          <a:effectLst/>
                          <a:latin typeface="Times New Roman"/>
                          <a:ea typeface="华文细黑"/>
                          <a:cs typeface="Times New Roman"/>
                        </a:rPr>
                        <a:t>表现</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民族节日：是一个民族历史文化的长期积淀。庆祝民族节日，是民族文化的集中展示</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文化遗产：是一个国家和民族历史文化成就的重要标志，对于研究人类文明的演进具有重要意义，对于展现世界文化的多样性具有独特作用，是人类共同的文化财富</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1804128292"/>
      </p:ext>
    </p:extLst>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5" name="表格 4"/>
          <p:cNvGraphicFramePr>
            <a:graphicFrameLocks noGrp="1"/>
          </p:cNvGraphicFramePr>
          <p:nvPr>
            <p:extLst>
              <p:ext uri="{D42A27DB-BD31-4B8C-83A1-F6EECF244321}">
                <p14:modId xmlns:p14="http://schemas.microsoft.com/office/powerpoint/2010/main" xmlns="" val="2099957591"/>
              </p:ext>
            </p:extLst>
          </p:nvPr>
        </p:nvGraphicFramePr>
        <p:xfrm>
          <a:off x="553872" y="1269554"/>
          <a:ext cx="11229966" cy="3840480"/>
        </p:xfrm>
        <a:graphic>
          <a:graphicData uri="http://schemas.openxmlformats.org/drawingml/2006/table">
            <a:tbl>
              <a:tblPr/>
              <a:tblGrid>
                <a:gridCol w="644790"/>
                <a:gridCol w="10585176"/>
              </a:tblGrid>
              <a:tr h="2554700">
                <a:tc>
                  <a:txBody>
                    <a:bodyPr vert="horz" wrap="square"/>
                    <a:lstStyle/>
                    <a:p>
                      <a:pPr marL="0" algn="ctr">
                        <a:lnSpc>
                          <a:spcPct val="150000"/>
                        </a:lnSpc>
                        <a:spcAft>
                          <a:spcPct val="0"/>
                        </a:spcAft>
                      </a:pPr>
                      <a:r>
                        <a:rPr lang="zh-CN" sz="2800" kern="100">
                          <a:effectLst/>
                          <a:latin typeface="Times New Roman"/>
                          <a:ea typeface="华文细黑"/>
                          <a:cs typeface="Times New Roman"/>
                        </a:rPr>
                        <a:t>意义</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文化既是民族的，又是世界的，各民族文化都是世界文化中不可缺少的色彩</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文化多样性是人类社会的基本特征，是人类文明进步的重要动力，是文化创新的重要基础</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③</a:t>
                      </a:r>
                      <a:r>
                        <a:rPr lang="zh-CN" sz="2800" kern="100">
                          <a:effectLst/>
                          <a:latin typeface="Times New Roman"/>
                          <a:ea typeface="华文细黑"/>
                          <a:cs typeface="Times New Roman"/>
                        </a:rPr>
                        <a:t>尊重文化多样性是发展本民族文化的内在要求，是实现世界文化繁荣的必然要求</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860776385"/>
      </p:ext>
    </p:extLst>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矩形 1"/>
          <p:cNvSpPr/>
          <p:nvPr/>
        </p:nvSpPr>
        <p:spPr>
          <a:xfrm>
            <a:off x="118542" y="45338"/>
            <a:ext cx="11124877" cy="68760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a:rPr>
              <a:t>2.</a:t>
            </a:r>
            <a:r>
              <a:rPr lang="zh-CN" altLang="zh-CN" sz="2800" b="1" kern="100">
                <a:latin typeface="Times New Roman"/>
                <a:ea typeface="华文细黑"/>
                <a:cs typeface="Times New Roman"/>
              </a:rPr>
              <a:t>文化交流的作用</a:t>
            </a:r>
            <a:endParaRPr lang="zh-CN" altLang="zh-CN" sz="1050" kern="100">
              <a:effectLst/>
              <a:latin typeface="宋体" charset="-122"/>
              <a:cs typeface="Courier New"/>
            </a:endParaRPr>
          </a:p>
        </p:txBody>
      </p:sp>
      <p:graphicFrame>
        <p:nvGraphicFramePr>
          <p:cNvPr id="5" name="表格 4"/>
          <p:cNvGraphicFramePr>
            <a:graphicFrameLocks noGrp="1"/>
          </p:cNvGraphicFramePr>
          <p:nvPr>
            <p:extLst>
              <p:ext uri="{D42A27DB-BD31-4B8C-83A1-F6EECF244321}">
                <p14:modId xmlns:p14="http://schemas.microsoft.com/office/powerpoint/2010/main" xmlns="" val="1619735349"/>
              </p:ext>
            </p:extLst>
          </p:nvPr>
        </p:nvGraphicFramePr>
        <p:xfrm>
          <a:off x="262559" y="837426"/>
          <a:ext cx="11665295" cy="5760720"/>
        </p:xfrm>
        <a:graphic>
          <a:graphicData uri="http://schemas.openxmlformats.org/drawingml/2006/table">
            <a:tbl>
              <a:tblPr/>
              <a:tblGrid>
                <a:gridCol w="1152128"/>
                <a:gridCol w="10513167"/>
              </a:tblGrid>
              <a:tr h="1350905">
                <a:tc>
                  <a:txBody>
                    <a:bodyPr vert="horz" wrap="square"/>
                    <a:lstStyle/>
                    <a:p>
                      <a:pPr marL="0" algn="ctr">
                        <a:lnSpc>
                          <a:spcPct val="150000"/>
                        </a:lnSpc>
                        <a:spcAft>
                          <a:spcPct val="0"/>
                        </a:spcAft>
                      </a:pPr>
                      <a:r>
                        <a:rPr lang="zh-CN" sz="2800" kern="100">
                          <a:effectLst/>
                          <a:latin typeface="Times New Roman"/>
                          <a:ea typeface="华文细黑"/>
                          <a:cs typeface="Times New Roman"/>
                        </a:rPr>
                        <a:t>必要性</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文化是民族的，又是世界的，文化交流是尊重世界文化多样性的要求</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是发展本民族文化的内在要求，是实现世界文化繁荣的必然要求</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926961">
                <a:tc>
                  <a:txBody>
                    <a:bodyPr vert="horz" wrap="square"/>
                    <a:lstStyle/>
                    <a:p>
                      <a:pPr marL="0" algn="ctr">
                        <a:lnSpc>
                          <a:spcPct val="150000"/>
                        </a:lnSpc>
                        <a:spcAft>
                          <a:spcPct val="0"/>
                        </a:spcAft>
                      </a:pPr>
                      <a:r>
                        <a:rPr lang="zh-CN" sz="2800" kern="100">
                          <a:effectLst/>
                          <a:latin typeface="Times New Roman"/>
                          <a:ea typeface="华文细黑"/>
                          <a:cs typeface="Times New Roman"/>
                        </a:rPr>
                        <a:t>意义</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世界各国优秀文化在中国传播，有利于我国吸收各国优秀文化成果，促进中华文化的发展和进步；有利于推动中华文化走向世界，增强中华文化国际影响力</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有利于世界各民族文化相互借鉴，取长补短，维护世界文化的多样性，促进世界文化的繁荣与发展</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③</a:t>
                      </a:r>
                      <a:r>
                        <a:rPr lang="zh-CN" sz="2800" kern="100">
                          <a:effectLst/>
                          <a:latin typeface="Times New Roman"/>
                          <a:ea typeface="华文细黑"/>
                          <a:cs typeface="Times New Roman"/>
                        </a:rPr>
                        <a:t>有利于增进民族之间、国家之间的理解，促进世界的和平与发展</a:t>
                      </a:r>
                      <a:endParaRPr lang="zh-CN" sz="2800" kern="100">
                        <a:effectLst/>
                        <a:latin typeface="宋体" charset="-122"/>
                        <a:cs typeface="Courier New"/>
                      </a:endParaRPr>
                    </a:p>
                  </a:txBody>
                  <a:tcPr marL="25531" marR="2553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3871438705"/>
      </p:ext>
    </p:extLst>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406574" y="295663"/>
            <a:ext cx="11124877"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a:rPr>
              <a:t>3.</a:t>
            </a:r>
            <a:r>
              <a:rPr lang="zh-CN" altLang="zh-CN" sz="2800" b="1" kern="100">
                <a:latin typeface="Times New Roman"/>
                <a:ea typeface="华文细黑"/>
                <a:cs typeface="Times New Roman"/>
              </a:rPr>
              <a:t>优秀传统文化的作用</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(1)</a:t>
            </a:r>
            <a:r>
              <a:rPr lang="zh-CN" altLang="zh-CN" sz="2800" kern="100">
                <a:latin typeface="Times New Roman"/>
                <a:ea typeface="华文细黑"/>
                <a:cs typeface="Times New Roman"/>
              </a:rPr>
              <a:t>传统文化的特点</a:t>
            </a:r>
            <a:endParaRPr lang="zh-CN" altLang="zh-CN" sz="1050" kern="100">
              <a:effectLst/>
              <a:latin typeface="宋体" charset="-122"/>
              <a:cs typeface="Courier New"/>
            </a:endParaRPr>
          </a:p>
        </p:txBody>
      </p:sp>
      <p:graphicFrame>
        <p:nvGraphicFramePr>
          <p:cNvPr id="3" name="表格 2"/>
          <p:cNvGraphicFramePr>
            <a:graphicFrameLocks noGrp="1"/>
          </p:cNvGraphicFramePr>
          <p:nvPr>
            <p:extLst>
              <p:ext uri="{D42A27DB-BD31-4B8C-83A1-F6EECF244321}">
                <p14:modId xmlns:p14="http://schemas.microsoft.com/office/powerpoint/2010/main" xmlns="" val="3362030208"/>
              </p:ext>
            </p:extLst>
          </p:nvPr>
        </p:nvGraphicFramePr>
        <p:xfrm>
          <a:off x="622598" y="1888232"/>
          <a:ext cx="11089232" cy="3845818"/>
        </p:xfrm>
        <a:graphic>
          <a:graphicData uri="http://schemas.openxmlformats.org/drawingml/2006/table">
            <a:tbl>
              <a:tblPr/>
              <a:tblGrid>
                <a:gridCol w="2232248"/>
                <a:gridCol w="8856984"/>
              </a:tblGrid>
              <a:tr h="887496">
                <a:tc>
                  <a:txBody>
                    <a:bodyPr vert="horz" wrap="square"/>
                    <a:lstStyle/>
                    <a:p>
                      <a:pPr algn="ctr">
                        <a:lnSpc>
                          <a:spcPct val="150000"/>
                        </a:lnSpc>
                        <a:spcAft>
                          <a:spcPct val="0"/>
                        </a:spcAft>
                      </a:pPr>
                      <a:r>
                        <a:rPr lang="zh-CN" sz="2800" kern="100">
                          <a:effectLst/>
                          <a:latin typeface="Times New Roman"/>
                          <a:ea typeface="华文细黑"/>
                          <a:cs typeface="Times New Roman"/>
                        </a:rPr>
                        <a:t>继承性</a:t>
                      </a:r>
                      <a:endParaRPr lang="zh-CN" sz="2800" kern="100">
                        <a:effectLst/>
                        <a:latin typeface="宋体" charset="-122"/>
                        <a:cs typeface="Courier New"/>
                      </a:endParaRPr>
                    </a:p>
                  </a:txBody>
                  <a:tcPr marL="37315" marR="3731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smtClean="0">
                          <a:effectLst/>
                          <a:latin typeface="Times New Roman"/>
                          <a:ea typeface="华文细黑"/>
                          <a:cs typeface="Times New Roman"/>
                        </a:rPr>
                        <a:t>在长期</a:t>
                      </a:r>
                      <a:r>
                        <a:rPr lang="zh-CN" sz="2800" kern="100">
                          <a:effectLst/>
                          <a:latin typeface="Times New Roman"/>
                          <a:ea typeface="华文细黑"/>
                          <a:cs typeface="Times New Roman"/>
                        </a:rPr>
                        <a:t>的历史发展中形成并保留在现实生活中的</a:t>
                      </a:r>
                      <a:endParaRPr lang="zh-CN" sz="2800" kern="100">
                        <a:effectLst/>
                        <a:latin typeface="宋体" charset="-122"/>
                        <a:cs typeface="Courier New"/>
                      </a:endParaRPr>
                    </a:p>
                  </a:txBody>
                  <a:tcPr marL="37315" marR="3731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161">
                <a:tc>
                  <a:txBody>
                    <a:bodyPr vert="horz" wrap="square"/>
                    <a:lstStyle/>
                    <a:p>
                      <a:pPr algn="ctr">
                        <a:lnSpc>
                          <a:spcPct val="150000"/>
                        </a:lnSpc>
                        <a:spcAft>
                          <a:spcPct val="0"/>
                        </a:spcAft>
                      </a:pPr>
                      <a:r>
                        <a:rPr lang="zh-CN" sz="2800" kern="100">
                          <a:effectLst/>
                          <a:latin typeface="Times New Roman"/>
                          <a:ea typeface="华文细黑"/>
                          <a:cs typeface="Times New Roman"/>
                        </a:rPr>
                        <a:t>相对稳定性　</a:t>
                      </a:r>
                      <a:endParaRPr lang="zh-CN" sz="2800" kern="100">
                        <a:effectLst/>
                        <a:latin typeface="宋体" charset="-122"/>
                        <a:cs typeface="Courier New"/>
                      </a:endParaRPr>
                    </a:p>
                  </a:txBody>
                  <a:tcPr marL="37315" marR="3731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传统文化在世代相传中保留着其基本特征，同时，它的具体内涵又能够因时而变</a:t>
                      </a:r>
                      <a:endParaRPr lang="zh-CN" sz="2800" kern="100">
                        <a:effectLst/>
                        <a:latin typeface="宋体" charset="-122"/>
                        <a:cs typeface="Courier New"/>
                      </a:endParaRPr>
                    </a:p>
                  </a:txBody>
                  <a:tcPr marL="37315" marR="3731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79161">
                <a:tc>
                  <a:txBody>
                    <a:bodyPr vert="horz" wrap="square"/>
                    <a:lstStyle/>
                    <a:p>
                      <a:pPr algn="ctr">
                        <a:lnSpc>
                          <a:spcPct val="150000"/>
                        </a:lnSpc>
                        <a:spcAft>
                          <a:spcPct val="0"/>
                        </a:spcAft>
                      </a:pPr>
                      <a:r>
                        <a:rPr lang="zh-CN" sz="2800" kern="100">
                          <a:effectLst/>
                          <a:latin typeface="Times New Roman"/>
                          <a:ea typeface="华文细黑"/>
                          <a:cs typeface="Times New Roman"/>
                        </a:rPr>
                        <a:t>鲜明民族性　</a:t>
                      </a:r>
                      <a:endParaRPr lang="zh-CN" sz="2800" kern="100">
                        <a:effectLst/>
                        <a:latin typeface="宋体" charset="-122"/>
                        <a:cs typeface="Courier New"/>
                      </a:endParaRPr>
                    </a:p>
                  </a:txBody>
                  <a:tcPr marL="37315" marR="3731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传统文化具有鲜明的民族特色、民族风格和民族气派，是维系民族生存和发展的精神纽带</a:t>
                      </a:r>
                      <a:endParaRPr lang="zh-CN" sz="2800" kern="100">
                        <a:effectLst/>
                        <a:latin typeface="宋体" charset="-122"/>
                        <a:cs typeface="Courier New"/>
                      </a:endParaRPr>
                    </a:p>
                  </a:txBody>
                  <a:tcPr marL="37315" marR="3731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823446513"/>
      </p:ext>
    </p:extLst>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334566" y="45418"/>
            <a:ext cx="11124877" cy="68760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(2)</a:t>
            </a:r>
            <a:r>
              <a:rPr lang="zh-CN" altLang="zh-CN" sz="2800" kern="100">
                <a:latin typeface="Times New Roman"/>
                <a:ea typeface="华文细黑"/>
                <a:cs typeface="Times New Roman"/>
              </a:rPr>
              <a:t>优秀传统文化的意义和作用</a:t>
            </a:r>
            <a:endParaRPr lang="zh-CN" altLang="zh-CN" sz="1050" kern="100">
              <a:effectLst/>
              <a:latin typeface="宋体" charset="-122"/>
              <a:cs typeface="Courier New"/>
            </a:endParaRPr>
          </a:p>
        </p:txBody>
      </p:sp>
      <p:graphicFrame>
        <p:nvGraphicFramePr>
          <p:cNvPr id="3" name="表格 2"/>
          <p:cNvGraphicFramePr>
            <a:graphicFrameLocks noGrp="1"/>
          </p:cNvGraphicFramePr>
          <p:nvPr>
            <p:extLst>
              <p:ext uri="{D42A27DB-BD31-4B8C-83A1-F6EECF244321}">
                <p14:modId xmlns:p14="http://schemas.microsoft.com/office/powerpoint/2010/main" xmlns="" val="3783529690"/>
              </p:ext>
            </p:extLst>
          </p:nvPr>
        </p:nvGraphicFramePr>
        <p:xfrm>
          <a:off x="478582" y="837426"/>
          <a:ext cx="11305256" cy="5760720"/>
        </p:xfrm>
        <a:graphic>
          <a:graphicData uri="http://schemas.openxmlformats.org/drawingml/2006/table">
            <a:tbl>
              <a:tblPr/>
              <a:tblGrid>
                <a:gridCol w="1512168"/>
                <a:gridCol w="9793088"/>
              </a:tblGrid>
              <a:tr h="2875096">
                <a:tc>
                  <a:txBody>
                    <a:bodyPr vert="horz" wrap="square"/>
                    <a:lstStyle/>
                    <a:p>
                      <a:pPr marL="0" algn="ctr">
                        <a:lnSpc>
                          <a:spcPct val="150000"/>
                        </a:lnSpc>
                        <a:spcAft>
                          <a:spcPct val="0"/>
                        </a:spcAft>
                      </a:pPr>
                      <a:r>
                        <a:rPr lang="zh-CN" sz="2800" kern="100">
                          <a:effectLst/>
                          <a:latin typeface="Times New Roman"/>
                          <a:ea typeface="华文细黑"/>
                          <a:cs typeface="Times New Roman"/>
                        </a:rPr>
                        <a:t>从社会发展看</a:t>
                      </a:r>
                      <a:endParaRPr lang="zh-CN" sz="2800" kern="100">
                        <a:effectLst/>
                        <a:latin typeface="宋体" charset="-122"/>
                        <a:cs typeface="Courier New"/>
                      </a:endParaRPr>
                    </a:p>
                  </a:txBody>
                  <a:tcPr marL="19404" marR="1940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传统文化是民族文化发展的根基，是维系民族生存和发展的精神纽带，是一个民族智慧的集中展示，对人们的物质生活和精神生活具有深远持久的影响</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传承传统文化有利于增强民族认同感和归属感，增强民族凝聚力。对今天中国人的价值观念、生活方式和社会发展道路具有深刻的影响</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③</a:t>
                      </a:r>
                      <a:r>
                        <a:rPr lang="zh-CN" sz="2800" kern="100">
                          <a:effectLst/>
                          <a:latin typeface="Times New Roman"/>
                          <a:ea typeface="华文细黑"/>
                          <a:cs typeface="Times New Roman"/>
                        </a:rPr>
                        <a:t>一个民族、一个国家，只有正确对待传统文化，发挥传统文化的积极作用，克服传统文化的消极作用，才能兴旺发达，社会才能发展进步</a:t>
                      </a:r>
                      <a:endParaRPr lang="zh-CN" sz="2800" kern="100">
                        <a:effectLst/>
                        <a:latin typeface="宋体" charset="-122"/>
                        <a:cs typeface="Courier New"/>
                      </a:endParaRPr>
                    </a:p>
                  </a:txBody>
                  <a:tcPr marL="19404" marR="1940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1184546797"/>
      </p:ext>
    </p:extLst>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3" name="表格 2"/>
          <p:cNvGraphicFramePr>
            <a:graphicFrameLocks noGrp="1"/>
          </p:cNvGraphicFramePr>
          <p:nvPr>
            <p:extLst>
              <p:ext uri="{D42A27DB-BD31-4B8C-83A1-F6EECF244321}">
                <p14:modId xmlns:p14="http://schemas.microsoft.com/office/powerpoint/2010/main" xmlns="" val="1610349817"/>
              </p:ext>
            </p:extLst>
          </p:nvPr>
        </p:nvGraphicFramePr>
        <p:xfrm>
          <a:off x="478582" y="1197546"/>
          <a:ext cx="11233248" cy="2736304"/>
        </p:xfrm>
        <a:graphic>
          <a:graphicData uri="http://schemas.openxmlformats.org/drawingml/2006/table">
            <a:tbl>
              <a:tblPr/>
              <a:tblGrid>
                <a:gridCol w="1502536"/>
                <a:gridCol w="9730712"/>
              </a:tblGrid>
              <a:tr h="2736304">
                <a:tc>
                  <a:txBody>
                    <a:bodyPr vert="horz" wrap="square"/>
                    <a:lstStyle/>
                    <a:p>
                      <a:pPr marL="0" algn="ctr">
                        <a:lnSpc>
                          <a:spcPct val="150000"/>
                        </a:lnSpc>
                        <a:spcAft>
                          <a:spcPct val="0"/>
                        </a:spcAft>
                      </a:pPr>
                      <a:r>
                        <a:rPr lang="zh-CN" sz="2800" kern="100">
                          <a:effectLst/>
                          <a:latin typeface="Times New Roman"/>
                          <a:ea typeface="华文细黑"/>
                          <a:cs typeface="Times New Roman"/>
                        </a:rPr>
                        <a:t>从个人成长看</a:t>
                      </a:r>
                      <a:endParaRPr lang="zh-CN" sz="2800" kern="100">
                        <a:effectLst/>
                        <a:latin typeface="宋体" charset="-122"/>
                        <a:cs typeface="Courier New"/>
                      </a:endParaRPr>
                    </a:p>
                  </a:txBody>
                  <a:tcPr marL="19404" marR="1940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zh-CN" sz="2800" kern="100">
                          <a:effectLst/>
                          <a:latin typeface="Times New Roman"/>
                          <a:ea typeface="华文细黑"/>
                          <a:cs typeface="Times New Roman"/>
                        </a:rPr>
                        <a:t>每个人只有正确对待传统文化的影响，把握好文化继承与发展的关系，才能够作出正确的文化选择，成为自觉的文化传承者和享受者；才能不断丰富精神世界，增强精神力量，实现自身的全面发展</a:t>
                      </a:r>
                      <a:endParaRPr lang="zh-CN" sz="2800" kern="100">
                        <a:effectLst/>
                        <a:latin typeface="宋体" charset="-122"/>
                        <a:cs typeface="Courier New"/>
                      </a:endParaRPr>
                    </a:p>
                  </a:txBody>
                  <a:tcPr marL="19404" marR="19404"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1015676257"/>
      </p:ext>
    </p:extLst>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334566" y="45418"/>
            <a:ext cx="11124877" cy="1333931"/>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a:rPr>
              <a:t>4.</a:t>
            </a:r>
            <a:r>
              <a:rPr lang="zh-CN" altLang="zh-CN" sz="2800" b="1" kern="100">
                <a:latin typeface="Times New Roman"/>
                <a:ea typeface="华文细黑"/>
                <a:cs typeface="Times New Roman"/>
              </a:rPr>
              <a:t>中华文化的作用</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(1)</a:t>
            </a:r>
            <a:r>
              <a:rPr lang="zh-CN" altLang="zh-CN" sz="2800" kern="100">
                <a:latin typeface="Times New Roman"/>
                <a:ea typeface="华文细黑"/>
                <a:cs typeface="Times New Roman"/>
              </a:rPr>
              <a:t>中华文化的基本特征</a:t>
            </a:r>
            <a:endParaRPr lang="zh-CN" altLang="zh-CN" sz="1050" kern="100">
              <a:effectLst/>
              <a:latin typeface="宋体" charset="-122"/>
              <a:cs typeface="Courier New"/>
            </a:endParaRPr>
          </a:p>
        </p:txBody>
      </p:sp>
      <p:graphicFrame>
        <p:nvGraphicFramePr>
          <p:cNvPr id="3" name="表格 2"/>
          <p:cNvGraphicFramePr>
            <a:graphicFrameLocks noGrp="1"/>
          </p:cNvGraphicFramePr>
          <p:nvPr>
            <p:extLst>
              <p:ext uri="{D42A27DB-BD31-4B8C-83A1-F6EECF244321}">
                <p14:modId xmlns:p14="http://schemas.microsoft.com/office/powerpoint/2010/main" xmlns="" val="1111595055"/>
              </p:ext>
            </p:extLst>
          </p:nvPr>
        </p:nvGraphicFramePr>
        <p:xfrm>
          <a:off x="406574" y="1485658"/>
          <a:ext cx="11521280" cy="5140393"/>
        </p:xfrm>
        <a:graphic>
          <a:graphicData uri="http://schemas.openxmlformats.org/drawingml/2006/table">
            <a:tbl>
              <a:tblPr/>
              <a:tblGrid>
                <a:gridCol w="936106"/>
                <a:gridCol w="6912766"/>
                <a:gridCol w="3672408"/>
              </a:tblGrid>
              <a:tr h="250122">
                <a:tc>
                  <a:txBody>
                    <a:bodyPr vert="horz" wrap="square"/>
                    <a:lstStyle/>
                    <a:p>
                      <a:pPr algn="ctr">
                        <a:lnSpc>
                          <a:spcPct val="150000"/>
                        </a:lnSpc>
                        <a:spcAft>
                          <a:spcPct val="0"/>
                        </a:spcAft>
                      </a:pPr>
                      <a:r>
                        <a:rPr lang="en-US" sz="2800" kern="100">
                          <a:effectLst/>
                          <a:latin typeface="Times New Roman"/>
                          <a:ea typeface="华文细黑"/>
                          <a:cs typeface="Courier New"/>
                        </a:rPr>
                        <a:t> </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a:ea typeface="华文细黑"/>
                          <a:cs typeface="Times New Roman"/>
                        </a:rPr>
                        <a:t>见证与表现</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50000"/>
                        </a:lnSpc>
                        <a:spcAft>
                          <a:spcPct val="0"/>
                        </a:spcAft>
                      </a:pPr>
                      <a:r>
                        <a:rPr lang="zh-CN" sz="2800" kern="100">
                          <a:effectLst/>
                          <a:latin typeface="Times New Roman"/>
                          <a:ea typeface="华文细黑"/>
                          <a:cs typeface="Times New Roman"/>
                        </a:rPr>
                        <a:t>原因</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475172">
                <a:tc>
                  <a:txBody>
                    <a:bodyPr vert="horz" wrap="square"/>
                    <a:lstStyle/>
                    <a:p>
                      <a:pPr marL="0" algn="ctr">
                        <a:lnSpc>
                          <a:spcPct val="150000"/>
                        </a:lnSpc>
                        <a:spcAft>
                          <a:spcPct val="0"/>
                        </a:spcAft>
                      </a:pPr>
                      <a:r>
                        <a:rPr lang="zh-CN" sz="2800" kern="100">
                          <a:effectLst/>
                          <a:latin typeface="Times New Roman"/>
                          <a:ea typeface="华文细黑"/>
                          <a:cs typeface="Times New Roman"/>
                        </a:rPr>
                        <a:t>源远流长</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汉字为书写中华文化，传承中华文明，发挥了巨大的作用，是中华文明的重要标志</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史书典籍是中华文化一脉相传的重要见证</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rowSpan="2">
                  <a:txBody>
                    <a:bodyPr vert="horz" wrap="square"/>
                    <a:lstStyle/>
                    <a:p>
                      <a:pPr marL="72000" algn="l">
                        <a:lnSpc>
                          <a:spcPct val="150000"/>
                        </a:lnSpc>
                        <a:spcAft>
                          <a:spcPct val="0"/>
                        </a:spcAft>
                      </a:pPr>
                      <a:r>
                        <a:rPr lang="zh-CN" sz="2800" kern="100">
                          <a:effectLst/>
                          <a:latin typeface="Times New Roman"/>
                          <a:ea typeface="华文细黑"/>
                          <a:cs typeface="Times New Roman"/>
                        </a:rPr>
                        <a:t>包容性：</a:t>
                      </a: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含义：即求同存异和兼收并蓄。</a:t>
                      </a: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意义：有利于与其他民族文化在和睦的关系中交流，增强对自身文化的认同和对其他民族文化的理解</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25141">
                <a:tc>
                  <a:txBody>
                    <a:bodyPr vert="horz" wrap="square"/>
                    <a:lstStyle/>
                    <a:p>
                      <a:pPr marL="0" algn="ctr">
                        <a:lnSpc>
                          <a:spcPct val="150000"/>
                        </a:lnSpc>
                        <a:spcAft>
                          <a:spcPct val="0"/>
                        </a:spcAft>
                      </a:pPr>
                      <a:r>
                        <a:rPr lang="zh-CN" sz="2800" kern="100">
                          <a:effectLst/>
                          <a:latin typeface="Times New Roman"/>
                          <a:ea typeface="华文细黑"/>
                          <a:cs typeface="Times New Roman"/>
                        </a:rPr>
                        <a:t>博大精深</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5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独特性：独树一帜，独领风骚</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区域性：一方水土，一方文化</a:t>
                      </a:r>
                      <a:endParaRPr lang="zh-CN" sz="2800" kern="100">
                        <a:effectLst/>
                        <a:latin typeface="宋体" charset="-122"/>
                        <a:cs typeface="Courier New"/>
                      </a:endParaRPr>
                    </a:p>
                    <a:p>
                      <a:pPr marL="72000" algn="l">
                        <a:lnSpc>
                          <a:spcPct val="150000"/>
                        </a:lnSpc>
                        <a:spcAft>
                          <a:spcPct val="0"/>
                        </a:spcAft>
                      </a:pPr>
                      <a:r>
                        <a:rPr lang="en-US" sz="2800" kern="100">
                          <a:effectLst/>
                          <a:latin typeface="宋体" charset="-122"/>
                          <a:ea typeface="华文细黑"/>
                          <a:cs typeface="Times New Roman"/>
                        </a:rPr>
                        <a:t>③</a:t>
                      </a:r>
                      <a:r>
                        <a:rPr lang="zh-CN" sz="2800" kern="100">
                          <a:effectLst/>
                          <a:latin typeface="Times New Roman"/>
                          <a:ea typeface="华文细黑"/>
                          <a:cs typeface="Times New Roman"/>
                        </a:rPr>
                        <a:t>民族性：中华之瑰宝，民族之骄傲</a:t>
                      </a:r>
                      <a:endParaRPr lang="zh-CN" sz="2800" kern="100">
                        <a:effectLst/>
                        <a:latin typeface="宋体" charset="-122"/>
                        <a:cs typeface="Courier New"/>
                      </a:endParaRPr>
                    </a:p>
                  </a:txBody>
                  <a:tcPr marL="28535" marR="2853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vMerge="1">
                  <a:txBody>
                    <a:bodyPr vert="horz" wrap="square"/>
                    <a:lstStyle/>
                    <a:p>
                      <a:endParaRPr lang="zh-CN" altLang="en-US"/>
                    </a:p>
                  </a:txBody>
                  <a:tcPr/>
                </a:tc>
              </a:tr>
            </a:tbl>
          </a:graphicData>
        </a:graphic>
      </p:graphicFrame>
    </p:spTree>
    <p:extLst>
      <p:ext uri="{BB962C8B-B14F-4D97-AF65-F5344CB8AC3E}">
        <p14:creationId xmlns:p14="http://schemas.microsoft.com/office/powerpoint/2010/main" xmlns="" val="191237391"/>
      </p:ext>
    </p:extLst>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435351" y="461974"/>
            <a:ext cx="11348487" cy="5912552"/>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kern="100">
                <a:latin typeface="Times New Roman"/>
                <a:ea typeface="华文细黑"/>
                <a:cs typeface="Courier New"/>
              </a:rPr>
              <a:t>(2)</a:t>
            </a:r>
            <a:r>
              <a:rPr lang="zh-CN" altLang="zh-CN" sz="2800" kern="100">
                <a:latin typeface="Times New Roman"/>
                <a:ea typeface="华文细黑"/>
                <a:cs typeface="Times New Roman"/>
              </a:rPr>
              <a:t>中华文化的力量</a:t>
            </a:r>
            <a:endParaRPr lang="zh-CN" altLang="zh-CN" sz="1050" kern="100">
              <a:latin typeface="宋体" charset="-122"/>
              <a:cs typeface="Courier New"/>
            </a:endParaRPr>
          </a:p>
          <a:p>
            <a:pPr algn="just">
              <a:lnSpc>
                <a:spcPct val="150000"/>
              </a:lnSpc>
              <a:spcAft>
                <a:spcPct val="0"/>
              </a:spcAft>
            </a:pPr>
            <a:r>
              <a:rPr lang="en-US" altLang="zh-CN" sz="2800" kern="100">
                <a:latin typeface="宋体" charset="-122"/>
                <a:ea typeface="华文细黑"/>
                <a:cs typeface="Times New Roman"/>
              </a:rPr>
              <a:t>①</a:t>
            </a:r>
            <a:r>
              <a:rPr lang="zh-CN" altLang="zh-CN" sz="2800" kern="100">
                <a:latin typeface="Times New Roman"/>
                <a:ea typeface="华文细黑"/>
                <a:cs typeface="Times New Roman"/>
              </a:rPr>
              <a:t>深深地熔铸在民族的生命力、创造力和凝聚力之中，是激励中国人民几千年来克服艰难险阻、战胜内忧外患、创造幸福生活的强大精神力量，也是激励每个中华儿女共同创造祖国美好明天的不竭力量之源。</a:t>
            </a:r>
            <a:endParaRPr lang="zh-CN" altLang="zh-CN" sz="1050" kern="100">
              <a:latin typeface="宋体" charset="-122"/>
              <a:cs typeface="Courier New"/>
            </a:endParaRPr>
          </a:p>
          <a:p>
            <a:pPr algn="just">
              <a:lnSpc>
                <a:spcPct val="150000"/>
              </a:lnSpc>
              <a:spcAft>
                <a:spcPct val="0"/>
              </a:spcAft>
            </a:pPr>
            <a:r>
              <a:rPr lang="en-US" altLang="zh-CN" sz="2800" kern="100">
                <a:latin typeface="宋体" charset="-122"/>
                <a:ea typeface="华文细黑"/>
                <a:cs typeface="Times New Roman"/>
              </a:rPr>
              <a:t>②</a:t>
            </a:r>
            <a:r>
              <a:rPr lang="zh-CN" altLang="zh-CN" sz="2800" kern="100">
                <a:latin typeface="Times New Roman"/>
                <a:ea typeface="华文细黑"/>
                <a:cs typeface="Times New Roman"/>
              </a:rPr>
              <a:t>中华文化是中华民族共有的精神家园，各族人民对共同拥有的中华文化的强烈认同感和归属感，显示了中华民族厚重的文化底蕴和强大的民族凝聚力。</a:t>
            </a:r>
            <a:endParaRPr lang="zh-CN" altLang="zh-CN" sz="1050" kern="100">
              <a:latin typeface="宋体" charset="-122"/>
              <a:cs typeface="Courier New"/>
            </a:endParaRPr>
          </a:p>
          <a:p>
            <a:pPr algn="just">
              <a:lnSpc>
                <a:spcPct val="150000"/>
              </a:lnSpc>
              <a:spcAft>
                <a:spcPct val="0"/>
              </a:spcAft>
            </a:pPr>
            <a:r>
              <a:rPr lang="en-US" altLang="zh-CN" sz="2800" kern="100">
                <a:latin typeface="宋体" charset="-122"/>
                <a:ea typeface="华文细黑"/>
                <a:cs typeface="Times New Roman"/>
              </a:rPr>
              <a:t>③</a:t>
            </a:r>
            <a:r>
              <a:rPr lang="zh-CN" altLang="zh-CN" sz="2800" kern="100">
                <a:latin typeface="Times New Roman"/>
                <a:ea typeface="华文细黑"/>
                <a:cs typeface="Times New Roman"/>
              </a:rPr>
              <a:t>中华文化中的传统思想对当今中国人的价值观念、生活方式和中国社会发展具有深刻的影响，对人类的进步和世界文化的发展产生深远影响。</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1398500048"/>
      </p:ext>
    </p:extLst>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435351" y="45418"/>
            <a:ext cx="11348487" cy="687600"/>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a:rPr>
              <a:t>5.</a:t>
            </a:r>
            <a:r>
              <a:rPr lang="zh-CN" altLang="zh-CN" sz="2800" b="1" kern="100">
                <a:latin typeface="Times New Roman"/>
                <a:ea typeface="华文细黑"/>
                <a:cs typeface="Times New Roman"/>
              </a:rPr>
              <a:t>中华民族精神的作用</a:t>
            </a:r>
            <a:endParaRPr lang="zh-CN" altLang="zh-CN" sz="1050" kern="100">
              <a:effectLst/>
              <a:latin typeface="宋体" charset="-122"/>
              <a:cs typeface="Courier New"/>
            </a:endParaRPr>
          </a:p>
        </p:txBody>
      </p:sp>
      <p:graphicFrame>
        <p:nvGraphicFramePr>
          <p:cNvPr id="3" name="表格 2"/>
          <p:cNvGraphicFramePr>
            <a:graphicFrameLocks noGrp="1"/>
          </p:cNvGraphicFramePr>
          <p:nvPr>
            <p:extLst>
              <p:ext uri="{D42A27DB-BD31-4B8C-83A1-F6EECF244321}">
                <p14:modId xmlns:p14="http://schemas.microsoft.com/office/powerpoint/2010/main" xmlns="" val="235233290"/>
              </p:ext>
            </p:extLst>
          </p:nvPr>
        </p:nvGraphicFramePr>
        <p:xfrm>
          <a:off x="550590" y="765498"/>
          <a:ext cx="11233248" cy="5974080"/>
        </p:xfrm>
        <a:graphic>
          <a:graphicData uri="http://schemas.openxmlformats.org/drawingml/2006/table">
            <a:tbl>
              <a:tblPr/>
              <a:tblGrid>
                <a:gridCol w="934350"/>
                <a:gridCol w="10298898"/>
              </a:tblGrid>
              <a:tr h="816813">
                <a:tc>
                  <a:txBody>
                    <a:bodyPr vert="horz" wrap="square"/>
                    <a:lstStyle/>
                    <a:p>
                      <a:pPr marL="72000" algn="ctr">
                        <a:lnSpc>
                          <a:spcPct val="140000"/>
                        </a:lnSpc>
                        <a:spcAft>
                          <a:spcPct val="0"/>
                        </a:spcAft>
                      </a:pPr>
                      <a:r>
                        <a:rPr lang="zh-CN" sz="2800" kern="100">
                          <a:effectLst/>
                          <a:latin typeface="Times New Roman"/>
                          <a:ea typeface="华文细黑"/>
                          <a:cs typeface="Times New Roman"/>
                        </a:rPr>
                        <a:t>基本内涵</a:t>
                      </a:r>
                      <a:endParaRPr lang="zh-CN" sz="2800" kern="100">
                        <a:effectLst/>
                        <a:latin typeface="宋体" charset="-122"/>
                        <a:cs typeface="Courier New"/>
                      </a:endParaRPr>
                    </a:p>
                  </a:txBody>
                  <a:tcPr marL="24255" marR="2425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40000"/>
                        </a:lnSpc>
                        <a:spcAft>
                          <a:spcPct val="0"/>
                        </a:spcAft>
                      </a:pPr>
                      <a:r>
                        <a:rPr lang="zh-CN" sz="2800" kern="100">
                          <a:effectLst/>
                          <a:latin typeface="Times New Roman"/>
                          <a:ea typeface="华文细黑"/>
                          <a:cs typeface="Times New Roman"/>
                        </a:rPr>
                        <a:t>创造精神、奋斗精神、团结精神、梦想精神。爱国主义精神是中华民族精神的核心</a:t>
                      </a:r>
                      <a:endParaRPr lang="zh-CN" sz="2800" kern="100">
                        <a:effectLst/>
                        <a:latin typeface="宋体" charset="-122"/>
                        <a:cs typeface="Courier New"/>
                      </a:endParaRPr>
                    </a:p>
                  </a:txBody>
                  <a:tcPr marL="24255" marR="2425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225220">
                <a:tc>
                  <a:txBody>
                    <a:bodyPr vert="horz" wrap="square"/>
                    <a:lstStyle/>
                    <a:p>
                      <a:pPr marL="72000" algn="ctr">
                        <a:lnSpc>
                          <a:spcPct val="140000"/>
                        </a:lnSpc>
                        <a:spcAft>
                          <a:spcPct val="0"/>
                        </a:spcAft>
                      </a:pPr>
                      <a:r>
                        <a:rPr lang="zh-CN" sz="2800" kern="100">
                          <a:effectLst/>
                          <a:latin typeface="Times New Roman"/>
                          <a:ea typeface="华文细黑"/>
                          <a:cs typeface="Times New Roman"/>
                        </a:rPr>
                        <a:t>地位</a:t>
                      </a:r>
                      <a:endParaRPr lang="zh-CN" sz="2800" kern="100">
                        <a:effectLst/>
                        <a:latin typeface="宋体" charset="-122"/>
                        <a:cs typeface="Courier New"/>
                      </a:endParaRPr>
                    </a:p>
                  </a:txBody>
                  <a:tcPr marL="24255" marR="2425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40000"/>
                        </a:lnSpc>
                        <a:spcAft>
                          <a:spcPct val="0"/>
                        </a:spcAft>
                      </a:pPr>
                      <a:r>
                        <a:rPr lang="zh-CN" sz="2800" kern="100">
                          <a:effectLst/>
                          <a:latin typeface="Times New Roman"/>
                          <a:ea typeface="华文细黑"/>
                          <a:cs typeface="Times New Roman"/>
                        </a:rPr>
                        <a:t>中华民族精神始终是维系中华各族人民共同生活的精神纽带，支撑中华民族生存、发展的精神支柱，推动中华民族走向繁荣、强大的精神动力，是中华民族之魂</a:t>
                      </a:r>
                      <a:endParaRPr lang="zh-CN" sz="2800" kern="100">
                        <a:effectLst/>
                        <a:latin typeface="宋体" charset="-122"/>
                        <a:cs typeface="Courier New"/>
                      </a:endParaRPr>
                    </a:p>
                  </a:txBody>
                  <a:tcPr marL="24255" marR="2425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042034">
                <a:tc>
                  <a:txBody>
                    <a:bodyPr vert="horz" wrap="square"/>
                    <a:lstStyle/>
                    <a:p>
                      <a:pPr marL="72000" algn="ctr">
                        <a:lnSpc>
                          <a:spcPct val="140000"/>
                        </a:lnSpc>
                        <a:spcAft>
                          <a:spcPct val="0"/>
                        </a:spcAft>
                      </a:pPr>
                      <a:r>
                        <a:rPr lang="zh-CN" sz="2800" kern="100">
                          <a:effectLst/>
                          <a:latin typeface="Times New Roman"/>
                          <a:ea typeface="华文细黑"/>
                          <a:cs typeface="Times New Roman"/>
                        </a:rPr>
                        <a:t>必要性及意义</a:t>
                      </a:r>
                      <a:endParaRPr lang="zh-CN" sz="2800" kern="100">
                        <a:effectLst/>
                        <a:latin typeface="宋体" charset="-122"/>
                        <a:cs typeface="Courier New"/>
                      </a:endParaRPr>
                    </a:p>
                  </a:txBody>
                  <a:tcPr marL="24255" marR="2425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marL="72000" algn="l">
                        <a:lnSpc>
                          <a:spcPct val="140000"/>
                        </a:lnSpc>
                        <a:spcAft>
                          <a:spcPct val="0"/>
                        </a:spcAft>
                      </a:pPr>
                      <a:r>
                        <a:rPr lang="en-US" sz="2800" kern="100">
                          <a:effectLst/>
                          <a:latin typeface="宋体" charset="-122"/>
                          <a:ea typeface="华文细黑"/>
                          <a:cs typeface="Times New Roman"/>
                        </a:rPr>
                        <a:t>①</a:t>
                      </a:r>
                      <a:r>
                        <a:rPr lang="zh-CN" sz="2800" kern="100">
                          <a:effectLst/>
                          <a:latin typeface="Times New Roman"/>
                          <a:ea typeface="华文细黑"/>
                          <a:cs typeface="Times New Roman"/>
                        </a:rPr>
                        <a:t>弘扬和培育中华民族精神，是文化建设极为重要的任务；是提高全民族综合素质的必然要求；是不断增强我国国际竞争力的要求；是坚持社会主义道路的需要</a:t>
                      </a:r>
                      <a:endParaRPr lang="zh-CN" sz="2800" kern="100">
                        <a:effectLst/>
                        <a:latin typeface="宋体" charset="-122"/>
                        <a:cs typeface="Courier New"/>
                      </a:endParaRPr>
                    </a:p>
                    <a:p>
                      <a:pPr marL="72000" algn="l">
                        <a:lnSpc>
                          <a:spcPct val="140000"/>
                        </a:lnSpc>
                        <a:spcAft>
                          <a:spcPct val="0"/>
                        </a:spcAft>
                      </a:pPr>
                      <a:r>
                        <a:rPr lang="en-US" sz="2800" kern="100">
                          <a:effectLst/>
                          <a:latin typeface="宋体" charset="-122"/>
                          <a:ea typeface="华文细黑"/>
                          <a:cs typeface="Times New Roman"/>
                        </a:rPr>
                        <a:t>②</a:t>
                      </a:r>
                      <a:r>
                        <a:rPr lang="zh-CN" sz="2800" kern="100">
                          <a:effectLst/>
                          <a:latin typeface="Times New Roman"/>
                          <a:ea typeface="华文细黑"/>
                          <a:cs typeface="Times New Roman"/>
                        </a:rPr>
                        <a:t>弘扬和培育中华民族精神，就是铸造中华民族的精神支柱，为中华民族的生存和发展强基固本</a:t>
                      </a:r>
                      <a:endParaRPr lang="zh-CN" sz="2800" kern="100">
                        <a:effectLst/>
                        <a:latin typeface="宋体" charset="-122"/>
                        <a:cs typeface="Courier New"/>
                      </a:endParaRPr>
                    </a:p>
                  </a:txBody>
                  <a:tcPr marL="24255" marR="2425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xmlns="" val="416664774"/>
      </p:ext>
    </p:extLst>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435351" y="737187"/>
            <a:ext cx="11348487" cy="4564815"/>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a:rPr>
              <a:t>6.</a:t>
            </a:r>
            <a:r>
              <a:rPr lang="zh-CN" altLang="zh-CN" sz="2800" b="1" kern="100">
                <a:latin typeface="Times New Roman"/>
                <a:ea typeface="华文细黑"/>
                <a:cs typeface="Times New Roman"/>
              </a:rPr>
              <a:t>社会主义核心价值观的作用</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(1)</a:t>
            </a:r>
            <a:r>
              <a:rPr lang="zh-CN" altLang="zh-CN" sz="2800" kern="100">
                <a:latin typeface="Times New Roman"/>
                <a:ea typeface="华文细黑"/>
                <a:cs typeface="Times New Roman"/>
              </a:rPr>
              <a:t>核心价值观承载着一个民族、一个国家的精神追求，体现着一个社会评判是非曲直的价值标准。一个国家的文化软实力，从根本上说，取决于其核心价值观的生命力、凝聚力、感召力。</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(2)</a:t>
            </a:r>
            <a:r>
              <a:rPr lang="zh-CN" altLang="zh-CN" sz="2800" kern="100">
                <a:latin typeface="Times New Roman"/>
                <a:ea typeface="华文细黑"/>
                <a:cs typeface="Times New Roman"/>
              </a:rPr>
              <a:t>社会主义核心价值观凝结着全体人民共同的价值追求，是当代中国精神的集中体现。社会主义核心价值观体现了社会主义本质的要求，继承了中华优秀传统文化，也吸收了世界文明有益成果，体现了时代精神。</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3574225515"/>
      </p:ext>
    </p:extLst>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5" name="矩形 4"/>
          <p:cNvSpPr/>
          <p:nvPr/>
        </p:nvSpPr>
        <p:spPr>
          <a:xfrm>
            <a:off x="435351" y="693490"/>
            <a:ext cx="11348487" cy="5211146"/>
          </a:xfrm>
          <a:prstGeom prst="rect">
            <a:avLst/>
          </a:prstGeom>
        </p:spPr>
        <p:txBody>
          <a:bodyPr wrap="square" lIns="121898" tIns="60948" rIns="121898" bIns="60948">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pPr>
            <a:r>
              <a:rPr lang="en-US" altLang="zh-CN" sz="2800" b="1" kern="100">
                <a:latin typeface="Times New Roman"/>
                <a:ea typeface="华文细黑"/>
                <a:cs typeface="Courier New"/>
              </a:rPr>
              <a:t>7.</a:t>
            </a:r>
            <a:r>
              <a:rPr lang="zh-CN" altLang="zh-CN" sz="2800" b="1" kern="100">
                <a:latin typeface="Times New Roman"/>
                <a:ea typeface="华文细黑"/>
                <a:cs typeface="Times New Roman"/>
              </a:rPr>
              <a:t>思想道德建设与社会主义核心价值观的作用</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(1)</a:t>
            </a:r>
            <a:r>
              <a:rPr lang="zh-CN" altLang="zh-CN" sz="2800" kern="100">
                <a:latin typeface="Times New Roman"/>
                <a:ea typeface="华文细黑"/>
                <a:cs typeface="Times New Roman"/>
              </a:rPr>
              <a:t>社会主义思想道德建设是发展中国特色社会主义文化的中心环节，集中体现了中国特色社会主义文化的性质和前进方向。</a:t>
            </a:r>
            <a:endParaRPr lang="zh-CN" altLang="zh-CN" sz="1050" kern="100">
              <a:latin typeface="宋体" charset="-122"/>
              <a:cs typeface="Courier New"/>
            </a:endParaRPr>
          </a:p>
          <a:p>
            <a:pPr algn="just">
              <a:lnSpc>
                <a:spcPct val="150000"/>
              </a:lnSpc>
              <a:spcAft>
                <a:spcPct val="0"/>
              </a:spcAft>
            </a:pPr>
            <a:r>
              <a:rPr lang="en-US" altLang="zh-CN" sz="2800" kern="100">
                <a:latin typeface="Times New Roman"/>
                <a:ea typeface="华文细黑"/>
                <a:cs typeface="Courier New"/>
              </a:rPr>
              <a:t>(2)</a:t>
            </a:r>
            <a:r>
              <a:rPr lang="zh-CN" altLang="zh-CN" sz="2800" kern="100">
                <a:latin typeface="Times New Roman"/>
                <a:ea typeface="华文细黑"/>
                <a:cs typeface="Times New Roman"/>
              </a:rPr>
              <a:t>社会主义核心价值观是当代中国精神的集中体现，既体现了社会主义本质要求，继承了中华优秀传统文化，也吸收了世界文明有益成果，体现了时代精神。发展中国特色社会主义文化，培养担当民族复兴大任的时代新人，就要把培育和践行社会主义核心价值观作为凝魂聚气、强基固本的基础工程。</a:t>
            </a:r>
            <a:endParaRPr lang="zh-CN" altLang="zh-CN" sz="1050" kern="100">
              <a:effectLst/>
              <a:latin typeface="宋体" charset="-122"/>
              <a:cs typeface="Courier New"/>
            </a:endParaRPr>
          </a:p>
        </p:txBody>
      </p:sp>
    </p:spTree>
    <p:extLst>
      <p:ext uri="{BB962C8B-B14F-4D97-AF65-F5344CB8AC3E}">
        <p14:creationId xmlns:p14="http://schemas.microsoft.com/office/powerpoint/2010/main" xmlns="" val="3776723360"/>
      </p:ext>
    </p:extLst>
  </p:cSld>
  <p:clrMapOvr>
    <a:masterClrMapping/>
  </p:clrMapOvr>
  <p:transition/>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https://d.book118.com/657131001050006053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7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Arial"/>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Arial"/>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191</Paragraphs>
  <Slides>47</Slides>
  <Notes>1</Notes>
  <TotalTime>1</TotalTime>
  <HiddenSlides>4</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47</vt:i4>
      </vt:variant>
    </vt:vector>
  </HeadingPairs>
  <TitlesOfParts>
    <vt:vector baseType="lpstr" size="60">
      <vt:lpstr>Arial</vt:lpstr>
      <vt:lpstr>Calibri</vt:lpstr>
      <vt:lpstr>Arial Black</vt:lpstr>
      <vt:lpstr>微软雅黑</vt:lpstr>
      <vt:lpstr>黑体</vt:lpstr>
      <vt:lpstr>Times New Roman</vt:lpstr>
      <vt:lpstr>华文细黑</vt:lpstr>
      <vt:lpstr>Courier New</vt:lpstr>
      <vt:lpstr>宋体</vt:lpstr>
      <vt:lpstr>Broadway</vt:lpstr>
      <vt:lpstr>Batang</vt:lpstr>
      <vt:lpstr>IPAPANNEW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2024-09-27T03:16:59.274</cp:lastPrinted>
  <dcterms:created xsi:type="dcterms:W3CDTF">2024-09-26T19:16:59Z</dcterms:created>
  <dcterms:modified xsi:type="dcterms:W3CDTF">2024-09-26T19:17:01Z</dcterms:modified>
</cp:coreProperties>
</file>