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ABE1B5B-AD17-47AB-977F-8D06244900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F1EDBAE-DDCD-4076-8BEC-E773E106964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2C33236-24A6-45E5-96B9-C9050D15D67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0476D11-AC0A-478F-963D-2A6D1C08EAD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72075CD-9CC5-4579-A7A9-E5B5C2E2AB5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1559F98-46BF-4D49-AD09-A8634B7DC52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FE4B56B-4264-49B4-9310-E4F1C64E064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AEBD77B-F2A7-4A9B-882A-47A23C1068F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7562A5C-A020-4A69-BD17-7D12C45473C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C8D0173-4006-4771-93AB-985DA22896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77CDA74-D04F-48AA-8587-FBB5F5D28A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10.jpeg" /><Relationship Id="rId6"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image" Target="../media/image23.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5713211006500605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郑州公司调研报告分析结论</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郑州公司概况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调研结果分析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郑州公司优势与不足</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面临的挑战与机遇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建议和对策</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引言</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郑州公司作为一家在本地具有影响力的企业，近年来在市场竞争中面临新的挑战和机遇。</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为了更好地了解郑州公司的市场地位、经营状况及未来发展趋势，本次调研对郑州公司进行了全面深入的分析。</a:t>
            </a:r>
          </a:p>
        </p:txBody>
      </p:sp>
      <p:pic>
        <p:nvPicPr>
          <p:cNvPr id="6" name="Picture 6"/>
          <p:cNvPicPr>
            <a:picLocks noChangeAspect="1"/>
          </p:cNvPicPr>
          <p:nvPr/>
        </p:nvPicPr>
        <p:blipFill>
          <a:blip r:embed="rId2"/>
          <a:srcRect t="7838" b="7838"/>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7838" b="7838"/>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报告基于实地访谈、问卷调查和数据分析等多种方法，力求客观、准确地反映郑州公司的实际情况。</a:t>
            </a:r>
          </a:p>
        </p:txBody>
      </p:sp>
      <p:pic>
        <p:nvPicPr>
          <p:cNvPr id="10" name="Picture 10"/>
          <p:cNvPicPr>
            <a:picLocks noChangeAspect="1"/>
          </p:cNvPicPr>
          <p:nvPr/>
        </p:nvPicPr>
        <p:blipFill>
          <a:blip r:embed="rId4"/>
          <a:srcRect t="7838" b="7838"/>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484" r="48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705451" y="3460761"/>
            <a:ext cx="2286000" cy="2849023"/>
            <a:chOff x="705451" y="3460761"/>
            <a:chExt cx="2286000" cy="2849023"/>
          </a:xfrm>
        </p:grpSpPr>
        <p:sp>
          <p:nvSpPr>
            <p:cNvPr id="13" name="AutoShape 13"/>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5" name="TextBox 15"/>
          <p:cNvSpPr txBox="1"/>
          <p:nvPr/>
        </p:nvSpPr>
        <p:spPr>
          <a:xfrm>
            <a:off x="705451" y="3461492"/>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01</a:t>
            </a:r>
          </a:p>
        </p:txBody>
      </p:sp>
      <p:sp>
        <p:nvSpPr>
          <p:cNvPr id="16" name="TextBox 16"/>
          <p:cNvSpPr txBox="1"/>
          <p:nvPr/>
        </p:nvSpPr>
        <p:spPr>
          <a:xfrm>
            <a:off x="3571418" y="3467100"/>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02</a:t>
            </a:r>
          </a:p>
        </p:txBody>
      </p:sp>
      <p:sp>
        <p:nvSpPr>
          <p:cNvPr id="17" name="TextBox 17"/>
          <p:cNvSpPr txBox="1"/>
          <p:nvPr/>
        </p:nvSpPr>
        <p:spPr>
          <a:xfrm>
            <a:off x="9265251" y="3471017"/>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04</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调研目的</a:t>
              </a:r>
            </a:p>
          </p:txBody>
        </p:sp>
      </p:grpSp>
      <p:sp>
        <p:nvSpPr>
          <p:cNvPr id="40" name="TextBox 40"/>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分析郑州公司的市场竞争力，包括产品、品牌、渠道等方面。</a:t>
            </a:r>
          </a:p>
        </p:txBody>
      </p:sp>
      <p:sp>
        <p:nvSpPr>
          <p:cNvPr id="41" name="TextBox 41"/>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评估郑州公司的经营状况，包括营收、利润、成本等方面。</a:t>
            </a:r>
          </a:p>
        </p:txBody>
      </p:sp>
      <p:sp>
        <p:nvSpPr>
          <p:cNvPr id="42" name="TextBox 42"/>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探讨郑州公司面临的挑战和机遇，以及未来发展的趋势和策略。</a:t>
            </a:r>
          </a:p>
        </p:txBody>
      </p:sp>
      <p:sp>
        <p:nvSpPr>
          <p:cNvPr id="43" name="TextBox 43"/>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为郑州公司的管理层提供决策参考，促进企业的可持续发展。</a:t>
            </a:r>
          </a:p>
        </p:txBody>
      </p:sp>
      <p:sp>
        <p:nvSpPr>
          <p:cNvPr id="44" name="TextBox 44"/>
          <p:cNvSpPr txBox="1"/>
          <p:nvPr/>
        </p:nvSpPr>
        <p:spPr>
          <a:xfrm>
            <a:off x="6416218" y="3461492"/>
            <a:ext cx="2287905" cy="72009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b="1">
                <a:solidFill>
                  <a:srgbClr val="FFFDFD">
                    <a:alpha val="100000"/>
                  </a:srgbClr>
                </a:solidFill>
                <a:latin typeface="Microsoft Yahei"/>
                <a:ea typeface="Microsoft Yahei"/>
                <a:cs typeface="Microsoft Yahei"/>
              </a:rPr>
              <a:t>03</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郑州公司概况</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30845" y="252838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20017" y="5027098"/>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36105" y="5027098"/>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36988" y="293181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66977" y="290681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75518" y="443644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70342" y="532092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23592" y="447077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32415" y="2756572"/>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成立时间</a:t>
            </a:r>
          </a:p>
        </p:txBody>
      </p:sp>
      <p:sp>
        <p:nvSpPr>
          <p:cNvPr id="11" name="TextBox 11"/>
          <p:cNvSpPr txBox="1"/>
          <p:nvPr/>
        </p:nvSpPr>
        <p:spPr>
          <a:xfrm>
            <a:off x="813241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XXXX年XX月XX日</a:t>
            </a:r>
          </a:p>
        </p:txBody>
      </p:sp>
      <p:sp>
        <p:nvSpPr>
          <p:cNvPr id="12" name="TextBox 12"/>
          <p:cNvSpPr txBox="1"/>
          <p:nvPr/>
        </p:nvSpPr>
        <p:spPr>
          <a:xfrm>
            <a:off x="4541030" y="1027328"/>
            <a:ext cx="41243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公司名称</a:t>
            </a:r>
          </a:p>
        </p:txBody>
      </p:sp>
      <p:sp>
        <p:nvSpPr>
          <p:cNvPr id="13" name="TextBox 13"/>
          <p:cNvSpPr txBox="1"/>
          <p:nvPr/>
        </p:nvSpPr>
        <p:spPr>
          <a:xfrm>
            <a:off x="4541030" y="1453445"/>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郑州XX有限公司</a:t>
            </a:r>
          </a:p>
        </p:txBody>
      </p:sp>
      <p:sp>
        <p:nvSpPr>
          <p:cNvPr id="14" name="Freeform 14"/>
          <p:cNvSpPr/>
          <p:nvPr/>
        </p:nvSpPr>
        <p:spPr>
          <a:xfrm>
            <a:off x="5793785" y="279132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958501" y="3293513"/>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250975" y="358598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101166" y="3337992"/>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403006" y="359535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922225" y="5355934"/>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598325" y="5290510"/>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7824133"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注册资本</a:t>
            </a:r>
          </a:p>
        </p:txBody>
      </p:sp>
      <p:sp>
        <p:nvSpPr>
          <p:cNvPr id="22" name="TextBox 22"/>
          <p:cNvSpPr txBox="1"/>
          <p:nvPr/>
        </p:nvSpPr>
        <p:spPr>
          <a:xfrm>
            <a:off x="7824133"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XX万元人民币</a:t>
            </a:r>
          </a:p>
        </p:txBody>
      </p:sp>
      <p:sp>
        <p:nvSpPr>
          <p:cNvPr id="23" name="TextBox 23"/>
          <p:cNvSpPr txBox="1"/>
          <p:nvPr/>
        </p:nvSpPr>
        <p:spPr>
          <a:xfrm>
            <a:off x="689125" y="2785147"/>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法定代表人</a:t>
            </a:r>
          </a:p>
        </p:txBody>
      </p:sp>
      <p:sp>
        <p:nvSpPr>
          <p:cNvPr id="24" name="TextBox 24"/>
          <p:cNvSpPr txBox="1"/>
          <p:nvPr/>
        </p:nvSpPr>
        <p:spPr>
          <a:xfrm>
            <a:off x="68912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XXX</a:t>
            </a:r>
          </a:p>
        </p:txBody>
      </p:sp>
      <p:sp>
        <p:nvSpPr>
          <p:cNvPr id="25" name="TextBox 25"/>
          <p:cNvSpPr txBox="1"/>
          <p:nvPr/>
        </p:nvSpPr>
        <p:spPr>
          <a:xfrm>
            <a:off x="1054890"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公司地址</a:t>
            </a:r>
          </a:p>
        </p:txBody>
      </p:sp>
      <p:sp>
        <p:nvSpPr>
          <p:cNvPr id="26" name="TextBox 26"/>
          <p:cNvSpPr txBox="1"/>
          <p:nvPr/>
        </p:nvSpPr>
        <p:spPr>
          <a:xfrm>
            <a:off x="1054890"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郑州市XX区XX路XX号</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公司基本信息</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873" r="31873"/>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公司设有董事会、监事会、经理层等治理机构，下设市场部、财务部、人力资源部、技术部等职能部门。</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组织架构</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公司现有员工XX人，其中大专以上学历占XX%，拥有中高级职称的占XX%。</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人员构成</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组织架构与人员构成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主营业务</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公司主要从事XX产品的研发、生产和销售，以及相关技术服务。</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市场地位</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公司在国内XX行业具有较高的知名度和市场份额，是行业内的领军企业之一。其产品在市场上以高品质和良好的售后服务赢得了广泛的客户认可和好评。</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主营业务及市场地位</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调研结果分析</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郑州市场对公司所提供的产品和服务存在较大的需求空间，尤其是一些具有创新性和高性价比的产品。</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市场需求旺盛</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消费者对于品质、价格、服务等方面有着较高的要求，对于能够提供优质产品和服务的公司有着更大的好感度。</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消费者偏好</a:t>
            </a:r>
          </a:p>
        </p:txBody>
      </p:sp>
      <p:pic>
        <p:nvPicPr>
          <p:cNvPr id="10" name="Picture 10"/>
          <p:cNvPicPr>
            <a:picLocks noChangeAspect="1"/>
          </p:cNvPicPr>
          <p:nvPr/>
        </p:nvPicPr>
        <p:blipFill>
          <a:blip r:embed="rId3"/>
          <a:srcRect l="12500" r="12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随着消费者对于个性化、定制化需求的增加，市场对于能够提供定制化产品和服务的公司有着更大的期待。</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市场趋势</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市场需求分析</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5462" r="5462"/>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7901" b="7901"/>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竞争态势分析</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竞争激烈</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郑州市场内同行业的公司众多，竞争非常激烈，需要公司不断提升自身竞争力以脱颖而出。</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竞争对手分析</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主要竞争对手包括一些在郑州市场内经营多年、品牌知名度较高的公司，以及一些新兴公司，这些公司都有着各自的优势和特点。</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竞争策略</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为了在竞争激烈的市场中立足，公司需要制定具有针对性的竞争策略，包括价格策略、产品策略、营销策略等。</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客户反馈</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客户对于公司的产品和服务也提出了一些宝贵的意见和建议，包括改进产品质量、提升服务水平、加强售后服务等。</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客户满意度较高</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通过调研发现，大部分客户对于公司所提供的产品和服务表示满意，认为公司的产品和服务能够满足他们的需求。</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客户忠诚度</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大部分客户表示愿意继续选择公司的产品和服务，并愿意向亲朋好友推荐，说明客户对于公司的忠诚度较高。</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21875" r="21875"/>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2500" r="12500"/>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rcRect l="21875" r="21875"/>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客户满意度分析</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郑州公司优势与不足</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04</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https://d.book118.com/657132110065006053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2024-09-27T07:13:47.328</cp:lastPrinted>
  <dcterms:created xsi:type="dcterms:W3CDTF">2024-09-26T23:13:47Z</dcterms:created>
  <dcterms:modified xsi:type="dcterms:W3CDTF">2024-09-26T23:13:49Z</dcterms:modified>
</cp:coreProperties>
</file>