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62.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0D1CD5-6731-46D4-9199-F4E6464EE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CFFA0-5843-42DA-8052-23143B334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84F400-8BAD-4E19-899D-9B2FA03E1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16E590-6A88-44B0-8379-21D862B13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39A82E-1F87-4B4C-8CF9-8B31E666A9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3C7284-835A-4F77-976F-87F4A98CBC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508671-3F4E-4304-917D-F71E82EF47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B1C8B4-968D-4198-9006-C12899C46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D5BD5F-EDE8-45AB-A8EE-76F8330026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FDCDB-6C98-49AE-A139-7F2A1D1DA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A1E10-BCCB-47D4-9C3E-932B58909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6.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FFFFF"/>
            </a:gs>
            <a:gs pos="100000">
              <a:srgbClr val="DCDCDC"/>
            </a:gs>
          </a:gsLst>
          <a:lin ang="5400000" scaled="0"/>
        </a:gra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69882" y="1296000"/>
            <a:ext cx="10852237" cy="504000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 Id="rId6"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402320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6894195"/>
          </a:xfrm>
          <a:noFill/>
        </p:spPr>
        <p:txBody>
          <a:bodyPr wrap="square">
            <a:spAutoFit/>
          </a:bodyPr>
          <a:lstStyle/>
          <a:p>
            <a:pPr marL="0" indent="0" fontAlgn="ctr">
              <a:lnSpc>
                <a:spcPct val="100000"/>
              </a:lnSpc>
              <a:spcAft>
                <a:spcPct val="0"/>
              </a:spcAft>
              <a:buNone/>
            </a:pPr>
            <a:r>
              <a:rPr lang="en-US" altLang="zh-CN" sz="2800" b="1">
                <a:solidFill>
                  <a:schemeClr val="tx1"/>
                </a:solidFill>
                <a:highlight>
                  <a:srgbClr val="FFFF00"/>
                </a:highlight>
              </a:rPr>
              <a:t>2023</a:t>
            </a:r>
            <a:r>
              <a:rPr sz="2800" b="1">
                <a:solidFill>
                  <a:schemeClr val="tx1"/>
                </a:solidFill>
                <a:highlight>
                  <a:srgbClr val="FFFF00"/>
                </a:highlight>
              </a:rPr>
              <a:t>年高考真题</a:t>
            </a:r>
            <a:endParaRPr sz="2800" b="1">
              <a:solidFill>
                <a:schemeClr val="tx1"/>
              </a:solidFill>
              <a:highlight>
                <a:srgbClr val="FFFF00"/>
              </a:highlight>
            </a:endParaRPr>
          </a:p>
          <a:p>
            <a:pPr marL="0" indent="0" fontAlgn="ctr">
              <a:lnSpc>
                <a:spcPct val="100000"/>
              </a:lnSpc>
              <a:spcAft>
                <a:spcPct val="0"/>
              </a:spcAft>
              <a:buNone/>
            </a:pPr>
            <a:r>
              <a:rPr sz="2800" b="1">
                <a:solidFill>
                  <a:schemeClr val="tx1"/>
                </a:solidFill>
              </a:rPr>
              <a:t>18. 请在文中横线处填入恰当的成语。</a:t>
            </a:r>
            <a:r>
              <a:rPr lang="zh-CN" altLang="en-US" sz="2800" b="1">
                <a:solidFill>
                  <a:schemeClr val="tx1"/>
                </a:solidFill>
              </a:rPr>
              <a:t>（</a:t>
            </a:r>
            <a:r>
              <a:rPr lang="en-US" altLang="zh-CN" sz="2800" b="1">
                <a:solidFill>
                  <a:schemeClr val="tx1"/>
                </a:solidFill>
                <a:highlight>
                  <a:srgbClr val="FFFF00"/>
                </a:highlight>
              </a:rPr>
              <a:t>2023</a:t>
            </a:r>
            <a:r>
              <a:rPr lang="zh-CN" altLang="en-US" sz="2800" b="1">
                <a:solidFill>
                  <a:schemeClr val="tx1"/>
                </a:solidFill>
                <a:highlight>
                  <a:srgbClr val="FFFF00"/>
                </a:highlight>
              </a:rPr>
              <a:t>年高考全国卷</a:t>
            </a:r>
            <a:r>
              <a:rPr lang="en-US" altLang="zh-CN" sz="2800" b="1">
                <a:solidFill>
                  <a:schemeClr val="tx1"/>
                </a:solidFill>
                <a:highlight>
                  <a:srgbClr val="FFFF00"/>
                </a:highlight>
              </a:rPr>
              <a:t>II</a:t>
            </a:r>
            <a:r>
              <a:rPr lang="zh-CN" altLang="en-US" sz="2800" b="1">
                <a:solidFill>
                  <a:schemeClr val="tx1"/>
                </a:solidFill>
                <a:highlight>
                  <a:srgbClr val="FFFF00"/>
                </a:highlight>
              </a:rPr>
              <a:t>卷</a:t>
            </a:r>
            <a:r>
              <a:rPr lang="zh-CN" altLang="en-US" sz="2800" b="1">
                <a:solidFill>
                  <a:schemeClr val="tx1"/>
                </a:solidFill>
              </a:rPr>
              <a:t>）</a:t>
            </a:r>
            <a:endParaRPr lang="zh-CN" altLang="zh-CN" sz="2800" b="1">
              <a:solidFill>
                <a:schemeClr val="tx1"/>
              </a:solidFill>
            </a:endParaRPr>
          </a:p>
          <a:p>
            <a:pPr marL="0" indent="0" algn="l" fontAlgn="ctr">
              <a:lnSpc>
                <a:spcPct val="100000"/>
              </a:lnSpc>
              <a:spcAft>
                <a:spcPct val="0"/>
              </a:spcAft>
            </a:pPr>
            <a:r>
              <a:rPr lang="en-US" altLang="zh-CN" sz="2800" b="1" kern="100">
                <a:solidFill>
                  <a:srgbClr val="000000"/>
                </a:solidFill>
                <a:effectLst/>
                <a:latin typeface="Calibri" panose="020f0502020204030204" pitchFamily="34" charset="0"/>
                <a:ea typeface="楷体" panose="02010609060101010101" pitchFamily="49" charset="-122"/>
                <a:cs typeface="楷体" panose="02010609060101010101" pitchFamily="49" charset="-122"/>
              </a:rPr>
              <a:t>     </a:t>
            </a:r>
            <a:r>
              <a:rPr altLang="zh-CN" sz="2800" b="1" kern="100">
                <a:solidFill>
                  <a:srgbClr val="000000"/>
                </a:solidFill>
                <a:effectLst/>
                <a:latin typeface="Calibri" panose="020f0502020204030204" pitchFamily="34" charset="0"/>
              </a:rPr>
              <a:t>那次云南之行，有一个意外收获，就是看到了腾冲皮影戏。</a:t>
            </a:r>
            <a:endParaRPr altLang="zh-CN" sz="2800" b="1" kern="100">
              <a:solidFill>
                <a:srgbClr val="000000"/>
              </a:solidFill>
              <a:effectLst/>
              <a:latin typeface="Calibri" panose="020f0502020204030204" pitchFamily="34" charset="0"/>
            </a:endParaRPr>
          </a:p>
          <a:p>
            <a:pPr marL="0" indent="0" algn="l" fontAlgn="ctr">
              <a:lnSpc>
                <a:spcPct val="100000"/>
              </a:lnSpc>
              <a:spcAft>
                <a:spcPct val="0"/>
              </a:spcAft>
            </a:pPr>
            <a:r>
              <a:rPr altLang="zh-CN" sz="2800" b="1" kern="100">
                <a:solidFill>
                  <a:srgbClr val="000000"/>
                </a:solidFill>
                <a:effectLst/>
                <a:latin typeface="Calibri" panose="020f0502020204030204" pitchFamily="34" charset="0"/>
              </a:rPr>
              <a:t>那天晚上，到一家古色古香具有民族特色的饭店用餐，饭吃到一半，服务员来通知，皮影戏开始了。我放下饭碗，下了楼。《龟与鹤》正在上演，水塘边，一只仙鹤优雅地舞着，踱着，鸣着，顾盼着，寻觅着；另有一只乌龟，爬上了水塘的土墩，舒四肢，伸头颈，享受着宁静，享受着美景。仙鹤发现了乌龟，飞过去停在乌龟背上，用长长的喙去啄乌龟的头，乌龟飞快地把头缩进壳里，四肢也缩了进去，任仙鹤如何啄，如何气恼，如何焦急，乌龟就是岿然不动，让仙鹤</a:t>
            </a:r>
            <a:r>
              <a:rPr altLang="zh-CN" sz="2800" b="1" u="sng" kern="100">
                <a:solidFill>
                  <a:srgbClr val="000000"/>
                </a:solidFill>
                <a:effectLst/>
                <a:latin typeface="Calibri" panose="020f0502020204030204" pitchFamily="34" charset="0"/>
              </a:rPr>
              <a:t>  ①  </a:t>
            </a:r>
            <a:r>
              <a:rPr altLang="zh-CN" sz="2800" b="1" kern="100">
                <a:solidFill>
                  <a:srgbClr val="000000"/>
                </a:solidFill>
                <a:effectLst/>
                <a:latin typeface="Calibri" panose="020f0502020204030204" pitchFamily="34" charset="0"/>
              </a:rPr>
              <a:t>，以至于本应是胜利者的仙鹤，反而着急地叫了又叫……</a:t>
            </a:r>
            <a:endParaRPr altLang="zh-CN" sz="2800" b="1" kern="100">
              <a:solidFill>
                <a:srgbClr val="000000"/>
              </a:solidFill>
              <a:effectLst/>
              <a:latin typeface="Calibri" panose="020f0502020204030204" pitchFamily="34" charset="0"/>
            </a:endParaRPr>
          </a:p>
          <a:p>
            <a:pPr marL="0" indent="0" algn="l" fontAlgn="ctr">
              <a:lnSpc>
                <a:spcPct val="100000"/>
              </a:lnSpc>
              <a:spcAft>
                <a:spcPct val="0"/>
              </a:spcAft>
            </a:pPr>
            <a:r>
              <a:rPr lang="en-US" altLang="zh-CN" sz="2800" b="1" kern="100">
                <a:solidFill>
                  <a:srgbClr val="000000"/>
                </a:solidFill>
                <a:effectLst/>
                <a:latin typeface="Calibri" panose="020f0502020204030204" pitchFamily="34" charset="0"/>
              </a:rPr>
              <a:t>   </a:t>
            </a:r>
            <a:r>
              <a:rPr altLang="zh-CN" sz="2800" b="1" kern="100">
                <a:solidFill>
                  <a:srgbClr val="000000"/>
                </a:solidFill>
                <a:effectLst/>
                <a:latin typeface="Calibri" panose="020f0502020204030204" pitchFamily="34" charset="0"/>
              </a:rPr>
              <a:t>见我对皮影戏有兴趣，服务员就介绍说，皮影戏是当地居民喜闻乐见的艺术形式，有悠久的历史。皮影是用驴皮或牛皮刻成人物、动物，用细绳拴着，再连接着小竹竿。艺人在幕后操纵着小竹竿，皮影则甩手投足，舞枪弄棍，骑马冲杀，无所不能，往往令观众</a:t>
            </a:r>
            <a:r>
              <a:rPr altLang="zh-CN" sz="2800" b="1" u="sng" kern="100">
                <a:solidFill>
                  <a:srgbClr val="000000"/>
                </a:solidFill>
                <a:effectLst/>
                <a:latin typeface="Calibri" panose="020f0502020204030204" pitchFamily="34" charset="0"/>
              </a:rPr>
              <a:t>  ②  </a:t>
            </a:r>
            <a:r>
              <a:rPr altLang="zh-CN" sz="2800" b="1" kern="100">
                <a:solidFill>
                  <a:srgbClr val="000000"/>
                </a:solidFill>
                <a:effectLst/>
                <a:latin typeface="Calibri" panose="020f0502020204030204" pitchFamily="34" charset="0"/>
              </a:rPr>
              <a:t>。</a:t>
            </a:r>
            <a:endParaRPr altLang="zh-CN" sz="2800" b="1" kern="100">
              <a:solidFill>
                <a:srgbClr val="000000"/>
              </a:solidFill>
              <a:effectLst/>
              <a:latin typeface="Calibri" panose="020f0502020204030204" pitchFamily="34" charset="0"/>
            </a:endParaRPr>
          </a:p>
          <a:p>
            <a:pPr marL="0" indent="0" algn="l" fontAlgn="ctr">
              <a:lnSpc>
                <a:spcPct val="100000"/>
              </a:lnSpc>
              <a:spcAft>
                <a:spcPct val="0"/>
              </a:spcAft>
            </a:pPr>
            <a:endParaRPr altLang="zh-CN" sz="2800" b="1" kern="100">
              <a:solidFill>
                <a:srgbClr val="000000"/>
              </a:solidFill>
              <a:effectLst/>
              <a:latin typeface="Calibri" panose="020f0502020204030204" pitchFamily="34"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5847715"/>
          </a:xfrm>
          <a:noFill/>
        </p:spPr>
        <p:txBody>
          <a:bodyPr wrap="square">
            <a:spAutoFit/>
          </a:bodyPr>
          <a:lstStyle/>
          <a:p>
            <a:pPr marL="0" indent="0" algn="l" fontAlgn="ctr">
              <a:lnSpc>
                <a:spcPct val="100000"/>
              </a:lnSpc>
              <a:spcAft>
                <a:spcPct val="0"/>
              </a:spcAft>
            </a:pPr>
            <a:r>
              <a:rPr sz="2800" b="1">
                <a:solidFill>
                  <a:schemeClr val="tx1"/>
                </a:solidFill>
                <a:sym typeface="+mn-ea"/>
              </a:rPr>
              <a:t>18. 请在文中横线处填入恰当的成语。（</a:t>
            </a:r>
            <a:r>
              <a:rPr lang="en-US" altLang="zh-CN" sz="2800" b="1">
                <a:solidFill>
                  <a:schemeClr val="tx1"/>
                </a:solidFill>
                <a:highlight>
                  <a:srgbClr val="FFFF00"/>
                </a:highlight>
                <a:sym typeface="+mn-ea"/>
              </a:rPr>
              <a:t>2023</a:t>
            </a:r>
            <a:r>
              <a:rPr sz="2800" b="1">
                <a:solidFill>
                  <a:schemeClr val="tx1"/>
                </a:solidFill>
                <a:highlight>
                  <a:srgbClr val="FFFF00"/>
                </a:highlight>
                <a:sym typeface="+mn-ea"/>
              </a:rPr>
              <a:t>年高考全国卷</a:t>
            </a:r>
            <a:r>
              <a:rPr lang="en-US" altLang="zh-CN" sz="2800" b="1">
                <a:solidFill>
                  <a:schemeClr val="tx1"/>
                </a:solidFill>
                <a:highlight>
                  <a:srgbClr val="FFFF00"/>
                </a:highlight>
                <a:sym typeface="+mn-ea"/>
              </a:rPr>
              <a:t>II</a:t>
            </a:r>
            <a:r>
              <a:rPr sz="2800" b="1">
                <a:solidFill>
                  <a:schemeClr val="tx1"/>
                </a:solidFill>
                <a:highlight>
                  <a:srgbClr val="FFFF00"/>
                </a:highlight>
                <a:sym typeface="+mn-ea"/>
              </a:rPr>
              <a:t>卷</a:t>
            </a:r>
            <a:r>
              <a:rPr sz="2800" b="1">
                <a:solidFill>
                  <a:schemeClr val="tx1"/>
                </a:solidFill>
                <a:sym typeface="+mn-ea"/>
              </a:rPr>
              <a:t>）</a:t>
            </a:r>
            <a:endParaRPr lang="zh-CN" altLang="zh-CN" sz="2800" b="1">
              <a:solidFill>
                <a:schemeClr val="tx1"/>
              </a:solidFill>
            </a:endParaRPr>
          </a:p>
          <a:p>
            <a:pPr marL="0" indent="0" algn="l" fontAlgn="ctr">
              <a:lnSpc>
                <a:spcPct val="100000"/>
              </a:lnSpc>
              <a:spcAft>
                <a:spcPct val="0"/>
              </a:spcAft>
            </a:pPr>
            <a:r>
              <a:rPr lang="en-US" altLang="zh-CN" sz="2800" b="1" kern="100">
                <a:solidFill>
                  <a:srgbClr val="000000"/>
                </a:solidFill>
                <a:effectLst/>
                <a:latin typeface="Calibri" panose="020f0502020204030204" pitchFamily="34" charset="0"/>
                <a:ea typeface="楷体" panose="02010609060101010101" pitchFamily="49" charset="-122"/>
                <a:cs typeface="楷体" panose="02010609060101010101" pitchFamily="49" charset="-122"/>
              </a:rPr>
              <a:t>   </a:t>
            </a:r>
            <a:r>
              <a:rPr lang="en-US" altLang="zh-CN" sz="3200" b="1" kern="100">
                <a:solidFill>
                  <a:srgbClr val="000000"/>
                </a:solidFill>
                <a:effectLst/>
                <a:latin typeface="Calibri" panose="020f0502020204030204" pitchFamily="34" charset="0"/>
                <a:ea typeface="楷体" panose="02010609060101010101" pitchFamily="49" charset="-122"/>
                <a:cs typeface="楷体" panose="02010609060101010101" pitchFamily="49" charset="-122"/>
              </a:rPr>
              <a:t>  </a:t>
            </a:r>
            <a:r>
              <a:rPr altLang="zh-CN" sz="3200" b="1" kern="100">
                <a:solidFill>
                  <a:srgbClr val="000000"/>
                </a:solidFill>
                <a:effectLst/>
                <a:latin typeface="Calibri" panose="020f0502020204030204" pitchFamily="34" charset="0"/>
              </a:rPr>
              <a:t>那次云南之行，有一个意外收获，就是看到了腾冲皮影戏。</a:t>
            </a:r>
            <a:endParaRPr altLang="zh-CN" sz="3200" b="1" kern="100">
              <a:solidFill>
                <a:srgbClr val="000000"/>
              </a:solidFill>
              <a:effectLst/>
              <a:latin typeface="Calibri" panose="020f0502020204030204" pitchFamily="34" charset="0"/>
            </a:endParaRPr>
          </a:p>
          <a:p>
            <a:pPr marL="0" indent="0" algn="l" fontAlgn="ctr">
              <a:lnSpc>
                <a:spcPct val="100000"/>
              </a:lnSpc>
              <a:spcAft>
                <a:spcPct val="0"/>
              </a:spcAft>
            </a:pPr>
            <a:r>
              <a:rPr altLang="zh-CN" sz="3200" b="1" kern="100">
                <a:solidFill>
                  <a:srgbClr val="000000"/>
                </a:solidFill>
                <a:effectLst/>
                <a:latin typeface="Calibri" panose="020f0502020204030204" pitchFamily="34" charset="0"/>
              </a:rPr>
              <a:t>那天晚上，到一家古色古香具有民族特色的饭店用餐，饭吃到一半，服务员来通知，皮影戏开始了。我放下饭碗，下了楼。《龟与鹤》正在上演，水塘边，一只仙鹤优雅地舞着，踱着，鸣着，顾盼着，寻觅着；另有一只乌龟，爬上了水塘的土墩，舒四肢，伸头颈，享受着宁静，享受着美景。仙鹤发现了乌龟，飞过去停在乌龟背上，用长长的喙去啄乌龟的头，乌龟飞快地把头缩进壳里，四肢也缩了进去，任仙鹤如何啄，如何气恼，如何焦急，乌龟就是岿然不动，让仙鹤</a:t>
            </a:r>
            <a:r>
              <a:rPr altLang="zh-CN" sz="3200" b="1" u="sng" kern="100">
                <a:solidFill>
                  <a:srgbClr val="000000"/>
                </a:solidFill>
                <a:effectLst/>
                <a:latin typeface="Calibri" panose="020f0502020204030204" pitchFamily="34" charset="0"/>
              </a:rPr>
              <a:t>  ①  </a:t>
            </a:r>
            <a:r>
              <a:rPr altLang="zh-CN" sz="3200" b="1" kern="100">
                <a:solidFill>
                  <a:srgbClr val="000000"/>
                </a:solidFill>
                <a:effectLst/>
                <a:latin typeface="Calibri" panose="020f0502020204030204" pitchFamily="34" charset="0"/>
              </a:rPr>
              <a:t>，以至于本应是胜利者的仙鹤，反而着急地叫了又叫……</a:t>
            </a:r>
            <a:endParaRPr altLang="zh-CN" sz="3200" b="1" kern="100">
              <a:solidFill>
                <a:srgbClr val="000000"/>
              </a:solidFill>
              <a:effectLst/>
              <a:latin typeface="Calibri" panose="020f0502020204030204" pitchFamily="34" charset="0"/>
            </a:endParaRPr>
          </a:p>
          <a:p>
            <a:pPr marL="0" indent="0" algn="l" fontAlgn="ctr">
              <a:lnSpc>
                <a:spcPct val="100000"/>
              </a:lnSpc>
              <a:spcAft>
                <a:spcPct val="0"/>
              </a:spcAft>
            </a:pPr>
            <a:r>
              <a:rPr lang="en-US" altLang="zh-CN" sz="3200" b="1" kern="100">
                <a:solidFill>
                  <a:srgbClr val="000000"/>
                </a:solidFill>
                <a:effectLst/>
                <a:latin typeface="Calibri" panose="020f0502020204030204" pitchFamily="34" charset="0"/>
              </a:rPr>
              <a:t> </a:t>
            </a:r>
            <a:endParaRPr lang="en-US" altLang="zh-CN" sz="3200" b="1" kern="100">
              <a:solidFill>
                <a:srgbClr val="FF0000"/>
              </a:solidFill>
              <a:effectLst/>
              <a:latin typeface="Calibri" panose="020f0502020204030204" pitchFamily="34" charset="0"/>
            </a:endParaRPr>
          </a:p>
        </p:txBody>
      </p:sp>
      <p:sp>
        <p:nvSpPr>
          <p:cNvPr id="2" name="Rectangle 2" title=""/>
          <p:cNvSpPr>
            <a:spLocks noGrp="1" noChangeArrowheads="1"/>
          </p:cNvSpPr>
          <p:nvPr/>
        </p:nvSpPr>
        <p:spPr>
          <a:xfrm>
            <a:off x="0" y="5288280"/>
            <a:ext cx="12306300" cy="1477010"/>
          </a:xfrm>
          <a:prstGeom prst="rect">
            <a:avLst/>
          </a:prstGeom>
          <a:noFill/>
        </p:spPr>
        <p:txBody>
          <a:bodyPr vert="horz" wrap="square" lIns="101600" tIns="0" rIns="82550" bIns="0" rtlCol="0">
            <a:sp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fontAlgn="ctr">
              <a:lnSpc>
                <a:spcPct val="100000"/>
              </a:lnSpc>
              <a:spcAft>
                <a:spcPct val="0"/>
              </a:spcAft>
            </a:pPr>
            <a:r>
              <a:rPr lang="en-US" altLang="zh-CN" sz="3200" b="1" kern="100">
                <a:solidFill>
                  <a:srgbClr val="000000"/>
                </a:solidFill>
                <a:effectLst/>
                <a:latin typeface="Calibri" panose="020f0502020204030204" pitchFamily="34" charset="0"/>
              </a:rPr>
              <a:t>  </a:t>
            </a:r>
            <a:r>
              <a:rPr lang="en-US" altLang="zh-CN" sz="3200" b="1" kern="100">
                <a:solidFill>
                  <a:srgbClr val="FF0000"/>
                </a:solidFill>
                <a:effectLst/>
                <a:highlight>
                  <a:srgbClr val="FFFF00"/>
                </a:highlight>
                <a:latin typeface="Calibri" panose="020f0502020204030204" pitchFamily="34" charset="0"/>
              </a:rPr>
              <a:t>①奈何不得</a:t>
            </a:r>
            <a:r>
              <a:rPr sz="3200" b="1" kern="100">
                <a:solidFill>
                  <a:srgbClr val="FF0000"/>
                </a:solidFill>
                <a:effectLst/>
                <a:highlight>
                  <a:srgbClr val="FFFF00"/>
                </a:highlight>
                <a:latin typeface="Calibri" panose="020f0502020204030204" pitchFamily="34" charset="0"/>
              </a:rPr>
              <a:t>。</a:t>
            </a:r>
            <a:r>
              <a:rPr lang="en-US" altLang="zh-CN" sz="3200" b="1" kern="100">
                <a:solidFill>
                  <a:srgbClr val="FF0000"/>
                </a:solidFill>
                <a:effectLst/>
                <a:latin typeface="Calibri" panose="020f0502020204030204" pitchFamily="34" charset="0"/>
              </a:rPr>
              <a:t>第①处，根据语境，乌龟把头和四肢缩进壳里，让仙鹤无可奈何，对付不了，应填表示没有处置办法的词语，所以可填充“奈何不得”。</a:t>
            </a:r>
            <a:r>
              <a:rPr lang="en-US" altLang="zh-CN" sz="3200" b="1" kern="100">
                <a:solidFill>
                  <a:srgbClr val="FF0000"/>
                </a:solidFill>
                <a:effectLst/>
                <a:highlight>
                  <a:srgbClr val="FFFF00"/>
                </a:highlight>
                <a:latin typeface="Calibri" panose="020f0502020204030204" pitchFamily="34" charset="0"/>
              </a:rPr>
              <a:t>奈何不得：没有办法对付或处置。</a:t>
            </a:r>
            <a:endParaRPr lang="en-US" altLang="zh-CN" sz="3200" b="1" kern="100">
              <a:solidFill>
                <a:srgbClr val="FF0000"/>
              </a:solidFill>
              <a:effectLst/>
              <a:highlight>
                <a:srgbClr val="FFFF00"/>
              </a:highlight>
              <a:latin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4493260"/>
          </a:xfrm>
          <a:noFill/>
        </p:spPr>
        <p:txBody>
          <a:bodyPr wrap="square">
            <a:spAutoFit/>
          </a:bodyPr>
          <a:lstStyle/>
          <a:p>
            <a:pPr marL="0" indent="0" algn="l" fontAlgn="ctr">
              <a:lnSpc>
                <a:spcPct val="100000"/>
              </a:lnSpc>
              <a:spcAft>
                <a:spcPct val="0"/>
              </a:spcAft>
            </a:pPr>
            <a:r>
              <a:rPr sz="2800" b="1">
                <a:solidFill>
                  <a:schemeClr val="tx1"/>
                </a:solidFill>
                <a:sym typeface="+mn-ea"/>
              </a:rPr>
              <a:t>18. 请在文中横线处填入恰当的成语。（</a:t>
            </a:r>
            <a:r>
              <a:rPr lang="en-US" altLang="zh-CN" sz="2800" b="1">
                <a:solidFill>
                  <a:schemeClr val="tx1"/>
                </a:solidFill>
                <a:highlight>
                  <a:srgbClr val="FFFF00"/>
                </a:highlight>
                <a:sym typeface="+mn-ea"/>
              </a:rPr>
              <a:t>2023</a:t>
            </a:r>
            <a:r>
              <a:rPr sz="2800" b="1">
                <a:solidFill>
                  <a:schemeClr val="tx1"/>
                </a:solidFill>
                <a:highlight>
                  <a:srgbClr val="FFFF00"/>
                </a:highlight>
                <a:sym typeface="+mn-ea"/>
              </a:rPr>
              <a:t>年高考全国卷</a:t>
            </a:r>
            <a:r>
              <a:rPr lang="en-US" altLang="zh-CN" sz="2800" b="1">
                <a:solidFill>
                  <a:schemeClr val="tx1"/>
                </a:solidFill>
                <a:highlight>
                  <a:srgbClr val="FFFF00"/>
                </a:highlight>
                <a:sym typeface="+mn-ea"/>
              </a:rPr>
              <a:t>II</a:t>
            </a:r>
            <a:r>
              <a:rPr sz="2800" b="1">
                <a:solidFill>
                  <a:schemeClr val="tx1"/>
                </a:solidFill>
                <a:highlight>
                  <a:srgbClr val="FFFF00"/>
                </a:highlight>
                <a:sym typeface="+mn-ea"/>
              </a:rPr>
              <a:t>卷</a:t>
            </a:r>
            <a:r>
              <a:rPr sz="2800" b="1">
                <a:solidFill>
                  <a:schemeClr val="tx1"/>
                </a:solidFill>
                <a:sym typeface="+mn-ea"/>
              </a:rPr>
              <a:t>）</a:t>
            </a:r>
            <a:endParaRPr lang="zh-CN" altLang="zh-CN" sz="2800" b="1">
              <a:solidFill>
                <a:schemeClr val="tx1"/>
              </a:solidFill>
            </a:endParaRPr>
          </a:p>
          <a:p>
            <a:pPr marL="0" indent="0" algn="l" fontAlgn="ctr">
              <a:lnSpc>
                <a:spcPct val="100000"/>
              </a:lnSpc>
              <a:spcAft>
                <a:spcPct val="0"/>
              </a:spcAft>
            </a:pPr>
            <a:r>
              <a:rPr lang="en-US" altLang="zh-CN" sz="2800" b="1" kern="100">
                <a:solidFill>
                  <a:srgbClr val="000000"/>
                </a:solidFill>
                <a:effectLst/>
                <a:latin typeface="Calibri" panose="020f0502020204030204" pitchFamily="34" charset="0"/>
                <a:ea typeface="楷体" panose="02010609060101010101" pitchFamily="49" charset="-122"/>
                <a:cs typeface="楷体" panose="02010609060101010101" pitchFamily="49" charset="-122"/>
              </a:rPr>
              <a:t>   </a:t>
            </a:r>
            <a:r>
              <a:rPr lang="en-US" altLang="zh-CN" sz="3200" b="1" kern="100">
                <a:solidFill>
                  <a:srgbClr val="000000"/>
                </a:solidFill>
                <a:effectLst/>
                <a:latin typeface="Calibri" panose="020f0502020204030204" pitchFamily="34" charset="0"/>
                <a:ea typeface="楷体" panose="02010609060101010101" pitchFamily="49" charset="-122"/>
                <a:cs typeface="楷体" panose="02010609060101010101" pitchFamily="49" charset="-122"/>
              </a:rPr>
              <a:t> </a:t>
            </a:r>
            <a:r>
              <a:rPr lang="en-US" altLang="zh-CN" sz="3200" b="1" kern="100">
                <a:solidFill>
                  <a:srgbClr val="000000"/>
                </a:solidFill>
                <a:effectLst/>
                <a:latin typeface="Calibri" panose="020f0502020204030204" pitchFamily="34" charset="0"/>
                <a:sym typeface="+mn-ea"/>
              </a:rPr>
              <a:t> </a:t>
            </a:r>
            <a:r>
              <a:rPr altLang="zh-CN" sz="4400" b="1" kern="100">
                <a:solidFill>
                  <a:srgbClr val="000000"/>
                </a:solidFill>
                <a:effectLst/>
                <a:latin typeface="Calibri" panose="020f0502020204030204" pitchFamily="34" charset="0"/>
                <a:sym typeface="+mn-ea"/>
              </a:rPr>
              <a:t>见我对皮影戏有兴趣，服务员就介绍说，皮影戏是当地居民喜闻乐见的艺术形式，有悠久的历史。皮影是用驴皮或牛皮刻成人物、动物，用细绳拴着，再连接着小竹竿。艺人在幕后操纵着小竹竿，皮影则甩手投足，舞枪弄棍，骑马冲杀，无所不能，往往令观众</a:t>
            </a:r>
            <a:r>
              <a:rPr altLang="zh-CN" sz="4400" b="1" u="sng" kern="100">
                <a:solidFill>
                  <a:srgbClr val="000000"/>
                </a:solidFill>
                <a:effectLst/>
                <a:latin typeface="Calibri" panose="020f0502020204030204" pitchFamily="34" charset="0"/>
                <a:sym typeface="+mn-ea"/>
              </a:rPr>
              <a:t>  ②  </a:t>
            </a:r>
            <a:r>
              <a:rPr altLang="zh-CN" sz="4400" b="1" kern="100">
                <a:solidFill>
                  <a:srgbClr val="000000"/>
                </a:solidFill>
                <a:effectLst/>
                <a:latin typeface="Calibri" panose="020f0502020204030204" pitchFamily="34" charset="0"/>
                <a:sym typeface="+mn-ea"/>
              </a:rPr>
              <a:t>。</a:t>
            </a:r>
            <a:endParaRPr lang="en-US" altLang="zh-CN" sz="4400" b="1" kern="100">
              <a:solidFill>
                <a:srgbClr val="FF0000"/>
              </a:solidFill>
              <a:effectLst/>
              <a:latin typeface="Calibri" panose="020f0502020204030204" pitchFamily="34" charset="0"/>
            </a:endParaRPr>
          </a:p>
        </p:txBody>
      </p:sp>
      <p:sp>
        <p:nvSpPr>
          <p:cNvPr id="2" name="Rectangle 2" title=""/>
          <p:cNvSpPr>
            <a:spLocks noGrp="1" noChangeArrowheads="1"/>
          </p:cNvSpPr>
          <p:nvPr/>
        </p:nvSpPr>
        <p:spPr>
          <a:xfrm>
            <a:off x="0" y="4710430"/>
            <a:ext cx="12306300" cy="1969770"/>
          </a:xfrm>
          <a:prstGeom prst="rect">
            <a:avLst/>
          </a:prstGeom>
          <a:noFill/>
        </p:spPr>
        <p:txBody>
          <a:bodyPr vert="horz" wrap="square" lIns="101600" tIns="0" rIns="82550" bIns="0" rtlCol="0">
            <a:sp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fontAlgn="ctr">
              <a:lnSpc>
                <a:spcPct val="100000"/>
              </a:lnSpc>
              <a:spcAft>
                <a:spcPct val="0"/>
              </a:spcAft>
            </a:pPr>
            <a:r>
              <a:rPr lang="en-US" altLang="zh-CN" sz="3200" b="1" kern="100">
                <a:solidFill>
                  <a:srgbClr val="000000"/>
                </a:solidFill>
                <a:effectLst/>
                <a:latin typeface="Calibri" panose="020f0502020204030204" pitchFamily="34" charset="0"/>
              </a:rPr>
              <a:t> </a:t>
            </a:r>
            <a:r>
              <a:rPr lang="en-US" altLang="zh-CN" sz="3200" b="1" kern="100">
                <a:solidFill>
                  <a:srgbClr val="000000"/>
                </a:solidFill>
                <a:effectLst/>
                <a:highlight>
                  <a:srgbClr val="FFFF00"/>
                </a:highlight>
                <a:latin typeface="Calibri" panose="020f0502020204030204" pitchFamily="34" charset="0"/>
              </a:rPr>
              <a:t> </a:t>
            </a:r>
            <a:r>
              <a:rPr sz="3200" b="1" kern="100">
                <a:solidFill>
                  <a:srgbClr val="FF0000"/>
                </a:solidFill>
                <a:effectLst/>
                <a:highlight>
                  <a:srgbClr val="FFFF00"/>
                </a:highlight>
                <a:latin typeface="Calibri" panose="020f0502020204030204" pitchFamily="34" charset="0"/>
              </a:rPr>
              <a:t>②如醉如痴</a:t>
            </a:r>
            <a:r>
              <a:rPr sz="3200" b="1" kern="100">
                <a:solidFill>
                  <a:srgbClr val="FF0000"/>
                </a:solidFill>
                <a:effectLst/>
                <a:latin typeface="Calibri" panose="020f0502020204030204" pitchFamily="34" charset="0"/>
              </a:rPr>
              <a:t> </a:t>
            </a:r>
            <a:r>
              <a:rPr lang="en-US" altLang="zh-CN" sz="3200" b="1" kern="100">
                <a:solidFill>
                  <a:srgbClr val="FF0000"/>
                </a:solidFill>
                <a:effectLst/>
                <a:latin typeface="Calibri" panose="020f0502020204030204" pitchFamily="34" charset="0"/>
              </a:rPr>
              <a:t>第②处，根据上文“皮影则甩手投足，舞枪弄棍，骑马冲杀，无所不能”，可推断是写皮影戏生动多姿、吸引观众的表演场面，故填充“如醉如痴”。</a:t>
            </a:r>
            <a:r>
              <a:rPr lang="en-US" altLang="zh-CN" sz="3200" b="1" kern="100">
                <a:solidFill>
                  <a:srgbClr val="FF0000"/>
                </a:solidFill>
                <a:effectLst/>
                <a:highlight>
                  <a:srgbClr val="FFFF00"/>
                </a:highlight>
                <a:latin typeface="Calibri" panose="020f0502020204030204" pitchFamily="34" charset="0"/>
              </a:rPr>
              <a:t> 如醉如痴：形容入迷于某种事物而失去自制的神态。</a:t>
            </a:r>
            <a:endParaRPr lang="en-US" altLang="zh-CN" sz="3200" b="1" kern="100">
              <a:solidFill>
                <a:srgbClr val="FF0000"/>
              </a:solidFill>
              <a:effectLst/>
              <a:highlight>
                <a:srgbClr val="FFFF00"/>
              </a:highlight>
              <a:latin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Text Box 3" title=""/>
          <p:cNvSpPr txBox="1">
            <a:spLocks noChangeArrowheads="1"/>
          </p:cNvSpPr>
          <p:nvPr/>
        </p:nvSpPr>
        <p:spPr bwMode="auto">
          <a:xfrm>
            <a:off x="1" y="825500"/>
            <a:ext cx="12106274" cy="4323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spcBef>
                <a:spcPct val="20000"/>
              </a:spcBef>
              <a:buClr>
                <a:schemeClr val="hlink"/>
              </a:buClr>
              <a:buSzPct val="75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5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gn="ctr">
              <a:spcBef>
                <a:spcPct val="0"/>
              </a:spcBef>
              <a:buClrTx/>
              <a:buSzTx/>
              <a:buNone/>
            </a:pPr>
            <a:r>
              <a:rPr lang="en-US" altLang="zh-CN" sz="6600" b="1">
                <a:solidFill>
                  <a:srgbClr val="003300"/>
                </a:solidFill>
                <a:latin typeface="Tahoma" panose="020b0604030504040204" pitchFamily="34" charset="0"/>
              </a:rPr>
              <a:t>   </a:t>
            </a:r>
            <a:r>
              <a:rPr lang="en-US" altLang="zh-CN" sz="6600" b="1">
                <a:solidFill>
                  <a:srgbClr val="FF0000"/>
                </a:solidFill>
                <a:latin typeface="Tahoma" panose="020b0604030504040204" pitchFamily="34" charset="0"/>
                <a:ea typeface="华文楷体" panose="02010600040101010101" pitchFamily="2" charset="-122"/>
                <a:sym typeface="+mn-ea"/>
              </a:rPr>
              <a:t>2024</a:t>
            </a:r>
            <a:r>
              <a:rPr lang="zh-CN" altLang="en-US" sz="6600" b="1">
                <a:solidFill>
                  <a:srgbClr val="FF0000"/>
                </a:solidFill>
                <a:latin typeface="Tahoma" panose="020b0604030504040204" pitchFamily="34" charset="0"/>
                <a:ea typeface="华文楷体" panose="02010600040101010101" pitchFamily="2" charset="-122"/>
                <a:sym typeface="+mn-ea"/>
              </a:rPr>
              <a:t>届高考</a:t>
            </a:r>
            <a:r>
              <a:rPr lang="zh-CN" altLang="en-US" sz="6600" b="1">
                <a:solidFill>
                  <a:srgbClr val="003300"/>
                </a:solidFill>
                <a:latin typeface="Tahoma" panose="020b0604030504040204" pitchFamily="34" charset="0"/>
                <a:ea typeface="华文楷体" panose="02010600040101010101" pitchFamily="2" charset="-122"/>
              </a:rPr>
              <a:t>辨析词语</a:t>
            </a:r>
            <a:endParaRPr lang="zh-CN" altLang="en-US" sz="6600" b="1">
              <a:solidFill>
                <a:srgbClr val="003300"/>
              </a:solidFill>
              <a:latin typeface="Tahoma" panose="020b0604030504040204" pitchFamily="34" charset="0"/>
              <a:ea typeface="华文楷体" panose="02010600040101010101" pitchFamily="2" charset="-122"/>
            </a:endParaRPr>
          </a:p>
          <a:p>
            <a:pPr algn="ctr">
              <a:spcBef>
                <a:spcPct val="0"/>
              </a:spcBef>
              <a:buClrTx/>
              <a:buSzTx/>
              <a:buNone/>
            </a:pP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易混词语辨析“七”角度</a:t>
            </a:r>
            <a:endParaRPr lang="en-US" altLang="zh-CN"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algn="ctr">
              <a:lnSpc>
                <a:spcPct val="150000"/>
              </a:lnSpc>
              <a:spcBef>
                <a:spcPct val="0"/>
              </a:spcBef>
              <a:buClrTx/>
              <a:buSzTx/>
              <a:buNone/>
            </a:pP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a:t>
            </a:r>
            <a:r>
              <a:rPr lang="zh-CN" altLang="en-US" sz="4400" b="1" kern="100">
                <a:latin typeface="Times New Roman" panose="02020603050405020304" pitchFamily="18" charset="0"/>
                <a:ea typeface="华文细黑" panose="02010600040101010101" pitchFamily="2" charset="-122"/>
                <a:cs typeface="Times New Roman" panose="02020603050405020304" pitchFamily="18" charset="0"/>
              </a:rPr>
              <a:t>意义侧重点、意义轻重、适用对象、范围大小</a:t>
            </a: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44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endParaRPr>
          </a:p>
          <a:p>
            <a:pPr algn="ctr" eaLnBrk="1" hangingPunct="1">
              <a:lnSpc>
                <a:spcPct val="150000"/>
              </a:lnSpc>
              <a:spcBef>
                <a:spcPct val="0"/>
              </a:spcBef>
              <a:buClrTx/>
              <a:buSzTx/>
              <a:buFontTx/>
              <a:buNone/>
            </a:pPr>
            <a:r>
              <a:rPr lang="zh-CN" altLang="en-US" sz="6600" b="1">
                <a:solidFill>
                  <a:srgbClr val="003300"/>
                </a:solidFill>
                <a:latin typeface="Tahoma" panose="020b0604030504040204" pitchFamily="34" charset="0"/>
              </a:rPr>
              <a:t>   </a:t>
            </a:r>
            <a:r>
              <a:rPr lang="zh-CN" altLang="en-US" sz="6600" b="1">
                <a:solidFill>
                  <a:srgbClr val="FF3300"/>
                </a:solidFill>
                <a:latin typeface="华文彩云" panose="02010800040101010101" pitchFamily="2" charset="-122"/>
                <a:ea typeface="华文彩云" panose="02010800040101010101" pitchFamily="2" charset="-122"/>
              </a:rPr>
              <a:t>第一课时</a:t>
            </a:r>
            <a:endParaRPr lang="en-US" altLang="zh-CN" sz="6600" b="1">
              <a:solidFill>
                <a:srgbClr val="FF3300"/>
              </a:solidFill>
              <a:latin typeface="华文彩云" panose="02010800040101010101" pitchFamily="2" charset="-122"/>
              <a:ea typeface="华文彩云" panose="02010800040101010101" pitchFamily="2" charset="-122"/>
            </a:endParaRPr>
          </a:p>
        </p:txBody>
      </p:sp>
    </p:spTree>
  </p:cSld>
  <p:clrMapOvr>
    <a:masterClrMapping/>
  </p:clrMapOvr>
  <p:transition>
    <p:blinds dir="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Picture 4"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74825" y="1714501"/>
            <a:ext cx="838200" cy="351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pic>
        <p:nvPicPr>
          <p:cNvPr id="22533" name="Picture 5"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56588" y="188913"/>
            <a:ext cx="2290762"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6" title=""/>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143251" y="115889"/>
            <a:ext cx="4284663"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7" title=""/>
          <p:cNvPicPr>
            <a:picLocks noChangeAspect="1" noChangeArrowheads="1"/>
          </p:cNvPicPr>
          <p:nvPr/>
        </p:nvPicPr>
        <p:blipFill>
          <a:blip r:embed="rId5">
            <a:lum bright="-24000" contrast="12000"/>
            <a:extLst>
              <a:ext uri="{28A0092B-C50C-407E-A947-70E740481C1C}">
                <a14:useLocalDpi xmlns:a14="http://schemas.microsoft.com/office/drawing/2010/main" val="0"/>
              </a:ext>
            </a:extLst>
          </a:blip>
          <a:stretch>
            <a:fillRect/>
          </a:stretch>
        </p:blipFill>
        <p:spPr bwMode="auto">
          <a:xfrm>
            <a:off x="3143251" y="3355976"/>
            <a:ext cx="428466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Picture 8" title=""/>
          <p:cNvPicPr>
            <a:picLocks noChangeAspect="1" noChangeArrowheads="1"/>
          </p:cNvPicPr>
          <p:nvPr/>
        </p:nvPicPr>
        <p:blipFill>
          <a:blip r:embed="rId6">
            <a:lum contrast="24000"/>
            <a:extLst>
              <a:ext uri="{28A0092B-C50C-407E-A947-70E740481C1C}">
                <a14:useLocalDpi xmlns:a14="http://schemas.microsoft.com/office/drawing/2010/main" val="0"/>
              </a:ext>
            </a:extLst>
          </a:blip>
          <a:stretch>
            <a:fillRect/>
          </a:stretch>
        </p:blipFill>
        <p:spPr bwMode="auto">
          <a:xfrm>
            <a:off x="8256589" y="3429000"/>
            <a:ext cx="2339975"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7" name="Text Box 9" title=""/>
          <p:cNvSpPr txBox="1">
            <a:spLocks noChangeArrowheads="1"/>
          </p:cNvSpPr>
          <p:nvPr/>
        </p:nvSpPr>
        <p:spPr bwMode="auto">
          <a:xfrm>
            <a:off x="3771901" y="2624139"/>
            <a:ext cx="203773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eaLnBrk="1" hangingPunct="1">
              <a:spcBef>
                <a:spcPct val="0"/>
              </a:spcBef>
              <a:buClrTx/>
              <a:buSzTx/>
              <a:buFontTx/>
              <a:buNone/>
            </a:pPr>
            <a:r>
              <a:rPr lang="zh-CN" altLang="en-US" sz="3600" b="1">
                <a:solidFill>
                  <a:srgbClr val="000000"/>
                </a:solidFill>
                <a:ea typeface="隶书" panose="02010509060101010101" pitchFamily="49" charset="-122"/>
              </a:rPr>
              <a:t>揠苗助长</a:t>
            </a:r>
            <a:endParaRPr lang="zh-CN" altLang="en-US" sz="3600" b="1">
              <a:solidFill>
                <a:srgbClr val="000000"/>
              </a:solidFill>
              <a:ea typeface="隶书" panose="02010509060101010101" pitchFamily="49" charset="-122"/>
            </a:endParaRPr>
          </a:p>
        </p:txBody>
      </p:sp>
      <p:sp>
        <p:nvSpPr>
          <p:cNvPr id="22538" name="Text Box 10" title=""/>
          <p:cNvSpPr txBox="1">
            <a:spLocks noChangeArrowheads="1"/>
          </p:cNvSpPr>
          <p:nvPr/>
        </p:nvSpPr>
        <p:spPr bwMode="auto">
          <a:xfrm>
            <a:off x="4005264" y="6243639"/>
            <a:ext cx="203773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eaLnBrk="1" hangingPunct="1">
              <a:spcBef>
                <a:spcPct val="0"/>
              </a:spcBef>
              <a:buClrTx/>
              <a:buSzTx/>
              <a:buFontTx/>
              <a:buNone/>
            </a:pPr>
            <a:r>
              <a:rPr lang="zh-CN" altLang="en-US" sz="3600" b="1">
                <a:solidFill>
                  <a:srgbClr val="000000"/>
                </a:solidFill>
                <a:ea typeface="隶书" panose="02010509060101010101" pitchFamily="49" charset="-122"/>
              </a:rPr>
              <a:t>守株待兔</a:t>
            </a:r>
            <a:endParaRPr lang="zh-CN" altLang="en-US" sz="3600" b="1">
              <a:solidFill>
                <a:srgbClr val="000000"/>
              </a:solidFill>
              <a:ea typeface="隶书" panose="02010509060101010101" pitchFamily="49" charset="-122"/>
            </a:endParaRPr>
          </a:p>
        </p:txBody>
      </p:sp>
      <p:sp>
        <p:nvSpPr>
          <p:cNvPr id="22539" name="Text Box 11" title=""/>
          <p:cNvSpPr txBox="1">
            <a:spLocks noChangeArrowheads="1"/>
          </p:cNvSpPr>
          <p:nvPr/>
        </p:nvSpPr>
        <p:spPr bwMode="auto">
          <a:xfrm>
            <a:off x="7576661" y="692150"/>
            <a:ext cx="738664" cy="1913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eaVert" wrap="non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eaLnBrk="1" hangingPunct="1">
              <a:spcBef>
                <a:spcPct val="0"/>
              </a:spcBef>
              <a:buClrTx/>
              <a:buSzTx/>
              <a:buFontTx/>
              <a:buNone/>
            </a:pPr>
            <a:r>
              <a:rPr lang="zh-CN" altLang="en-US" sz="3600" b="1">
                <a:ea typeface="隶书" panose="02010509060101010101" pitchFamily="49" charset="-122"/>
              </a:rPr>
              <a:t>渔翁得利</a:t>
            </a:r>
            <a:endParaRPr lang="zh-CN" altLang="en-US" sz="3600" b="1">
              <a:ea typeface="隶书" panose="02010509060101010101" pitchFamily="49" charset="-122"/>
            </a:endParaRPr>
          </a:p>
        </p:txBody>
      </p:sp>
      <p:sp>
        <p:nvSpPr>
          <p:cNvPr id="22540" name="Text Box 12" title=""/>
          <p:cNvSpPr txBox="1">
            <a:spLocks noChangeArrowheads="1"/>
          </p:cNvSpPr>
          <p:nvPr/>
        </p:nvSpPr>
        <p:spPr bwMode="auto">
          <a:xfrm>
            <a:off x="7530624" y="3956050"/>
            <a:ext cx="738664"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eaVert" wrap="non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eaLnBrk="1" hangingPunct="1">
              <a:spcBef>
                <a:spcPct val="0"/>
              </a:spcBef>
              <a:buClrTx/>
              <a:buSzTx/>
              <a:buFontTx/>
              <a:buNone/>
            </a:pPr>
            <a:r>
              <a:rPr lang="zh-CN" altLang="en-US" sz="3600">
                <a:ea typeface="隶书" panose="02010509060101010101" pitchFamily="49" charset="-122"/>
              </a:rPr>
              <a:t>负荆请罪</a:t>
            </a:r>
            <a:endParaRPr lang="zh-CN" altLang="en-US" sz="3600">
              <a:ea typeface="隶书" panose="020105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2534"/>
                                        </p:tgtEl>
                                        <p:attrNameLst>
                                          <p:attrName>style.visibility</p:attrName>
                                        </p:attrNameLst>
                                      </p:cBhvr>
                                      <p:to>
                                        <p:strVal val="visible"/>
                                      </p:to>
                                    </p:set>
                                    <p:animEffect transition="in" filter="blinds(horizontal)">
                                      <p:cBhvr>
                                        <p:cTn id="7" dur="500"/>
                                        <p:tgtEl>
                                          <p:spTgt spid="22534"/>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2533"/>
                                        </p:tgtEl>
                                        <p:attrNameLst>
                                          <p:attrName>style.visibility</p:attrName>
                                        </p:attrNameLst>
                                      </p:cBhvr>
                                      <p:to>
                                        <p:strVal val="visible"/>
                                      </p:to>
                                    </p:set>
                                    <p:animEffect transition="in" filter="blinds(horizontal)">
                                      <p:cBhvr>
                                        <p:cTn id="10" dur="500"/>
                                        <p:tgtEl>
                                          <p:spTgt spid="22533"/>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22535"/>
                                        </p:tgtEl>
                                        <p:attrNameLst>
                                          <p:attrName>style.visibility</p:attrName>
                                        </p:attrNameLst>
                                      </p:cBhvr>
                                      <p:to>
                                        <p:strVal val="visible"/>
                                      </p:to>
                                    </p:set>
                                    <p:animEffect transition="in" filter="blinds(horizontal)">
                                      <p:cBhvr>
                                        <p:cTn id="13" dur="500"/>
                                        <p:tgtEl>
                                          <p:spTgt spid="22535"/>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22536"/>
                                        </p:tgtEl>
                                        <p:attrNameLst>
                                          <p:attrName>style.visibility</p:attrName>
                                        </p:attrNameLst>
                                      </p:cBhvr>
                                      <p:to>
                                        <p:strVal val="visible"/>
                                      </p:to>
                                    </p:set>
                                    <p:animEffect transition="in" filter="blinds(horizontal)">
                                      <p:cBhvr>
                                        <p:cTn id="16" dur="500"/>
                                        <p:tgtEl>
                                          <p:spTgt spid="22536"/>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22537"/>
                                        </p:tgtEl>
                                        <p:attrNameLst>
                                          <p:attrName>style.visibility</p:attrName>
                                        </p:attrNameLst>
                                      </p:cBhvr>
                                      <p:to>
                                        <p:strVal val="visible"/>
                                      </p:to>
                                    </p:set>
                                    <p:anim calcmode="lin" valueType="num">
                                      <p:cBhvr additive="base">
                                        <p:cTn id="21" dur="500" fill="hold"/>
                                        <p:tgtEl>
                                          <p:spTgt spid="22537"/>
                                        </p:tgtEl>
                                        <p:attrNameLst>
                                          <p:attrName>ppt_x</p:attrName>
                                        </p:attrNameLst>
                                      </p:cBhvr>
                                      <p:tavLst>
                                        <p:tav tm="0">
                                          <p:val>
                                            <p:strVal val="#ppt_x"/>
                                          </p:val>
                                        </p:tav>
                                        <p:tav tm="100000">
                                          <p:val>
                                            <p:strVal val="#ppt_x"/>
                                          </p:val>
                                        </p:tav>
                                      </p:tavLst>
                                    </p:anim>
                                    <p:anim calcmode="lin" valueType="num">
                                      <p:cBhvr additive="base">
                                        <p:cTn id="22" dur="500" fill="hold"/>
                                        <p:tgtEl>
                                          <p:spTgt spid="22537"/>
                                        </p:tgtEl>
                                        <p:attrNameLst>
                                          <p:attrName>ppt_y</p:attrName>
                                        </p:attrNameLst>
                                      </p:cBhvr>
                                      <p:tavLst>
                                        <p:tav tm="0">
                                          <p:val>
                                            <p:strVal val="1+#ppt_h/2"/>
                                          </p:val>
                                        </p:tav>
                                        <p:tav tm="100000">
                                          <p:val>
                                            <p:strVal val="#ppt_y"/>
                                          </p:val>
                                        </p:tav>
                                      </p:tavLst>
                                    </p:anim>
                                  </p:childTnLst>
                                </p:cTn>
                              </p:par>
                              <p:par>
                                <p:cTn id="23" presetID="2" presetClass="entr" presetSubtype="4" dur="500" fill="hold" grpId="0" nodeType="withEffect">
                                  <p:stCondLst>
                                    <p:cond delay="0"/>
                                  </p:stCondLst>
                                  <p:childTnLst>
                                    <p:set>
                                      <p:cBhvr>
                                        <p:cTn id="24" dur="1" fill="hold">
                                          <p:stCondLst>
                                            <p:cond delay="0"/>
                                          </p:stCondLst>
                                        </p:cTn>
                                        <p:tgtEl>
                                          <p:spTgt spid="22539"/>
                                        </p:tgtEl>
                                        <p:attrNameLst>
                                          <p:attrName>style.visibility</p:attrName>
                                        </p:attrNameLst>
                                      </p:cBhvr>
                                      <p:to>
                                        <p:strVal val="visible"/>
                                      </p:to>
                                    </p:set>
                                    <p:anim calcmode="lin" valueType="num">
                                      <p:cBhvr additive="base">
                                        <p:cTn id="25" dur="500" fill="hold"/>
                                        <p:tgtEl>
                                          <p:spTgt spid="22539"/>
                                        </p:tgtEl>
                                        <p:attrNameLst>
                                          <p:attrName>ppt_x</p:attrName>
                                        </p:attrNameLst>
                                      </p:cBhvr>
                                      <p:tavLst>
                                        <p:tav tm="0">
                                          <p:val>
                                            <p:strVal val="#ppt_x"/>
                                          </p:val>
                                        </p:tav>
                                        <p:tav tm="100000">
                                          <p:val>
                                            <p:strVal val="#ppt_x"/>
                                          </p:val>
                                        </p:tav>
                                      </p:tavLst>
                                    </p:anim>
                                    <p:anim calcmode="lin" valueType="num">
                                      <p:cBhvr additive="base">
                                        <p:cTn id="26" dur="500" fill="hold"/>
                                        <p:tgtEl>
                                          <p:spTgt spid="22539"/>
                                        </p:tgtEl>
                                        <p:attrNameLst>
                                          <p:attrName>ppt_y</p:attrName>
                                        </p:attrNameLst>
                                      </p:cBhvr>
                                      <p:tavLst>
                                        <p:tav tm="0">
                                          <p:val>
                                            <p:strVal val="1+#ppt_h/2"/>
                                          </p:val>
                                        </p:tav>
                                        <p:tav tm="100000">
                                          <p:val>
                                            <p:strVal val="#ppt_y"/>
                                          </p:val>
                                        </p:tav>
                                      </p:tavLst>
                                    </p:anim>
                                  </p:childTnLst>
                                </p:cTn>
                              </p:par>
                              <p:par>
                                <p:cTn id="27" presetID="2" presetClass="entr" presetSubtype="4" dur="500" fill="hold" grpId="0" nodeType="withEffect">
                                  <p:stCondLst>
                                    <p:cond delay="0"/>
                                  </p:stCondLst>
                                  <p:childTnLst>
                                    <p:set>
                                      <p:cBhvr>
                                        <p:cTn id="28" dur="1" fill="hold">
                                          <p:stCondLst>
                                            <p:cond delay="0"/>
                                          </p:stCondLst>
                                        </p:cTn>
                                        <p:tgtEl>
                                          <p:spTgt spid="22538"/>
                                        </p:tgtEl>
                                        <p:attrNameLst>
                                          <p:attrName>style.visibility</p:attrName>
                                        </p:attrNameLst>
                                      </p:cBhvr>
                                      <p:to>
                                        <p:strVal val="visible"/>
                                      </p:to>
                                    </p:set>
                                    <p:anim calcmode="lin" valueType="num">
                                      <p:cBhvr additive="base">
                                        <p:cTn id="29" dur="500" fill="hold"/>
                                        <p:tgtEl>
                                          <p:spTgt spid="22538"/>
                                        </p:tgtEl>
                                        <p:attrNameLst>
                                          <p:attrName>ppt_x</p:attrName>
                                        </p:attrNameLst>
                                      </p:cBhvr>
                                      <p:tavLst>
                                        <p:tav tm="0">
                                          <p:val>
                                            <p:strVal val="#ppt_x"/>
                                          </p:val>
                                        </p:tav>
                                        <p:tav tm="100000">
                                          <p:val>
                                            <p:strVal val="#ppt_x"/>
                                          </p:val>
                                        </p:tav>
                                      </p:tavLst>
                                    </p:anim>
                                    <p:anim calcmode="lin" valueType="num">
                                      <p:cBhvr additive="base">
                                        <p:cTn id="30" dur="500" fill="hold"/>
                                        <p:tgtEl>
                                          <p:spTgt spid="22538"/>
                                        </p:tgtEl>
                                        <p:attrNameLst>
                                          <p:attrName>ppt_y</p:attrName>
                                        </p:attrNameLst>
                                      </p:cBhvr>
                                      <p:tavLst>
                                        <p:tav tm="0">
                                          <p:val>
                                            <p:strVal val="1+#ppt_h/2"/>
                                          </p:val>
                                        </p:tav>
                                        <p:tav tm="100000">
                                          <p:val>
                                            <p:strVal val="#ppt_y"/>
                                          </p:val>
                                        </p:tav>
                                      </p:tavLst>
                                    </p:anim>
                                  </p:childTnLst>
                                </p:cTn>
                              </p:par>
                              <p:par>
                                <p:cTn id="31" presetID="2" presetClass="entr" presetSubtype="4" dur="500" fill="hold" grpId="0" nodeType="withEffect">
                                  <p:stCondLst>
                                    <p:cond delay="0"/>
                                  </p:stCondLst>
                                  <p:childTnLst>
                                    <p:set>
                                      <p:cBhvr>
                                        <p:cTn id="32" dur="1" fill="hold">
                                          <p:stCondLst>
                                            <p:cond delay="0"/>
                                          </p:stCondLst>
                                        </p:cTn>
                                        <p:tgtEl>
                                          <p:spTgt spid="22540"/>
                                        </p:tgtEl>
                                        <p:attrNameLst>
                                          <p:attrName>style.visibility</p:attrName>
                                        </p:attrNameLst>
                                      </p:cBhvr>
                                      <p:to>
                                        <p:strVal val="visible"/>
                                      </p:to>
                                    </p:set>
                                    <p:anim calcmode="lin" valueType="num">
                                      <p:cBhvr additive="base">
                                        <p:cTn id="33" dur="500" fill="hold"/>
                                        <p:tgtEl>
                                          <p:spTgt spid="22540"/>
                                        </p:tgtEl>
                                        <p:attrNameLst>
                                          <p:attrName>ppt_x</p:attrName>
                                        </p:attrNameLst>
                                      </p:cBhvr>
                                      <p:tavLst>
                                        <p:tav tm="0">
                                          <p:val>
                                            <p:strVal val="#ppt_x"/>
                                          </p:val>
                                        </p:tav>
                                        <p:tav tm="100000">
                                          <p:val>
                                            <p:strVal val="#ppt_x"/>
                                          </p:val>
                                        </p:tav>
                                      </p:tavLst>
                                    </p:anim>
                                    <p:anim calcmode="lin" valueType="num">
                                      <p:cBhvr additive="base">
                                        <p:cTn id="34" dur="500" fill="hold"/>
                                        <p:tgtEl>
                                          <p:spTgt spid="225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7" grpId="0"/>
      <p:bldP spid="22538" grpId="0"/>
      <p:bldP spid="22539" grpId="0"/>
      <p:bldP spid="2254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Text Box 4" title=""/>
          <p:cNvSpPr txBox="1">
            <a:spLocks noChangeArrowheads="1"/>
          </p:cNvSpPr>
          <p:nvPr/>
        </p:nvSpPr>
        <p:spPr bwMode="auto">
          <a:xfrm>
            <a:off x="0" y="0"/>
            <a:ext cx="2425700" cy="762000"/>
          </a:xfrm>
          <a:prstGeom prst="rect">
            <a:avLst/>
          </a:prstGeom>
          <a:noFill/>
          <a:ln>
            <a:noFill/>
          </a:ln>
          <a:effectLst/>
        </p:spPr>
        <p:txBody>
          <a:bodyPr wrap="none">
            <a:spAutoFit/>
          </a:bodyPr>
          <a:lstStyle>
            <a:defPPr>
              <a:defRPr lang="zh-CN"/>
            </a:defPPr>
            <a:lvl1pPr marL="0" algn="l" defTabSz="914400" rtl="0" eaLnBrk="1" latinLnBrk="0" hangingPunct="1">
              <a:defRPr sz="18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Tahoma" panose="020b0604030504040204" pitchFamily="34" charset="0"/>
                <a:ea typeface="宋体" panose="02010600030101010101" pitchFamily="2" charset="-122"/>
                <a:cs typeface="+mn-cs"/>
              </a:defRPr>
            </a:lvl9pPr>
          </a:lstStyle>
          <a:p>
            <a:pPr eaLnBrk="1" hangingPunct="1">
              <a:defRPr/>
            </a:pPr>
            <a:r>
              <a:rPr lang="zh-CN" altLang="en-US" sz="4400" b="1">
                <a:solidFill>
                  <a:srgbClr val="FF0000"/>
                </a:solidFill>
                <a:highlight>
                  <a:srgbClr val="FFFF00"/>
                </a:highlight>
                <a:ea typeface="方正姚体" panose="02010601030101010101" pitchFamily="2" charset="-122"/>
              </a:rPr>
              <a:t>考点阐释</a:t>
            </a:r>
            <a:endParaRPr lang="zh-CN" altLang="en-US" sz="4400" b="1">
              <a:solidFill>
                <a:srgbClr val="FF0000"/>
              </a:solidFill>
              <a:highlight>
                <a:srgbClr val="FFFF00"/>
              </a:highlight>
              <a:ea typeface="方正姚体" panose="02010601030101010101" pitchFamily="2" charset="-122"/>
            </a:endParaRPr>
          </a:p>
        </p:txBody>
      </p:sp>
      <p:sp>
        <p:nvSpPr>
          <p:cNvPr id="26629" name="Text Box 5" title=""/>
          <p:cNvSpPr txBox="1">
            <a:spLocks noChangeArrowheads="1"/>
          </p:cNvSpPr>
          <p:nvPr/>
        </p:nvSpPr>
        <p:spPr bwMode="auto">
          <a:xfrm>
            <a:off x="1" y="534035"/>
            <a:ext cx="12211049" cy="6924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squar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a:buNone/>
            </a:pPr>
            <a:r>
              <a:rPr lang="en-US" altLang="zh-CN" sz="4800" b="1"/>
              <a:t>     </a:t>
            </a:r>
            <a:r>
              <a:rPr lang="en-US" altLang="zh-CN" sz="4000" b="1"/>
              <a:t>2022</a:t>
            </a:r>
            <a:r>
              <a:rPr lang="zh-CN" altLang="en-US" sz="4000" b="1"/>
              <a:t>年之前</a:t>
            </a:r>
            <a:r>
              <a:rPr lang="zh-CN" altLang="zh-CN" sz="4000" b="1"/>
              <a:t>词语辨析是以</a:t>
            </a:r>
            <a:r>
              <a:rPr lang="en-US" altLang="zh-CN" sz="4000" b="1"/>
              <a:t>“4</a:t>
            </a:r>
            <a:r>
              <a:rPr lang="zh-CN" altLang="zh-CN" sz="4000" b="1"/>
              <a:t>选</a:t>
            </a:r>
            <a:r>
              <a:rPr lang="en-US" altLang="zh-CN" sz="4000" b="1"/>
              <a:t>1”</a:t>
            </a:r>
            <a:r>
              <a:rPr lang="zh-CN" altLang="zh-CN" sz="4000" b="1"/>
              <a:t>的选择题形式考查</a:t>
            </a:r>
            <a:r>
              <a:rPr lang="zh-CN" altLang="en-US" sz="4000" b="1"/>
              <a:t>，</a:t>
            </a:r>
            <a:r>
              <a:rPr lang="zh-CN" altLang="en-US" sz="4000" b="1" u="sng">
                <a:highlight>
                  <a:srgbClr val="FFFF00"/>
                </a:highlight>
              </a:rPr>
              <a:t>从</a:t>
            </a:r>
            <a:r>
              <a:rPr lang="en-US" altLang="zh-CN" sz="4000" b="1" u="sng">
                <a:highlight>
                  <a:srgbClr val="FFFF00"/>
                </a:highlight>
              </a:rPr>
              <a:t>2022</a:t>
            </a:r>
            <a:r>
              <a:rPr lang="zh-CN" altLang="en-US" sz="4000" b="1" u="sng">
                <a:highlight>
                  <a:srgbClr val="FFFF00"/>
                </a:highlight>
              </a:rPr>
              <a:t>年开始采用主观填空题的形式来考查，</a:t>
            </a:r>
            <a:r>
              <a:rPr lang="en-US" altLang="zh-CN" sz="4000" b="1">
                <a:highlight>
                  <a:srgbClr val="FFFF00"/>
                </a:highlight>
                <a:sym typeface="+mn-ea"/>
              </a:rPr>
              <a:t>2023</a:t>
            </a:r>
            <a:r>
              <a:rPr lang="zh-CN" altLang="en-US" sz="4000" b="1">
                <a:highlight>
                  <a:srgbClr val="FFFF00"/>
                </a:highlight>
                <a:sym typeface="+mn-ea"/>
              </a:rPr>
              <a:t>年高考全国卷</a:t>
            </a:r>
            <a:r>
              <a:rPr lang="en-US" altLang="zh-CN" sz="4000" b="1">
                <a:highlight>
                  <a:srgbClr val="FFFF00"/>
                </a:highlight>
                <a:sym typeface="+mn-ea"/>
              </a:rPr>
              <a:t>II</a:t>
            </a:r>
            <a:r>
              <a:rPr lang="zh-CN" altLang="en-US" sz="4000" b="1">
                <a:highlight>
                  <a:srgbClr val="FFFF00"/>
                </a:highlight>
                <a:sym typeface="+mn-ea"/>
              </a:rPr>
              <a:t>卷采用主观填空题考查，由以前的三空变为两空</a:t>
            </a:r>
            <a:r>
              <a:rPr lang="zh-CN" altLang="en-US" sz="4000" b="1">
                <a:highlight>
                  <a:srgbClr val="FFFF00"/>
                </a:highlight>
              </a:rPr>
              <a:t>。</a:t>
            </a:r>
            <a:endParaRPr lang="en-US" altLang="zh-CN" sz="4000" b="1" u="sng">
              <a:highlight>
                <a:srgbClr val="FFFF00"/>
              </a:highlight>
            </a:endParaRPr>
          </a:p>
          <a:p>
            <a:pPr>
              <a:buNone/>
            </a:pPr>
            <a:r>
              <a:rPr lang="en-US" altLang="zh-CN" sz="4000" b="1"/>
              <a:t>     </a:t>
            </a:r>
            <a:r>
              <a:rPr lang="zh-CN" altLang="zh-CN" sz="4000" b="1"/>
              <a:t>词语的辨析和正确使用，一般不局限于单纯的词语解释，而是</a:t>
            </a:r>
            <a:r>
              <a:rPr lang="zh-CN" altLang="zh-CN" sz="4000" b="1" u="sng">
                <a:highlight>
                  <a:srgbClr val="FFFF00"/>
                </a:highlight>
              </a:rPr>
              <a:t>注重在具体的语言环境中考查考生对语言文字知识的理解能力和表达应用能力</a:t>
            </a:r>
            <a:r>
              <a:rPr lang="zh-CN" altLang="zh-CN" sz="4000" b="1"/>
              <a:t>，指向语言建构与运用这一学科核心素养，体现了高中语文课程标准中</a:t>
            </a:r>
            <a:r>
              <a:rPr lang="en-US" altLang="zh-CN" sz="4000" b="1"/>
              <a:t>“</a:t>
            </a:r>
            <a:r>
              <a:rPr lang="zh-CN" altLang="zh-CN" sz="4000" b="1" u="sng">
                <a:solidFill>
                  <a:srgbClr val="FF0000"/>
                </a:solidFill>
                <a:highlight>
                  <a:srgbClr val="FFFF00"/>
                </a:highlight>
              </a:rPr>
              <a:t>加强实践性，促进考生语文学习方式的转变</a:t>
            </a:r>
            <a:r>
              <a:rPr lang="en-US" altLang="zh-CN" sz="4000" b="1"/>
              <a:t>”</a:t>
            </a:r>
            <a:r>
              <a:rPr lang="zh-CN" altLang="zh-CN" sz="4000" b="1"/>
              <a:t>的基本理念。</a:t>
            </a:r>
            <a:endParaRPr lang="zh-CN" altLang="zh-CN" sz="4000"/>
          </a:p>
          <a:p>
            <a:pPr eaLnBrk="1" hangingPunct="1">
              <a:spcBef>
                <a:spcPct val="0"/>
              </a:spcBef>
              <a:buClrTx/>
              <a:buSzTx/>
              <a:buFontTx/>
              <a:buNone/>
            </a:pPr>
            <a:endParaRPr lang="en-US" altLang="zh-CN" sz="2800" b="1">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26629"/>
                                        </p:tgtEl>
                                        <p:attrNameLst>
                                          <p:attrName>style.visibility</p:attrName>
                                        </p:attrNameLst>
                                      </p:cBhvr>
                                      <p:to>
                                        <p:strVal val="visible"/>
                                      </p:to>
                                    </p:set>
                                    <p:animEffect transition="in" filter="diamond(in)">
                                      <p:cBhvr>
                                        <p:cTn id="7" dur="2000"/>
                                        <p:tgtEl>
                                          <p:spTgt spid="266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82" name="Picture 6"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5751" y="-247650"/>
            <a:ext cx="12753975" cy="77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 Box 5" title=""/>
          <p:cNvSpPr txBox="1">
            <a:spLocks noChangeArrowheads="1"/>
          </p:cNvSpPr>
          <p:nvPr/>
        </p:nvSpPr>
        <p:spPr bwMode="auto">
          <a:xfrm>
            <a:off x="252095" y="672465"/>
            <a:ext cx="11939905" cy="5631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squar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a:spcBef>
                <a:spcPct val="0"/>
              </a:spcBef>
              <a:buClrTx/>
              <a:buSzTx/>
              <a:buNone/>
            </a:pPr>
            <a:r>
              <a:rPr lang="en-US" altLang="zh-CN" sz="3600" b="1">
                <a:solidFill>
                  <a:srgbClr val="FF0000"/>
                </a:solidFill>
                <a:latin typeface="宋体" panose="02010600030101010101" pitchFamily="2" charset="-122"/>
              </a:rPr>
              <a:t>1</a:t>
            </a:r>
            <a:r>
              <a:rPr lang="zh-CN" altLang="en-US" sz="3600" b="1">
                <a:solidFill>
                  <a:srgbClr val="FF0000"/>
                </a:solidFill>
                <a:latin typeface="宋体" panose="02010600030101010101" pitchFamily="2" charset="-122"/>
              </a:rPr>
              <a:t>．命题形式：</a:t>
            </a:r>
            <a:r>
              <a:rPr lang="en-US" altLang="zh-CN" sz="3600" b="1">
                <a:latin typeface="宋体" panose="02010600030101010101" pitchFamily="2" charset="-122"/>
              </a:rPr>
              <a:t>2022</a:t>
            </a:r>
            <a:r>
              <a:rPr lang="zh-CN" altLang="en-US" sz="3600" b="1">
                <a:latin typeface="宋体" panose="02010600030101010101" pitchFamily="2" charset="-122"/>
              </a:rPr>
              <a:t>之前考查</a:t>
            </a:r>
            <a:r>
              <a:rPr lang="zh-CN" altLang="en-US" sz="3600" b="1">
                <a:solidFill>
                  <a:srgbClr val="000000"/>
                </a:solidFill>
                <a:latin typeface="宋体" panose="02010600030101010101" pitchFamily="2" charset="-122"/>
              </a:rPr>
              <a:t>形式稳定，主要是单项选择题</a:t>
            </a:r>
            <a:r>
              <a:rPr lang="en-US" altLang="zh-CN" sz="3600" b="1">
                <a:solidFill>
                  <a:srgbClr val="000000"/>
                </a:solidFill>
                <a:latin typeface="宋体" panose="02010600030101010101" pitchFamily="2" charset="-122"/>
              </a:rPr>
              <a:t>(4</a:t>
            </a:r>
            <a:r>
              <a:rPr lang="zh-CN" altLang="en-US" sz="3600" b="1">
                <a:solidFill>
                  <a:srgbClr val="000000"/>
                </a:solidFill>
                <a:latin typeface="宋体" panose="02010600030101010101" pitchFamily="2" charset="-122"/>
              </a:rPr>
              <a:t>选</a:t>
            </a:r>
            <a:r>
              <a:rPr lang="en-US" altLang="zh-CN" sz="3600" b="1">
                <a:solidFill>
                  <a:srgbClr val="000000"/>
                </a:solidFill>
                <a:latin typeface="宋体" panose="02010600030101010101" pitchFamily="2" charset="-122"/>
              </a:rPr>
              <a:t>1)</a:t>
            </a:r>
            <a:r>
              <a:rPr lang="zh-CN" altLang="en-US" sz="3600" b="1">
                <a:solidFill>
                  <a:srgbClr val="000000"/>
                </a:solidFill>
                <a:latin typeface="宋体" panose="02010600030101010101" pitchFamily="2" charset="-122"/>
              </a:rPr>
              <a:t>，一般是要求选出使用最恰当的一项。</a:t>
            </a:r>
            <a:r>
              <a:rPr lang="zh-CN" altLang="en-US" sz="3600" b="1"/>
              <a:t>从</a:t>
            </a:r>
            <a:r>
              <a:rPr lang="en-US" altLang="zh-CN" sz="3600" b="1"/>
              <a:t>2022</a:t>
            </a:r>
            <a:r>
              <a:rPr lang="zh-CN" altLang="en-US" sz="3600" b="1"/>
              <a:t>年开始采用主观填空题的形式来考查，</a:t>
            </a:r>
            <a:r>
              <a:rPr lang="en-US" altLang="zh-CN" sz="3600" b="1">
                <a:highlight>
                  <a:srgbClr val="FFFF00"/>
                </a:highlight>
                <a:sym typeface="+mn-ea"/>
              </a:rPr>
              <a:t>2023</a:t>
            </a:r>
            <a:r>
              <a:rPr lang="zh-CN" altLang="en-US" sz="3600" b="1">
                <a:highlight>
                  <a:srgbClr val="FFFF00"/>
                </a:highlight>
                <a:sym typeface="+mn-ea"/>
              </a:rPr>
              <a:t>年高考全国卷</a:t>
            </a:r>
            <a:r>
              <a:rPr lang="en-US" altLang="zh-CN" sz="3600" b="1">
                <a:highlight>
                  <a:srgbClr val="FFFF00"/>
                </a:highlight>
                <a:sym typeface="+mn-ea"/>
              </a:rPr>
              <a:t>II</a:t>
            </a:r>
            <a:r>
              <a:rPr lang="zh-CN" altLang="en-US" sz="3600" b="1">
                <a:highlight>
                  <a:srgbClr val="FFFF00"/>
                </a:highlight>
                <a:sym typeface="+mn-ea"/>
              </a:rPr>
              <a:t>卷采用主观填空题考查，由以前的三空变为两空。</a:t>
            </a:r>
            <a:endParaRPr lang="zh-CN" altLang="en-US" sz="3600" b="1">
              <a:solidFill>
                <a:srgbClr val="000000"/>
              </a:solidFill>
              <a:latin typeface="宋体" panose="02010600030101010101" pitchFamily="2" charset="-122"/>
            </a:endParaRPr>
          </a:p>
          <a:p>
            <a:pPr eaLnBrk="1" hangingPunct="1">
              <a:spcBef>
                <a:spcPct val="0"/>
              </a:spcBef>
              <a:buClrTx/>
              <a:buSzTx/>
              <a:buFontTx/>
              <a:buNone/>
            </a:pPr>
            <a:r>
              <a:rPr lang="en-US" altLang="zh-CN" sz="3600" b="1">
                <a:solidFill>
                  <a:srgbClr val="FF0000"/>
                </a:solidFill>
                <a:latin typeface="宋体" panose="02010600030101010101" pitchFamily="2" charset="-122"/>
              </a:rPr>
              <a:t>2</a:t>
            </a:r>
            <a:r>
              <a:rPr lang="zh-CN" altLang="en-US" sz="3600" b="1">
                <a:solidFill>
                  <a:srgbClr val="FF0000"/>
                </a:solidFill>
                <a:latin typeface="宋体" panose="02010600030101010101" pitchFamily="2" charset="-122"/>
              </a:rPr>
              <a:t>．命题特点：</a:t>
            </a:r>
            <a:endParaRPr lang="en-US" altLang="zh-CN" sz="3600" b="1">
              <a:solidFill>
                <a:srgbClr val="FF0000"/>
              </a:solidFill>
              <a:latin typeface="宋体" panose="02010600030101010101" pitchFamily="2" charset="-122"/>
            </a:endParaRPr>
          </a:p>
          <a:p>
            <a:pPr>
              <a:spcBef>
                <a:spcPct val="0"/>
              </a:spcBef>
              <a:buClrTx/>
              <a:buSzTx/>
              <a:buNone/>
            </a:pPr>
            <a:r>
              <a:rPr lang="en-US" altLang="zh-CN" sz="3600" b="1">
                <a:solidFill>
                  <a:srgbClr val="000000"/>
                </a:solidFill>
                <a:latin typeface="宋体" panose="02010600030101010101" pitchFamily="2" charset="-122"/>
              </a:rPr>
              <a:t>(1)</a:t>
            </a:r>
            <a:r>
              <a:rPr lang="zh-CN" altLang="en-US" sz="3600" b="1">
                <a:solidFill>
                  <a:srgbClr val="000000"/>
                </a:solidFill>
                <a:latin typeface="宋体" panose="02010600030101010101" pitchFamily="2" charset="-122"/>
              </a:rPr>
              <a:t>考查重点明确。</a:t>
            </a:r>
            <a:endParaRPr lang="en-US" altLang="zh-CN" sz="3600" b="1">
              <a:solidFill>
                <a:srgbClr val="000000"/>
              </a:solidFill>
              <a:latin typeface="宋体" panose="02010600030101010101" pitchFamily="2" charset="-122"/>
            </a:endParaRPr>
          </a:p>
          <a:p>
            <a:pPr>
              <a:spcBef>
                <a:spcPct val="0"/>
              </a:spcBef>
              <a:buClrTx/>
              <a:buSzTx/>
              <a:buNone/>
            </a:pPr>
            <a:r>
              <a:rPr lang="en-US" altLang="zh-CN" sz="3600" b="1" kern="100">
                <a:solidFill>
                  <a:srgbClr val="000000"/>
                </a:solidFill>
                <a:latin typeface="宋体" panose="02010600030101010101" pitchFamily="2" charset="-122"/>
                <a:ea typeface="华文细黑" panose="02010600040101010101" pitchFamily="2" charset="-122"/>
                <a:cs typeface="Times New Roman" panose="02020603050405020304" pitchFamily="18" charset="0"/>
              </a:rPr>
              <a:t> </a:t>
            </a:r>
            <a:r>
              <a:rPr lang="zh-CN" altLang="en-US" sz="36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rPr>
              <a:t>易混词语辨析“七”角度：</a:t>
            </a:r>
            <a:r>
              <a:rPr lang="zh-CN" altLang="en-US" sz="3600" b="1" kern="100">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意义侧重点、意义轻重、适用对象、范围大小、感情色彩、语体色彩、语法结构</a:t>
            </a:r>
            <a:r>
              <a:rPr lang="zh-CN" altLang="en-US" sz="3600" b="1" kern="100">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36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endParaRPr>
          </a:p>
          <a:p>
            <a:pPr eaLnBrk="1" hangingPunct="1">
              <a:spcBef>
                <a:spcPct val="0"/>
              </a:spcBef>
              <a:buClrTx/>
              <a:buSzTx/>
              <a:buFontTx/>
              <a:buNone/>
            </a:pPr>
            <a:r>
              <a:rPr lang="en-US" altLang="zh-CN" sz="3600" b="1">
                <a:solidFill>
                  <a:srgbClr val="000000"/>
                </a:solidFill>
                <a:latin typeface="宋体" panose="02010600030101010101" pitchFamily="2" charset="-122"/>
              </a:rPr>
              <a:t>(2)</a:t>
            </a:r>
            <a:r>
              <a:rPr lang="zh-CN" altLang="en-US" sz="3600" b="1">
                <a:solidFill>
                  <a:srgbClr val="000000"/>
                </a:solidFill>
                <a:latin typeface="宋体" panose="02010600030101010101" pitchFamily="2" charset="-122"/>
              </a:rPr>
              <a:t>语料多选自报刊中的时事热点材料，贴近现实生活，时代感强。</a:t>
            </a:r>
            <a:endParaRPr lang="zh-CN" altLang="en-US" sz="3600">
              <a:solidFill>
                <a:srgbClr val="000000"/>
              </a:solidFill>
              <a:latin typeface="宋体" panose="02010600030101010101" pitchFamily="2" charset="-122"/>
            </a:endParaRPr>
          </a:p>
        </p:txBody>
      </p:sp>
      <p:sp>
        <p:nvSpPr>
          <p:cNvPr id="20484" name="Text Box 7" title=""/>
          <p:cNvSpPr txBox="1">
            <a:spLocks noChangeArrowheads="1"/>
          </p:cNvSpPr>
          <p:nvPr/>
        </p:nvSpPr>
        <p:spPr bwMode="auto">
          <a:xfrm>
            <a:off x="4449763" y="2"/>
            <a:ext cx="2635250" cy="823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1" latinLnBrk="0" hangingPunct="1">
              <a:spcBef>
                <a:spcPct val="20000"/>
              </a:spcBef>
              <a:buClr>
                <a:schemeClr val="hlink"/>
              </a:buClr>
              <a:buSzPct val="65000"/>
              <a:buFont typeface="Wingdings" panose="05000000000000000000" pitchFamily="2" charset="2"/>
              <a:buChar char="n"/>
              <a:defRPr sz="32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1" latinLnBrk="0" hangingPunct="1">
              <a:spcBef>
                <a:spcPct val="20000"/>
              </a:spcBef>
              <a:buClr>
                <a:schemeClr val="tx1"/>
              </a:buClr>
              <a:buSzPct val="65000"/>
              <a:buFont typeface="Wingdings" panose="05000000000000000000" pitchFamily="2" charset="2"/>
              <a:buChar char="n"/>
              <a:defRPr sz="28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1" latinLnBrk="0" hangingPunct="1">
              <a:spcBef>
                <a:spcPct val="20000"/>
              </a:spcBef>
              <a:buClr>
                <a:schemeClr val="accent2"/>
              </a:buClr>
              <a:buSzPct val="65000"/>
              <a:buFont typeface="Wingdings" panose="05000000000000000000" pitchFamily="2" charset="2"/>
              <a:buChar char="n"/>
              <a:defRPr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1" latinLnBrk="0" hangingPunct="1">
              <a:spcBef>
                <a:spcPct val="20000"/>
              </a:spcBef>
              <a:buClr>
                <a:schemeClr val="tx1"/>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1" latinLnBrk="0" hangingPunct="1">
              <a:spcBef>
                <a:spcPct val="20000"/>
              </a:spcBef>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folHlink"/>
              </a:buClr>
              <a:buSzPct val="65000"/>
              <a:buFont typeface="Wingdings" panose="05000000000000000000" pitchFamily="2" charset="2"/>
              <a:buChar char="n"/>
              <a:defRPr sz="2000" kern="1200">
                <a:solidFill>
                  <a:schemeClr val="tx1"/>
                </a:solidFill>
                <a:latin typeface="Tahoma" panose="020b0604030504040204" pitchFamily="34" charset="0"/>
                <a:ea typeface="宋体" panose="02010600030101010101" pitchFamily="2" charset="-122"/>
                <a:cs typeface="+mn-cs"/>
              </a:defRPr>
            </a:lvl9pPr>
          </a:lstStyle>
          <a:p>
            <a:pPr eaLnBrk="1" hangingPunct="1">
              <a:spcBef>
                <a:spcPct val="0"/>
              </a:spcBef>
              <a:buClrTx/>
              <a:buSzTx/>
              <a:buFontTx/>
              <a:buNone/>
            </a:pPr>
            <a:r>
              <a:rPr lang="zh-CN" altLang="en-US" sz="4800" b="1">
                <a:solidFill>
                  <a:srgbClr val="FF0000"/>
                </a:solidFill>
                <a:ea typeface="隶书" panose="02010509060101010101" pitchFamily="49" charset="-122"/>
              </a:rPr>
              <a:t>考情分析</a:t>
            </a:r>
            <a:endParaRPr lang="zh-CN" altLang="en-US" sz="4800" b="1">
              <a:solidFill>
                <a:srgbClr val="FF0000"/>
              </a:solidFill>
              <a:ea typeface="隶书" panose="020105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27653"/>
                                        </p:tgtEl>
                                        <p:attrNameLst>
                                          <p:attrName>style.visibility</p:attrName>
                                        </p:attrNameLst>
                                      </p:cBhvr>
                                      <p:to>
                                        <p:strVal val="visible"/>
                                      </p:to>
                                    </p:set>
                                    <p:animEffect transition="in" filter="box(in)">
                                      <p:cBhvr>
                                        <p:cTn id="7" dur="500"/>
                                        <p:tgtEl>
                                          <p:spTgt spid="276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6936130"/>
          </a:xfrm>
          <a:noFill/>
        </p:spPr>
        <p:txBody>
          <a:bodyPr wrap="square">
            <a:spAutoFit/>
          </a:bodyPr>
          <a:lstStyle/>
          <a:p>
            <a:pPr marL="0" indent="0" algn="ctr">
              <a:lnSpc>
                <a:spcPct val="100000"/>
              </a:lnSpc>
              <a:spcAft>
                <a:spcPct val="0"/>
              </a:spcAft>
            </a:pPr>
            <a:r>
              <a:rPr lang="zh-CN" altLang="en-US" sz="4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易混词语辨析“七”角度</a:t>
            </a:r>
            <a:endParaRPr lang="en-US" altLang="zh-CN" sz="48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pPr>
            <a:r>
              <a:rPr lang="zh-CN" altLang="zh-CN" sz="4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一、意义侧重点</a:t>
            </a:r>
            <a:endParaRPr lang="en-US" altLang="zh-CN" sz="4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marL="0" algn="just">
              <a:lnSpc>
                <a:spcPct val="100000"/>
              </a:lnSpc>
              <a:spcAft>
                <a:spcPct val="0"/>
              </a:spcAft>
            </a:pPr>
            <a:r>
              <a:rPr lang="zh-CN" altLang="zh-CN" sz="4800" b="1" kern="100">
                <a:effectLst/>
                <a:latin typeface="Times New Roman" panose="02020603050405020304" pitchFamily="18" charset="0"/>
                <a:ea typeface="华文细黑" panose="02010600040101010101" pitchFamily="2" charset="-122"/>
                <a:cs typeface="Times New Roman" panose="02020603050405020304" pitchFamily="18" charset="0"/>
              </a:rPr>
              <a:t>释义</a:t>
            </a:r>
            <a:r>
              <a:rPr lang="zh-CN" altLang="en-US" sz="4800" b="1" kern="100">
                <a:effectLst/>
                <a:latin typeface="Times New Roman" panose="02020603050405020304" pitchFamily="18" charset="0"/>
                <a:ea typeface="华文细黑" panose="02010600040101010101" pitchFamily="2" charset="-122"/>
                <a:cs typeface="Times New Roman" panose="02020603050405020304" pitchFamily="18" charset="0"/>
              </a:rPr>
              <a:t>：</a:t>
            </a:r>
            <a:r>
              <a:rPr lang="zh-CN" altLang="zh-CN" sz="4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不同的词语有不同的侧重点，</a:t>
            </a:r>
            <a:r>
              <a:rPr lang="zh-CN" altLang="zh-CN" sz="4800" b="1" kern="100">
                <a:solidFill>
                  <a:srgbClr val="FF000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近义词语可根据意义侧重点的不同进行辨析。</a:t>
            </a:r>
            <a:endParaRPr lang="en-US" altLang="zh-CN" sz="4800" b="1" kern="100">
              <a:solidFill>
                <a:srgbClr val="FF000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endPar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endParaRPr>
          </a:p>
          <a:p>
            <a:pPr marL="0" indent="0" algn="just">
              <a:lnSpc>
                <a:spcPct val="100000"/>
              </a:lnSpc>
              <a:spcAft>
                <a:spcPct val="0"/>
              </a:spcAft>
              <a:buNone/>
            </a:pP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半途而废</a:t>
            </a: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和</a:t>
            </a: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浅尝辄止</a:t>
            </a: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都有没有完成之意。</a:t>
            </a:r>
            <a:endParaRPr lang="zh-CN" altLang="zh-CN" sz="4800" kern="100">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a:lnSpc>
                <a:spcPct val="100000"/>
              </a:lnSpc>
              <a:spcAft>
                <a:spcPct val="0"/>
              </a:spcAft>
            </a:pP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异：</a:t>
            </a:r>
            <a:endParaRPr lang="en-US"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marL="0">
              <a:lnSpc>
                <a:spcPct val="100000"/>
              </a:lnSpc>
              <a:spcAft>
                <a:spcPct val="0"/>
              </a:spcAft>
            </a:pP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前者</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侧重于中途停止，有惋惜之意</a:t>
            </a: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marL="0">
              <a:lnSpc>
                <a:spcPct val="100000"/>
              </a:lnSpc>
              <a:spcAft>
                <a:spcPct val="0"/>
              </a:spcAft>
            </a:pPr>
            <a:r>
              <a:rPr lang="zh-CN" altLang="zh-CN" sz="4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后者</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侧重于</a:t>
            </a: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rPr>
              <a:t>“</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浅</a:t>
            </a:r>
            <a:r>
              <a:rPr lang="en-US"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rPr>
              <a:t>”</a:t>
            </a:r>
            <a:r>
              <a:rPr lang="zh-CN" altLang="zh-CN" sz="4800" b="1" kern="100">
                <a:solidFill>
                  <a:schemeClr val="tx1"/>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，没有深入。</a:t>
            </a:r>
            <a:endParaRPr lang="zh-CN" altLang="zh-CN" sz="4800" kern="100">
              <a:solidFill>
                <a:schemeClr val="tx1"/>
              </a:solidFill>
              <a:effectLst/>
              <a:highlight>
                <a:srgbClr val="FFFF00"/>
              </a:highlight>
              <a:latin typeface="宋体" panose="02010600030101010101" pitchFamily="2" charset="-122"/>
              <a:ea typeface="宋体" panose="02010600030101010101" pitchFamily="2" charset="-122"/>
              <a:cs typeface="Courier New" panose="02070309020205020404" pitchFamily="49" charset="0"/>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4" end="4"/>
                                            </p:txEl>
                                          </p:spTgt>
                                        </p:tgtEl>
                                        <p:attrNameLst>
                                          <p:attrName>style.visibility</p:attrName>
                                        </p:attrNameLst>
                                      </p:cBhvr>
                                      <p:to>
                                        <p:strVal val="visible"/>
                                      </p:to>
                                    </p:set>
                                    <p:anim calcmode="lin" valueType="num">
                                      <p:cBhvr additive="base">
                                        <p:cTn id="25"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5" end="5"/>
                                            </p:txEl>
                                          </p:spTgt>
                                        </p:tgtEl>
                                        <p:attrNameLst>
                                          <p:attrName>style.visibility</p:attrName>
                                        </p:attrNameLst>
                                      </p:cBhvr>
                                      <p:to>
                                        <p:strVal val="visible"/>
                                      </p:to>
                                    </p:set>
                                    <p:anim calcmode="lin" valueType="num">
                                      <p:cBhvr additive="base">
                                        <p:cTn id="31"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6" end="6"/>
                                            </p:txEl>
                                          </p:spTgt>
                                        </p:tgtEl>
                                        <p:attrNameLst>
                                          <p:attrName>style.visibility</p:attrName>
                                        </p:attrNameLst>
                                      </p:cBhvr>
                                      <p:to>
                                        <p:strVal val="visible"/>
                                      </p:to>
                                    </p:set>
                                    <p:anim calcmode="lin" valueType="num">
                                      <p:cBhvr additive="base">
                                        <p:cTn id="37"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7890">
                                            <p:txEl>
                                              <p:pRg st="7" end="7"/>
                                            </p:txEl>
                                          </p:spTgt>
                                        </p:tgtEl>
                                        <p:attrNameLst>
                                          <p:attrName>style.visibility</p:attrName>
                                        </p:attrNameLst>
                                      </p:cBhvr>
                                      <p:to>
                                        <p:strVal val="visible"/>
                                      </p:to>
                                    </p:set>
                                    <p:anim calcmode="lin" valueType="num">
                                      <p:cBhvr additive="base">
                                        <p:cTn id="43"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7214235"/>
          </a:xfrm>
          <a:noFill/>
        </p:spPr>
        <p:txBody>
          <a:bodyPr wrap="square">
            <a:spAutoFit/>
          </a:bodyPr>
          <a:lstStyle/>
          <a:p>
            <a:pPr marL="0" indent="0">
              <a:lnSpc>
                <a:spcPct val="100000"/>
              </a:lnSpc>
              <a:spcAft>
                <a:spcPct val="0"/>
              </a:spcAft>
            </a:pPr>
            <a:r>
              <a:rPr lang="zh-CN" altLang="en-US"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即学即练：</a:t>
            </a:r>
            <a:endParaRPr lang="en-US" altLang="zh-CN"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endParaRPr>
          </a:p>
          <a:p>
            <a:pPr marL="0" indent="0">
              <a:lnSpc>
                <a:spcPct val="100000"/>
              </a:lnSpc>
              <a:spcAft>
                <a:spcPct val="0"/>
              </a:spcAft>
            </a:pPr>
            <a:endParaRPr lang="en-US" altLang="zh-CN"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endParaRPr>
          </a:p>
          <a:p>
            <a:pPr marL="0" indent="0">
              <a:lnSpc>
                <a:spcPct val="100000"/>
              </a:lnSpc>
              <a:spcAft>
                <a:spcPct val="0"/>
              </a:spcAft>
            </a:pPr>
            <a:r>
              <a:rPr lang="en-US" altLang="zh-CN"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1</a:t>
            </a:r>
            <a:r>
              <a:rPr lang="zh-CN" altLang="zh-CN" sz="32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．依次填入下面各句横线处的词语，</a:t>
            </a:r>
            <a:r>
              <a:rPr lang="zh-CN" altLang="zh-CN" sz="3200" b="1" kern="100">
                <a:solidFill>
                  <a:schemeClr val="tx1"/>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最恰当</a:t>
            </a:r>
            <a:r>
              <a:rPr lang="zh-CN" altLang="zh-CN" sz="32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的一项是</a:t>
            </a:r>
            <a:r>
              <a:rPr lang="en-US" altLang="zh-CN"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a:t>
            </a:r>
            <a:r>
              <a:rPr lang="zh-CN" altLang="zh-CN" sz="32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　</a:t>
            </a:r>
            <a:r>
              <a:rPr lang="en-US" altLang="zh-CN" sz="32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a:t>
            </a:r>
            <a:r>
              <a:rPr lang="en-US" altLang="zh-CN" sz="3200" b="1" kern="100">
                <a:solidFill>
                  <a:schemeClr val="tx1"/>
                </a:solidFill>
                <a:latin typeface="宋体" panose="02010600030101010101" pitchFamily="2" charset="-122"/>
                <a:ea typeface="宋体" panose="02010600030101010101" pitchFamily="2" charset="-122"/>
                <a:cs typeface="Courier New" panose="02070309020205020404" pitchFamily="49" charset="0"/>
              </a:rPr>
              <a:t>     </a:t>
            </a:r>
            <a:r>
              <a:rPr lang="en-US" altLang="zh-CN" sz="3600" b="1" kern="100">
                <a:solidFill>
                  <a:schemeClr val="tx1"/>
                </a:solidFill>
                <a:latin typeface="宋体" panose="02010600030101010101" pitchFamily="2" charset="-122"/>
                <a:ea typeface="宋体" panose="02010600030101010101" pitchFamily="2" charset="-122"/>
                <a:cs typeface="Courier New" panose="02070309020205020404" pitchFamily="49" charset="0"/>
              </a:rPr>
              <a:t>                                                  </a:t>
            </a:r>
            <a:r>
              <a:rPr lang="zh-CN" altLang="zh-CN" sz="3600" b="1" kern="100">
                <a:solidFill>
                  <a:schemeClr val="tx1"/>
                </a:solidFill>
                <a:latin typeface="宋体" panose="02010600030101010101" pitchFamily="2" charset="-122"/>
                <a:ea typeface="宋体" panose="02010600030101010101" pitchFamily="2" charset="-122"/>
                <a:cs typeface="宋体" panose="02010600030101010101" pitchFamily="2" charset="-122"/>
              </a:rPr>
              <a:t>①</a:t>
            </a:r>
            <a:r>
              <a:rPr lang="en-US" altLang="zh-CN" sz="36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(2019·</a:t>
            </a:r>
            <a:r>
              <a:rPr lang="zh-CN" altLang="zh-CN" sz="36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江苏高考</a:t>
            </a:r>
            <a:r>
              <a:rPr lang="en-US" altLang="zh-CN" sz="36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提到桃花源，许多人会联想到瓦尔登湖。真实的瓦尔登湖，早已成为名闻遐迩的观光胜地，梭罗的小木屋前也经常聚集着</a:t>
            </a:r>
            <a:r>
              <a:rPr lang="zh-CN" altLang="zh-CN" sz="3600" b="1" u="sng"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　　　　　　　　</a:t>
            </a:r>
            <a:r>
              <a:rPr lang="zh-CN" altLang="zh-CN" sz="36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的游客，不复有隐居之地的气息。</a:t>
            </a:r>
            <a:endParaRPr lang="zh-CN" altLang="zh-CN" sz="3600" b="1" kern="100">
              <a:solidFill>
                <a:schemeClr val="tx1"/>
              </a:solidFill>
              <a:latin typeface="宋体" panose="02010600030101010101" pitchFamily="2" charset="-122"/>
              <a:ea typeface="宋体" panose="02010600030101010101" pitchFamily="2" charset="-122"/>
              <a:cs typeface="Courier New" panose="02070309020205020404" pitchFamily="49" charset="0"/>
            </a:endParaRPr>
          </a:p>
          <a:p>
            <a:pPr marL="0" indent="0">
              <a:lnSpc>
                <a:spcPct val="100000"/>
              </a:lnSpc>
              <a:spcAft>
                <a:spcPct val="0"/>
              </a:spcAft>
            </a:pPr>
            <a:r>
              <a:rPr lang="en-US" altLang="zh-CN" sz="36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A</a:t>
            </a:r>
            <a:r>
              <a:rPr lang="zh-CN" altLang="zh-CN" sz="36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．纷至沓来</a:t>
            </a:r>
            <a:r>
              <a:rPr lang="en-US" altLang="zh-CN" sz="3600" b="1" kern="100">
                <a:solidFill>
                  <a:schemeClr val="tx1"/>
                </a:solidFill>
                <a:latin typeface="宋体" panose="02010600030101010101" pitchFamily="2" charset="-122"/>
                <a:ea typeface="宋体" panose="02010600030101010101" pitchFamily="2" charset="-122"/>
                <a:cs typeface="Courier New" panose="02070309020205020404" pitchFamily="49" charset="0"/>
              </a:rPr>
              <a:t> </a:t>
            </a:r>
            <a:r>
              <a:rPr lang="en-US" altLang="zh-CN" sz="3600" b="1" kern="100">
                <a:solidFill>
                  <a:schemeClr val="tx1"/>
                </a:solidFill>
                <a:latin typeface="Times New Roman" panose="02020603050405020304" pitchFamily="18" charset="0"/>
                <a:ea typeface="华文细黑" panose="02010600040101010101" pitchFamily="2" charset="-122"/>
                <a:cs typeface="Courier New" panose="02070309020205020404" pitchFamily="49" charset="0"/>
              </a:rPr>
              <a:t>B</a:t>
            </a:r>
            <a:r>
              <a:rPr lang="zh-CN" altLang="zh-CN" sz="3600" b="1"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．闻风而至</a:t>
            </a:r>
            <a:endParaRPr lang="zh-CN" altLang="zh-CN" sz="3600" b="1" kern="100">
              <a:solidFill>
                <a:schemeClr val="tx1"/>
              </a:solidFill>
              <a:latin typeface="宋体" panose="02010600030101010101" pitchFamily="2" charset="-122"/>
              <a:ea typeface="宋体" panose="02010600030101010101" pitchFamily="2" charset="-122"/>
              <a:cs typeface="Courier New" panose="02070309020205020404" pitchFamily="49" charset="0"/>
            </a:endParaRPr>
          </a:p>
          <a:p>
            <a:pPr marL="0" indent="0">
              <a:lnSpc>
                <a:spcPct val="100000"/>
              </a:lnSpc>
              <a:spcAft>
                <a:spcPct val="0"/>
              </a:spcAft>
            </a:pPr>
            <a:r>
              <a:rPr lang="zh-CN" altLang="zh-CN" sz="36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rPr>
              <a:t>闻风而至：</a:t>
            </a:r>
            <a:r>
              <a:rPr lang="zh-CN" altLang="zh-CN" sz="36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一听到消息就来，</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侧重于</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行动迅速</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nSpc>
                <a:spcPct val="100000"/>
              </a:lnSpc>
              <a:spcAft>
                <a:spcPct val="0"/>
              </a:spcAft>
            </a:pPr>
            <a:r>
              <a:rPr lang="zh-CN" altLang="zh-CN" sz="36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rPr>
              <a:t>纷至沓来：</a:t>
            </a:r>
            <a:r>
              <a:rPr lang="zh-CN" altLang="zh-CN" sz="36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纷纷到来，</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侧重于</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连续不断</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nSpc>
                <a:spcPct val="100000"/>
              </a:lnSpc>
              <a:spcAft>
                <a:spcPct val="0"/>
              </a:spcAft>
            </a:pPr>
            <a:r>
              <a:rPr lang="zh-CN" altLang="zh-CN" sz="36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此处没有</a:t>
            </a:r>
            <a:r>
              <a:rPr lang="en-US" altLang="zh-CN" sz="3600" b="1" kern="100">
                <a:solidFill>
                  <a:srgbClr val="0070C0"/>
                </a:solidFill>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行动迅速</a:t>
            </a:r>
            <a:r>
              <a:rPr lang="en-US" altLang="zh-CN" sz="3600" b="1" kern="100">
                <a:solidFill>
                  <a:srgbClr val="0070C0"/>
                </a:solidFill>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的意思，</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应选用</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纷至沓来</a:t>
            </a:r>
            <a:r>
              <a:rPr lang="en-US"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36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，强调游客连续不断地到来。</a:t>
            </a:r>
            <a:endParaRPr lang="zh-CN" altLang="zh-CN" sz="3600" b="1" kern="100">
              <a:solidFill>
                <a:srgbClr val="0070C0"/>
              </a:solidFill>
              <a:highlight>
                <a:srgbClr val="FFFF00"/>
              </a:highlight>
              <a:latin typeface="宋体" panose="02010600030101010101" pitchFamily="2" charset="-122"/>
              <a:ea typeface="宋体" panose="02010600030101010101" pitchFamily="2" charset="-122"/>
              <a:cs typeface="Courier New" panose="02070309020205020404" pitchFamily="49" charset="0"/>
            </a:endParaRPr>
          </a:p>
          <a:p>
            <a:pPr marL="0" indent="0">
              <a:lnSpc>
                <a:spcPct val="100000"/>
              </a:lnSpc>
              <a:spcAft>
                <a:spcPct val="0"/>
              </a:spcAft>
            </a:pPr>
            <a:endParaRPr lang="zh-CN" altLang="zh-CN" sz="2400" b="1" kern="100">
              <a:latin typeface="宋体" panose="02010600030101010101" pitchFamily="2" charset="-122"/>
              <a:ea typeface="宋体" panose="02010600030101010101" pitchFamily="2" charset="-122"/>
              <a:cs typeface="Courier New" panose="02070309020205020404" pitchFamily="49" charset="0"/>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4" end="4"/>
                                            </p:txEl>
                                          </p:spTgt>
                                        </p:tgtEl>
                                        <p:attrNameLst>
                                          <p:attrName>style.visibility</p:attrName>
                                        </p:attrNameLst>
                                      </p:cBhvr>
                                      <p:to>
                                        <p:strVal val="visible"/>
                                      </p:to>
                                    </p:set>
                                    <p:anim calcmode="lin" valueType="num">
                                      <p:cBhvr additive="base">
                                        <p:cTn id="7"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5" end="5"/>
                                            </p:txEl>
                                          </p:spTgt>
                                        </p:tgtEl>
                                        <p:attrNameLst>
                                          <p:attrName>style.visibility</p:attrName>
                                        </p:attrNameLst>
                                      </p:cBhvr>
                                      <p:to>
                                        <p:strVal val="visible"/>
                                      </p:to>
                                    </p:set>
                                    <p:anim calcmode="lin" valueType="num">
                                      <p:cBhvr additive="base">
                                        <p:cTn id="13"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6" end="6"/>
                                            </p:txEl>
                                          </p:spTgt>
                                        </p:tgtEl>
                                        <p:attrNameLst>
                                          <p:attrName>style.visibility</p:attrName>
                                        </p:attrNameLst>
                                      </p:cBhvr>
                                      <p:to>
                                        <p:strVal val="visible"/>
                                      </p:to>
                                    </p:set>
                                    <p:anim calcmode="lin" valueType="num">
                                      <p:cBhvr additive="base">
                                        <p:cTn id="19"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5980996"/>
          </a:xfrm>
          <a:noFill/>
        </p:spPr>
        <p:txBody>
          <a:bodyPr wrap="square">
            <a:spAutoFit/>
          </a:bodyPr>
          <a:lstStyle/>
          <a:p>
            <a:r>
              <a:rPr lang="zh-CN" altLang="zh-CN" sz="3200" b="1">
                <a:solidFill>
                  <a:schemeClr val="tx1"/>
                </a:solidFill>
              </a:rPr>
              <a:t>二、意义轻重</a:t>
            </a:r>
            <a:r>
              <a:rPr lang="zh-CN" altLang="en-US" sz="3200" b="1">
                <a:solidFill>
                  <a:schemeClr val="tx1"/>
                </a:solidFill>
              </a:rPr>
              <a:t>：</a:t>
            </a:r>
            <a:endParaRPr lang="en-US" altLang="zh-CN" sz="3200" b="1">
              <a:solidFill>
                <a:schemeClr val="tx1"/>
              </a:solidFill>
            </a:endParaRPr>
          </a:p>
          <a:p>
            <a:pPr marL="0" indent="0">
              <a:lnSpc>
                <a:spcPct val="100000"/>
              </a:lnSpc>
              <a:spcAft>
                <a:spcPct val="0"/>
              </a:spcAft>
            </a:pPr>
            <a:r>
              <a:rPr lang="en-US" altLang="zh-CN" sz="2800" b="1">
                <a:solidFill>
                  <a:schemeClr val="tx1"/>
                </a:solidFill>
              </a:rPr>
              <a:t>    </a:t>
            </a:r>
            <a:r>
              <a:rPr lang="zh-CN" altLang="zh-CN" sz="4000" b="1">
                <a:solidFill>
                  <a:schemeClr val="tx1"/>
                </a:solidFill>
              </a:rPr>
              <a:t>有的词语的意义表示的程度深，有的表示的程度浅。</a:t>
            </a:r>
            <a:r>
              <a:rPr lang="zh-CN" altLang="zh-CN" sz="4000" b="1">
                <a:solidFill>
                  <a:schemeClr val="tx1"/>
                </a:solidFill>
                <a:highlight>
                  <a:srgbClr val="FFFF00"/>
                </a:highlight>
              </a:rPr>
              <a:t>近义词语可根据词语的意义轻重不同进行辨析。</a:t>
            </a:r>
            <a:endParaRPr lang="en-US" altLang="zh-CN" sz="4000" b="1">
              <a:solidFill>
                <a:schemeClr val="tx1"/>
              </a:solidFill>
              <a:highlight>
                <a:srgbClr val="FFFF00"/>
              </a:highlight>
            </a:endParaRPr>
          </a:p>
          <a:p>
            <a:pPr marL="0" indent="0">
              <a:lnSpc>
                <a:spcPct val="100000"/>
              </a:lnSpc>
              <a:spcAft>
                <a:spcPct val="0"/>
              </a:spcAft>
            </a:pPr>
            <a:endParaRPr lang="en-US" altLang="zh-CN" sz="4000" b="1">
              <a:solidFill>
                <a:schemeClr val="tx1"/>
              </a:solidFill>
              <a:highlight>
                <a:srgbClr val="FFFF00"/>
              </a:highlight>
            </a:endParaRPr>
          </a:p>
          <a:p>
            <a:pPr marL="0" indent="0">
              <a:lnSpc>
                <a:spcPct val="100000"/>
              </a:lnSpc>
              <a:spcAft>
                <a:spcPct val="0"/>
              </a:spcAft>
            </a:pPr>
            <a:r>
              <a:rPr lang="en-US" altLang="zh-CN" sz="4000" b="1">
                <a:solidFill>
                  <a:schemeClr val="tx1"/>
                </a:solidFill>
                <a:highlight>
                  <a:srgbClr val="FFFF00"/>
                </a:highlight>
              </a:rPr>
              <a:t>“</a:t>
            </a:r>
            <a:r>
              <a:rPr lang="zh-CN" altLang="zh-CN" sz="4000" b="1">
                <a:solidFill>
                  <a:schemeClr val="tx1"/>
                </a:solidFill>
                <a:highlight>
                  <a:srgbClr val="FFFF00"/>
                </a:highlight>
              </a:rPr>
              <a:t>目空一切</a:t>
            </a:r>
            <a:r>
              <a:rPr lang="en-US" altLang="zh-CN" sz="4000" b="1">
                <a:solidFill>
                  <a:schemeClr val="tx1"/>
                </a:solidFill>
              </a:rPr>
              <a:t>”“</a:t>
            </a:r>
            <a:r>
              <a:rPr lang="zh-CN" altLang="zh-CN" sz="4000" b="1">
                <a:solidFill>
                  <a:schemeClr val="tx1"/>
                </a:solidFill>
                <a:highlight>
                  <a:srgbClr val="FFFF00"/>
                </a:highlight>
              </a:rPr>
              <a:t>旁若无人</a:t>
            </a:r>
            <a:r>
              <a:rPr lang="en-US" altLang="zh-CN" sz="4000" b="1">
                <a:solidFill>
                  <a:schemeClr val="tx1"/>
                </a:solidFill>
              </a:rPr>
              <a:t>”“</a:t>
            </a:r>
            <a:r>
              <a:rPr lang="zh-CN" altLang="zh-CN" sz="4000" b="1">
                <a:solidFill>
                  <a:schemeClr val="tx1"/>
                </a:solidFill>
                <a:highlight>
                  <a:srgbClr val="FFFF00"/>
                </a:highlight>
              </a:rPr>
              <a:t>不可一世</a:t>
            </a:r>
            <a:r>
              <a:rPr lang="en-US" altLang="zh-CN" sz="4000" b="1">
                <a:solidFill>
                  <a:schemeClr val="tx1"/>
                </a:solidFill>
              </a:rPr>
              <a:t>”</a:t>
            </a:r>
            <a:r>
              <a:rPr lang="zh-CN" altLang="zh-CN" sz="4000" b="1">
                <a:solidFill>
                  <a:schemeClr val="tx1"/>
                </a:solidFill>
              </a:rPr>
              <a:t>都形容态度傲慢，狂妄自大。</a:t>
            </a:r>
            <a:endParaRPr lang="en-US" altLang="zh-CN" sz="4000" b="1">
              <a:solidFill>
                <a:schemeClr val="tx1"/>
              </a:solidFill>
            </a:endParaRPr>
          </a:p>
          <a:p>
            <a:pPr marL="0" indent="0">
              <a:lnSpc>
                <a:spcPct val="100000"/>
              </a:lnSpc>
              <a:spcAft>
                <a:spcPct val="0"/>
              </a:spcAft>
            </a:pPr>
            <a:endParaRPr lang="en-US" altLang="zh-CN" sz="4000" b="1">
              <a:solidFill>
                <a:schemeClr val="tx1"/>
              </a:solidFill>
            </a:endParaRPr>
          </a:p>
          <a:p>
            <a:pPr marL="0" indent="0">
              <a:lnSpc>
                <a:spcPct val="100000"/>
              </a:lnSpc>
              <a:spcAft>
                <a:spcPct val="0"/>
              </a:spcAft>
            </a:pPr>
            <a:r>
              <a:rPr lang="zh-CN" altLang="zh-CN" sz="4000" b="1">
                <a:solidFill>
                  <a:srgbClr val="0070C0"/>
                </a:solidFill>
              </a:rPr>
              <a:t>但它们的语义轻重不同</a:t>
            </a:r>
            <a:r>
              <a:rPr lang="zh-CN" altLang="zh-CN" sz="4000" b="1">
                <a:solidFill>
                  <a:schemeClr val="tx1"/>
                </a:solidFill>
              </a:rPr>
              <a:t>，</a:t>
            </a:r>
            <a:r>
              <a:rPr lang="en-US" altLang="zh-CN" sz="4000" b="1">
                <a:solidFill>
                  <a:schemeClr val="tx1"/>
                </a:solidFill>
                <a:highlight>
                  <a:srgbClr val="FFFF00"/>
                </a:highlight>
              </a:rPr>
              <a:t>“</a:t>
            </a:r>
            <a:r>
              <a:rPr lang="zh-CN" altLang="zh-CN" sz="4000" b="1">
                <a:solidFill>
                  <a:schemeClr val="tx1"/>
                </a:solidFill>
                <a:highlight>
                  <a:srgbClr val="FFFF00"/>
                </a:highlight>
              </a:rPr>
              <a:t>不可一世</a:t>
            </a:r>
            <a:r>
              <a:rPr lang="en-US" altLang="zh-CN" sz="4000" b="1">
                <a:solidFill>
                  <a:schemeClr val="tx1"/>
                </a:solidFill>
                <a:highlight>
                  <a:srgbClr val="FFFF00"/>
                </a:highlight>
              </a:rPr>
              <a:t>”</a:t>
            </a:r>
            <a:r>
              <a:rPr lang="zh-CN" altLang="zh-CN" sz="4000" b="1">
                <a:solidFill>
                  <a:schemeClr val="tx1"/>
                </a:solidFill>
                <a:highlight>
                  <a:srgbClr val="FFFF00"/>
                </a:highlight>
              </a:rPr>
              <a:t>程度最重，</a:t>
            </a:r>
            <a:r>
              <a:rPr lang="en-US" altLang="zh-CN" sz="4000" b="1">
                <a:solidFill>
                  <a:schemeClr val="tx1"/>
                </a:solidFill>
                <a:highlight>
                  <a:srgbClr val="FFFF00"/>
                </a:highlight>
              </a:rPr>
              <a:t>“</a:t>
            </a:r>
            <a:r>
              <a:rPr lang="zh-CN" altLang="zh-CN" sz="4000" b="1">
                <a:solidFill>
                  <a:schemeClr val="tx1"/>
                </a:solidFill>
                <a:highlight>
                  <a:srgbClr val="FFFF00"/>
                </a:highlight>
              </a:rPr>
              <a:t>目空一切</a:t>
            </a:r>
            <a:r>
              <a:rPr lang="en-US" altLang="zh-CN" sz="4000" b="1">
                <a:solidFill>
                  <a:schemeClr val="tx1"/>
                </a:solidFill>
                <a:highlight>
                  <a:srgbClr val="FFFF00"/>
                </a:highlight>
              </a:rPr>
              <a:t>”</a:t>
            </a:r>
            <a:r>
              <a:rPr lang="zh-CN" altLang="zh-CN" sz="4000" b="1">
                <a:solidFill>
                  <a:schemeClr val="tx1"/>
                </a:solidFill>
                <a:highlight>
                  <a:srgbClr val="FFFF00"/>
                </a:highlight>
              </a:rPr>
              <a:t>次之，</a:t>
            </a:r>
            <a:r>
              <a:rPr lang="en-US" altLang="zh-CN" sz="4000" b="1">
                <a:solidFill>
                  <a:schemeClr val="tx1"/>
                </a:solidFill>
                <a:highlight>
                  <a:srgbClr val="FFFF00"/>
                </a:highlight>
              </a:rPr>
              <a:t>“</a:t>
            </a:r>
            <a:r>
              <a:rPr lang="zh-CN" altLang="zh-CN" sz="4000" b="1">
                <a:solidFill>
                  <a:schemeClr val="tx1"/>
                </a:solidFill>
                <a:highlight>
                  <a:srgbClr val="FFFF00"/>
                </a:highlight>
              </a:rPr>
              <a:t>旁若无人</a:t>
            </a:r>
            <a:r>
              <a:rPr lang="en-US" altLang="zh-CN" sz="4000" b="1">
                <a:solidFill>
                  <a:schemeClr val="tx1"/>
                </a:solidFill>
                <a:highlight>
                  <a:srgbClr val="FFFF00"/>
                </a:highlight>
              </a:rPr>
              <a:t>”</a:t>
            </a:r>
            <a:r>
              <a:rPr lang="zh-CN" altLang="zh-CN" sz="4000" b="1">
                <a:solidFill>
                  <a:schemeClr val="tx1"/>
                </a:solidFill>
                <a:highlight>
                  <a:srgbClr val="FFFF00"/>
                </a:highlight>
              </a:rPr>
              <a:t>又次之；</a:t>
            </a:r>
            <a:endParaRPr lang="en-US" altLang="zh-CN" sz="4000" b="1">
              <a:solidFill>
                <a:schemeClr val="tx1"/>
              </a:solidFill>
              <a:highlight>
                <a:srgbClr val="FFFF00"/>
              </a:highlight>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3" end="3"/>
                                            </p:txEl>
                                          </p:spTgt>
                                        </p:tgtEl>
                                        <p:attrNameLst>
                                          <p:attrName>style.visibility</p:attrName>
                                        </p:attrNameLst>
                                      </p:cBhvr>
                                      <p:to>
                                        <p:strVal val="visible"/>
                                      </p:to>
                                    </p:set>
                                    <p:anim calcmode="lin" valueType="num">
                                      <p:cBhvr additive="base">
                                        <p:cTn id="19"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5" end="5"/>
                                            </p:txEl>
                                          </p:spTgt>
                                        </p:tgtEl>
                                        <p:attrNameLst>
                                          <p:attrName>style.visibility</p:attrName>
                                        </p:attrNameLst>
                                      </p:cBhvr>
                                      <p:to>
                                        <p:strVal val="visible"/>
                                      </p:to>
                                    </p:set>
                                    <p:anim calcmode="lin" valueType="num">
                                      <p:cBhvr additive="base">
                                        <p:cTn id="25"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7551683"/>
          </a:xfrm>
          <a:noFill/>
        </p:spPr>
        <p:txBody>
          <a:bodyPr wrap="square">
            <a:spAutoFit/>
          </a:bodyPr>
          <a:lstStyle/>
          <a:p>
            <a:pPr marL="0" indent="0">
              <a:lnSpc>
                <a:spcPct val="100000"/>
              </a:lnSpc>
              <a:spcAft>
                <a:spcPct val="0"/>
              </a:spcAft>
            </a:pPr>
            <a:r>
              <a:rPr lang="zh-CN" altLang="en-US" sz="4000" b="1">
                <a:solidFill>
                  <a:schemeClr val="tx1"/>
                </a:solidFill>
              </a:rPr>
              <a:t>即学即练：</a:t>
            </a:r>
            <a:endParaRPr lang="en-US" altLang="zh-CN" sz="4000" b="1">
              <a:solidFill>
                <a:schemeClr val="tx1"/>
              </a:solidFill>
            </a:endParaRPr>
          </a:p>
          <a:p>
            <a:pPr marL="0" indent="0">
              <a:lnSpc>
                <a:spcPct val="100000"/>
              </a:lnSpc>
              <a:spcAft>
                <a:spcPct val="0"/>
              </a:spcAft>
            </a:pPr>
            <a:r>
              <a:rPr lang="en-US" altLang="zh-CN" sz="3200" b="1">
                <a:solidFill>
                  <a:schemeClr val="tx1"/>
                </a:solidFill>
              </a:rPr>
              <a:t>2</a:t>
            </a:r>
            <a:r>
              <a:rPr lang="zh-CN" altLang="zh-CN" sz="3200" b="1">
                <a:solidFill>
                  <a:schemeClr val="tx1"/>
                </a:solidFill>
              </a:rPr>
              <a:t>．依次填入下列各句横线处的词语，最恰当的一组是</a:t>
            </a:r>
            <a:r>
              <a:rPr lang="en-US" altLang="zh-CN" sz="3200" b="1">
                <a:solidFill>
                  <a:schemeClr val="tx1"/>
                </a:solidFill>
              </a:rPr>
              <a:t>(</a:t>
            </a:r>
            <a:r>
              <a:rPr lang="zh-CN" altLang="zh-CN" sz="3200" b="1">
                <a:solidFill>
                  <a:schemeClr val="tx1"/>
                </a:solidFill>
              </a:rPr>
              <a:t>　　</a:t>
            </a:r>
            <a:r>
              <a:rPr lang="en-US" altLang="zh-CN" sz="3200" b="1">
                <a:solidFill>
                  <a:schemeClr val="tx1"/>
                </a:solidFill>
              </a:rPr>
              <a:t>)</a:t>
            </a:r>
            <a:endParaRPr lang="zh-CN" altLang="zh-CN" sz="3200">
              <a:solidFill>
                <a:schemeClr val="tx1"/>
              </a:solidFill>
            </a:endParaRPr>
          </a:p>
          <a:p>
            <a:pPr marL="0" indent="0">
              <a:lnSpc>
                <a:spcPct val="100000"/>
              </a:lnSpc>
              <a:spcAft>
                <a:spcPct val="0"/>
              </a:spcAft>
            </a:pPr>
            <a:r>
              <a:rPr lang="zh-CN" altLang="zh-CN" sz="4000" b="1">
                <a:solidFill>
                  <a:schemeClr val="tx1"/>
                </a:solidFill>
              </a:rPr>
              <a:t>③一项社会调查显示，如果丈夫的收入低于妻子，一部分男性难免</a:t>
            </a:r>
            <a:r>
              <a:rPr lang="zh-CN" altLang="zh-CN" sz="4000" b="1" u="sng">
                <a:solidFill>
                  <a:schemeClr val="tx1"/>
                </a:solidFill>
              </a:rPr>
              <a:t>　　　　</a:t>
            </a:r>
            <a:r>
              <a:rPr lang="zh-CN" altLang="zh-CN" sz="4000" b="1">
                <a:solidFill>
                  <a:schemeClr val="tx1"/>
                </a:solidFill>
              </a:rPr>
              <a:t>，甚至无端地对自己进行心理折磨。</a:t>
            </a:r>
            <a:endParaRPr lang="en-US" altLang="zh-CN" sz="4000" b="1">
              <a:solidFill>
                <a:schemeClr val="tx1"/>
              </a:solidFill>
            </a:endParaRPr>
          </a:p>
          <a:p>
            <a:pPr marL="0" indent="0">
              <a:lnSpc>
                <a:spcPct val="100000"/>
              </a:lnSpc>
              <a:spcAft>
                <a:spcPct val="0"/>
              </a:spcAft>
            </a:pPr>
            <a:r>
              <a:rPr lang="en-US" altLang="zh-CN" sz="4000" b="1">
                <a:solidFill>
                  <a:schemeClr val="tx1"/>
                </a:solidFill>
              </a:rPr>
              <a:t>A</a:t>
            </a:r>
            <a:r>
              <a:rPr lang="zh-CN" altLang="zh-CN" sz="4000" b="1">
                <a:solidFill>
                  <a:schemeClr val="tx1"/>
                </a:solidFill>
              </a:rPr>
              <a:t>．无地自容</a:t>
            </a:r>
            <a:r>
              <a:rPr lang="en-US" altLang="zh-CN" sz="4000" b="1">
                <a:solidFill>
                  <a:schemeClr val="tx1"/>
                </a:solidFill>
              </a:rPr>
              <a:t> B</a:t>
            </a:r>
            <a:r>
              <a:rPr lang="zh-CN" altLang="zh-CN" sz="4000" b="1">
                <a:solidFill>
                  <a:schemeClr val="tx1"/>
                </a:solidFill>
              </a:rPr>
              <a:t>．自惭形秽</a:t>
            </a:r>
            <a:endParaRPr lang="en-US" altLang="zh-CN" sz="4000" b="1">
              <a:solidFill>
                <a:srgbClr val="0070C0"/>
              </a:solidFill>
              <a:highlight>
                <a:srgbClr val="FFFF00"/>
              </a:highlight>
            </a:endParaRPr>
          </a:p>
          <a:p>
            <a:pPr marL="0" indent="0">
              <a:lnSpc>
                <a:spcPct val="100000"/>
              </a:lnSpc>
              <a:spcAft>
                <a:spcPct val="0"/>
              </a:spcAft>
            </a:pPr>
            <a:r>
              <a:rPr lang="zh-CN" altLang="zh-CN" sz="4000" b="1">
                <a:solidFill>
                  <a:srgbClr val="FF0000"/>
                </a:solidFill>
              </a:rPr>
              <a:t>自惭形秽：</a:t>
            </a:r>
            <a:r>
              <a:rPr lang="zh-CN" altLang="zh-CN" sz="4000" b="1">
                <a:solidFill>
                  <a:srgbClr val="0070C0"/>
                </a:solidFill>
              </a:rPr>
              <a:t>因为自己不如别人而感到惭愧。</a:t>
            </a:r>
            <a:endParaRPr lang="en-US" altLang="zh-CN" sz="4000" b="1">
              <a:solidFill>
                <a:srgbClr val="0070C0"/>
              </a:solidFill>
            </a:endParaRPr>
          </a:p>
          <a:p>
            <a:pPr marL="0" indent="0">
              <a:lnSpc>
                <a:spcPct val="100000"/>
              </a:lnSpc>
              <a:spcAft>
                <a:spcPct val="0"/>
              </a:spcAft>
            </a:pPr>
            <a:r>
              <a:rPr lang="zh-CN" altLang="zh-CN" sz="4000" b="1">
                <a:solidFill>
                  <a:srgbClr val="FF0000"/>
                </a:solidFill>
              </a:rPr>
              <a:t>无地自容：</a:t>
            </a:r>
            <a:r>
              <a:rPr lang="zh-CN" altLang="zh-CN" sz="4000" b="1">
                <a:solidFill>
                  <a:srgbClr val="0070C0"/>
                </a:solidFill>
              </a:rPr>
              <a:t>没有地方可以让自己藏起来，形容十分羞惭。</a:t>
            </a:r>
            <a:endParaRPr lang="en-US" altLang="zh-CN" sz="4000" b="1">
              <a:solidFill>
                <a:srgbClr val="0070C0"/>
              </a:solidFill>
            </a:endParaRPr>
          </a:p>
          <a:p>
            <a:pPr marL="0" indent="0">
              <a:lnSpc>
                <a:spcPct val="100000"/>
              </a:lnSpc>
              <a:spcAft>
                <a:spcPct val="0"/>
              </a:spcAft>
            </a:pPr>
            <a:r>
              <a:rPr lang="en-US" altLang="zh-CN" sz="4000" b="1">
                <a:solidFill>
                  <a:srgbClr val="0070C0"/>
                </a:solidFill>
              </a:rPr>
              <a:t>“</a:t>
            </a:r>
            <a:r>
              <a:rPr lang="zh-CN" altLang="zh-CN" sz="4000" b="1">
                <a:solidFill>
                  <a:srgbClr val="0070C0"/>
                </a:solidFill>
              </a:rPr>
              <a:t>自惭形秽</a:t>
            </a:r>
            <a:r>
              <a:rPr lang="en-US" altLang="zh-CN" sz="4000" b="1">
                <a:solidFill>
                  <a:srgbClr val="0070C0"/>
                </a:solidFill>
              </a:rPr>
              <a:t>”</a:t>
            </a:r>
            <a:r>
              <a:rPr lang="zh-CN" altLang="zh-CN" sz="4000" b="1">
                <a:solidFill>
                  <a:srgbClr val="0070C0"/>
                </a:solidFill>
              </a:rPr>
              <a:t>比</a:t>
            </a:r>
            <a:r>
              <a:rPr lang="en-US" altLang="zh-CN" sz="4000" b="1">
                <a:solidFill>
                  <a:srgbClr val="0070C0"/>
                </a:solidFill>
              </a:rPr>
              <a:t>“</a:t>
            </a:r>
            <a:r>
              <a:rPr lang="zh-CN" altLang="zh-CN" sz="4000" b="1">
                <a:solidFill>
                  <a:srgbClr val="0070C0"/>
                </a:solidFill>
              </a:rPr>
              <a:t>无地自容</a:t>
            </a:r>
            <a:r>
              <a:rPr lang="en-US" altLang="zh-CN" sz="4000" b="1">
                <a:solidFill>
                  <a:srgbClr val="0070C0"/>
                </a:solidFill>
              </a:rPr>
              <a:t>”</a:t>
            </a:r>
            <a:r>
              <a:rPr lang="zh-CN" altLang="zh-CN" sz="4000" b="1">
                <a:solidFill>
                  <a:srgbClr val="0070C0"/>
                </a:solidFill>
              </a:rPr>
              <a:t>语意轻。</a:t>
            </a:r>
            <a:r>
              <a:rPr lang="zh-CN" altLang="zh-CN" sz="4000" b="1">
                <a:solidFill>
                  <a:srgbClr val="0070C0"/>
                </a:solidFill>
                <a:highlight>
                  <a:srgbClr val="FFFF00"/>
                </a:highlight>
              </a:rPr>
              <a:t>根据语境，应选</a:t>
            </a:r>
            <a:r>
              <a:rPr lang="en-US" altLang="zh-CN" sz="4000" b="1">
                <a:solidFill>
                  <a:srgbClr val="0070C0"/>
                </a:solidFill>
                <a:highlight>
                  <a:srgbClr val="FFFF00"/>
                </a:highlight>
              </a:rPr>
              <a:t>“</a:t>
            </a:r>
            <a:r>
              <a:rPr lang="zh-CN" altLang="zh-CN" sz="4000" b="1">
                <a:solidFill>
                  <a:srgbClr val="0070C0"/>
                </a:solidFill>
                <a:highlight>
                  <a:srgbClr val="FFFF00"/>
                </a:highlight>
              </a:rPr>
              <a:t>自惭形秽</a:t>
            </a:r>
            <a:r>
              <a:rPr lang="en-US" altLang="zh-CN" sz="4000" b="1">
                <a:solidFill>
                  <a:srgbClr val="0070C0"/>
                </a:solidFill>
                <a:highlight>
                  <a:srgbClr val="FFFF00"/>
                </a:highlight>
              </a:rPr>
              <a:t>”</a:t>
            </a:r>
            <a:r>
              <a:rPr lang="zh-CN" altLang="zh-CN" sz="4000" b="1">
                <a:solidFill>
                  <a:srgbClr val="0070C0"/>
                </a:solidFill>
                <a:highlight>
                  <a:srgbClr val="FFFF00"/>
                </a:highlight>
              </a:rPr>
              <a:t>。</a:t>
            </a:r>
            <a:endParaRPr lang="zh-CN" altLang="zh-CN" sz="4000">
              <a:solidFill>
                <a:srgbClr val="0070C0"/>
              </a:solidFill>
              <a:highlight>
                <a:srgbClr val="FFFF00"/>
              </a:highlight>
            </a:endParaRPr>
          </a:p>
          <a:p>
            <a:pPr marL="0" indent="0">
              <a:lnSpc>
                <a:spcPct val="100000"/>
              </a:lnSpc>
              <a:spcAft>
                <a:spcPct val="0"/>
              </a:spcAft>
            </a:pPr>
            <a:endParaRPr lang="zh-CN" altLang="zh-CN" sz="4000">
              <a:solidFill>
                <a:srgbClr val="0070C0"/>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4" end="4"/>
                                            </p:txEl>
                                          </p:spTgt>
                                        </p:tgtEl>
                                        <p:attrNameLst>
                                          <p:attrName>style.visibility</p:attrName>
                                        </p:attrNameLst>
                                      </p:cBhvr>
                                      <p:to>
                                        <p:strVal val="visible"/>
                                      </p:to>
                                    </p:set>
                                    <p:anim calcmode="lin" valueType="num">
                                      <p:cBhvr additive="base">
                                        <p:cTn id="7"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5" end="5"/>
                                            </p:txEl>
                                          </p:spTgt>
                                        </p:tgtEl>
                                        <p:attrNameLst>
                                          <p:attrName>style.visibility</p:attrName>
                                        </p:attrNameLst>
                                      </p:cBhvr>
                                      <p:to>
                                        <p:strVal val="visible"/>
                                      </p:to>
                                    </p:set>
                                    <p:anim calcmode="lin" valueType="num">
                                      <p:cBhvr additive="base">
                                        <p:cTn id="13"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6" end="6"/>
                                            </p:txEl>
                                          </p:spTgt>
                                        </p:tgtEl>
                                        <p:attrNameLst>
                                          <p:attrName>style.visibility</p:attrName>
                                        </p:attrNameLst>
                                      </p:cBhvr>
                                      <p:to>
                                        <p:strVal val="visible"/>
                                      </p:to>
                                    </p:set>
                                    <p:anim calcmode="lin" valueType="num">
                                      <p:cBhvr additive="base">
                                        <p:cTn id="19"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7059240"/>
          </a:xfrm>
          <a:noFill/>
        </p:spPr>
        <p:txBody>
          <a:bodyPr wrap="square">
            <a:spAutoFit/>
          </a:bodyPr>
          <a:lstStyle/>
          <a:p>
            <a:pPr marL="0" indent="0" algn="just">
              <a:lnSpc>
                <a:spcPct val="100000"/>
              </a:lnSpc>
              <a:spcAft>
                <a:spcPct val="0"/>
              </a:spcAft>
              <a:buNone/>
            </a:pPr>
            <a:r>
              <a:rPr lang="zh-CN" altLang="zh-CN" sz="2800" b="1">
                <a:solidFill>
                  <a:schemeClr val="tx1"/>
                </a:solidFill>
              </a:rPr>
              <a:t>三、适用对象</a:t>
            </a:r>
            <a:endParaRPr lang="en-US" altLang="zh-CN" sz="2800" b="1">
              <a:solidFill>
                <a:schemeClr val="tx1"/>
              </a:solidFill>
            </a:endParaRPr>
          </a:p>
          <a:p>
            <a:pPr marL="0" indent="0" algn="just">
              <a:lnSpc>
                <a:spcPct val="100000"/>
              </a:lnSpc>
              <a:spcAft>
                <a:spcPct val="0"/>
              </a:spcAft>
              <a:buNone/>
            </a:pPr>
            <a:r>
              <a:rPr lang="en-US" altLang="zh-CN" sz="2800" b="1">
                <a:solidFill>
                  <a:schemeClr val="tx1"/>
                </a:solidFill>
              </a:rPr>
              <a:t>   </a:t>
            </a:r>
            <a:r>
              <a:rPr lang="zh-CN" altLang="zh-CN" sz="2800" b="1">
                <a:solidFill>
                  <a:schemeClr val="tx1"/>
                </a:solidFill>
              </a:rPr>
              <a:t>一部分词语有特定的适用对象。</a:t>
            </a:r>
            <a:r>
              <a:rPr lang="zh-CN" altLang="zh-CN" sz="2800" b="1">
                <a:solidFill>
                  <a:srgbClr val="FF0000"/>
                </a:solidFill>
              </a:rPr>
              <a:t>主要看词语是适用于自己还是适用于他人，是表谦称还是表敬称，是适用于一般对象还是适用于特定对象，等等。近义词语可根据适用对象的不同进行辨析。</a:t>
            </a:r>
            <a:endParaRPr lang="en-US" altLang="zh-CN" sz="2800" b="1">
              <a:solidFill>
                <a:srgbClr val="FF0000"/>
              </a:solidFill>
            </a:endParaRPr>
          </a:p>
          <a:p>
            <a:pPr marL="0" indent="0" algn="just">
              <a:lnSpc>
                <a:spcPct val="100000"/>
              </a:lnSpc>
              <a:spcAft>
                <a:spcPct val="0"/>
              </a:spcAft>
              <a:buNone/>
            </a:pPr>
            <a:r>
              <a:rPr lang="en-US" altLang="zh-CN" sz="2800" b="1">
                <a:solidFill>
                  <a:schemeClr val="tx1"/>
                </a:solidFill>
              </a:rPr>
              <a:t>“</a:t>
            </a:r>
            <a:r>
              <a:rPr lang="zh-CN" altLang="zh-CN" sz="2800" b="1">
                <a:solidFill>
                  <a:schemeClr val="tx1"/>
                </a:solidFill>
                <a:highlight>
                  <a:srgbClr val="FFFF00"/>
                </a:highlight>
              </a:rPr>
              <a:t>和蔼可亲</a:t>
            </a:r>
            <a:r>
              <a:rPr lang="en-US" altLang="zh-CN" sz="2800" b="1">
                <a:solidFill>
                  <a:schemeClr val="tx1"/>
                </a:solidFill>
              </a:rPr>
              <a:t>”“</a:t>
            </a:r>
            <a:r>
              <a:rPr lang="zh-CN" altLang="zh-CN" sz="2800" b="1">
                <a:solidFill>
                  <a:schemeClr val="tx1"/>
                </a:solidFill>
                <a:highlight>
                  <a:srgbClr val="FFFF00"/>
                </a:highlight>
              </a:rPr>
              <a:t>和颜悦色</a:t>
            </a:r>
            <a:r>
              <a:rPr lang="en-US" altLang="zh-CN" sz="2800" b="1">
                <a:solidFill>
                  <a:schemeClr val="tx1"/>
                </a:solidFill>
                <a:highlight>
                  <a:srgbClr val="FFFF00"/>
                </a:highlight>
              </a:rPr>
              <a:t>”“</a:t>
            </a:r>
            <a:r>
              <a:rPr lang="zh-CN" altLang="zh-CN" sz="2800" b="1">
                <a:solidFill>
                  <a:schemeClr val="tx1"/>
                </a:solidFill>
                <a:highlight>
                  <a:srgbClr val="FFFF00"/>
                </a:highlight>
              </a:rPr>
              <a:t>平易近人</a:t>
            </a:r>
            <a:r>
              <a:rPr lang="en-US" altLang="zh-CN" sz="2800" b="1">
                <a:solidFill>
                  <a:schemeClr val="tx1"/>
                </a:solidFill>
                <a:highlight>
                  <a:srgbClr val="FFFF00"/>
                </a:highlight>
              </a:rPr>
              <a:t>”</a:t>
            </a:r>
            <a:r>
              <a:rPr lang="zh-CN" altLang="zh-CN" sz="2800" b="1">
                <a:solidFill>
                  <a:schemeClr val="tx1"/>
                </a:solidFill>
              </a:rPr>
              <a:t>都可形容态度温和。</a:t>
            </a:r>
            <a:endParaRPr lang="en-US" altLang="zh-CN" sz="2800" b="1">
              <a:solidFill>
                <a:schemeClr val="tx1"/>
              </a:solidFill>
            </a:endParaRPr>
          </a:p>
          <a:p>
            <a:pPr marL="0" indent="0" algn="just">
              <a:lnSpc>
                <a:spcPct val="100000"/>
              </a:lnSpc>
              <a:spcAft>
                <a:spcPct val="0"/>
              </a:spcAft>
              <a:buNone/>
            </a:pPr>
            <a:r>
              <a:rPr lang="zh-CN" altLang="zh-CN" sz="2800" b="1">
                <a:solidFill>
                  <a:schemeClr val="tx1"/>
                </a:solidFill>
              </a:rPr>
              <a:t>异：</a:t>
            </a:r>
            <a:r>
              <a:rPr lang="en-US" altLang="zh-CN" sz="2800" b="1">
                <a:solidFill>
                  <a:schemeClr val="tx1"/>
                </a:solidFill>
              </a:rPr>
              <a:t>“</a:t>
            </a:r>
            <a:r>
              <a:rPr lang="zh-CN" altLang="zh-CN" sz="2800" b="1">
                <a:solidFill>
                  <a:schemeClr val="tx1"/>
                </a:solidFill>
                <a:highlight>
                  <a:srgbClr val="FFFF00"/>
                </a:highlight>
              </a:rPr>
              <a:t>和蔼可亲</a:t>
            </a:r>
            <a:r>
              <a:rPr lang="en-US" altLang="zh-CN" sz="2800" b="1">
                <a:solidFill>
                  <a:schemeClr val="tx1"/>
                </a:solidFill>
              </a:rPr>
              <a:t>”</a:t>
            </a:r>
            <a:r>
              <a:rPr lang="zh-CN" altLang="zh-CN" sz="2800" b="1">
                <a:solidFill>
                  <a:schemeClr val="tx1"/>
                </a:solidFill>
              </a:rPr>
              <a:t>和</a:t>
            </a:r>
            <a:r>
              <a:rPr lang="en-US" altLang="zh-CN" sz="2800" b="1">
                <a:solidFill>
                  <a:schemeClr val="tx1"/>
                </a:solidFill>
              </a:rPr>
              <a:t>“</a:t>
            </a:r>
            <a:r>
              <a:rPr lang="zh-CN" altLang="zh-CN" sz="2800" b="1">
                <a:solidFill>
                  <a:schemeClr val="tx1"/>
                </a:solidFill>
                <a:highlight>
                  <a:srgbClr val="FFFF00"/>
                </a:highlight>
              </a:rPr>
              <a:t>平易近人</a:t>
            </a:r>
            <a:r>
              <a:rPr lang="en-US" altLang="zh-CN" sz="2800" b="1">
                <a:solidFill>
                  <a:schemeClr val="tx1"/>
                </a:solidFill>
              </a:rPr>
              <a:t>”</a:t>
            </a:r>
            <a:r>
              <a:rPr lang="zh-CN" altLang="zh-CN" sz="2800" b="1">
                <a:solidFill>
                  <a:schemeClr val="tx1"/>
                </a:solidFill>
              </a:rPr>
              <a:t>都有</a:t>
            </a:r>
            <a:r>
              <a:rPr lang="en-US" altLang="zh-CN" sz="2800" b="1">
                <a:solidFill>
                  <a:schemeClr val="tx1"/>
                </a:solidFill>
              </a:rPr>
              <a:t>“</a:t>
            </a:r>
            <a:r>
              <a:rPr lang="zh-CN" altLang="zh-CN" sz="2800" b="1">
                <a:solidFill>
                  <a:schemeClr val="tx1"/>
                </a:solidFill>
              </a:rPr>
              <a:t>使人容易接近或亲近</a:t>
            </a:r>
            <a:r>
              <a:rPr lang="en-US" altLang="zh-CN" sz="2800" b="1">
                <a:solidFill>
                  <a:schemeClr val="tx1"/>
                </a:solidFill>
              </a:rPr>
              <a:t>”</a:t>
            </a:r>
            <a:r>
              <a:rPr lang="zh-CN" altLang="zh-CN" sz="2800" b="1">
                <a:solidFill>
                  <a:schemeClr val="tx1"/>
                </a:solidFill>
              </a:rPr>
              <a:t>的意思，</a:t>
            </a:r>
            <a:r>
              <a:rPr lang="zh-CN" altLang="zh-CN" sz="2800" b="1">
                <a:solidFill>
                  <a:schemeClr val="tx1"/>
                </a:solidFill>
                <a:highlight>
                  <a:srgbClr val="FFFF00"/>
                </a:highlight>
              </a:rPr>
              <a:t>并多用于领导或长辈；</a:t>
            </a:r>
            <a:r>
              <a:rPr lang="en-US" altLang="zh-CN" sz="2800" b="1">
                <a:solidFill>
                  <a:schemeClr val="tx1"/>
                </a:solidFill>
              </a:rPr>
              <a:t>“</a:t>
            </a:r>
            <a:r>
              <a:rPr lang="zh-CN" altLang="zh-CN" sz="2800" b="1">
                <a:solidFill>
                  <a:schemeClr val="tx1"/>
                </a:solidFill>
                <a:highlight>
                  <a:srgbClr val="FFFF00"/>
                </a:highlight>
              </a:rPr>
              <a:t>和颜悦色</a:t>
            </a:r>
            <a:r>
              <a:rPr lang="en-US" altLang="zh-CN" sz="2800" b="1">
                <a:solidFill>
                  <a:schemeClr val="tx1"/>
                </a:solidFill>
              </a:rPr>
              <a:t>”</a:t>
            </a:r>
            <a:r>
              <a:rPr lang="zh-CN" altLang="zh-CN" sz="2800" b="1">
                <a:solidFill>
                  <a:schemeClr val="tx1"/>
                </a:solidFill>
              </a:rPr>
              <a:t>没有使人容易接近的意思，</a:t>
            </a:r>
            <a:r>
              <a:rPr lang="zh-CN" altLang="zh-CN" sz="2800" b="1">
                <a:solidFill>
                  <a:schemeClr val="tx1"/>
                </a:solidFill>
                <a:highlight>
                  <a:srgbClr val="FFFF00"/>
                </a:highlight>
              </a:rPr>
              <a:t>也不限于长辈。</a:t>
            </a:r>
            <a:endParaRPr lang="en-US" altLang="zh-CN" sz="2800" b="1">
              <a:solidFill>
                <a:schemeClr val="tx1"/>
              </a:solidFill>
              <a:highlight>
                <a:srgbClr val="FFFF00"/>
              </a:highlight>
            </a:endParaRPr>
          </a:p>
          <a:p>
            <a:pPr marL="0" indent="0" algn="just">
              <a:lnSpc>
                <a:spcPct val="100000"/>
              </a:lnSpc>
              <a:spcAft>
                <a:spcPct val="0"/>
              </a:spcAft>
              <a:buNone/>
            </a:pPr>
            <a:r>
              <a:rPr lang="zh-CN" altLang="zh-CN" sz="2800" b="1">
                <a:solidFill>
                  <a:schemeClr val="tx1"/>
                </a:solidFill>
              </a:rPr>
              <a:t>形容人温和时，</a:t>
            </a:r>
            <a:r>
              <a:rPr lang="en-US" altLang="zh-CN" sz="2800" b="1">
                <a:solidFill>
                  <a:schemeClr val="tx1"/>
                </a:solidFill>
              </a:rPr>
              <a:t>“</a:t>
            </a:r>
            <a:r>
              <a:rPr lang="zh-CN" altLang="zh-CN" sz="2800" b="1">
                <a:solidFill>
                  <a:schemeClr val="tx1"/>
                </a:solidFill>
                <a:highlight>
                  <a:srgbClr val="FFFF00"/>
                </a:highlight>
              </a:rPr>
              <a:t>和颜悦色</a:t>
            </a:r>
            <a:r>
              <a:rPr lang="en-US" altLang="zh-CN" sz="2800" b="1">
                <a:solidFill>
                  <a:schemeClr val="tx1"/>
                </a:solidFill>
              </a:rPr>
              <a:t>”</a:t>
            </a:r>
            <a:r>
              <a:rPr lang="zh-CN" altLang="zh-CN" sz="2800" b="1">
                <a:solidFill>
                  <a:schemeClr val="tx1"/>
                </a:solidFill>
              </a:rPr>
              <a:t>侧重于脸部表情，</a:t>
            </a:r>
            <a:r>
              <a:rPr lang="en-US" altLang="zh-CN" sz="2800" b="1">
                <a:solidFill>
                  <a:schemeClr val="tx1"/>
                </a:solidFill>
              </a:rPr>
              <a:t>“</a:t>
            </a:r>
            <a:r>
              <a:rPr lang="zh-CN" altLang="zh-CN" sz="2800" b="1">
                <a:solidFill>
                  <a:schemeClr val="tx1"/>
                </a:solidFill>
                <a:highlight>
                  <a:srgbClr val="FFFF00"/>
                </a:highlight>
              </a:rPr>
              <a:t>和蔼可亲</a:t>
            </a:r>
            <a:r>
              <a:rPr lang="en-US" altLang="zh-CN" sz="2800" b="1">
                <a:solidFill>
                  <a:schemeClr val="tx1"/>
                </a:solidFill>
              </a:rPr>
              <a:t>”</a:t>
            </a:r>
            <a:r>
              <a:rPr lang="zh-CN" altLang="zh-CN" sz="2800" b="1">
                <a:solidFill>
                  <a:schemeClr val="tx1"/>
                </a:solidFill>
              </a:rPr>
              <a:t>和</a:t>
            </a:r>
            <a:r>
              <a:rPr lang="en-US" altLang="zh-CN" sz="2800" b="1">
                <a:solidFill>
                  <a:schemeClr val="tx1"/>
                </a:solidFill>
              </a:rPr>
              <a:t>“</a:t>
            </a:r>
            <a:r>
              <a:rPr lang="zh-CN" altLang="zh-CN" sz="2800" b="1">
                <a:solidFill>
                  <a:schemeClr val="tx1"/>
                </a:solidFill>
                <a:highlight>
                  <a:srgbClr val="FFFF00"/>
                </a:highlight>
              </a:rPr>
              <a:t>平易近人</a:t>
            </a:r>
            <a:r>
              <a:rPr lang="en-US" altLang="zh-CN" sz="2800" b="1">
                <a:solidFill>
                  <a:schemeClr val="tx1"/>
                </a:solidFill>
              </a:rPr>
              <a:t>”</a:t>
            </a:r>
            <a:r>
              <a:rPr lang="zh-CN" altLang="zh-CN" sz="2800" b="1">
                <a:solidFill>
                  <a:schemeClr val="tx1"/>
                </a:solidFill>
              </a:rPr>
              <a:t>侧重于态度、作风或人的性格特点。</a:t>
            </a:r>
            <a:endParaRPr lang="en-US" altLang="zh-CN" sz="2800" b="1">
              <a:solidFill>
                <a:schemeClr val="tx1"/>
              </a:solidFill>
            </a:endParaRPr>
          </a:p>
          <a:p>
            <a:pPr marL="0" indent="0" algn="just">
              <a:lnSpc>
                <a:spcPct val="100000"/>
              </a:lnSpc>
              <a:spcAft>
                <a:spcPct val="0"/>
              </a:spcAft>
              <a:buNone/>
            </a:pPr>
            <a:r>
              <a:rPr lang="en-US" altLang="zh-CN" sz="2800" b="1">
                <a:solidFill>
                  <a:schemeClr val="tx1"/>
                </a:solidFill>
              </a:rPr>
              <a:t>“</a:t>
            </a:r>
            <a:r>
              <a:rPr lang="zh-CN" altLang="zh-CN" sz="2800" b="1">
                <a:solidFill>
                  <a:schemeClr val="tx1"/>
                </a:solidFill>
                <a:highlight>
                  <a:srgbClr val="FFFF00"/>
                </a:highlight>
              </a:rPr>
              <a:t>记忆犹新</a:t>
            </a:r>
            <a:r>
              <a:rPr lang="en-US" altLang="zh-CN" sz="2800" b="1">
                <a:solidFill>
                  <a:schemeClr val="tx1"/>
                </a:solidFill>
              </a:rPr>
              <a:t>”“</a:t>
            </a:r>
            <a:r>
              <a:rPr lang="zh-CN" altLang="zh-CN" sz="2800" b="1">
                <a:solidFill>
                  <a:schemeClr val="tx1"/>
                </a:solidFill>
                <a:highlight>
                  <a:srgbClr val="FFFF00"/>
                </a:highlight>
              </a:rPr>
              <a:t>念念不忘</a:t>
            </a:r>
            <a:r>
              <a:rPr lang="en-US" altLang="zh-CN" sz="2800" b="1">
                <a:solidFill>
                  <a:schemeClr val="tx1"/>
                </a:solidFill>
              </a:rPr>
              <a:t>”“</a:t>
            </a:r>
            <a:r>
              <a:rPr lang="zh-CN" altLang="zh-CN" sz="2800" b="1">
                <a:solidFill>
                  <a:schemeClr val="tx1"/>
                </a:solidFill>
                <a:highlight>
                  <a:srgbClr val="FFFF00"/>
                </a:highlight>
              </a:rPr>
              <a:t>历历在目</a:t>
            </a:r>
            <a:r>
              <a:rPr lang="en-US" altLang="zh-CN" sz="2800" b="1">
                <a:solidFill>
                  <a:schemeClr val="tx1"/>
                </a:solidFill>
              </a:rPr>
              <a:t>”</a:t>
            </a:r>
            <a:r>
              <a:rPr lang="zh-CN" altLang="zh-CN" sz="2800" b="1">
                <a:solidFill>
                  <a:schemeClr val="tx1"/>
                </a:solidFill>
              </a:rPr>
              <a:t>都有</a:t>
            </a:r>
            <a:r>
              <a:rPr lang="en-US" altLang="zh-CN" sz="2800" b="1">
                <a:solidFill>
                  <a:schemeClr val="tx1"/>
                </a:solidFill>
              </a:rPr>
              <a:t>“</a:t>
            </a:r>
            <a:r>
              <a:rPr lang="zh-CN" altLang="zh-CN" sz="2800" b="1">
                <a:solidFill>
                  <a:schemeClr val="tx1"/>
                </a:solidFill>
              </a:rPr>
              <a:t>记得清楚，没有忘记</a:t>
            </a:r>
            <a:r>
              <a:rPr lang="en-US" altLang="zh-CN" sz="2800" b="1">
                <a:solidFill>
                  <a:schemeClr val="tx1"/>
                </a:solidFill>
              </a:rPr>
              <a:t>”</a:t>
            </a:r>
            <a:r>
              <a:rPr lang="zh-CN" altLang="zh-CN" sz="2800" b="1">
                <a:solidFill>
                  <a:schemeClr val="tx1"/>
                </a:solidFill>
              </a:rPr>
              <a:t>的意思</a:t>
            </a:r>
            <a:r>
              <a:rPr lang="zh-CN" altLang="en-US" sz="2800" b="1">
                <a:solidFill>
                  <a:schemeClr val="tx1"/>
                </a:solidFill>
              </a:rPr>
              <a:t>。</a:t>
            </a:r>
            <a:endParaRPr lang="en-US" altLang="zh-CN" sz="2800" b="1">
              <a:solidFill>
                <a:schemeClr val="tx1"/>
              </a:solidFill>
            </a:endParaRPr>
          </a:p>
          <a:p>
            <a:pPr marL="0" indent="0" algn="just">
              <a:lnSpc>
                <a:spcPct val="100000"/>
              </a:lnSpc>
              <a:spcAft>
                <a:spcPct val="0"/>
              </a:spcAft>
              <a:buNone/>
            </a:pPr>
            <a:r>
              <a:rPr lang="zh-CN" altLang="zh-CN" sz="2800" b="1">
                <a:solidFill>
                  <a:schemeClr val="tx1"/>
                </a:solidFill>
              </a:rPr>
              <a:t>异：</a:t>
            </a:r>
            <a:r>
              <a:rPr lang="en-US" altLang="zh-CN" sz="2800" b="1">
                <a:solidFill>
                  <a:schemeClr val="tx1"/>
                </a:solidFill>
              </a:rPr>
              <a:t>“</a:t>
            </a:r>
            <a:r>
              <a:rPr lang="zh-CN" altLang="zh-CN" sz="2800" b="1">
                <a:solidFill>
                  <a:schemeClr val="tx1"/>
                </a:solidFill>
                <a:highlight>
                  <a:srgbClr val="FFFF00"/>
                </a:highlight>
              </a:rPr>
              <a:t>记忆犹新</a:t>
            </a:r>
            <a:r>
              <a:rPr lang="en-US" altLang="zh-CN" sz="2800" b="1">
                <a:solidFill>
                  <a:schemeClr val="tx1"/>
                </a:solidFill>
              </a:rPr>
              <a:t>”</a:t>
            </a:r>
            <a:r>
              <a:rPr lang="zh-CN" altLang="zh-CN" sz="2800" b="1">
                <a:solidFill>
                  <a:schemeClr val="tx1"/>
                </a:solidFill>
              </a:rPr>
              <a:t>重在记忆保持不变，它所记忆的，都是过去的事情；</a:t>
            </a:r>
            <a:endParaRPr lang="en-US" altLang="zh-CN" sz="2800" b="1">
              <a:solidFill>
                <a:schemeClr val="tx1"/>
              </a:solidFill>
            </a:endParaRPr>
          </a:p>
          <a:p>
            <a:pPr marL="0" indent="0" algn="just">
              <a:lnSpc>
                <a:spcPct val="100000"/>
              </a:lnSpc>
              <a:spcAft>
                <a:spcPct val="0"/>
              </a:spcAft>
              <a:buNone/>
            </a:pPr>
            <a:r>
              <a:rPr lang="en-US" altLang="zh-CN" sz="2800" b="1">
                <a:solidFill>
                  <a:schemeClr val="tx1"/>
                </a:solidFill>
              </a:rPr>
              <a:t>“</a:t>
            </a:r>
            <a:r>
              <a:rPr lang="zh-CN" altLang="zh-CN" sz="2800" b="1">
                <a:solidFill>
                  <a:schemeClr val="tx1"/>
                </a:solidFill>
                <a:highlight>
                  <a:srgbClr val="FFFF00"/>
                </a:highlight>
              </a:rPr>
              <a:t>念念不忘</a:t>
            </a:r>
            <a:r>
              <a:rPr lang="en-US" altLang="zh-CN" sz="2800" b="1">
                <a:solidFill>
                  <a:schemeClr val="tx1"/>
                </a:solidFill>
              </a:rPr>
              <a:t>”</a:t>
            </a:r>
            <a:r>
              <a:rPr lang="zh-CN" altLang="zh-CN" sz="2800" b="1">
                <a:solidFill>
                  <a:schemeClr val="tx1"/>
                </a:solidFill>
              </a:rPr>
              <a:t>所</a:t>
            </a:r>
            <a:r>
              <a:rPr lang="en-US" altLang="zh-CN" sz="2800" b="1">
                <a:solidFill>
                  <a:schemeClr val="tx1"/>
                </a:solidFill>
              </a:rPr>
              <a:t>“</a:t>
            </a:r>
            <a:r>
              <a:rPr lang="zh-CN" altLang="zh-CN" sz="2800" b="1">
                <a:solidFill>
                  <a:schemeClr val="tx1"/>
                </a:solidFill>
              </a:rPr>
              <a:t>不忘</a:t>
            </a:r>
            <a:r>
              <a:rPr lang="en-US" altLang="zh-CN" sz="2800" b="1">
                <a:solidFill>
                  <a:schemeClr val="tx1"/>
                </a:solidFill>
              </a:rPr>
              <a:t>”</a:t>
            </a:r>
            <a:r>
              <a:rPr lang="zh-CN" altLang="zh-CN" sz="2800" b="1">
                <a:solidFill>
                  <a:schemeClr val="tx1"/>
                </a:solidFill>
              </a:rPr>
              <a:t>的可以是过去的事，也可以是目标、理想等，它既能以事为对象，也能以人为对象；</a:t>
            </a:r>
            <a:endParaRPr lang="en-US" altLang="zh-CN" sz="2800" b="1">
              <a:solidFill>
                <a:schemeClr val="tx1"/>
              </a:solidFill>
            </a:endParaRPr>
          </a:p>
          <a:p>
            <a:pPr marL="0" indent="0" algn="just">
              <a:lnSpc>
                <a:spcPct val="100000"/>
              </a:lnSpc>
              <a:spcAft>
                <a:spcPct val="0"/>
              </a:spcAft>
              <a:buNone/>
            </a:pPr>
            <a:r>
              <a:rPr lang="en-US" altLang="zh-CN" sz="2800" b="1">
                <a:solidFill>
                  <a:schemeClr val="tx1"/>
                </a:solidFill>
              </a:rPr>
              <a:t>“</a:t>
            </a:r>
            <a:r>
              <a:rPr lang="zh-CN" altLang="zh-CN" sz="2800" b="1">
                <a:solidFill>
                  <a:schemeClr val="tx1"/>
                </a:solidFill>
                <a:highlight>
                  <a:srgbClr val="FFFF00"/>
                </a:highlight>
              </a:rPr>
              <a:t>历历在目</a:t>
            </a:r>
            <a:r>
              <a:rPr lang="en-US" altLang="zh-CN" sz="2800" b="1">
                <a:solidFill>
                  <a:schemeClr val="tx1"/>
                </a:solidFill>
              </a:rPr>
              <a:t>”</a:t>
            </a:r>
            <a:r>
              <a:rPr lang="zh-CN" altLang="zh-CN" sz="2800" b="1">
                <a:solidFill>
                  <a:schemeClr val="tx1"/>
                </a:solidFill>
              </a:rPr>
              <a:t>侧重于情景清晰地重现，它所</a:t>
            </a:r>
            <a:r>
              <a:rPr lang="en-US" altLang="zh-CN" sz="2800" b="1">
                <a:solidFill>
                  <a:schemeClr val="tx1"/>
                </a:solidFill>
              </a:rPr>
              <a:t>“</a:t>
            </a:r>
            <a:r>
              <a:rPr lang="zh-CN" altLang="zh-CN" sz="2800" b="1">
                <a:solidFill>
                  <a:schemeClr val="tx1"/>
                </a:solidFill>
              </a:rPr>
              <a:t>在目</a:t>
            </a:r>
            <a:r>
              <a:rPr lang="en-US" altLang="zh-CN" sz="2800" b="1">
                <a:solidFill>
                  <a:schemeClr val="tx1"/>
                </a:solidFill>
              </a:rPr>
              <a:t>”</a:t>
            </a:r>
            <a:r>
              <a:rPr lang="zh-CN" altLang="zh-CN" sz="2800" b="1">
                <a:solidFill>
                  <a:schemeClr val="tx1"/>
                </a:solidFill>
              </a:rPr>
              <a:t>的，都是过去的事，既能以事为对象，也能以人为对象。</a:t>
            </a:r>
            <a:endParaRPr lang="zh-CN" altLang="zh-CN" sz="2800" b="1">
              <a:solidFill>
                <a:schemeClr val="tx1"/>
              </a:solidFill>
            </a:endParaRPr>
          </a:p>
          <a:p>
            <a:pPr marL="0" indent="0" fontAlgn="ctr">
              <a:lnSpc>
                <a:spcPct val="100000"/>
              </a:lnSpc>
              <a:spcAft>
                <a:spcPct val="0"/>
              </a:spcAft>
              <a:buNone/>
            </a:pPr>
            <a:endParaRPr lang="zh-CN" altLang="zh-CN" sz="2000" b="1">
              <a:solidFill>
                <a:schemeClr val="tx1"/>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3" end="3"/>
                                            </p:txEl>
                                          </p:spTgt>
                                        </p:tgtEl>
                                        <p:attrNameLst>
                                          <p:attrName>style.visibility</p:attrName>
                                        </p:attrNameLst>
                                      </p:cBhvr>
                                      <p:to>
                                        <p:strVal val="visible"/>
                                      </p:to>
                                    </p:set>
                                    <p:anim calcmode="lin" valueType="num">
                                      <p:cBhvr additive="base">
                                        <p:cTn id="25"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4" end="4"/>
                                            </p:txEl>
                                          </p:spTgt>
                                        </p:tgtEl>
                                        <p:attrNameLst>
                                          <p:attrName>style.visibility</p:attrName>
                                        </p:attrNameLst>
                                      </p:cBhvr>
                                      <p:to>
                                        <p:strVal val="visible"/>
                                      </p:to>
                                    </p:set>
                                    <p:anim calcmode="lin" valueType="num">
                                      <p:cBhvr additive="base">
                                        <p:cTn id="31"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5" end="5"/>
                                            </p:txEl>
                                          </p:spTgt>
                                        </p:tgtEl>
                                        <p:attrNameLst>
                                          <p:attrName>style.visibility</p:attrName>
                                        </p:attrNameLst>
                                      </p:cBhvr>
                                      <p:to>
                                        <p:strVal val="visible"/>
                                      </p:to>
                                    </p:set>
                                    <p:anim calcmode="lin" valueType="num">
                                      <p:cBhvr additive="base">
                                        <p:cTn id="3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7890">
                                            <p:txEl>
                                              <p:pRg st="6" end="6"/>
                                            </p:txEl>
                                          </p:spTgt>
                                        </p:tgtEl>
                                        <p:attrNameLst>
                                          <p:attrName>style.visibility</p:attrName>
                                        </p:attrNameLst>
                                      </p:cBhvr>
                                      <p:to>
                                        <p:strVal val="visible"/>
                                      </p:to>
                                    </p:set>
                                    <p:anim calcmode="lin" valueType="num">
                                      <p:cBhvr additive="base">
                                        <p:cTn id="4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37890">
                                            <p:txEl>
                                              <p:pRg st="7" end="7"/>
                                            </p:txEl>
                                          </p:spTgt>
                                        </p:tgtEl>
                                        <p:attrNameLst>
                                          <p:attrName>style.visibility</p:attrName>
                                        </p:attrNameLst>
                                      </p:cBhvr>
                                      <p:to>
                                        <p:strVal val="visible"/>
                                      </p:to>
                                    </p:set>
                                    <p:anim calcmode="lin" valueType="num">
                                      <p:cBhvr additive="base">
                                        <p:cTn id="49"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37890">
                                            <p:txEl>
                                              <p:pRg st="8" end="8"/>
                                            </p:txEl>
                                          </p:spTgt>
                                        </p:tgtEl>
                                        <p:attrNameLst>
                                          <p:attrName>style.visibility</p:attrName>
                                        </p:attrNameLst>
                                      </p:cBhvr>
                                      <p:to>
                                        <p:strVal val="visible"/>
                                      </p:to>
                                    </p:set>
                                    <p:anim calcmode="lin" valueType="num">
                                      <p:cBhvr additive="base">
                                        <p:cTn id="55"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320098"/>
          </a:xfrm>
          <a:noFill/>
        </p:spPr>
        <p:txBody>
          <a:bodyPr wrap="square">
            <a:spAutoFit/>
          </a:bodyPr>
          <a:lstStyle/>
          <a:p>
            <a:pPr marL="0" indent="0">
              <a:lnSpc>
                <a:spcPct val="100000"/>
              </a:lnSpc>
              <a:spcAft>
                <a:spcPct val="0"/>
              </a:spcAft>
            </a:pPr>
            <a:r>
              <a:rPr lang="zh-CN" altLang="en-US" sz="2400" b="1">
                <a:solidFill>
                  <a:schemeClr val="tx1"/>
                </a:solidFill>
              </a:rPr>
              <a:t>即学即练：</a:t>
            </a:r>
            <a:endParaRPr lang="en-US" altLang="zh-CN" sz="2400" b="1">
              <a:solidFill>
                <a:schemeClr val="tx1"/>
              </a:solidFill>
            </a:endParaRPr>
          </a:p>
          <a:p>
            <a:pPr marL="0" indent="0">
              <a:lnSpc>
                <a:spcPct val="100000"/>
              </a:lnSpc>
              <a:spcAft>
                <a:spcPct val="0"/>
              </a:spcAft>
            </a:pPr>
            <a:r>
              <a:rPr lang="en-US" altLang="zh-CN" sz="2800" b="1">
                <a:solidFill>
                  <a:schemeClr val="tx1"/>
                </a:solidFill>
              </a:rPr>
              <a:t>3</a:t>
            </a:r>
            <a:r>
              <a:rPr lang="zh-CN" altLang="zh-CN" sz="2800" b="1">
                <a:solidFill>
                  <a:schemeClr val="tx1"/>
                </a:solidFill>
              </a:rPr>
              <a:t>．依次填入下面各句横线处的词语，</a:t>
            </a:r>
            <a:r>
              <a:rPr lang="zh-CN" altLang="zh-CN" sz="2800" b="1">
                <a:solidFill>
                  <a:schemeClr val="tx1"/>
                </a:solidFill>
                <a:highlight>
                  <a:srgbClr val="FFFF00"/>
                </a:highlight>
              </a:rPr>
              <a:t>最恰当</a:t>
            </a:r>
            <a:r>
              <a:rPr lang="zh-CN" altLang="zh-CN" sz="2800" b="1">
                <a:solidFill>
                  <a:schemeClr val="tx1"/>
                </a:solidFill>
              </a:rPr>
              <a:t>的一组是</a:t>
            </a:r>
            <a:r>
              <a:rPr lang="en-US" altLang="zh-CN" sz="2800" b="1">
                <a:solidFill>
                  <a:schemeClr val="tx1"/>
                </a:solidFill>
              </a:rPr>
              <a:t>(</a:t>
            </a:r>
            <a:r>
              <a:rPr lang="zh-CN" altLang="zh-CN" sz="2800" b="1">
                <a:solidFill>
                  <a:schemeClr val="tx1"/>
                </a:solidFill>
              </a:rPr>
              <a:t>　　</a:t>
            </a:r>
            <a:r>
              <a:rPr lang="en-US" altLang="zh-CN" sz="2800" b="1">
                <a:solidFill>
                  <a:schemeClr val="tx1"/>
                </a:solidFill>
              </a:rPr>
              <a:t>)</a:t>
            </a:r>
            <a:endParaRPr lang="zh-CN" altLang="zh-CN" sz="2800">
              <a:solidFill>
                <a:schemeClr val="tx1"/>
              </a:solidFill>
            </a:endParaRPr>
          </a:p>
          <a:p>
            <a:pPr marL="0" indent="0">
              <a:lnSpc>
                <a:spcPct val="100000"/>
              </a:lnSpc>
              <a:spcAft>
                <a:spcPct val="0"/>
              </a:spcAft>
            </a:pPr>
            <a:r>
              <a:rPr lang="zh-CN" altLang="zh-CN" sz="2800" b="1">
                <a:solidFill>
                  <a:schemeClr val="tx1"/>
                </a:solidFill>
              </a:rPr>
              <a:t>① </a:t>
            </a:r>
            <a:r>
              <a:rPr lang="en-US" altLang="zh-CN" sz="2800" b="1">
                <a:solidFill>
                  <a:schemeClr val="tx1"/>
                </a:solidFill>
              </a:rPr>
              <a:t>(2020·</a:t>
            </a:r>
            <a:r>
              <a:rPr lang="zh-CN" altLang="zh-CN" sz="2800" b="1">
                <a:solidFill>
                  <a:schemeClr val="tx1"/>
                </a:solidFill>
              </a:rPr>
              <a:t>福建厦门质检</a:t>
            </a:r>
            <a:r>
              <a:rPr lang="en-US" altLang="zh-CN" sz="2800" b="1">
                <a:solidFill>
                  <a:schemeClr val="tx1"/>
                </a:solidFill>
              </a:rPr>
              <a:t>)</a:t>
            </a:r>
            <a:r>
              <a:rPr lang="zh-CN" altLang="zh-CN" sz="2800" b="1">
                <a:solidFill>
                  <a:schemeClr val="tx1"/>
                </a:solidFill>
              </a:rPr>
              <a:t>《国家宝藏》一书通过对</a:t>
            </a:r>
            <a:r>
              <a:rPr lang="en-US" altLang="zh-CN" sz="2800" b="1">
                <a:solidFill>
                  <a:schemeClr val="tx1"/>
                </a:solidFill>
              </a:rPr>
              <a:t>27</a:t>
            </a:r>
            <a:r>
              <a:rPr lang="zh-CN" altLang="zh-CN" sz="2800" b="1">
                <a:solidFill>
                  <a:schemeClr val="tx1"/>
                </a:solidFill>
              </a:rPr>
              <a:t>件文物的历史谱系、价值传承的深入挖掘，让我们感受到中华优秀传统文化的博大精深，电视节目中无法呈现的</a:t>
            </a:r>
            <a:r>
              <a:rPr lang="zh-CN" altLang="zh-CN" sz="2800" b="1" u="sng">
                <a:solidFill>
                  <a:schemeClr val="tx1"/>
                </a:solidFill>
              </a:rPr>
              <a:t>　　　　　</a:t>
            </a:r>
            <a:r>
              <a:rPr lang="en-US" altLang="zh-CN" sz="2800" b="1" u="sng">
                <a:solidFill>
                  <a:schemeClr val="tx1"/>
                </a:solidFill>
              </a:rPr>
              <a:t>   </a:t>
            </a:r>
            <a:r>
              <a:rPr lang="zh-CN" altLang="zh-CN" sz="2800" b="1">
                <a:solidFill>
                  <a:schemeClr val="tx1"/>
                </a:solidFill>
              </a:rPr>
              <a:t>的历史资料将在书中一一呈现。</a:t>
            </a:r>
            <a:endParaRPr lang="en-US" altLang="zh-CN" sz="2800" b="1">
              <a:solidFill>
                <a:schemeClr val="tx1"/>
              </a:solidFill>
            </a:endParaRPr>
          </a:p>
          <a:p>
            <a:pPr marL="0" indent="0">
              <a:lnSpc>
                <a:spcPct val="100000"/>
              </a:lnSpc>
              <a:spcAft>
                <a:spcPct val="0"/>
              </a:spcAft>
            </a:pPr>
            <a:r>
              <a:rPr lang="zh-CN" altLang="zh-CN" sz="2800" b="1">
                <a:solidFill>
                  <a:schemeClr val="tx1"/>
                </a:solidFill>
              </a:rPr>
              <a:t>②</a:t>
            </a:r>
            <a:r>
              <a:rPr lang="en-US" altLang="zh-CN" sz="2800" b="1">
                <a:solidFill>
                  <a:schemeClr val="tx1"/>
                </a:solidFill>
              </a:rPr>
              <a:t>(2020·</a:t>
            </a:r>
            <a:r>
              <a:rPr lang="zh-CN" altLang="zh-CN" sz="2800" b="1">
                <a:solidFill>
                  <a:schemeClr val="tx1"/>
                </a:solidFill>
              </a:rPr>
              <a:t>全国卷Ⅲ</a:t>
            </a:r>
            <a:r>
              <a:rPr lang="en-US" altLang="zh-CN" sz="2800" b="1">
                <a:solidFill>
                  <a:schemeClr val="tx1"/>
                </a:solidFill>
              </a:rPr>
              <a:t>)</a:t>
            </a:r>
            <a:r>
              <a:rPr lang="zh-CN" altLang="zh-CN" sz="2800" b="1">
                <a:solidFill>
                  <a:schemeClr val="tx1"/>
                </a:solidFill>
              </a:rPr>
              <a:t>放到世界文明史中看，中华民族创造的</a:t>
            </a:r>
            <a:r>
              <a:rPr lang="zh-CN" altLang="zh-CN" sz="2800" b="1" u="sng">
                <a:solidFill>
                  <a:schemeClr val="tx1"/>
                </a:solidFill>
              </a:rPr>
              <a:t>　　　　</a:t>
            </a:r>
            <a:r>
              <a:rPr lang="zh-CN" altLang="zh-CN" sz="2800" b="1">
                <a:solidFill>
                  <a:schemeClr val="tx1"/>
                </a:solidFill>
              </a:rPr>
              <a:t>的中华文化具有独特的文化传统，独特的价值体系，独特的民族色彩，独特的历史进程。</a:t>
            </a:r>
            <a:endParaRPr lang="zh-CN" altLang="zh-CN" sz="2800">
              <a:solidFill>
                <a:schemeClr val="tx1"/>
              </a:solidFill>
            </a:endParaRPr>
          </a:p>
          <a:p>
            <a:pPr marL="0" indent="0">
              <a:lnSpc>
                <a:spcPct val="100000"/>
              </a:lnSpc>
              <a:spcAft>
                <a:spcPct val="0"/>
              </a:spcAft>
            </a:pPr>
            <a:r>
              <a:rPr lang="en-US" altLang="zh-CN" sz="2800" b="1">
                <a:solidFill>
                  <a:schemeClr val="tx1"/>
                </a:solidFill>
              </a:rPr>
              <a:t>A</a:t>
            </a:r>
            <a:r>
              <a:rPr lang="zh-CN" altLang="zh-CN" sz="2800" b="1">
                <a:solidFill>
                  <a:schemeClr val="tx1"/>
                </a:solidFill>
              </a:rPr>
              <a:t>．　浩如烟海　源远流长</a:t>
            </a:r>
            <a:r>
              <a:rPr lang="en-US" altLang="zh-CN" sz="2800" b="1">
                <a:solidFill>
                  <a:schemeClr val="tx1"/>
                </a:solidFill>
              </a:rPr>
              <a:t>B</a:t>
            </a:r>
            <a:r>
              <a:rPr lang="zh-CN" altLang="zh-CN" sz="2800" b="1">
                <a:solidFill>
                  <a:schemeClr val="tx1"/>
                </a:solidFill>
              </a:rPr>
              <a:t>．　汗牛充栋　卓尔不群</a:t>
            </a:r>
            <a:endParaRPr lang="zh-CN" altLang="zh-CN" sz="2800">
              <a:solidFill>
                <a:schemeClr val="tx1"/>
              </a:solidFill>
            </a:endParaRPr>
          </a:p>
          <a:p>
            <a:pPr marL="0" indent="0">
              <a:lnSpc>
                <a:spcPct val="100000"/>
              </a:lnSpc>
              <a:spcAft>
                <a:spcPct val="0"/>
              </a:spcAft>
            </a:pPr>
            <a:r>
              <a:rPr lang="zh-CN" altLang="zh-CN" sz="3200" b="1">
                <a:solidFill>
                  <a:srgbClr val="FF0000"/>
                </a:solidFill>
              </a:rPr>
              <a:t>浩如烟海：</a:t>
            </a:r>
            <a:r>
              <a:rPr lang="zh-CN" altLang="zh-CN" sz="3200" b="1">
                <a:solidFill>
                  <a:srgbClr val="0070C0"/>
                </a:solidFill>
              </a:rPr>
              <a:t>指文献、资料等非常丰富。</a:t>
            </a:r>
            <a:endParaRPr lang="en-US" altLang="zh-CN" sz="3200" b="1">
              <a:solidFill>
                <a:srgbClr val="0070C0"/>
              </a:solidFill>
            </a:endParaRPr>
          </a:p>
          <a:p>
            <a:pPr marL="0" indent="0">
              <a:lnSpc>
                <a:spcPct val="100000"/>
              </a:lnSpc>
              <a:spcAft>
                <a:spcPct val="0"/>
              </a:spcAft>
            </a:pPr>
            <a:r>
              <a:rPr lang="zh-CN" altLang="zh-CN" sz="3200" b="1">
                <a:solidFill>
                  <a:srgbClr val="FF0000"/>
                </a:solidFill>
              </a:rPr>
              <a:t>汗牛充栋：</a:t>
            </a:r>
            <a:r>
              <a:rPr lang="zh-CN" altLang="zh-CN" sz="3200" b="1">
                <a:solidFill>
                  <a:srgbClr val="0070C0"/>
                </a:solidFill>
              </a:rPr>
              <a:t>形容书籍极多。</a:t>
            </a:r>
            <a:r>
              <a:rPr lang="zh-CN" altLang="zh-CN" sz="3200" b="1">
                <a:solidFill>
                  <a:srgbClr val="0070C0"/>
                </a:solidFill>
                <a:highlight>
                  <a:srgbClr val="FFFF00"/>
                </a:highlight>
              </a:rPr>
              <a:t>此处修饰</a:t>
            </a:r>
            <a:r>
              <a:rPr lang="en-US" altLang="zh-CN" sz="3200" b="1">
                <a:solidFill>
                  <a:srgbClr val="0070C0"/>
                </a:solidFill>
                <a:highlight>
                  <a:srgbClr val="FFFF00"/>
                </a:highlight>
              </a:rPr>
              <a:t>“</a:t>
            </a:r>
            <a:r>
              <a:rPr lang="zh-CN" altLang="zh-CN" sz="3200" b="1">
                <a:solidFill>
                  <a:srgbClr val="0070C0"/>
                </a:solidFill>
                <a:highlight>
                  <a:srgbClr val="FFFF00"/>
                </a:highlight>
              </a:rPr>
              <a:t>历史资料</a:t>
            </a:r>
            <a:r>
              <a:rPr lang="en-US" altLang="zh-CN" sz="3200" b="1">
                <a:solidFill>
                  <a:srgbClr val="0070C0"/>
                </a:solidFill>
                <a:highlight>
                  <a:srgbClr val="FFFF00"/>
                </a:highlight>
              </a:rPr>
              <a:t>”</a:t>
            </a:r>
            <a:r>
              <a:rPr lang="zh-CN" altLang="zh-CN" sz="3200" b="1">
                <a:solidFill>
                  <a:srgbClr val="0070C0"/>
                </a:solidFill>
                <a:highlight>
                  <a:srgbClr val="FFFF00"/>
                </a:highlight>
              </a:rPr>
              <a:t>，应用</a:t>
            </a:r>
            <a:r>
              <a:rPr lang="en-US" altLang="zh-CN" sz="3200" b="1">
                <a:solidFill>
                  <a:srgbClr val="0070C0"/>
                </a:solidFill>
                <a:highlight>
                  <a:srgbClr val="FFFF00"/>
                </a:highlight>
              </a:rPr>
              <a:t>“</a:t>
            </a:r>
            <a:r>
              <a:rPr lang="zh-CN" altLang="zh-CN" sz="3200" b="1">
                <a:solidFill>
                  <a:srgbClr val="0070C0"/>
                </a:solidFill>
                <a:highlight>
                  <a:srgbClr val="FFFF00"/>
                </a:highlight>
              </a:rPr>
              <a:t>浩如烟海</a:t>
            </a:r>
            <a:r>
              <a:rPr lang="en-US" altLang="zh-CN" sz="3200" b="1">
                <a:solidFill>
                  <a:srgbClr val="0070C0"/>
                </a:solidFill>
                <a:highlight>
                  <a:srgbClr val="FFFF00"/>
                </a:highlight>
              </a:rPr>
              <a:t>”</a:t>
            </a:r>
            <a:r>
              <a:rPr lang="zh-CN" altLang="zh-CN" sz="3200" b="1">
                <a:solidFill>
                  <a:srgbClr val="FF0000"/>
                </a:solidFill>
                <a:highlight>
                  <a:srgbClr val="FFFF00"/>
                </a:highlight>
              </a:rPr>
              <a:t>。</a:t>
            </a:r>
            <a:endParaRPr lang="en-US" altLang="zh-CN" sz="3200" b="1">
              <a:solidFill>
                <a:srgbClr val="FF0000"/>
              </a:solidFill>
              <a:highlight>
                <a:srgbClr val="FFFF00"/>
              </a:highlight>
            </a:endParaRPr>
          </a:p>
          <a:p>
            <a:pPr marL="0" indent="0">
              <a:lnSpc>
                <a:spcPct val="100000"/>
              </a:lnSpc>
              <a:spcAft>
                <a:spcPct val="0"/>
              </a:spcAft>
            </a:pPr>
            <a:r>
              <a:rPr lang="zh-CN" altLang="zh-CN" sz="3200" b="1">
                <a:solidFill>
                  <a:srgbClr val="FF0000"/>
                </a:solidFill>
              </a:rPr>
              <a:t>源远流长：</a:t>
            </a:r>
            <a:r>
              <a:rPr lang="zh-CN" altLang="zh-CN" sz="3200" b="1">
                <a:solidFill>
                  <a:srgbClr val="0070C0"/>
                </a:solidFill>
              </a:rPr>
              <a:t>比喻历史悠久。</a:t>
            </a:r>
            <a:endParaRPr lang="en-US" altLang="zh-CN" sz="3200" b="1">
              <a:solidFill>
                <a:srgbClr val="0070C0"/>
              </a:solidFill>
            </a:endParaRPr>
          </a:p>
          <a:p>
            <a:pPr marL="0" indent="0">
              <a:lnSpc>
                <a:spcPct val="100000"/>
              </a:lnSpc>
              <a:spcAft>
                <a:spcPct val="0"/>
              </a:spcAft>
            </a:pPr>
            <a:r>
              <a:rPr lang="zh-CN" altLang="zh-CN" sz="3200" b="1">
                <a:solidFill>
                  <a:srgbClr val="FF0000"/>
                </a:solidFill>
              </a:rPr>
              <a:t>卓尔不群：</a:t>
            </a:r>
            <a:r>
              <a:rPr lang="zh-CN" altLang="zh-CN" sz="3200" b="1">
                <a:solidFill>
                  <a:srgbClr val="0070C0"/>
                </a:solidFill>
              </a:rPr>
              <a:t>指才德超出寻常，与众不同。</a:t>
            </a:r>
            <a:endParaRPr lang="en-US" altLang="zh-CN" sz="3200" b="1">
              <a:solidFill>
                <a:srgbClr val="0070C0"/>
              </a:solidFill>
            </a:endParaRPr>
          </a:p>
          <a:p>
            <a:pPr marL="0" indent="0">
              <a:lnSpc>
                <a:spcPct val="100000"/>
              </a:lnSpc>
              <a:spcAft>
                <a:spcPct val="0"/>
              </a:spcAft>
            </a:pPr>
            <a:r>
              <a:rPr lang="zh-CN" altLang="zh-CN" sz="3200" b="1">
                <a:solidFill>
                  <a:srgbClr val="0070C0"/>
                </a:solidFill>
                <a:highlight>
                  <a:srgbClr val="FFFF00"/>
                </a:highlight>
              </a:rPr>
              <a:t>语境中修饰的对象是</a:t>
            </a:r>
            <a:r>
              <a:rPr lang="en-US" altLang="zh-CN" sz="3200" b="1">
                <a:solidFill>
                  <a:srgbClr val="0070C0"/>
                </a:solidFill>
                <a:highlight>
                  <a:srgbClr val="FFFF00"/>
                </a:highlight>
              </a:rPr>
              <a:t>“</a:t>
            </a:r>
            <a:r>
              <a:rPr lang="zh-CN" altLang="zh-CN" sz="3200" b="1">
                <a:solidFill>
                  <a:srgbClr val="0070C0"/>
                </a:solidFill>
                <a:highlight>
                  <a:srgbClr val="FFFF00"/>
                </a:highlight>
              </a:rPr>
              <a:t>中华文化</a:t>
            </a:r>
            <a:r>
              <a:rPr lang="en-US" altLang="zh-CN" sz="3200" b="1">
                <a:solidFill>
                  <a:srgbClr val="0070C0"/>
                </a:solidFill>
                <a:highlight>
                  <a:srgbClr val="FFFF00"/>
                </a:highlight>
              </a:rPr>
              <a:t>”</a:t>
            </a:r>
            <a:r>
              <a:rPr lang="zh-CN" altLang="zh-CN" sz="3200" b="1">
                <a:solidFill>
                  <a:srgbClr val="0070C0"/>
                </a:solidFill>
                <a:highlight>
                  <a:srgbClr val="FFFF00"/>
                </a:highlight>
              </a:rPr>
              <a:t>，不是人，应用</a:t>
            </a:r>
            <a:r>
              <a:rPr lang="en-US" altLang="zh-CN" sz="3200" b="1">
                <a:solidFill>
                  <a:srgbClr val="0070C0"/>
                </a:solidFill>
                <a:highlight>
                  <a:srgbClr val="FFFF00"/>
                </a:highlight>
              </a:rPr>
              <a:t>“</a:t>
            </a:r>
            <a:r>
              <a:rPr lang="zh-CN" altLang="zh-CN" sz="3200" b="1">
                <a:solidFill>
                  <a:srgbClr val="0070C0"/>
                </a:solidFill>
                <a:highlight>
                  <a:srgbClr val="FFFF00"/>
                </a:highlight>
              </a:rPr>
              <a:t>源远流长</a:t>
            </a:r>
            <a:r>
              <a:rPr lang="en-US" altLang="zh-CN" sz="3200" b="1">
                <a:solidFill>
                  <a:srgbClr val="0070C0"/>
                </a:solidFill>
                <a:highlight>
                  <a:srgbClr val="FFFF00"/>
                </a:highlight>
              </a:rPr>
              <a:t>”</a:t>
            </a:r>
            <a:r>
              <a:rPr lang="zh-CN" altLang="zh-CN" sz="3200" b="1">
                <a:solidFill>
                  <a:srgbClr val="0070C0"/>
                </a:solidFill>
                <a:highlight>
                  <a:srgbClr val="FFFF00"/>
                </a:highlight>
              </a:rPr>
              <a:t>。</a:t>
            </a:r>
            <a:endParaRPr lang="zh-CN" altLang="zh-CN" sz="3200">
              <a:solidFill>
                <a:srgbClr val="0070C0"/>
              </a:solidFill>
              <a:highlight>
                <a:srgbClr val="FFFF00"/>
              </a:highlight>
            </a:endParaRPr>
          </a:p>
          <a:p>
            <a:pPr marL="0" indent="0">
              <a:lnSpc>
                <a:spcPct val="100000"/>
              </a:lnSpc>
              <a:spcAft>
                <a:spcPct val="0"/>
              </a:spcAft>
            </a:pPr>
            <a:endParaRPr lang="zh-CN" altLang="zh-CN" sz="3200">
              <a:solidFill>
                <a:srgbClr val="FF0000"/>
              </a:solidFill>
            </a:endParaRPr>
          </a:p>
          <a:p>
            <a:endParaRPr lang="zh-CN" altLang="zh-CN" sz="3200"/>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5" end="5"/>
                                            </p:txEl>
                                          </p:spTgt>
                                        </p:tgtEl>
                                        <p:attrNameLst>
                                          <p:attrName>style.visibility</p:attrName>
                                        </p:attrNameLst>
                                      </p:cBhvr>
                                      <p:to>
                                        <p:strVal val="visible"/>
                                      </p:to>
                                    </p:set>
                                    <p:anim calcmode="lin" valueType="num">
                                      <p:cBhvr additive="base">
                                        <p:cTn id="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6" end="6"/>
                                            </p:txEl>
                                          </p:spTgt>
                                        </p:tgtEl>
                                        <p:attrNameLst>
                                          <p:attrName>style.visibility</p:attrName>
                                        </p:attrNameLst>
                                      </p:cBhvr>
                                      <p:to>
                                        <p:strVal val="visible"/>
                                      </p:to>
                                    </p:set>
                                    <p:anim calcmode="lin" valueType="num">
                                      <p:cBhvr additive="base">
                                        <p:cTn id="1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7" end="7"/>
                                            </p:txEl>
                                          </p:spTgt>
                                        </p:tgtEl>
                                        <p:attrNameLst>
                                          <p:attrName>style.visibility</p:attrName>
                                        </p:attrNameLst>
                                      </p:cBhvr>
                                      <p:to>
                                        <p:strVal val="visible"/>
                                      </p:to>
                                    </p:set>
                                    <p:anim calcmode="lin" valueType="num">
                                      <p:cBhvr additive="base">
                                        <p:cTn id="19"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8" end="8"/>
                                            </p:txEl>
                                          </p:spTgt>
                                        </p:tgtEl>
                                        <p:attrNameLst>
                                          <p:attrName>style.visibility</p:attrName>
                                        </p:attrNameLst>
                                      </p:cBhvr>
                                      <p:to>
                                        <p:strVal val="visible"/>
                                      </p:to>
                                    </p:set>
                                    <p:anim calcmode="lin" valueType="num">
                                      <p:cBhvr additive="base">
                                        <p:cTn id="25"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9" end="9"/>
                                            </p:txEl>
                                          </p:spTgt>
                                        </p:tgtEl>
                                        <p:attrNameLst>
                                          <p:attrName>style.visibility</p:attrName>
                                        </p:attrNameLst>
                                      </p:cBhvr>
                                      <p:to>
                                        <p:strVal val="visible"/>
                                      </p:to>
                                    </p:set>
                                    <p:anim calcmode="lin" valueType="num">
                                      <p:cBhvr additive="base">
                                        <p:cTn id="31"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6155531"/>
          </a:xfrm>
          <a:noFill/>
        </p:spPr>
        <p:txBody>
          <a:bodyPr wrap="square">
            <a:spAutoFit/>
          </a:bodyPr>
          <a:lstStyle/>
          <a:p>
            <a:pPr marL="0" indent="0">
              <a:lnSpc>
                <a:spcPct val="100000"/>
              </a:lnSpc>
              <a:spcAft>
                <a:spcPct val="0"/>
              </a:spcAft>
            </a:pPr>
            <a:r>
              <a:rPr lang="zh-CN" altLang="zh-CN" sz="4000" b="1">
                <a:solidFill>
                  <a:schemeClr val="tx1"/>
                </a:solidFill>
              </a:rPr>
              <a:t>四、范围大小</a:t>
            </a:r>
            <a:endParaRPr lang="zh-CN" altLang="zh-CN" sz="4000">
              <a:solidFill>
                <a:schemeClr val="tx1"/>
              </a:solidFill>
            </a:endParaRPr>
          </a:p>
          <a:p>
            <a:pPr marL="0" indent="0">
              <a:lnSpc>
                <a:spcPct val="100000"/>
              </a:lnSpc>
              <a:spcAft>
                <a:spcPct val="0"/>
              </a:spcAft>
            </a:pPr>
            <a:r>
              <a:rPr lang="zh-CN" altLang="zh-CN" sz="4000" b="1">
                <a:solidFill>
                  <a:srgbClr val="FF0000"/>
                </a:solidFill>
              </a:rPr>
              <a:t>词语有一定的使用范围，有些词语的误用正是由不明范围的大小所致。</a:t>
            </a:r>
            <a:r>
              <a:rPr lang="zh-CN" altLang="zh-CN" sz="4000" b="1">
                <a:solidFill>
                  <a:schemeClr val="tx1"/>
                </a:solidFill>
              </a:rPr>
              <a:t>命题者故意选用与语境不相符合的词语，不讲范围，制造迷局。</a:t>
            </a:r>
            <a:endParaRPr lang="en-US" altLang="zh-CN" sz="4000" b="1">
              <a:solidFill>
                <a:schemeClr val="tx1"/>
              </a:solidFill>
            </a:endParaRPr>
          </a:p>
          <a:p>
            <a:pPr marL="0" indent="0">
              <a:lnSpc>
                <a:spcPct val="100000"/>
              </a:lnSpc>
              <a:spcAft>
                <a:spcPct val="0"/>
              </a:spcAft>
            </a:pPr>
            <a:r>
              <a:rPr lang="zh-CN" altLang="zh-CN" sz="4000" b="1">
                <a:solidFill>
                  <a:schemeClr val="tx1"/>
                </a:solidFill>
                <a:highlight>
                  <a:srgbClr val="FFFF00"/>
                </a:highlight>
              </a:rPr>
              <a:t>近义词语可根据词语使用范围的不同进行辨析。</a:t>
            </a:r>
            <a:endParaRPr lang="en-US" altLang="zh-CN" sz="4000" b="1">
              <a:solidFill>
                <a:schemeClr val="tx1"/>
              </a:solidFill>
              <a:highlight>
                <a:srgbClr val="FFFF00"/>
              </a:highlight>
            </a:endParaRPr>
          </a:p>
          <a:p>
            <a:pPr marL="0" indent="0">
              <a:lnSpc>
                <a:spcPct val="100000"/>
              </a:lnSpc>
              <a:spcAft>
                <a:spcPct val="0"/>
              </a:spcAft>
            </a:pPr>
            <a:endParaRPr lang="en-US" altLang="zh-CN" sz="4000" b="1">
              <a:solidFill>
                <a:schemeClr val="tx1"/>
              </a:solidFill>
            </a:endParaRPr>
          </a:p>
          <a:p>
            <a:pPr marL="0" indent="0">
              <a:lnSpc>
                <a:spcPct val="100000"/>
              </a:lnSpc>
              <a:spcAft>
                <a:spcPct val="0"/>
              </a:spcAft>
            </a:pPr>
            <a:r>
              <a:rPr lang="en-US" altLang="zh-CN" sz="4000" b="1">
                <a:solidFill>
                  <a:schemeClr val="tx1"/>
                </a:solidFill>
              </a:rPr>
              <a:t>“</a:t>
            </a:r>
            <a:r>
              <a:rPr lang="zh-CN" altLang="zh-CN" sz="4000" b="1">
                <a:solidFill>
                  <a:schemeClr val="tx1"/>
                </a:solidFill>
                <a:highlight>
                  <a:srgbClr val="FFFF00"/>
                </a:highlight>
              </a:rPr>
              <a:t>汗牛充栋</a:t>
            </a:r>
            <a:r>
              <a:rPr lang="en-US" altLang="zh-CN" sz="4000" b="1">
                <a:solidFill>
                  <a:schemeClr val="tx1"/>
                </a:solidFill>
              </a:rPr>
              <a:t>”</a:t>
            </a:r>
            <a:r>
              <a:rPr lang="zh-CN" altLang="zh-CN" sz="4000" b="1">
                <a:solidFill>
                  <a:schemeClr val="tx1"/>
                </a:solidFill>
              </a:rPr>
              <a:t>和</a:t>
            </a:r>
            <a:r>
              <a:rPr lang="en-US" altLang="zh-CN" sz="4000" b="1">
                <a:solidFill>
                  <a:schemeClr val="tx1"/>
                </a:solidFill>
              </a:rPr>
              <a:t>“</a:t>
            </a:r>
            <a:r>
              <a:rPr lang="zh-CN" altLang="zh-CN" sz="4000" b="1">
                <a:solidFill>
                  <a:schemeClr val="tx1"/>
                </a:solidFill>
                <a:highlight>
                  <a:srgbClr val="FFFF00"/>
                </a:highlight>
              </a:rPr>
              <a:t>数不胜数</a:t>
            </a:r>
            <a:r>
              <a:rPr lang="en-US" altLang="zh-CN" sz="4000" b="1">
                <a:solidFill>
                  <a:schemeClr val="tx1"/>
                </a:solidFill>
              </a:rPr>
              <a:t>”</a:t>
            </a:r>
            <a:r>
              <a:rPr lang="zh-CN" altLang="zh-CN" sz="4000" b="1">
                <a:solidFill>
                  <a:schemeClr val="tx1"/>
                </a:solidFill>
              </a:rPr>
              <a:t>都可以形容事物多。</a:t>
            </a:r>
            <a:endParaRPr lang="en-US" altLang="zh-CN" sz="4000" b="1">
              <a:solidFill>
                <a:schemeClr val="tx1"/>
              </a:solidFill>
            </a:endParaRPr>
          </a:p>
          <a:p>
            <a:pPr marL="0" indent="0">
              <a:lnSpc>
                <a:spcPct val="100000"/>
              </a:lnSpc>
              <a:spcAft>
                <a:spcPct val="0"/>
              </a:spcAft>
            </a:pPr>
            <a:endParaRPr lang="en-US" altLang="zh-CN" sz="4000" b="1">
              <a:solidFill>
                <a:schemeClr val="tx1"/>
              </a:solidFill>
            </a:endParaRPr>
          </a:p>
          <a:p>
            <a:pPr marL="0" indent="0">
              <a:lnSpc>
                <a:spcPct val="100000"/>
              </a:lnSpc>
              <a:spcAft>
                <a:spcPct val="0"/>
              </a:spcAft>
            </a:pPr>
            <a:r>
              <a:rPr lang="zh-CN" altLang="zh-CN" sz="4000" b="1">
                <a:solidFill>
                  <a:schemeClr val="tx1"/>
                </a:solidFill>
              </a:rPr>
              <a:t>异：</a:t>
            </a:r>
            <a:r>
              <a:rPr lang="zh-CN" altLang="zh-CN" sz="4000" b="1">
                <a:solidFill>
                  <a:schemeClr val="tx1"/>
                </a:solidFill>
                <a:highlight>
                  <a:srgbClr val="FFFF00"/>
                </a:highlight>
              </a:rPr>
              <a:t>前者</a:t>
            </a:r>
            <a:r>
              <a:rPr lang="zh-CN" altLang="zh-CN" sz="4000" b="1">
                <a:solidFill>
                  <a:schemeClr val="tx1"/>
                </a:solidFill>
              </a:rPr>
              <a:t>只能形容书籍很多，</a:t>
            </a:r>
            <a:r>
              <a:rPr lang="zh-CN" altLang="zh-CN" sz="4000" b="1">
                <a:solidFill>
                  <a:schemeClr val="tx1"/>
                </a:solidFill>
                <a:highlight>
                  <a:srgbClr val="FFFF00"/>
                </a:highlight>
              </a:rPr>
              <a:t>范围小</a:t>
            </a:r>
            <a:r>
              <a:rPr lang="zh-CN" altLang="zh-CN" sz="4000" b="1">
                <a:solidFill>
                  <a:schemeClr val="tx1"/>
                </a:solidFill>
              </a:rPr>
              <a:t>；</a:t>
            </a:r>
            <a:endParaRPr lang="en-US" altLang="zh-CN" sz="4000" b="1">
              <a:solidFill>
                <a:schemeClr val="tx1"/>
              </a:solidFill>
            </a:endParaRPr>
          </a:p>
          <a:p>
            <a:pPr marL="0" indent="0">
              <a:lnSpc>
                <a:spcPct val="100000"/>
              </a:lnSpc>
              <a:spcAft>
                <a:spcPct val="0"/>
              </a:spcAft>
            </a:pPr>
            <a:r>
              <a:rPr lang="zh-CN" altLang="zh-CN" sz="4000" b="1">
                <a:solidFill>
                  <a:schemeClr val="tx1"/>
                </a:solidFill>
                <a:highlight>
                  <a:srgbClr val="FFFF00"/>
                </a:highlight>
              </a:rPr>
              <a:t>后者</a:t>
            </a:r>
            <a:r>
              <a:rPr lang="zh-CN" altLang="zh-CN" sz="4000" b="1">
                <a:solidFill>
                  <a:schemeClr val="tx1"/>
                </a:solidFill>
              </a:rPr>
              <a:t>可以泛指任何事物的数量多，</a:t>
            </a:r>
            <a:r>
              <a:rPr lang="zh-CN" altLang="zh-CN" sz="4000" b="1">
                <a:solidFill>
                  <a:schemeClr val="tx1"/>
                </a:solidFill>
                <a:highlight>
                  <a:srgbClr val="FFFF00"/>
                </a:highlight>
              </a:rPr>
              <a:t>范围大。</a:t>
            </a:r>
            <a:endParaRPr lang="zh-CN" altLang="en-US" sz="4000" b="1">
              <a:solidFill>
                <a:schemeClr val="tx1"/>
              </a:solidFill>
              <a:highlight>
                <a:srgbClr val="FFFF00"/>
              </a:highlight>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4" end="4"/>
                                            </p:txEl>
                                          </p:spTgt>
                                        </p:tgtEl>
                                        <p:attrNameLst>
                                          <p:attrName>style.visibility</p:attrName>
                                        </p:attrNameLst>
                                      </p:cBhvr>
                                      <p:to>
                                        <p:strVal val="visible"/>
                                      </p:to>
                                    </p:set>
                                    <p:anim calcmode="lin" valueType="num">
                                      <p:cBhvr additive="base">
                                        <p:cTn id="25"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6" end="6"/>
                                            </p:txEl>
                                          </p:spTgt>
                                        </p:tgtEl>
                                        <p:attrNameLst>
                                          <p:attrName>style.visibility</p:attrName>
                                        </p:attrNameLst>
                                      </p:cBhvr>
                                      <p:to>
                                        <p:strVal val="visible"/>
                                      </p:to>
                                    </p:set>
                                    <p:anim calcmode="lin" valueType="num">
                                      <p:cBhvr additive="base">
                                        <p:cTn id="31"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7" end="7"/>
                                            </p:txEl>
                                          </p:spTgt>
                                        </p:tgtEl>
                                        <p:attrNameLst>
                                          <p:attrName>style.visibility</p:attrName>
                                        </p:attrNameLst>
                                      </p:cBhvr>
                                      <p:to>
                                        <p:strVal val="visible"/>
                                      </p:to>
                                    </p:set>
                                    <p:anim calcmode="lin" valueType="num">
                                      <p:cBhvr additive="base">
                                        <p:cTn id="37"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346772"/>
          </a:xfrm>
          <a:noFill/>
        </p:spPr>
        <p:txBody>
          <a:bodyPr wrap="square">
            <a:spAutoFit/>
          </a:bodyPr>
          <a:lstStyle/>
          <a:p>
            <a:pPr marL="0" indent="0">
              <a:lnSpc>
                <a:spcPct val="100000"/>
              </a:lnSpc>
              <a:spcAft>
                <a:spcPct val="0"/>
              </a:spcAft>
            </a:pPr>
            <a:r>
              <a:rPr lang="zh-CN" altLang="en-US" sz="2800" b="1">
                <a:solidFill>
                  <a:schemeClr val="tx1"/>
                </a:solidFill>
              </a:rPr>
              <a:t>即学即练：</a:t>
            </a:r>
            <a:endParaRPr lang="en-US" altLang="zh-CN" sz="2800" b="1">
              <a:solidFill>
                <a:schemeClr val="tx1"/>
              </a:solidFill>
            </a:endParaRPr>
          </a:p>
          <a:p>
            <a:pPr marL="0" indent="0">
              <a:lnSpc>
                <a:spcPct val="100000"/>
              </a:lnSpc>
              <a:spcAft>
                <a:spcPct val="0"/>
              </a:spcAft>
            </a:pPr>
            <a:r>
              <a:rPr lang="en-US" altLang="zh-CN" sz="2400" b="1">
                <a:solidFill>
                  <a:schemeClr val="tx1"/>
                </a:solidFill>
              </a:rPr>
              <a:t>4</a:t>
            </a:r>
            <a:r>
              <a:rPr lang="zh-CN" altLang="zh-CN" sz="2400" b="1">
                <a:solidFill>
                  <a:schemeClr val="tx1"/>
                </a:solidFill>
              </a:rPr>
              <a:t>．依次填入下列各句横线处的词语，最恰当的一组是</a:t>
            </a:r>
            <a:r>
              <a:rPr lang="en-US" altLang="zh-CN" sz="2400" b="1">
                <a:solidFill>
                  <a:schemeClr val="tx1"/>
                </a:solidFill>
              </a:rPr>
              <a:t>(</a:t>
            </a:r>
            <a:r>
              <a:rPr lang="zh-CN" altLang="zh-CN" sz="2400" b="1">
                <a:solidFill>
                  <a:schemeClr val="tx1"/>
                </a:solidFill>
              </a:rPr>
              <a:t>　　</a:t>
            </a:r>
            <a:r>
              <a:rPr lang="en-US" altLang="zh-CN" sz="2400" b="1">
                <a:solidFill>
                  <a:schemeClr val="tx1"/>
                </a:solidFill>
              </a:rPr>
              <a:t>)</a:t>
            </a:r>
            <a:endParaRPr lang="zh-CN" altLang="zh-CN" sz="2400">
              <a:solidFill>
                <a:schemeClr val="tx1"/>
              </a:solidFill>
            </a:endParaRPr>
          </a:p>
          <a:p>
            <a:pPr>
              <a:lnSpc>
                <a:spcPct val="100000"/>
              </a:lnSpc>
            </a:pPr>
            <a:r>
              <a:rPr lang="zh-CN" altLang="zh-CN" sz="2400" b="1">
                <a:solidFill>
                  <a:schemeClr val="tx1"/>
                </a:solidFill>
              </a:rPr>
              <a:t>①分析认为，俄罗斯加强战略力量建设、展示核实力的动作，看似</a:t>
            </a:r>
            <a:r>
              <a:rPr lang="zh-CN" altLang="zh-CN" sz="2400" b="1" u="sng">
                <a:solidFill>
                  <a:schemeClr val="tx1"/>
                </a:solidFill>
              </a:rPr>
              <a:t>　　　　</a:t>
            </a:r>
            <a:r>
              <a:rPr lang="zh-CN" altLang="zh-CN" sz="2400" b="1">
                <a:solidFill>
                  <a:schemeClr val="tx1"/>
                </a:solidFill>
              </a:rPr>
              <a:t>，实则是维护国家安全、保持国家尊严的需要。</a:t>
            </a:r>
            <a:endParaRPr lang="zh-CN" altLang="zh-CN" sz="2400">
              <a:solidFill>
                <a:schemeClr val="tx1"/>
              </a:solidFill>
            </a:endParaRPr>
          </a:p>
          <a:p>
            <a:pPr>
              <a:lnSpc>
                <a:spcPct val="100000"/>
              </a:lnSpc>
            </a:pPr>
            <a:r>
              <a:rPr lang="zh-CN" altLang="zh-CN" sz="2400" b="1">
                <a:solidFill>
                  <a:schemeClr val="tx1"/>
                </a:solidFill>
              </a:rPr>
              <a:t>②相信</a:t>
            </a:r>
            <a:r>
              <a:rPr lang="en-US" altLang="zh-CN" sz="2400" b="1">
                <a:solidFill>
                  <a:schemeClr val="tx1"/>
                </a:solidFill>
              </a:rPr>
              <a:t>“</a:t>
            </a:r>
            <a:r>
              <a:rPr lang="zh-CN" altLang="zh-CN" sz="2400" b="1">
                <a:solidFill>
                  <a:schemeClr val="tx1"/>
                </a:solidFill>
              </a:rPr>
              <a:t>互联网＋农业</a:t>
            </a:r>
            <a:r>
              <a:rPr lang="en-US" altLang="zh-CN" sz="2400" b="1">
                <a:solidFill>
                  <a:schemeClr val="tx1"/>
                </a:solidFill>
              </a:rPr>
              <a:t>”</a:t>
            </a:r>
            <a:r>
              <a:rPr lang="zh-CN" altLang="zh-CN" sz="2400" b="1">
                <a:solidFill>
                  <a:schemeClr val="tx1"/>
                </a:solidFill>
              </a:rPr>
              <a:t>将迸发出无限生机与活力，不但让传统农业</a:t>
            </a:r>
            <a:r>
              <a:rPr lang="zh-CN" altLang="zh-CN" sz="2400" b="1" u="sng">
                <a:solidFill>
                  <a:schemeClr val="tx1"/>
                </a:solidFill>
              </a:rPr>
              <a:t>　　　　</a:t>
            </a:r>
            <a:r>
              <a:rPr lang="zh-CN" altLang="zh-CN" sz="2400" b="1">
                <a:solidFill>
                  <a:schemeClr val="tx1"/>
                </a:solidFill>
              </a:rPr>
              <a:t>，也将对农业社会化服务、农业科技等方面产生更为深远和广泛的影响。</a:t>
            </a:r>
            <a:endParaRPr lang="zh-CN" altLang="zh-CN" sz="2400">
              <a:solidFill>
                <a:schemeClr val="tx1"/>
              </a:solidFill>
            </a:endParaRPr>
          </a:p>
          <a:p>
            <a:pPr>
              <a:lnSpc>
                <a:spcPct val="100000"/>
              </a:lnSpc>
            </a:pPr>
            <a:r>
              <a:rPr lang="en-US" altLang="zh-CN" sz="2400" b="1">
                <a:solidFill>
                  <a:schemeClr val="tx1"/>
                </a:solidFill>
              </a:rPr>
              <a:t>A</a:t>
            </a:r>
            <a:r>
              <a:rPr lang="zh-CN" altLang="zh-CN" sz="2400" b="1">
                <a:solidFill>
                  <a:schemeClr val="tx1"/>
                </a:solidFill>
              </a:rPr>
              <a:t>．　咄咄逼人　脱胎换骨</a:t>
            </a:r>
            <a:r>
              <a:rPr lang="en-US" altLang="zh-CN" sz="2400" b="1">
                <a:solidFill>
                  <a:schemeClr val="tx1"/>
                </a:solidFill>
              </a:rPr>
              <a:t> B</a:t>
            </a:r>
            <a:r>
              <a:rPr lang="zh-CN" altLang="zh-CN" sz="2400" b="1">
                <a:solidFill>
                  <a:schemeClr val="tx1"/>
                </a:solidFill>
              </a:rPr>
              <a:t>．　咄咄逼人　洗心革面</a:t>
            </a:r>
            <a:endParaRPr lang="zh-CN" altLang="zh-CN" sz="2400">
              <a:solidFill>
                <a:schemeClr val="tx1"/>
              </a:solidFill>
            </a:endParaRPr>
          </a:p>
          <a:p>
            <a:pPr>
              <a:lnSpc>
                <a:spcPct val="100000"/>
              </a:lnSpc>
            </a:pPr>
            <a:r>
              <a:rPr lang="en-US" altLang="zh-CN" sz="2400" b="1">
                <a:solidFill>
                  <a:schemeClr val="tx1"/>
                </a:solidFill>
              </a:rPr>
              <a:t>C</a:t>
            </a:r>
            <a:r>
              <a:rPr lang="zh-CN" altLang="zh-CN" sz="2400" b="1">
                <a:solidFill>
                  <a:schemeClr val="tx1"/>
                </a:solidFill>
              </a:rPr>
              <a:t>．　盛气凌人　洗心革面</a:t>
            </a:r>
            <a:r>
              <a:rPr lang="en-US" altLang="zh-CN" sz="2400">
                <a:solidFill>
                  <a:schemeClr val="tx1"/>
                </a:solidFill>
              </a:rPr>
              <a:t> </a:t>
            </a:r>
            <a:r>
              <a:rPr lang="en-US" altLang="zh-CN" sz="2400" b="1">
                <a:solidFill>
                  <a:schemeClr val="tx1"/>
                </a:solidFill>
              </a:rPr>
              <a:t>D</a:t>
            </a:r>
            <a:r>
              <a:rPr lang="zh-CN" altLang="zh-CN" sz="2400" b="1">
                <a:solidFill>
                  <a:schemeClr val="tx1"/>
                </a:solidFill>
              </a:rPr>
              <a:t>．　盛气凌人　脱胎换骨</a:t>
            </a:r>
            <a:endParaRPr lang="zh-CN" altLang="zh-CN" sz="2400">
              <a:solidFill>
                <a:schemeClr val="tx1"/>
              </a:solidFill>
            </a:endParaRPr>
          </a:p>
          <a:p>
            <a:pPr marL="0" indent="0">
              <a:lnSpc>
                <a:spcPct val="100000"/>
              </a:lnSpc>
              <a:spcAft>
                <a:spcPct val="0"/>
              </a:spcAft>
            </a:pPr>
            <a:r>
              <a:rPr lang="en-US" altLang="zh-CN" sz="2400" b="1">
                <a:solidFill>
                  <a:srgbClr val="FF0000"/>
                </a:solidFill>
              </a:rPr>
              <a:t>“</a:t>
            </a:r>
            <a:r>
              <a:rPr lang="zh-CN" altLang="zh-CN" sz="2400" b="1">
                <a:solidFill>
                  <a:srgbClr val="FF0000"/>
                </a:solidFill>
              </a:rPr>
              <a:t>咄咄逼人</a:t>
            </a:r>
            <a:r>
              <a:rPr lang="en-US" altLang="zh-CN" sz="2400" b="1">
                <a:solidFill>
                  <a:srgbClr val="FF0000"/>
                </a:solidFill>
              </a:rPr>
              <a:t>”</a:t>
            </a:r>
            <a:r>
              <a:rPr lang="zh-CN" altLang="zh-CN" sz="2400" b="1">
                <a:solidFill>
                  <a:srgbClr val="FF0000"/>
                </a:solidFill>
              </a:rPr>
              <a:t>和</a:t>
            </a:r>
            <a:r>
              <a:rPr lang="en-US" altLang="zh-CN" sz="2400" b="1">
                <a:solidFill>
                  <a:srgbClr val="FF0000"/>
                </a:solidFill>
              </a:rPr>
              <a:t>“</a:t>
            </a:r>
            <a:r>
              <a:rPr lang="zh-CN" altLang="zh-CN" sz="2400" b="1">
                <a:solidFill>
                  <a:srgbClr val="FF0000"/>
                </a:solidFill>
              </a:rPr>
              <a:t>盛气凌人</a:t>
            </a:r>
            <a:r>
              <a:rPr lang="en-US" altLang="zh-CN" sz="2400" b="1">
                <a:solidFill>
                  <a:srgbClr val="FF0000"/>
                </a:solidFill>
              </a:rPr>
              <a:t>”</a:t>
            </a:r>
            <a:r>
              <a:rPr lang="zh-CN" altLang="zh-CN" sz="2400" b="1">
                <a:solidFill>
                  <a:srgbClr val="0070C0"/>
                </a:solidFill>
              </a:rPr>
              <a:t>都有气势汹汹，使人难以接受的意思。</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不同点：</a:t>
            </a:r>
            <a:r>
              <a:rPr lang="zh-CN" altLang="zh-CN" sz="2400" b="1">
                <a:solidFill>
                  <a:srgbClr val="0070C0"/>
                </a:solidFill>
                <a:highlight>
                  <a:srgbClr val="FFFF00"/>
                </a:highlight>
              </a:rPr>
              <a:t>前者</a:t>
            </a:r>
            <a:r>
              <a:rPr lang="zh-CN" altLang="zh-CN" sz="2400" b="1">
                <a:solidFill>
                  <a:srgbClr val="0070C0"/>
                </a:solidFill>
              </a:rPr>
              <a:t>的应用</a:t>
            </a:r>
            <a:r>
              <a:rPr lang="zh-CN" altLang="zh-CN" sz="2400" b="1">
                <a:solidFill>
                  <a:srgbClr val="0070C0"/>
                </a:solidFill>
                <a:highlight>
                  <a:srgbClr val="FFFF00"/>
                </a:highlight>
              </a:rPr>
              <a:t>范围广，不只用于人，还可用于气势、形势、命令等</a:t>
            </a:r>
            <a:r>
              <a:rPr lang="zh-CN" altLang="zh-CN" sz="2400" b="1">
                <a:solidFill>
                  <a:srgbClr val="0070C0"/>
                </a:solidFill>
              </a:rPr>
              <a:t>；</a:t>
            </a:r>
            <a:endParaRPr lang="en-US" altLang="zh-CN" sz="2400" b="1">
              <a:solidFill>
                <a:srgbClr val="0070C0"/>
              </a:solidFill>
            </a:endParaRPr>
          </a:p>
          <a:p>
            <a:pPr marL="0" indent="0">
              <a:lnSpc>
                <a:spcPct val="100000"/>
              </a:lnSpc>
              <a:spcAft>
                <a:spcPct val="0"/>
              </a:spcAft>
            </a:pPr>
            <a:r>
              <a:rPr lang="zh-CN" altLang="zh-CN" sz="2400" b="1">
                <a:solidFill>
                  <a:srgbClr val="0070C0"/>
                </a:solidFill>
                <a:highlight>
                  <a:srgbClr val="FFFF00"/>
                </a:highlight>
              </a:rPr>
              <a:t>后者只用于人</a:t>
            </a:r>
            <a:r>
              <a:rPr lang="zh-CN" altLang="zh-CN" sz="2400" b="1">
                <a:solidFill>
                  <a:srgbClr val="0070C0"/>
                </a:solidFill>
              </a:rPr>
              <a:t>，并含有傲慢自大的意思。</a:t>
            </a:r>
            <a:r>
              <a:rPr lang="zh-CN" altLang="zh-CN" sz="2400" b="1">
                <a:solidFill>
                  <a:srgbClr val="0070C0"/>
                </a:solidFill>
                <a:highlight>
                  <a:srgbClr val="FFFF00"/>
                </a:highlight>
              </a:rPr>
              <a:t>根据语境，选</a:t>
            </a:r>
            <a:r>
              <a:rPr lang="en-US" altLang="zh-CN" sz="2400" b="1">
                <a:solidFill>
                  <a:srgbClr val="0070C0"/>
                </a:solidFill>
                <a:highlight>
                  <a:srgbClr val="FFFF00"/>
                </a:highlight>
              </a:rPr>
              <a:t>“</a:t>
            </a:r>
            <a:r>
              <a:rPr lang="zh-CN" altLang="zh-CN" sz="2400" b="1">
                <a:solidFill>
                  <a:srgbClr val="0070C0"/>
                </a:solidFill>
                <a:highlight>
                  <a:srgbClr val="FFFF00"/>
                </a:highlight>
              </a:rPr>
              <a:t>咄咄逼人</a:t>
            </a:r>
            <a:r>
              <a:rPr lang="en-US" altLang="zh-CN" sz="2400" b="1">
                <a:solidFill>
                  <a:srgbClr val="0070C0"/>
                </a:solidFill>
                <a:highlight>
                  <a:srgbClr val="FFFF00"/>
                </a:highlight>
              </a:rPr>
              <a:t>”</a:t>
            </a:r>
            <a:r>
              <a:rPr lang="zh-CN" altLang="zh-CN" sz="2400" b="1">
                <a:solidFill>
                  <a:srgbClr val="0070C0"/>
                </a:solidFill>
                <a:highlight>
                  <a:srgbClr val="FFFF00"/>
                </a:highlight>
              </a:rPr>
              <a:t>。</a:t>
            </a:r>
            <a:endParaRPr lang="en-US" altLang="zh-CN" sz="2400" b="1">
              <a:solidFill>
                <a:srgbClr val="0070C0"/>
              </a:solidFill>
              <a:highlight>
                <a:srgbClr val="FFFF00"/>
              </a:highlight>
            </a:endParaRPr>
          </a:p>
          <a:p>
            <a:pPr marL="0" indent="0">
              <a:lnSpc>
                <a:spcPct val="100000"/>
              </a:lnSpc>
              <a:spcAft>
                <a:spcPct val="0"/>
              </a:spcAft>
            </a:pPr>
            <a:endParaRPr lang="en-US" altLang="zh-CN" sz="2400" b="1">
              <a:solidFill>
                <a:srgbClr val="FF0000"/>
              </a:solidFill>
            </a:endParaRPr>
          </a:p>
          <a:p>
            <a:pPr marL="0" indent="0">
              <a:lnSpc>
                <a:spcPct val="100000"/>
              </a:lnSpc>
              <a:spcAft>
                <a:spcPct val="0"/>
              </a:spcAft>
            </a:pPr>
            <a:r>
              <a:rPr lang="en-US" altLang="zh-CN" sz="2400" b="1">
                <a:solidFill>
                  <a:srgbClr val="FF0000"/>
                </a:solidFill>
              </a:rPr>
              <a:t>“</a:t>
            </a:r>
            <a:r>
              <a:rPr lang="zh-CN" altLang="zh-CN" sz="2400" b="1">
                <a:solidFill>
                  <a:srgbClr val="FF0000"/>
                </a:solidFill>
              </a:rPr>
              <a:t>洗心革面</a:t>
            </a:r>
            <a:r>
              <a:rPr lang="en-US" altLang="zh-CN" sz="2400" b="1">
                <a:solidFill>
                  <a:srgbClr val="FF0000"/>
                </a:solidFill>
              </a:rPr>
              <a:t>”“</a:t>
            </a:r>
            <a:r>
              <a:rPr lang="zh-CN" altLang="zh-CN" sz="2400" b="1">
                <a:solidFill>
                  <a:srgbClr val="FF0000"/>
                </a:solidFill>
              </a:rPr>
              <a:t>脱胎换骨</a:t>
            </a:r>
            <a:r>
              <a:rPr lang="en-US" altLang="zh-CN" sz="2400" b="1">
                <a:solidFill>
                  <a:srgbClr val="FF0000"/>
                </a:solidFill>
              </a:rPr>
              <a:t>”</a:t>
            </a:r>
            <a:r>
              <a:rPr lang="zh-CN" altLang="zh-CN" sz="2400" b="1">
                <a:solidFill>
                  <a:srgbClr val="0070C0"/>
                </a:solidFill>
              </a:rPr>
              <a:t>都用来比喻</a:t>
            </a:r>
            <a:r>
              <a:rPr lang="en-US" altLang="zh-CN" sz="2400" b="1">
                <a:solidFill>
                  <a:srgbClr val="0070C0"/>
                </a:solidFill>
              </a:rPr>
              <a:t>“</a:t>
            </a:r>
            <a:r>
              <a:rPr lang="zh-CN" altLang="zh-CN" sz="2400" b="1">
                <a:solidFill>
                  <a:srgbClr val="0070C0"/>
                </a:solidFill>
              </a:rPr>
              <a:t>彻底改造、重新做人</a:t>
            </a:r>
            <a:r>
              <a:rPr lang="en-US" altLang="zh-CN" sz="2400" b="1">
                <a:solidFill>
                  <a:srgbClr val="0070C0"/>
                </a:solidFill>
              </a:rPr>
              <a:t>”</a:t>
            </a:r>
            <a:r>
              <a:rPr lang="zh-CN" altLang="zh-CN" sz="2400" b="1">
                <a:solidFill>
                  <a:srgbClr val="0070C0"/>
                </a:solidFill>
              </a:rPr>
              <a:t>。</a:t>
            </a:r>
            <a:endParaRPr lang="en-US" altLang="zh-CN" sz="2400" b="1">
              <a:solidFill>
                <a:srgbClr val="0070C0"/>
              </a:solidFill>
            </a:endParaRPr>
          </a:p>
          <a:p>
            <a:pPr marL="0" indent="0">
              <a:lnSpc>
                <a:spcPct val="100000"/>
              </a:lnSpc>
              <a:spcAft>
                <a:spcPct val="0"/>
              </a:spcAft>
            </a:pPr>
            <a:r>
              <a:rPr lang="zh-CN" altLang="zh-CN" sz="2400" b="1">
                <a:solidFill>
                  <a:srgbClr val="0070C0"/>
                </a:solidFill>
              </a:rPr>
              <a:t>但两者的适用范围是有区别的，</a:t>
            </a:r>
            <a:r>
              <a:rPr lang="en-US" altLang="zh-CN" sz="2400" b="1">
                <a:solidFill>
                  <a:srgbClr val="0070C0"/>
                </a:solidFill>
              </a:rPr>
              <a:t>“</a:t>
            </a:r>
            <a:r>
              <a:rPr lang="zh-CN" altLang="zh-CN" sz="2400" b="1">
                <a:solidFill>
                  <a:srgbClr val="0070C0"/>
                </a:solidFill>
                <a:highlight>
                  <a:srgbClr val="FFFF00"/>
                </a:highlight>
              </a:rPr>
              <a:t>脱胎换骨</a:t>
            </a:r>
            <a:r>
              <a:rPr lang="en-US" altLang="zh-CN" sz="2400" b="1">
                <a:solidFill>
                  <a:srgbClr val="0070C0"/>
                </a:solidFill>
              </a:rPr>
              <a:t>”</a:t>
            </a:r>
            <a:r>
              <a:rPr lang="zh-CN" altLang="zh-CN" sz="2400" b="1">
                <a:solidFill>
                  <a:srgbClr val="0070C0"/>
                </a:solidFill>
              </a:rPr>
              <a:t>可以指</a:t>
            </a:r>
            <a:r>
              <a:rPr lang="en-US" altLang="zh-CN" sz="2400" b="1">
                <a:solidFill>
                  <a:srgbClr val="0070C0"/>
                </a:solidFill>
              </a:rPr>
              <a:t>“</a:t>
            </a:r>
            <a:r>
              <a:rPr lang="zh-CN" altLang="zh-CN" sz="2400" b="1">
                <a:solidFill>
                  <a:srgbClr val="0070C0"/>
                </a:solidFill>
              </a:rPr>
              <a:t>罪人</a:t>
            </a:r>
            <a:r>
              <a:rPr lang="en-US" altLang="zh-CN" sz="2400" b="1">
                <a:solidFill>
                  <a:srgbClr val="0070C0"/>
                </a:solidFill>
              </a:rPr>
              <a:t>”</a:t>
            </a:r>
            <a:r>
              <a:rPr lang="zh-CN" altLang="zh-CN" sz="2400" b="1">
                <a:solidFill>
                  <a:srgbClr val="0070C0"/>
                </a:solidFill>
              </a:rPr>
              <a:t>的彻底改造，也可以指思想上有毛病的人的彻底改造，也可以指物的变化，</a:t>
            </a:r>
            <a:r>
              <a:rPr lang="zh-CN" altLang="zh-CN" sz="2400" b="1">
                <a:solidFill>
                  <a:srgbClr val="0070C0"/>
                </a:solidFill>
                <a:highlight>
                  <a:srgbClr val="FFFF00"/>
                </a:highlight>
              </a:rPr>
              <a:t>适用范围较大</a:t>
            </a:r>
            <a:r>
              <a:rPr lang="zh-CN" altLang="zh-CN" sz="2400" b="1">
                <a:solidFill>
                  <a:srgbClr val="0070C0"/>
                </a:solidFill>
              </a:rPr>
              <a:t>；</a:t>
            </a:r>
            <a:endParaRPr lang="en-US" altLang="zh-CN" sz="2400" b="1">
              <a:solidFill>
                <a:srgbClr val="0070C0"/>
              </a:solidFill>
            </a:endParaRPr>
          </a:p>
          <a:p>
            <a:pPr marL="0" indent="0">
              <a:lnSpc>
                <a:spcPct val="100000"/>
              </a:lnSpc>
              <a:spcAft>
                <a:spcPct val="0"/>
              </a:spcAft>
            </a:pPr>
            <a:r>
              <a:rPr lang="en-US" altLang="zh-CN" sz="2400" b="1">
                <a:solidFill>
                  <a:srgbClr val="0070C0"/>
                </a:solidFill>
              </a:rPr>
              <a:t>“</a:t>
            </a:r>
            <a:r>
              <a:rPr lang="zh-CN" altLang="zh-CN" sz="2400" b="1">
                <a:solidFill>
                  <a:srgbClr val="0070C0"/>
                </a:solidFill>
                <a:highlight>
                  <a:srgbClr val="FFFF00"/>
                </a:highlight>
              </a:rPr>
              <a:t>洗心革面</a:t>
            </a:r>
            <a:r>
              <a:rPr lang="en-US" altLang="zh-CN" sz="2400" b="1">
                <a:solidFill>
                  <a:srgbClr val="0070C0"/>
                </a:solidFill>
              </a:rPr>
              <a:t>”</a:t>
            </a:r>
            <a:r>
              <a:rPr lang="zh-CN" altLang="zh-CN" sz="2400" b="1">
                <a:solidFill>
                  <a:srgbClr val="0070C0"/>
                </a:solidFill>
              </a:rPr>
              <a:t>一般指</a:t>
            </a:r>
            <a:r>
              <a:rPr lang="en-US" altLang="zh-CN" sz="2400" b="1">
                <a:solidFill>
                  <a:srgbClr val="0070C0"/>
                </a:solidFill>
              </a:rPr>
              <a:t>“</a:t>
            </a:r>
            <a:r>
              <a:rPr lang="zh-CN" altLang="zh-CN" sz="2400" b="1">
                <a:solidFill>
                  <a:srgbClr val="0070C0"/>
                </a:solidFill>
              </a:rPr>
              <a:t>罪人</a:t>
            </a:r>
            <a:r>
              <a:rPr lang="en-US" altLang="zh-CN" sz="2400" b="1">
                <a:solidFill>
                  <a:srgbClr val="0070C0"/>
                </a:solidFill>
              </a:rPr>
              <a:t>”</a:t>
            </a:r>
            <a:r>
              <a:rPr lang="zh-CN" altLang="zh-CN" sz="2400" b="1">
                <a:solidFill>
                  <a:srgbClr val="0070C0"/>
                </a:solidFill>
              </a:rPr>
              <a:t>的改造，它除了思想上的深入彻底改造以外，还含有改变旧的所作所为的意思，</a:t>
            </a:r>
            <a:r>
              <a:rPr lang="zh-CN" altLang="zh-CN" sz="2400" b="1">
                <a:solidFill>
                  <a:srgbClr val="0070C0"/>
                </a:solidFill>
                <a:highlight>
                  <a:srgbClr val="FFFF00"/>
                </a:highlight>
              </a:rPr>
              <a:t>适用范围较小。根据语境，选</a:t>
            </a:r>
            <a:r>
              <a:rPr lang="en-US" altLang="zh-CN" sz="2400" b="1">
                <a:solidFill>
                  <a:srgbClr val="0070C0"/>
                </a:solidFill>
                <a:highlight>
                  <a:srgbClr val="FFFF00"/>
                </a:highlight>
              </a:rPr>
              <a:t>“</a:t>
            </a:r>
            <a:r>
              <a:rPr lang="zh-CN" altLang="zh-CN" sz="2400" b="1">
                <a:solidFill>
                  <a:srgbClr val="0070C0"/>
                </a:solidFill>
                <a:highlight>
                  <a:srgbClr val="FFFF00"/>
                </a:highlight>
              </a:rPr>
              <a:t>脱胎换骨</a:t>
            </a:r>
            <a:r>
              <a:rPr lang="en-US" altLang="zh-CN" sz="2400" b="1">
                <a:solidFill>
                  <a:srgbClr val="0070C0"/>
                </a:solidFill>
                <a:highlight>
                  <a:srgbClr val="FFFF00"/>
                </a:highlight>
              </a:rPr>
              <a:t>”</a:t>
            </a:r>
            <a:r>
              <a:rPr lang="zh-CN" altLang="zh-CN" sz="2400" b="1">
                <a:solidFill>
                  <a:srgbClr val="0070C0"/>
                </a:solidFill>
                <a:highlight>
                  <a:srgbClr val="FFFF00"/>
                </a:highlight>
              </a:rPr>
              <a:t>。</a:t>
            </a:r>
            <a:endParaRPr lang="zh-CN" altLang="zh-CN" sz="2400">
              <a:solidFill>
                <a:srgbClr val="0070C0"/>
              </a:solidFill>
              <a:highlight>
                <a:srgbClr val="FFFF00"/>
              </a:highlight>
            </a:endParaRPr>
          </a:p>
          <a:p>
            <a:pPr marL="0" indent="0">
              <a:lnSpc>
                <a:spcPct val="100000"/>
              </a:lnSpc>
              <a:spcAft>
                <a:spcPct val="0"/>
              </a:spcAft>
            </a:pPr>
            <a:endParaRPr lang="zh-CN" altLang="zh-CN" sz="2800">
              <a:solidFill>
                <a:srgbClr val="FF0000"/>
              </a:solidFill>
            </a:endParaRPr>
          </a:p>
          <a:p>
            <a:pPr marL="0" indent="0">
              <a:lnSpc>
                <a:spcPct val="100000"/>
              </a:lnSpc>
              <a:spcAft>
                <a:spcPct val="0"/>
              </a:spcAft>
            </a:pPr>
            <a:endParaRPr lang="zh-CN" altLang="zh-CN" sz="1800">
              <a:solidFill>
                <a:srgbClr val="FF0000"/>
              </a:solidFill>
            </a:endParaRPr>
          </a:p>
          <a:p>
            <a:pPr>
              <a:lnSpc>
                <a:spcPct val="100000"/>
              </a:lnSpc>
            </a:pPr>
            <a:endParaRPr lang="zh-CN" altLang="zh-CN" sz="2400">
              <a:solidFill>
                <a:schemeClr val="tx1"/>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6" end="6"/>
                                            </p:txEl>
                                          </p:spTgt>
                                        </p:tgtEl>
                                        <p:attrNameLst>
                                          <p:attrName>style.visibility</p:attrName>
                                        </p:attrNameLst>
                                      </p:cBhvr>
                                      <p:to>
                                        <p:strVal val="visible"/>
                                      </p:to>
                                    </p:set>
                                    <p:anim calcmode="lin" valueType="num">
                                      <p:cBhvr additive="base">
                                        <p:cTn id="7"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7" end="7"/>
                                            </p:txEl>
                                          </p:spTgt>
                                        </p:tgtEl>
                                        <p:attrNameLst>
                                          <p:attrName>style.visibility</p:attrName>
                                        </p:attrNameLst>
                                      </p:cBhvr>
                                      <p:to>
                                        <p:strVal val="visible"/>
                                      </p:to>
                                    </p:set>
                                    <p:anim calcmode="lin" valueType="num">
                                      <p:cBhvr additive="base">
                                        <p:cTn id="13"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8" end="8"/>
                                            </p:txEl>
                                          </p:spTgt>
                                        </p:tgtEl>
                                        <p:attrNameLst>
                                          <p:attrName>style.visibility</p:attrName>
                                        </p:attrNameLst>
                                      </p:cBhvr>
                                      <p:to>
                                        <p:strVal val="visible"/>
                                      </p:to>
                                    </p:set>
                                    <p:anim calcmode="lin" valueType="num">
                                      <p:cBhvr additive="base">
                                        <p:cTn id="19"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10" end="10"/>
                                            </p:txEl>
                                          </p:spTgt>
                                        </p:tgtEl>
                                        <p:attrNameLst>
                                          <p:attrName>style.visibility</p:attrName>
                                        </p:attrNameLst>
                                      </p:cBhvr>
                                      <p:to>
                                        <p:strVal val="visible"/>
                                      </p:to>
                                    </p:set>
                                    <p:anim calcmode="lin" valueType="num">
                                      <p:cBhvr additive="base">
                                        <p:cTn id="25"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11" end="11"/>
                                            </p:txEl>
                                          </p:spTgt>
                                        </p:tgtEl>
                                        <p:attrNameLst>
                                          <p:attrName>style.visibility</p:attrName>
                                        </p:attrNameLst>
                                      </p:cBhvr>
                                      <p:to>
                                        <p:strVal val="visible"/>
                                      </p:to>
                                    </p:set>
                                    <p:anim calcmode="lin" valueType="num">
                                      <p:cBhvr additive="base">
                                        <p:cTn id="31" dur="5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12" end="12"/>
                                            </p:txEl>
                                          </p:spTgt>
                                        </p:tgtEl>
                                        <p:attrNameLst>
                                          <p:attrName>style.visibility</p:attrName>
                                        </p:attrNameLst>
                                      </p:cBhvr>
                                      <p:to>
                                        <p:strVal val="visible"/>
                                      </p:to>
                                    </p:set>
                                    <p:anim calcmode="lin" valueType="num">
                                      <p:cBhvr additive="base">
                                        <p:cTn id="37" dur="500" fill="hold"/>
                                        <p:tgtEl>
                                          <p:spTgt spid="37890">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7059240"/>
          </a:xfrm>
          <a:noFill/>
        </p:spPr>
        <p:txBody>
          <a:bodyPr wrap="square">
            <a:spAutoFit/>
          </a:bodyPr>
          <a:lstStyle/>
          <a:p>
            <a:pPr marL="0" indent="0" algn="ctr">
              <a:lnSpc>
                <a:spcPct val="100000"/>
              </a:lnSpc>
              <a:spcAft>
                <a:spcPct val="0"/>
              </a:spcAft>
            </a:pPr>
            <a:r>
              <a:rPr lang="zh-CN" altLang="en-US" sz="2800" b="1">
                <a:solidFill>
                  <a:schemeClr val="tx1"/>
                </a:solidFill>
              </a:rPr>
              <a:t>当堂检测</a:t>
            </a:r>
            <a:endParaRPr lang="en-US" altLang="zh-CN" sz="2800" b="1">
              <a:solidFill>
                <a:schemeClr val="tx1"/>
              </a:solidFill>
            </a:endParaRPr>
          </a:p>
          <a:p>
            <a:pPr marL="0" indent="0">
              <a:lnSpc>
                <a:spcPct val="100000"/>
              </a:lnSpc>
              <a:spcAft>
                <a:spcPct val="0"/>
              </a:spcAft>
            </a:pPr>
            <a:r>
              <a:rPr lang="en-US" altLang="zh-CN" sz="2000" b="1">
                <a:solidFill>
                  <a:schemeClr val="tx1"/>
                </a:solidFill>
              </a:rPr>
              <a:t>1.</a:t>
            </a:r>
            <a:r>
              <a:rPr lang="zh-CN" altLang="zh-CN" sz="2000" b="1">
                <a:solidFill>
                  <a:schemeClr val="tx1"/>
                </a:solidFill>
              </a:rPr>
              <a:t>（</a:t>
            </a:r>
            <a:r>
              <a:rPr lang="en-US" altLang="zh-CN" sz="2000" b="1">
                <a:solidFill>
                  <a:schemeClr val="tx1"/>
                </a:solidFill>
              </a:rPr>
              <a:t>2019</a:t>
            </a:r>
            <a:r>
              <a:rPr lang="zh-CN" altLang="zh-CN" sz="2000" b="1">
                <a:solidFill>
                  <a:schemeClr val="tx1"/>
                </a:solidFill>
              </a:rPr>
              <a:t>·天津卷·</a:t>
            </a:r>
            <a:r>
              <a:rPr lang="en-US" altLang="zh-CN" sz="2000" b="1">
                <a:solidFill>
                  <a:schemeClr val="tx1"/>
                </a:solidFill>
              </a:rPr>
              <a:t>T2</a:t>
            </a:r>
            <a:r>
              <a:rPr lang="zh-CN" altLang="zh-CN" sz="2000" b="1">
                <a:solidFill>
                  <a:schemeClr val="tx1"/>
                </a:solidFill>
              </a:rPr>
              <a:t>）阅读下面一段文字，完成小题。</a:t>
            </a:r>
            <a:endParaRPr lang="zh-CN" altLang="zh-CN" sz="2000" b="1">
              <a:solidFill>
                <a:schemeClr val="tx1"/>
              </a:solidFill>
            </a:endParaRPr>
          </a:p>
          <a:p>
            <a:pPr marL="0" indent="0">
              <a:lnSpc>
                <a:spcPct val="100000"/>
              </a:lnSpc>
              <a:spcAft>
                <a:spcPct val="0"/>
              </a:spcAft>
            </a:pPr>
            <a:r>
              <a:rPr lang="zh-CN" altLang="zh-CN" sz="2000" b="1">
                <a:solidFill>
                  <a:schemeClr val="tx1"/>
                </a:solidFill>
              </a:rPr>
              <a:t>在寒冷的极区，人们举目瞭望，常常看到五光十色、千姿百态的极光。天暮上，群星闪烁，静静地俯瞰着黑魆魆的地面。突然，在大熊星座中</a:t>
            </a:r>
            <a:r>
              <a:rPr lang="zh-CN" altLang="en-US" sz="2000" b="1">
                <a:solidFill>
                  <a:schemeClr val="tx1"/>
                </a:solidFill>
              </a:rPr>
              <a:t>飘洒</a:t>
            </a:r>
            <a:r>
              <a:rPr lang="zh-CN" altLang="zh-CN" sz="2000" b="1">
                <a:solidFill>
                  <a:schemeClr val="tx1"/>
                </a:solidFill>
              </a:rPr>
              <a:t>出一缕彩虹般的神奇光带，如烟似雾，摇曳不定，最后化成一个硕大无比的光环，萦绕在北斗星的周围，宛如皓月当空，向大地倾泄下一片光华。极光形状各异，世界上简直找不出两个一模一样的极光形体。极光运动所造成的</a:t>
            </a:r>
            <a:r>
              <a:rPr lang="en-US" altLang="zh-CN" sz="2000" b="1">
                <a:solidFill>
                  <a:schemeClr val="tx1"/>
                </a:solidFill>
              </a:rPr>
              <a:t>________</a:t>
            </a:r>
            <a:r>
              <a:rPr lang="zh-CN" altLang="zh-CN" sz="2000" b="1">
                <a:solidFill>
                  <a:schemeClr val="tx1"/>
                </a:solidFill>
              </a:rPr>
              <a:t>的瑰丽景象，时动时静，变换莫测，是大自然这个魔法师，以苍穹为舞台上演的一出光的活剧。更令人叹为观止的还有极光的色彩，早已不能用五颜六色去描绘。其本色不外乎红、绿、紫、蓝、白、黄，可是大自然这一超级画家用</a:t>
            </a:r>
            <a:r>
              <a:rPr lang="en-US" altLang="zh-CN" sz="2000" b="1">
                <a:solidFill>
                  <a:schemeClr val="tx1"/>
                </a:solidFill>
              </a:rPr>
              <a:t>___________</a:t>
            </a:r>
            <a:r>
              <a:rPr lang="zh-CN" altLang="zh-CN" sz="2000" b="1">
                <a:solidFill>
                  <a:schemeClr val="tx1"/>
                </a:solidFill>
              </a:rPr>
              <a:t>的手法，将隐显明暗组合起来，一下子就变成了神奇的万花筒。</a:t>
            </a:r>
            <a:endParaRPr lang="zh-CN" altLang="zh-CN" sz="2000" b="1">
              <a:solidFill>
                <a:schemeClr val="tx1"/>
              </a:solidFill>
            </a:endParaRPr>
          </a:p>
          <a:p>
            <a:pPr marL="0" indent="0">
              <a:lnSpc>
                <a:spcPct val="100000"/>
              </a:lnSpc>
              <a:spcAft>
                <a:spcPct val="0"/>
              </a:spcAft>
            </a:pPr>
            <a:r>
              <a:rPr lang="zh-CN" altLang="zh-CN" sz="2000" b="1">
                <a:solidFill>
                  <a:schemeClr val="tx1"/>
                </a:solidFill>
              </a:rPr>
              <a:t>依次填入文中横线处的词语，最恰当的一组是（）</a:t>
            </a:r>
            <a:endParaRPr lang="zh-CN" altLang="zh-CN" sz="2000" b="1">
              <a:solidFill>
                <a:schemeClr val="tx1"/>
              </a:solidFill>
            </a:endParaRPr>
          </a:p>
          <a:p>
            <a:pPr marL="0" indent="0">
              <a:lnSpc>
                <a:spcPct val="100000"/>
              </a:lnSpc>
              <a:spcAft>
                <a:spcPct val="0"/>
              </a:spcAft>
            </a:pPr>
            <a:r>
              <a:rPr lang="en-US" altLang="zh-CN" sz="2000" b="1">
                <a:solidFill>
                  <a:schemeClr val="tx1"/>
                </a:solidFill>
              </a:rPr>
              <a:t>A</a:t>
            </a:r>
            <a:r>
              <a:rPr lang="zh-CN" altLang="zh-CN" sz="2000" b="1">
                <a:solidFill>
                  <a:schemeClr val="tx1"/>
                </a:solidFill>
              </a:rPr>
              <a:t>．瞬息万变</a:t>
            </a:r>
            <a:r>
              <a:rPr lang="en-US" altLang="zh-CN" sz="2000" b="1">
                <a:solidFill>
                  <a:schemeClr val="tx1"/>
                </a:solidFill>
              </a:rPr>
              <a:t>  </a:t>
            </a:r>
            <a:r>
              <a:rPr lang="zh-CN" altLang="zh-CN" sz="2000" b="1">
                <a:solidFill>
                  <a:schemeClr val="tx1"/>
                </a:solidFill>
              </a:rPr>
              <a:t>出神入化</a:t>
            </a:r>
            <a:r>
              <a:rPr lang="en-US" altLang="zh-CN" sz="2000" b="1">
                <a:solidFill>
                  <a:schemeClr val="tx1"/>
                </a:solidFill>
              </a:rPr>
              <a:t>   B</a:t>
            </a:r>
            <a:r>
              <a:rPr lang="zh-CN" altLang="zh-CN" sz="2000" b="1">
                <a:solidFill>
                  <a:schemeClr val="tx1"/>
                </a:solidFill>
              </a:rPr>
              <a:t>．</a:t>
            </a:r>
            <a:r>
              <a:rPr lang="en-US" altLang="zh-CN" sz="2000" b="1">
                <a:solidFill>
                  <a:schemeClr val="tx1"/>
                </a:solidFill>
              </a:rPr>
              <a:t>      </a:t>
            </a:r>
            <a:r>
              <a:rPr lang="zh-CN" altLang="zh-CN" sz="2000" b="1">
                <a:solidFill>
                  <a:schemeClr val="tx1"/>
                </a:solidFill>
              </a:rPr>
              <a:t>瞬息万变</a:t>
            </a:r>
            <a:r>
              <a:rPr lang="en-US" altLang="zh-CN" sz="2000" b="1">
                <a:solidFill>
                  <a:schemeClr val="tx1"/>
                </a:solidFill>
              </a:rPr>
              <a:t>		</a:t>
            </a:r>
            <a:r>
              <a:rPr lang="zh-CN" altLang="zh-CN" sz="2000" b="1">
                <a:solidFill>
                  <a:schemeClr val="tx1"/>
                </a:solidFill>
              </a:rPr>
              <a:t>鬼斧神工</a:t>
            </a:r>
            <a:endParaRPr lang="zh-CN" altLang="zh-CN" sz="2000" b="1">
              <a:solidFill>
                <a:schemeClr val="tx1"/>
              </a:solidFill>
            </a:endParaRPr>
          </a:p>
          <a:p>
            <a:pPr marL="0" indent="0">
              <a:lnSpc>
                <a:spcPct val="100000"/>
              </a:lnSpc>
              <a:spcAft>
                <a:spcPct val="0"/>
              </a:spcAft>
            </a:pPr>
            <a:r>
              <a:rPr lang="en-US" altLang="zh-CN" sz="2000" b="1">
                <a:solidFill>
                  <a:schemeClr val="tx1"/>
                </a:solidFill>
              </a:rPr>
              <a:t>C</a:t>
            </a:r>
            <a:r>
              <a:rPr lang="zh-CN" altLang="zh-CN" sz="2000" b="1">
                <a:solidFill>
                  <a:schemeClr val="tx1"/>
                </a:solidFill>
              </a:rPr>
              <a:t>．浩如烟海</a:t>
            </a:r>
            <a:r>
              <a:rPr lang="en-US" altLang="zh-CN" sz="2000" b="1">
                <a:solidFill>
                  <a:schemeClr val="tx1"/>
                </a:solidFill>
              </a:rPr>
              <a:t>  </a:t>
            </a:r>
            <a:r>
              <a:rPr lang="zh-CN" altLang="zh-CN" sz="2000" b="1">
                <a:solidFill>
                  <a:schemeClr val="tx1"/>
                </a:solidFill>
              </a:rPr>
              <a:t>出神入化</a:t>
            </a:r>
            <a:r>
              <a:rPr lang="en-US" altLang="zh-CN" sz="2000" b="1">
                <a:solidFill>
                  <a:schemeClr val="tx1"/>
                </a:solidFill>
              </a:rPr>
              <a:t>   D</a:t>
            </a:r>
            <a:r>
              <a:rPr lang="zh-CN" altLang="zh-CN" sz="2000" b="1">
                <a:solidFill>
                  <a:schemeClr val="tx1"/>
                </a:solidFill>
              </a:rPr>
              <a:t>．</a:t>
            </a:r>
            <a:r>
              <a:rPr lang="en-US" altLang="zh-CN" sz="2000" b="1">
                <a:solidFill>
                  <a:schemeClr val="tx1"/>
                </a:solidFill>
              </a:rPr>
              <a:t>     </a:t>
            </a:r>
            <a:r>
              <a:rPr lang="zh-CN" altLang="zh-CN" sz="2000" b="1">
                <a:solidFill>
                  <a:schemeClr val="tx1"/>
                </a:solidFill>
              </a:rPr>
              <a:t>浩如烟海</a:t>
            </a:r>
            <a:r>
              <a:rPr lang="en-US" altLang="zh-CN" sz="2000" b="1">
                <a:solidFill>
                  <a:schemeClr val="tx1"/>
                </a:solidFill>
              </a:rPr>
              <a:t>		</a:t>
            </a:r>
            <a:r>
              <a:rPr lang="zh-CN" altLang="zh-CN" sz="2000" b="1">
                <a:solidFill>
                  <a:schemeClr val="tx1"/>
                </a:solidFill>
              </a:rPr>
              <a:t>鬼斧神工</a:t>
            </a:r>
            <a:endParaRPr lang="zh-CN" altLang="zh-CN" sz="2000" b="1">
              <a:solidFill>
                <a:schemeClr val="tx1"/>
              </a:solidFill>
            </a:endParaRPr>
          </a:p>
          <a:p>
            <a:pPr marL="0" indent="0">
              <a:lnSpc>
                <a:spcPct val="100000"/>
              </a:lnSpc>
              <a:spcAft>
                <a:spcPct val="0"/>
              </a:spcAft>
            </a:pPr>
            <a:r>
              <a:rPr lang="zh-CN" altLang="zh-CN" sz="2400" b="1">
                <a:solidFill>
                  <a:srgbClr val="FF0000"/>
                </a:solidFill>
              </a:rPr>
              <a:t>“瞬息万变”，</a:t>
            </a:r>
            <a:r>
              <a:rPr lang="zh-CN" altLang="zh-CN" sz="2400" b="1">
                <a:solidFill>
                  <a:srgbClr val="0070C0"/>
                </a:solidFill>
              </a:rPr>
              <a:t>在极短的时间内发生了千变万化，形容变化很快、很多；</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“浩如烟海”，</a:t>
            </a:r>
            <a:r>
              <a:rPr lang="zh-CN" altLang="zh-CN" sz="2400" b="1">
                <a:solidFill>
                  <a:srgbClr val="0070C0"/>
                </a:solidFill>
              </a:rPr>
              <a:t>形容文献、资料等非常丰富。</a:t>
            </a:r>
            <a:r>
              <a:rPr lang="zh-CN" altLang="zh-CN" sz="2400" b="1">
                <a:solidFill>
                  <a:srgbClr val="0070C0"/>
                </a:solidFill>
                <a:highlight>
                  <a:srgbClr val="FFFF00"/>
                </a:highlight>
              </a:rPr>
              <a:t>前者形容变化快、多，后者形容丰富，且后者主要形容文献资料。</a:t>
            </a:r>
            <a:endParaRPr lang="en-US" altLang="zh-CN" sz="2400" b="1">
              <a:solidFill>
                <a:srgbClr val="0070C0"/>
              </a:solidFill>
              <a:highlight>
                <a:srgbClr val="FFFF00"/>
              </a:highlight>
            </a:endParaRPr>
          </a:p>
          <a:p>
            <a:pPr marL="0" indent="0">
              <a:lnSpc>
                <a:spcPct val="100000"/>
              </a:lnSpc>
              <a:spcAft>
                <a:spcPct val="0"/>
              </a:spcAft>
            </a:pPr>
            <a:r>
              <a:rPr lang="zh-CN" altLang="zh-CN" sz="2400" b="1">
                <a:solidFill>
                  <a:srgbClr val="0070C0"/>
                </a:solidFill>
                <a:highlight>
                  <a:srgbClr val="FFFF00"/>
                </a:highlight>
              </a:rPr>
              <a:t>第</a:t>
            </a:r>
            <a:r>
              <a:rPr lang="zh-CN" altLang="en-US" sz="2400" b="1">
                <a:solidFill>
                  <a:srgbClr val="0070C0"/>
                </a:solidFill>
                <a:highlight>
                  <a:srgbClr val="FFFF00"/>
                </a:highlight>
              </a:rPr>
              <a:t>一</a:t>
            </a:r>
            <a:r>
              <a:rPr lang="zh-CN" altLang="zh-CN" sz="2400" b="1">
                <a:solidFill>
                  <a:srgbClr val="0070C0"/>
                </a:solidFill>
                <a:highlight>
                  <a:srgbClr val="FFFF00"/>
                </a:highlight>
              </a:rPr>
              <a:t>处是形容“景象”，且后面说“变幻莫测”，强调变化之多，应使用“瞬息万变”</a:t>
            </a:r>
            <a:r>
              <a:rPr lang="zh-CN" altLang="zh-CN" sz="2400" b="1">
                <a:solidFill>
                  <a:srgbClr val="0070C0"/>
                </a:solidFill>
              </a:rPr>
              <a:t>。</a:t>
            </a:r>
            <a:endParaRPr lang="zh-CN" altLang="zh-CN" sz="2400" b="1">
              <a:solidFill>
                <a:srgbClr val="0070C0"/>
              </a:solidFill>
            </a:endParaRPr>
          </a:p>
          <a:p>
            <a:pPr marL="0" indent="0">
              <a:lnSpc>
                <a:spcPct val="100000"/>
              </a:lnSpc>
              <a:spcAft>
                <a:spcPct val="0"/>
              </a:spcAft>
            </a:pPr>
            <a:r>
              <a:rPr lang="zh-CN" altLang="zh-CN" sz="2400" b="1">
                <a:solidFill>
                  <a:srgbClr val="FF0000"/>
                </a:solidFill>
              </a:rPr>
              <a:t>“出神入化”，</a:t>
            </a:r>
            <a:r>
              <a:rPr lang="zh-CN" altLang="zh-CN" sz="2400" b="1">
                <a:solidFill>
                  <a:srgbClr val="0070C0"/>
                </a:solidFill>
              </a:rPr>
              <a:t>形容技艺达到了绝妙的境界；</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“鬼斧神工”</a:t>
            </a:r>
            <a:r>
              <a:rPr lang="zh-CN" altLang="zh-CN" sz="2400" b="1">
                <a:solidFill>
                  <a:srgbClr val="0070C0"/>
                </a:solidFill>
              </a:rPr>
              <a:t>形容建筑、雕塑等的技艺非常精细巧妙，好像不是人工所能制成。</a:t>
            </a:r>
            <a:endParaRPr lang="en-US" altLang="zh-CN" sz="2400" b="1">
              <a:solidFill>
                <a:srgbClr val="0070C0"/>
              </a:solidFill>
            </a:endParaRPr>
          </a:p>
          <a:p>
            <a:pPr marL="0" indent="0">
              <a:lnSpc>
                <a:spcPct val="100000"/>
              </a:lnSpc>
              <a:spcAft>
                <a:spcPct val="0"/>
              </a:spcAft>
            </a:pPr>
            <a:r>
              <a:rPr lang="zh-CN" altLang="zh-CN" sz="2400" b="1">
                <a:solidFill>
                  <a:srgbClr val="0070C0"/>
                </a:solidFill>
                <a:highlight>
                  <a:srgbClr val="FFFF00"/>
                </a:highlight>
              </a:rPr>
              <a:t>第</a:t>
            </a:r>
            <a:r>
              <a:rPr lang="zh-CN" altLang="en-US" sz="2400" b="1">
                <a:solidFill>
                  <a:srgbClr val="0070C0"/>
                </a:solidFill>
                <a:highlight>
                  <a:srgbClr val="FFFF00"/>
                </a:highlight>
              </a:rPr>
              <a:t>二</a:t>
            </a:r>
            <a:r>
              <a:rPr lang="zh-CN" altLang="zh-CN" sz="2400" b="1">
                <a:solidFill>
                  <a:srgbClr val="0070C0"/>
                </a:solidFill>
                <a:highlight>
                  <a:srgbClr val="FFFF00"/>
                </a:highlight>
              </a:rPr>
              <a:t>处，是把大自然比作画家，突出其技艺的绝妙，应使用“出神入化”。</a:t>
            </a:r>
            <a:endParaRPr lang="zh-CN" altLang="zh-CN" sz="2400" b="1">
              <a:solidFill>
                <a:srgbClr val="0070C0"/>
              </a:solidFill>
              <a:highlight>
                <a:srgbClr val="FFFF00"/>
              </a:highlight>
            </a:endParaRPr>
          </a:p>
          <a:p>
            <a:pPr marL="0" indent="0">
              <a:buNone/>
            </a:pPr>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6" end="6"/>
                                            </p:txEl>
                                          </p:spTgt>
                                        </p:tgtEl>
                                        <p:attrNameLst>
                                          <p:attrName>style.visibility</p:attrName>
                                        </p:attrNameLst>
                                      </p:cBhvr>
                                      <p:to>
                                        <p:strVal val="visible"/>
                                      </p:to>
                                    </p:set>
                                    <p:anim calcmode="lin" valueType="num">
                                      <p:cBhvr additive="base">
                                        <p:cTn id="7"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7" end="7"/>
                                            </p:txEl>
                                          </p:spTgt>
                                        </p:tgtEl>
                                        <p:attrNameLst>
                                          <p:attrName>style.visibility</p:attrName>
                                        </p:attrNameLst>
                                      </p:cBhvr>
                                      <p:to>
                                        <p:strVal val="visible"/>
                                      </p:to>
                                    </p:set>
                                    <p:anim calcmode="lin" valueType="num">
                                      <p:cBhvr additive="base">
                                        <p:cTn id="13"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8" end="8"/>
                                            </p:txEl>
                                          </p:spTgt>
                                        </p:tgtEl>
                                        <p:attrNameLst>
                                          <p:attrName>style.visibility</p:attrName>
                                        </p:attrNameLst>
                                      </p:cBhvr>
                                      <p:to>
                                        <p:strVal val="visible"/>
                                      </p:to>
                                    </p:set>
                                    <p:anim calcmode="lin" valueType="num">
                                      <p:cBhvr additive="base">
                                        <p:cTn id="19"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9" end="9"/>
                                            </p:txEl>
                                          </p:spTgt>
                                        </p:tgtEl>
                                        <p:attrNameLst>
                                          <p:attrName>style.visibility</p:attrName>
                                        </p:attrNameLst>
                                      </p:cBhvr>
                                      <p:to>
                                        <p:strVal val="visible"/>
                                      </p:to>
                                    </p:set>
                                    <p:anim calcmode="lin" valueType="num">
                                      <p:cBhvr additive="base">
                                        <p:cTn id="25"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10" end="10"/>
                                            </p:txEl>
                                          </p:spTgt>
                                        </p:tgtEl>
                                        <p:attrNameLst>
                                          <p:attrName>style.visibility</p:attrName>
                                        </p:attrNameLst>
                                      </p:cBhvr>
                                      <p:to>
                                        <p:strVal val="visible"/>
                                      </p:to>
                                    </p:set>
                                    <p:anim calcmode="lin" valueType="num">
                                      <p:cBhvr additive="base">
                                        <p:cTn id="31"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11" end="11"/>
                                            </p:txEl>
                                          </p:spTgt>
                                        </p:tgtEl>
                                        <p:attrNameLst>
                                          <p:attrName>style.visibility</p:attrName>
                                        </p:attrNameLst>
                                      </p:cBhvr>
                                      <p:to>
                                        <p:strVal val="visible"/>
                                      </p:to>
                                    </p:set>
                                    <p:anim calcmode="lin" valueType="num">
                                      <p:cBhvr additive="base">
                                        <p:cTn id="37" dur="5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063746"/>
          </a:xfrm>
          <a:noFill/>
        </p:spPr>
        <p:txBody>
          <a:bodyPr wrap="square">
            <a:spAutoFit/>
          </a:bodyPr>
          <a:lstStyle/>
          <a:p>
            <a:pPr marL="0" indent="0">
              <a:lnSpc>
                <a:spcPct val="100000"/>
              </a:lnSpc>
              <a:spcAft>
                <a:spcPct val="0"/>
              </a:spcAft>
            </a:pPr>
            <a:r>
              <a:rPr lang="en-US" altLang="zh-CN" sz="2000" b="1">
                <a:solidFill>
                  <a:schemeClr val="tx1"/>
                </a:solidFill>
              </a:rPr>
              <a:t>2</a:t>
            </a:r>
            <a:r>
              <a:rPr lang="zh-CN" altLang="en-US" sz="2000" b="1">
                <a:solidFill>
                  <a:schemeClr val="tx1"/>
                </a:solidFill>
              </a:rPr>
              <a:t>、</a:t>
            </a:r>
            <a:r>
              <a:rPr lang="en-US" altLang="zh-CN" sz="2000" b="1">
                <a:solidFill>
                  <a:schemeClr val="tx1"/>
                </a:solidFill>
              </a:rPr>
              <a:t>(2018·</a:t>
            </a:r>
            <a:r>
              <a:rPr lang="zh-CN" altLang="zh-CN" sz="2000" b="1">
                <a:solidFill>
                  <a:schemeClr val="tx1"/>
                </a:solidFill>
              </a:rPr>
              <a:t>全国卷Ⅰ</a:t>
            </a:r>
            <a:r>
              <a:rPr lang="en-US" altLang="zh-CN" sz="2000" b="1">
                <a:solidFill>
                  <a:schemeClr val="tx1"/>
                </a:solidFill>
              </a:rPr>
              <a:t>)</a:t>
            </a:r>
            <a:r>
              <a:rPr lang="zh-CN" altLang="zh-CN" sz="2000" b="1">
                <a:solidFill>
                  <a:schemeClr val="tx1"/>
                </a:solidFill>
              </a:rPr>
              <a:t>依次填入文中横线上的成语，全都恰当的一项是</a:t>
            </a:r>
            <a:r>
              <a:rPr lang="en-US" altLang="zh-CN" sz="2000" b="1">
                <a:solidFill>
                  <a:schemeClr val="tx1"/>
                </a:solidFill>
              </a:rPr>
              <a:t>(</a:t>
            </a:r>
            <a:r>
              <a:rPr lang="zh-CN" altLang="zh-CN" sz="2000" b="1">
                <a:solidFill>
                  <a:schemeClr val="tx1"/>
                </a:solidFill>
              </a:rPr>
              <a:t>　　</a:t>
            </a:r>
            <a:r>
              <a:rPr lang="en-US" altLang="zh-CN" sz="2000" b="1">
                <a:solidFill>
                  <a:schemeClr val="tx1"/>
                </a:solidFill>
              </a:rPr>
              <a:t>)</a:t>
            </a:r>
            <a:endParaRPr lang="zh-CN" altLang="zh-CN" sz="2000">
              <a:solidFill>
                <a:schemeClr val="tx1"/>
              </a:solidFill>
            </a:endParaRPr>
          </a:p>
          <a:p>
            <a:pPr marL="0" indent="0">
              <a:lnSpc>
                <a:spcPct val="100000"/>
              </a:lnSpc>
              <a:spcAft>
                <a:spcPct val="0"/>
              </a:spcAft>
            </a:pPr>
            <a:r>
              <a:rPr lang="en-US" altLang="zh-CN" sz="2000" b="1">
                <a:solidFill>
                  <a:schemeClr val="tx1"/>
                </a:solidFill>
              </a:rPr>
              <a:t>   “</a:t>
            </a:r>
            <a:r>
              <a:rPr lang="zh-CN" altLang="zh-CN" sz="2000" b="1">
                <a:solidFill>
                  <a:schemeClr val="tx1"/>
                </a:solidFill>
              </a:rPr>
              <a:t>大洋一号</a:t>
            </a:r>
            <a:r>
              <a:rPr lang="en-US" altLang="zh-CN" sz="2000" b="1">
                <a:solidFill>
                  <a:schemeClr val="tx1"/>
                </a:solidFill>
              </a:rPr>
              <a:t>”</a:t>
            </a:r>
            <a:r>
              <a:rPr lang="zh-CN" altLang="zh-CN" sz="2000" b="1">
                <a:solidFill>
                  <a:schemeClr val="tx1"/>
                </a:solidFill>
              </a:rPr>
              <a:t>是中国第一艘现代化的综合性远洋科学考察船。自</a:t>
            </a:r>
            <a:r>
              <a:rPr lang="en-US" altLang="zh-CN" sz="2000" b="1">
                <a:solidFill>
                  <a:schemeClr val="tx1"/>
                </a:solidFill>
              </a:rPr>
              <a:t>1995</a:t>
            </a:r>
            <a:r>
              <a:rPr lang="zh-CN" altLang="zh-CN" sz="2000" b="1">
                <a:solidFill>
                  <a:schemeClr val="tx1"/>
                </a:solidFill>
              </a:rPr>
              <a:t>年以来，这艘船执行了大洋矿产资源研究开发专项的多个远洋调查航次和多个大陆架勘查航次的任务。今年，它又完成了历时</a:t>
            </a:r>
            <a:r>
              <a:rPr lang="en-US" altLang="zh-CN" sz="2000" b="1">
                <a:solidFill>
                  <a:schemeClr val="tx1"/>
                </a:solidFill>
              </a:rPr>
              <a:t>45</a:t>
            </a:r>
            <a:r>
              <a:rPr lang="zh-CN" altLang="zh-CN" sz="2000" b="1">
                <a:solidFill>
                  <a:schemeClr val="tx1"/>
                </a:solidFill>
              </a:rPr>
              <a:t>天、航程</a:t>
            </a:r>
            <a:r>
              <a:rPr lang="en-US" altLang="zh-CN" sz="2000" b="1">
                <a:solidFill>
                  <a:schemeClr val="tx1"/>
                </a:solidFill>
              </a:rPr>
              <a:t>6208</a:t>
            </a:r>
            <a:r>
              <a:rPr lang="zh-CN" altLang="zh-CN" sz="2000" b="1">
                <a:solidFill>
                  <a:schemeClr val="tx1"/>
                </a:solidFill>
              </a:rPr>
              <a:t>海里的综合海试任务。对不熟悉的人而言，走进</a:t>
            </a:r>
            <a:r>
              <a:rPr lang="en-US" altLang="zh-CN" sz="2000" b="1">
                <a:solidFill>
                  <a:schemeClr val="tx1"/>
                </a:solidFill>
              </a:rPr>
              <a:t>“</a:t>
            </a:r>
            <a:r>
              <a:rPr lang="zh-CN" altLang="zh-CN" sz="2000" b="1">
                <a:solidFill>
                  <a:schemeClr val="tx1"/>
                </a:solidFill>
              </a:rPr>
              <a:t>大洋一号</a:t>
            </a:r>
            <a:r>
              <a:rPr lang="en-US" altLang="zh-CN" sz="2000" b="1">
                <a:solidFill>
                  <a:schemeClr val="tx1"/>
                </a:solidFill>
              </a:rPr>
              <a:t>”</a:t>
            </a:r>
            <a:r>
              <a:rPr lang="zh-CN" altLang="zh-CN" sz="2000" b="1">
                <a:solidFill>
                  <a:schemeClr val="tx1"/>
                </a:solidFill>
              </a:rPr>
              <a:t>，犹如进入了一座迷宫。在这里，重力和</a:t>
            </a:r>
            <a:r>
              <a:rPr lang="en-US" altLang="zh-CN" sz="2000" b="1">
                <a:solidFill>
                  <a:schemeClr val="tx1"/>
                </a:solidFill>
              </a:rPr>
              <a:t>ADCP</a:t>
            </a:r>
            <a:r>
              <a:rPr lang="zh-CN" altLang="zh-CN" sz="2000" b="1">
                <a:solidFill>
                  <a:schemeClr val="tx1"/>
                </a:solidFill>
              </a:rPr>
              <a:t>实验室、磁力实验室、地震实验室、综合电子实验室、地质实验室、生物基因实验室、深拖和超短基线实验室等各种实验室</a:t>
            </a:r>
            <a:r>
              <a:rPr lang="zh-CN" altLang="zh-CN" sz="2000" b="1" u="sng">
                <a:solidFill>
                  <a:schemeClr val="tx1"/>
                </a:solidFill>
              </a:rPr>
              <a:t>　　　　</a:t>
            </a:r>
            <a:r>
              <a:rPr lang="zh-CN" altLang="zh-CN" sz="2000" b="1">
                <a:solidFill>
                  <a:schemeClr val="tx1"/>
                </a:solidFill>
              </a:rPr>
              <a:t>，分布在第三、四层船舱。</a:t>
            </a:r>
            <a:endParaRPr lang="en-US" altLang="zh-CN" sz="2000" b="1">
              <a:solidFill>
                <a:schemeClr val="tx1"/>
              </a:solidFill>
            </a:endParaRPr>
          </a:p>
          <a:p>
            <a:pPr marL="0" indent="0">
              <a:lnSpc>
                <a:spcPct val="100000"/>
              </a:lnSpc>
              <a:spcAft>
                <a:spcPct val="0"/>
              </a:spcAft>
            </a:pPr>
            <a:r>
              <a:rPr lang="en-US" altLang="zh-CN" sz="2000" b="1">
                <a:solidFill>
                  <a:schemeClr val="tx1"/>
                </a:solidFill>
              </a:rPr>
              <a:t>    </a:t>
            </a:r>
            <a:r>
              <a:rPr lang="zh-CN" altLang="zh-CN" sz="2000" b="1">
                <a:solidFill>
                  <a:schemeClr val="tx1"/>
                </a:solidFill>
              </a:rPr>
              <a:t>由于船上配备了很多先进设备，人不用下水就能进行海底勘探。比如，深海可视采样系统可以将海底微地形地貌图像传到科学考察船上，犹如有了千里眼，海底世界可以</a:t>
            </a:r>
            <a:r>
              <a:rPr lang="zh-CN" altLang="zh-CN" sz="2000" b="1" u="sng">
                <a:solidFill>
                  <a:schemeClr val="tx1"/>
                </a:solidFill>
              </a:rPr>
              <a:t>　　　　</a:t>
            </a:r>
            <a:r>
              <a:rPr lang="zh-CN" altLang="zh-CN" sz="2000" b="1">
                <a:solidFill>
                  <a:schemeClr val="tx1"/>
                </a:solidFill>
              </a:rPr>
              <a:t>，并可根据需要</a:t>
            </a:r>
            <a:endParaRPr lang="en-US" altLang="zh-CN" sz="2000" b="1">
              <a:solidFill>
                <a:schemeClr val="tx1"/>
              </a:solidFill>
            </a:endParaRPr>
          </a:p>
          <a:p>
            <a:pPr marL="0" indent="0">
              <a:lnSpc>
                <a:spcPct val="100000"/>
              </a:lnSpc>
              <a:spcAft>
                <a:spcPct val="0"/>
              </a:spcAft>
            </a:pPr>
            <a:r>
              <a:rPr lang="zh-CN" altLang="zh-CN" sz="2000" b="1" u="sng">
                <a:solidFill>
                  <a:schemeClr val="tx1"/>
                </a:solidFill>
              </a:rPr>
              <a:t>　　　　</a:t>
            </a:r>
            <a:r>
              <a:rPr lang="zh-CN" altLang="zh-CN" sz="2000" b="1">
                <a:solidFill>
                  <a:schemeClr val="tx1"/>
                </a:solidFill>
              </a:rPr>
              <a:t>地抓取矿物样品和采集海底水样；深海浅层岩芯取样钻机可以在深海底比较坚硬的岩石上钻取岩芯。</a:t>
            </a:r>
            <a:endParaRPr lang="zh-CN" altLang="zh-CN" sz="2000">
              <a:solidFill>
                <a:schemeClr val="tx1"/>
              </a:solidFill>
            </a:endParaRPr>
          </a:p>
          <a:p>
            <a:pPr marL="0" indent="0">
              <a:lnSpc>
                <a:spcPct val="100000"/>
              </a:lnSpc>
              <a:spcAft>
                <a:spcPct val="0"/>
              </a:spcAft>
            </a:pPr>
            <a:r>
              <a:rPr lang="en-US" altLang="zh-CN" sz="2000" b="1">
                <a:solidFill>
                  <a:schemeClr val="tx1"/>
                </a:solidFill>
              </a:rPr>
              <a:t>   “</a:t>
            </a:r>
            <a:r>
              <a:rPr lang="zh-CN" altLang="zh-CN" sz="2000" b="1">
                <a:solidFill>
                  <a:schemeClr val="tx1"/>
                </a:solidFill>
              </a:rPr>
              <a:t>大洋一号</a:t>
            </a:r>
            <a:r>
              <a:rPr lang="en-US" altLang="zh-CN" sz="2000" b="1">
                <a:solidFill>
                  <a:schemeClr val="tx1"/>
                </a:solidFill>
              </a:rPr>
              <a:t>”</a:t>
            </a:r>
            <a:r>
              <a:rPr lang="zh-CN" altLang="zh-CN" sz="2000" b="1">
                <a:solidFill>
                  <a:schemeClr val="tx1"/>
                </a:solidFill>
              </a:rPr>
              <a:t>的远航活动，与郑和下西洋相呼应。</a:t>
            </a:r>
            <a:r>
              <a:rPr lang="en-US" altLang="zh-CN" sz="2000" b="1">
                <a:solidFill>
                  <a:schemeClr val="tx1"/>
                </a:solidFill>
              </a:rPr>
              <a:t>600</a:t>
            </a:r>
            <a:r>
              <a:rPr lang="zh-CN" altLang="zh-CN" sz="2000" b="1">
                <a:solidFill>
                  <a:schemeClr val="tx1"/>
                </a:solidFill>
              </a:rPr>
              <a:t>年前，伟大的航海家郑和七下西洋，在世界航海史上留下了光辉的一页。</a:t>
            </a:r>
            <a:r>
              <a:rPr lang="en-US" altLang="zh-CN" sz="2000" b="1">
                <a:solidFill>
                  <a:schemeClr val="tx1"/>
                </a:solidFill>
              </a:rPr>
              <a:t>600</a:t>
            </a:r>
            <a:r>
              <a:rPr lang="zh-CN" altLang="zh-CN" sz="2000" b="1">
                <a:solidFill>
                  <a:schemeClr val="tx1"/>
                </a:solidFill>
              </a:rPr>
              <a:t>年后，</a:t>
            </a:r>
            <a:r>
              <a:rPr lang="en-US" altLang="zh-CN" sz="2000" b="1">
                <a:solidFill>
                  <a:schemeClr val="tx1"/>
                </a:solidFill>
              </a:rPr>
              <a:t>“</a:t>
            </a:r>
            <a:r>
              <a:rPr lang="zh-CN" altLang="zh-CN" sz="2000" b="1">
                <a:solidFill>
                  <a:schemeClr val="tx1"/>
                </a:solidFill>
              </a:rPr>
              <a:t>大洋一号</a:t>
            </a:r>
            <a:r>
              <a:rPr lang="en-US" altLang="zh-CN" sz="2000" b="1">
                <a:solidFill>
                  <a:schemeClr val="tx1"/>
                </a:solidFill>
              </a:rPr>
              <a:t>”</a:t>
            </a:r>
            <a:r>
              <a:rPr lang="zh-CN" altLang="zh-CN" sz="2000" b="1">
                <a:solidFill>
                  <a:schemeClr val="tx1"/>
                </a:solidFill>
              </a:rPr>
              <a:t>不断进步，</a:t>
            </a:r>
            <a:r>
              <a:rPr lang="zh-CN" altLang="zh-CN" sz="2000" b="1" u="sng">
                <a:solidFill>
                  <a:schemeClr val="tx1"/>
                </a:solidFill>
              </a:rPr>
              <a:t>　　　　</a:t>
            </a:r>
            <a:r>
              <a:rPr lang="zh-CN" altLang="zh-CN" sz="2000" b="1">
                <a:solidFill>
                  <a:schemeClr val="tx1"/>
                </a:solidFill>
              </a:rPr>
              <a:t>，在《联合国海洋法公约》的法律框架下，探索海洋奥秘，开发海洋资源，以实际行动为人类和平利用海洋作出了中国人民的贡献。</a:t>
            </a:r>
            <a:endParaRPr lang="zh-CN" altLang="zh-CN" sz="2000">
              <a:solidFill>
                <a:schemeClr val="tx1"/>
              </a:solidFill>
            </a:endParaRPr>
          </a:p>
          <a:p>
            <a:pPr marL="0" indent="0">
              <a:lnSpc>
                <a:spcPct val="100000"/>
              </a:lnSpc>
              <a:spcAft>
                <a:spcPct val="0"/>
              </a:spcAft>
            </a:pPr>
            <a:r>
              <a:rPr lang="en-US" altLang="zh-CN" sz="2000" b="1">
                <a:solidFill>
                  <a:schemeClr val="tx1"/>
                </a:solidFill>
              </a:rPr>
              <a:t>A</a:t>
            </a:r>
            <a:r>
              <a:rPr lang="zh-CN" altLang="zh-CN" sz="2000" b="1">
                <a:solidFill>
                  <a:schemeClr val="tx1"/>
                </a:solidFill>
              </a:rPr>
              <a:t>．一应俱全　一览无余　易如反掌　东山再起</a:t>
            </a:r>
            <a:r>
              <a:rPr lang="en-US" altLang="zh-CN" sz="2000" b="1">
                <a:solidFill>
                  <a:schemeClr val="tx1"/>
                </a:solidFill>
              </a:rPr>
              <a:t>  B</a:t>
            </a:r>
            <a:r>
              <a:rPr lang="zh-CN" altLang="zh-CN" sz="2000" b="1">
                <a:solidFill>
                  <a:schemeClr val="tx1"/>
                </a:solidFill>
              </a:rPr>
              <a:t>．应有尽有</a:t>
            </a:r>
            <a:r>
              <a:rPr lang="en-US" altLang="zh-CN" sz="2000" b="1">
                <a:solidFill>
                  <a:schemeClr val="tx1"/>
                </a:solidFill>
              </a:rPr>
              <a:t>  </a:t>
            </a:r>
            <a:r>
              <a:rPr lang="zh-CN" altLang="zh-CN" sz="2000" b="1">
                <a:solidFill>
                  <a:schemeClr val="tx1"/>
                </a:solidFill>
              </a:rPr>
              <a:t>一览无余</a:t>
            </a:r>
            <a:r>
              <a:rPr lang="en-US" altLang="zh-CN" sz="2000" b="1">
                <a:solidFill>
                  <a:schemeClr val="tx1"/>
                </a:solidFill>
              </a:rPr>
              <a:t>  </a:t>
            </a:r>
            <a:r>
              <a:rPr lang="zh-CN" altLang="zh-CN" sz="2000" b="1">
                <a:solidFill>
                  <a:schemeClr val="tx1"/>
                </a:solidFill>
              </a:rPr>
              <a:t>轻而易举</a:t>
            </a:r>
            <a:r>
              <a:rPr lang="en-US" altLang="zh-CN" sz="2000" b="1">
                <a:solidFill>
                  <a:schemeClr val="tx1"/>
                </a:solidFill>
              </a:rPr>
              <a:t>  </a:t>
            </a:r>
            <a:r>
              <a:rPr lang="zh-CN" altLang="zh-CN" sz="2000" b="1">
                <a:solidFill>
                  <a:schemeClr val="tx1"/>
                </a:solidFill>
              </a:rPr>
              <a:t>再接再厉</a:t>
            </a:r>
            <a:endParaRPr lang="zh-CN" altLang="zh-CN" sz="2000">
              <a:solidFill>
                <a:schemeClr val="tx1"/>
              </a:solidFill>
            </a:endParaRPr>
          </a:p>
          <a:p>
            <a:pPr marL="0" indent="0">
              <a:lnSpc>
                <a:spcPct val="100000"/>
              </a:lnSpc>
              <a:spcAft>
                <a:spcPct val="0"/>
              </a:spcAft>
            </a:pPr>
            <a:r>
              <a:rPr lang="en-US" altLang="zh-CN" sz="2000" b="1">
                <a:solidFill>
                  <a:schemeClr val="tx1"/>
                </a:solidFill>
              </a:rPr>
              <a:t>C</a:t>
            </a:r>
            <a:r>
              <a:rPr lang="zh-CN" altLang="zh-CN" sz="2000" b="1">
                <a:solidFill>
                  <a:schemeClr val="tx1"/>
                </a:solidFill>
              </a:rPr>
              <a:t>．一应俱全</a:t>
            </a:r>
            <a:r>
              <a:rPr lang="en-US" altLang="zh-CN" sz="2000" b="1">
                <a:solidFill>
                  <a:schemeClr val="tx1"/>
                </a:solidFill>
              </a:rPr>
              <a:t>  </a:t>
            </a:r>
            <a:r>
              <a:rPr lang="zh-CN" altLang="zh-CN" sz="2000" b="1">
                <a:solidFill>
                  <a:schemeClr val="tx1"/>
                </a:solidFill>
              </a:rPr>
              <a:t>一目了然</a:t>
            </a:r>
            <a:r>
              <a:rPr lang="en-US" altLang="zh-CN" sz="2000" b="1">
                <a:solidFill>
                  <a:schemeClr val="tx1"/>
                </a:solidFill>
              </a:rPr>
              <a:t>   </a:t>
            </a:r>
            <a:r>
              <a:rPr lang="zh-CN" altLang="zh-CN" sz="2000" b="1">
                <a:solidFill>
                  <a:schemeClr val="tx1"/>
                </a:solidFill>
              </a:rPr>
              <a:t>轻而易举</a:t>
            </a:r>
            <a:r>
              <a:rPr lang="en-US" altLang="zh-CN" sz="2000" b="1">
                <a:solidFill>
                  <a:schemeClr val="tx1"/>
                </a:solidFill>
              </a:rPr>
              <a:t>   </a:t>
            </a:r>
            <a:r>
              <a:rPr lang="zh-CN" altLang="zh-CN" sz="2000" b="1">
                <a:solidFill>
                  <a:schemeClr val="tx1"/>
                </a:solidFill>
              </a:rPr>
              <a:t>东山再起</a:t>
            </a:r>
            <a:r>
              <a:rPr lang="en-US" altLang="zh-CN" sz="2000" b="1">
                <a:solidFill>
                  <a:schemeClr val="tx1"/>
                </a:solidFill>
              </a:rPr>
              <a:t>   D</a:t>
            </a:r>
            <a:r>
              <a:rPr lang="zh-CN" altLang="zh-CN" sz="2000" b="1">
                <a:solidFill>
                  <a:schemeClr val="tx1"/>
                </a:solidFill>
              </a:rPr>
              <a:t>．应有尽有</a:t>
            </a:r>
            <a:r>
              <a:rPr lang="en-US" altLang="zh-CN" sz="2000" b="1">
                <a:solidFill>
                  <a:schemeClr val="tx1"/>
                </a:solidFill>
              </a:rPr>
              <a:t>  </a:t>
            </a:r>
            <a:r>
              <a:rPr lang="zh-CN" altLang="zh-CN" sz="2000" b="1">
                <a:solidFill>
                  <a:schemeClr val="tx1"/>
                </a:solidFill>
              </a:rPr>
              <a:t>一目了然</a:t>
            </a:r>
            <a:r>
              <a:rPr lang="en-US" altLang="zh-CN" sz="2000" b="1">
                <a:solidFill>
                  <a:schemeClr val="tx1"/>
                </a:solidFill>
              </a:rPr>
              <a:t>  </a:t>
            </a:r>
            <a:r>
              <a:rPr lang="zh-CN" altLang="zh-CN" sz="2000" b="1">
                <a:solidFill>
                  <a:schemeClr val="tx1"/>
                </a:solidFill>
              </a:rPr>
              <a:t>易如反掌</a:t>
            </a:r>
            <a:r>
              <a:rPr lang="en-US" altLang="zh-CN" sz="2000" b="1">
                <a:solidFill>
                  <a:schemeClr val="tx1"/>
                </a:solidFill>
              </a:rPr>
              <a:t>  </a:t>
            </a:r>
            <a:r>
              <a:rPr lang="zh-CN" altLang="zh-CN" sz="2000" b="1">
                <a:solidFill>
                  <a:schemeClr val="tx1"/>
                </a:solidFill>
              </a:rPr>
              <a:t>再接再厉</a:t>
            </a:r>
            <a:endParaRPr lang="en-US" altLang="zh-CN" sz="2000" b="1">
              <a:solidFill>
                <a:schemeClr val="tx1"/>
              </a:solidFill>
            </a:endParaRPr>
          </a:p>
          <a:p>
            <a:pPr marL="0" indent="0">
              <a:lnSpc>
                <a:spcPct val="100000"/>
              </a:lnSpc>
              <a:spcAft>
                <a:spcPct val="0"/>
              </a:spcAft>
            </a:pPr>
            <a:r>
              <a:rPr lang="zh-CN" altLang="en-US" b="1">
                <a:solidFill>
                  <a:srgbClr val="FF0000"/>
                </a:solidFill>
              </a:rPr>
              <a:t>选</a:t>
            </a:r>
            <a:r>
              <a:rPr lang="en-US" altLang="zh-CN" b="1">
                <a:solidFill>
                  <a:srgbClr val="FF0000"/>
                </a:solidFill>
              </a:rPr>
              <a:t>B</a:t>
            </a:r>
            <a:r>
              <a:rPr lang="zh-CN" altLang="en-US" b="1">
                <a:solidFill>
                  <a:srgbClr val="FF0000"/>
                </a:solidFill>
              </a:rPr>
              <a:t>项</a:t>
            </a:r>
            <a:r>
              <a:rPr lang="zh-CN" altLang="zh-CN" b="1">
                <a:solidFill>
                  <a:srgbClr val="FF0000"/>
                </a:solidFill>
              </a:rPr>
              <a:t>①一应俱全：</a:t>
            </a:r>
            <a:r>
              <a:rPr lang="zh-CN" altLang="zh-CN" b="1">
                <a:solidFill>
                  <a:srgbClr val="0070C0"/>
                </a:solidFill>
              </a:rPr>
              <a:t>一切具备，指应有的都有。着重</a:t>
            </a:r>
            <a:r>
              <a:rPr lang="en-US" altLang="zh-CN" b="1">
                <a:solidFill>
                  <a:srgbClr val="0070C0"/>
                </a:solidFill>
              </a:rPr>
              <a:t>“</a:t>
            </a:r>
            <a:r>
              <a:rPr lang="zh-CN" altLang="zh-CN" b="1">
                <a:solidFill>
                  <a:srgbClr val="0070C0"/>
                </a:solidFill>
              </a:rPr>
              <a:t>全不全</a:t>
            </a:r>
            <a:r>
              <a:rPr lang="en-US" altLang="zh-CN" b="1">
                <a:solidFill>
                  <a:srgbClr val="0070C0"/>
                </a:solidFill>
              </a:rPr>
              <a:t>”</a:t>
            </a:r>
            <a:r>
              <a:rPr lang="zh-CN" altLang="zh-CN" b="1">
                <a:solidFill>
                  <a:srgbClr val="0070C0"/>
                </a:solidFill>
              </a:rPr>
              <a:t>。</a:t>
            </a:r>
            <a:r>
              <a:rPr lang="zh-CN" altLang="zh-CN" b="1">
                <a:solidFill>
                  <a:srgbClr val="FF0000"/>
                </a:solidFill>
              </a:rPr>
              <a:t>应有尽有：</a:t>
            </a:r>
            <a:r>
              <a:rPr lang="zh-CN" altLang="zh-CN" b="1">
                <a:solidFill>
                  <a:srgbClr val="0070C0"/>
                </a:solidFill>
              </a:rPr>
              <a:t>该有的全都有；形容一切齐全。着重</a:t>
            </a:r>
            <a:r>
              <a:rPr lang="en-US" altLang="zh-CN" b="1">
                <a:solidFill>
                  <a:srgbClr val="0070C0"/>
                </a:solidFill>
              </a:rPr>
              <a:t>“</a:t>
            </a:r>
            <a:r>
              <a:rPr lang="zh-CN" altLang="zh-CN" b="1">
                <a:solidFill>
                  <a:srgbClr val="0070C0"/>
                </a:solidFill>
              </a:rPr>
              <a:t>有没有</a:t>
            </a:r>
            <a:r>
              <a:rPr lang="en-US" altLang="zh-CN" b="1">
                <a:solidFill>
                  <a:srgbClr val="0070C0"/>
                </a:solidFill>
              </a:rPr>
              <a:t>”</a:t>
            </a:r>
            <a:r>
              <a:rPr lang="zh-CN" altLang="zh-CN" b="1">
                <a:solidFill>
                  <a:srgbClr val="0070C0"/>
                </a:solidFill>
              </a:rPr>
              <a:t>。</a:t>
            </a:r>
            <a:r>
              <a:rPr lang="zh-CN" altLang="zh-CN" b="1">
                <a:solidFill>
                  <a:srgbClr val="0070C0"/>
                </a:solidFill>
                <a:highlight>
                  <a:srgbClr val="FFFF00"/>
                </a:highlight>
              </a:rPr>
              <a:t>第一空所在句子强调实验室有很多，而不是强调</a:t>
            </a:r>
            <a:r>
              <a:rPr lang="en-US" altLang="zh-CN" b="1">
                <a:solidFill>
                  <a:srgbClr val="0070C0"/>
                </a:solidFill>
                <a:highlight>
                  <a:srgbClr val="FFFF00"/>
                </a:highlight>
              </a:rPr>
              <a:t>“</a:t>
            </a:r>
            <a:r>
              <a:rPr lang="zh-CN" altLang="zh-CN" b="1">
                <a:solidFill>
                  <a:srgbClr val="0070C0"/>
                </a:solidFill>
                <a:highlight>
                  <a:srgbClr val="FFFF00"/>
                </a:highlight>
              </a:rPr>
              <a:t>全不全</a:t>
            </a:r>
            <a:r>
              <a:rPr lang="en-US" altLang="zh-CN" b="1">
                <a:solidFill>
                  <a:srgbClr val="0070C0"/>
                </a:solidFill>
                <a:highlight>
                  <a:srgbClr val="FFFF00"/>
                </a:highlight>
              </a:rPr>
              <a:t>”</a:t>
            </a:r>
            <a:r>
              <a:rPr lang="zh-CN" altLang="zh-CN" b="1">
                <a:solidFill>
                  <a:srgbClr val="0070C0"/>
                </a:solidFill>
                <a:highlight>
                  <a:srgbClr val="FFFF00"/>
                </a:highlight>
              </a:rPr>
              <a:t>，宜用</a:t>
            </a:r>
            <a:r>
              <a:rPr lang="en-US" altLang="zh-CN" b="1">
                <a:solidFill>
                  <a:srgbClr val="0070C0"/>
                </a:solidFill>
                <a:highlight>
                  <a:srgbClr val="FFFF00"/>
                </a:highlight>
              </a:rPr>
              <a:t>“</a:t>
            </a:r>
            <a:r>
              <a:rPr lang="zh-CN" altLang="zh-CN" b="1">
                <a:solidFill>
                  <a:srgbClr val="0070C0"/>
                </a:solidFill>
                <a:highlight>
                  <a:srgbClr val="FFFF00"/>
                </a:highlight>
              </a:rPr>
              <a:t>应有尽有</a:t>
            </a:r>
            <a:r>
              <a:rPr lang="en-US" altLang="zh-CN" b="1">
                <a:solidFill>
                  <a:srgbClr val="0070C0"/>
                </a:solidFill>
                <a:highlight>
                  <a:srgbClr val="FFFF00"/>
                </a:highlight>
              </a:rPr>
              <a:t>”</a:t>
            </a:r>
            <a:r>
              <a:rPr lang="zh-CN" altLang="zh-CN" b="1">
                <a:solidFill>
                  <a:srgbClr val="0070C0"/>
                </a:solidFill>
                <a:highlight>
                  <a:srgbClr val="FFFF00"/>
                </a:highlight>
              </a:rPr>
              <a:t>。</a:t>
            </a:r>
            <a:endParaRPr lang="en-US" altLang="zh-CN" b="1">
              <a:solidFill>
                <a:srgbClr val="0070C0"/>
              </a:solidFill>
              <a:highlight>
                <a:srgbClr val="FFFF00"/>
              </a:highlight>
            </a:endParaRPr>
          </a:p>
          <a:p>
            <a:pPr marL="0" indent="0">
              <a:lnSpc>
                <a:spcPct val="100000"/>
              </a:lnSpc>
              <a:spcAft>
                <a:spcPct val="0"/>
              </a:spcAft>
            </a:pPr>
            <a:r>
              <a:rPr lang="zh-CN" altLang="zh-CN" b="1">
                <a:solidFill>
                  <a:srgbClr val="FF0000"/>
                </a:solidFill>
              </a:rPr>
              <a:t>②一览无余：</a:t>
            </a:r>
            <a:r>
              <a:rPr lang="zh-CN" altLang="zh-CN" b="1">
                <a:solidFill>
                  <a:srgbClr val="0070C0"/>
                </a:solidFill>
              </a:rPr>
              <a:t>意指一眼看去，所有的景物全看见了，形容建筑物的结构没有曲折变化，或环境视野空旷，或诗文内容平淡，没有回味。</a:t>
            </a:r>
            <a:r>
              <a:rPr lang="zh-CN" altLang="zh-CN" b="1">
                <a:solidFill>
                  <a:srgbClr val="FF0000"/>
                </a:solidFill>
              </a:rPr>
              <a:t>一目了然：</a:t>
            </a:r>
            <a:r>
              <a:rPr lang="zh-CN" altLang="zh-CN" b="1">
                <a:solidFill>
                  <a:srgbClr val="0070C0"/>
                </a:solidFill>
              </a:rPr>
              <a:t>一眼就看得很清楚，形容事物、事情原委很清晰，一看就知道是怎么回事。</a:t>
            </a:r>
            <a:r>
              <a:rPr lang="zh-CN" altLang="zh-CN" b="1">
                <a:solidFill>
                  <a:srgbClr val="0070C0"/>
                </a:solidFill>
                <a:highlight>
                  <a:srgbClr val="FFFF00"/>
                </a:highlight>
              </a:rPr>
              <a:t>前者突出</a:t>
            </a:r>
            <a:r>
              <a:rPr lang="en-US" altLang="zh-CN" b="1">
                <a:solidFill>
                  <a:srgbClr val="0070C0"/>
                </a:solidFill>
                <a:highlight>
                  <a:srgbClr val="FFFF00"/>
                </a:highlight>
              </a:rPr>
              <a:t>“</a:t>
            </a:r>
            <a:r>
              <a:rPr lang="zh-CN" altLang="zh-CN" b="1">
                <a:solidFill>
                  <a:srgbClr val="0070C0"/>
                </a:solidFill>
                <a:highlight>
                  <a:srgbClr val="FFFF00"/>
                </a:highlight>
              </a:rPr>
              <a:t>无余</a:t>
            </a:r>
            <a:r>
              <a:rPr lang="en-US" altLang="zh-CN" b="1">
                <a:solidFill>
                  <a:srgbClr val="0070C0"/>
                </a:solidFill>
                <a:highlight>
                  <a:srgbClr val="FFFF00"/>
                </a:highlight>
              </a:rPr>
              <a:t>”</a:t>
            </a:r>
            <a:r>
              <a:rPr lang="zh-CN" altLang="zh-CN" b="1">
                <a:solidFill>
                  <a:srgbClr val="0070C0"/>
                </a:solidFill>
                <a:highlight>
                  <a:srgbClr val="FFFF00"/>
                </a:highlight>
              </a:rPr>
              <a:t>，没有遗漏；后者突出</a:t>
            </a:r>
            <a:r>
              <a:rPr lang="en-US" altLang="zh-CN" b="1">
                <a:solidFill>
                  <a:srgbClr val="0070C0"/>
                </a:solidFill>
                <a:highlight>
                  <a:srgbClr val="FFFF00"/>
                </a:highlight>
              </a:rPr>
              <a:t>“</a:t>
            </a:r>
            <a:r>
              <a:rPr lang="zh-CN" altLang="zh-CN" b="1">
                <a:solidFill>
                  <a:srgbClr val="0070C0"/>
                </a:solidFill>
                <a:highlight>
                  <a:srgbClr val="FFFF00"/>
                </a:highlight>
              </a:rPr>
              <a:t>了然</a:t>
            </a:r>
            <a:r>
              <a:rPr lang="en-US" altLang="zh-CN" b="1">
                <a:solidFill>
                  <a:srgbClr val="0070C0"/>
                </a:solidFill>
                <a:highlight>
                  <a:srgbClr val="FFFF00"/>
                </a:highlight>
              </a:rPr>
              <a:t>”</a:t>
            </a:r>
            <a:r>
              <a:rPr lang="zh-CN" altLang="zh-CN" b="1">
                <a:solidFill>
                  <a:srgbClr val="0070C0"/>
                </a:solidFill>
                <a:highlight>
                  <a:srgbClr val="FFFF00"/>
                </a:highlight>
              </a:rPr>
              <a:t>，看清楚了。结合语境</a:t>
            </a:r>
            <a:r>
              <a:rPr lang="en-US" altLang="zh-CN" b="1">
                <a:solidFill>
                  <a:srgbClr val="0070C0"/>
                </a:solidFill>
                <a:highlight>
                  <a:srgbClr val="FFFF00"/>
                </a:highlight>
              </a:rPr>
              <a:t>“</a:t>
            </a:r>
            <a:r>
              <a:rPr lang="zh-CN" altLang="zh-CN" b="1">
                <a:solidFill>
                  <a:srgbClr val="0070C0"/>
                </a:solidFill>
                <a:highlight>
                  <a:srgbClr val="FFFF00"/>
                </a:highlight>
              </a:rPr>
              <a:t>千里眼</a:t>
            </a:r>
            <a:r>
              <a:rPr lang="en-US" altLang="zh-CN" b="1">
                <a:solidFill>
                  <a:srgbClr val="0070C0"/>
                </a:solidFill>
                <a:highlight>
                  <a:srgbClr val="FFFF00"/>
                </a:highlight>
              </a:rPr>
              <a:t>”</a:t>
            </a:r>
            <a:r>
              <a:rPr lang="zh-CN" altLang="zh-CN" b="1">
                <a:solidFill>
                  <a:srgbClr val="0070C0"/>
                </a:solidFill>
                <a:highlight>
                  <a:srgbClr val="FFFF00"/>
                </a:highlight>
              </a:rPr>
              <a:t>，第二空宜用</a:t>
            </a:r>
            <a:r>
              <a:rPr lang="en-US" altLang="zh-CN" b="1">
                <a:solidFill>
                  <a:srgbClr val="0070C0"/>
                </a:solidFill>
                <a:highlight>
                  <a:srgbClr val="FFFF00"/>
                </a:highlight>
              </a:rPr>
              <a:t>“</a:t>
            </a:r>
            <a:r>
              <a:rPr lang="zh-CN" altLang="zh-CN" b="1">
                <a:solidFill>
                  <a:srgbClr val="0070C0"/>
                </a:solidFill>
                <a:highlight>
                  <a:srgbClr val="FFFF00"/>
                </a:highlight>
              </a:rPr>
              <a:t>一览无余</a:t>
            </a:r>
            <a:r>
              <a:rPr lang="en-US" altLang="zh-CN" b="1">
                <a:solidFill>
                  <a:srgbClr val="0070C0"/>
                </a:solidFill>
                <a:highlight>
                  <a:srgbClr val="FFFF00"/>
                </a:highlight>
              </a:rPr>
              <a:t>”</a:t>
            </a:r>
            <a:r>
              <a:rPr lang="zh-CN" altLang="zh-CN" b="1">
                <a:solidFill>
                  <a:srgbClr val="0070C0"/>
                </a:solidFill>
                <a:highlight>
                  <a:srgbClr val="FFFF00"/>
                </a:highlight>
              </a:rPr>
              <a:t>。</a:t>
            </a:r>
            <a:endParaRPr lang="en-US" altLang="zh-CN" b="1">
              <a:solidFill>
                <a:srgbClr val="0070C0"/>
              </a:solidFill>
              <a:highlight>
                <a:srgbClr val="FFFF00"/>
              </a:highlight>
            </a:endParaRPr>
          </a:p>
          <a:p>
            <a:pPr marL="0" indent="0">
              <a:lnSpc>
                <a:spcPct val="100000"/>
              </a:lnSpc>
              <a:spcAft>
                <a:spcPct val="0"/>
              </a:spcAft>
            </a:pPr>
            <a:r>
              <a:rPr lang="zh-CN" altLang="zh-CN" b="1">
                <a:solidFill>
                  <a:srgbClr val="FF0000"/>
                </a:solidFill>
              </a:rPr>
              <a:t>③易如反掌：</a:t>
            </a:r>
            <a:r>
              <a:rPr lang="zh-CN" altLang="zh-CN" b="1">
                <a:solidFill>
                  <a:srgbClr val="0070C0"/>
                </a:solidFill>
              </a:rPr>
              <a:t>比喻事情非常容易办，像翻一下手掌一样。</a:t>
            </a:r>
            <a:r>
              <a:rPr lang="zh-CN" altLang="zh-CN" b="1">
                <a:solidFill>
                  <a:srgbClr val="FF0000"/>
                </a:solidFill>
              </a:rPr>
              <a:t>轻而易举：</a:t>
            </a:r>
            <a:r>
              <a:rPr lang="zh-CN" altLang="zh-CN" b="1">
                <a:solidFill>
                  <a:srgbClr val="0070C0"/>
                </a:solidFill>
              </a:rPr>
              <a:t>形容事情容易做，不费力，省事。</a:t>
            </a:r>
            <a:r>
              <a:rPr lang="zh-CN" altLang="zh-CN" b="1">
                <a:solidFill>
                  <a:srgbClr val="0070C0"/>
                </a:solidFill>
                <a:highlight>
                  <a:srgbClr val="FFFF00"/>
                </a:highlight>
              </a:rPr>
              <a:t>前者突出</a:t>
            </a:r>
            <a:r>
              <a:rPr lang="en-US" altLang="zh-CN" b="1">
                <a:solidFill>
                  <a:srgbClr val="0070C0"/>
                </a:solidFill>
                <a:highlight>
                  <a:srgbClr val="FFFF00"/>
                </a:highlight>
              </a:rPr>
              <a:t>“</a:t>
            </a:r>
            <a:r>
              <a:rPr lang="zh-CN" altLang="zh-CN" b="1">
                <a:solidFill>
                  <a:srgbClr val="0070C0"/>
                </a:solidFill>
                <a:highlight>
                  <a:srgbClr val="FFFF00"/>
                </a:highlight>
              </a:rPr>
              <a:t>容易</a:t>
            </a:r>
            <a:r>
              <a:rPr lang="en-US" altLang="zh-CN" b="1">
                <a:solidFill>
                  <a:srgbClr val="0070C0"/>
                </a:solidFill>
                <a:highlight>
                  <a:srgbClr val="FFFF00"/>
                </a:highlight>
              </a:rPr>
              <a:t>”</a:t>
            </a:r>
            <a:r>
              <a:rPr lang="zh-CN" altLang="zh-CN" b="1">
                <a:solidFill>
                  <a:srgbClr val="0070C0"/>
                </a:solidFill>
                <a:highlight>
                  <a:srgbClr val="FFFF00"/>
                </a:highlight>
              </a:rPr>
              <a:t>，后者突出</a:t>
            </a:r>
            <a:r>
              <a:rPr lang="en-US" altLang="zh-CN" b="1">
                <a:solidFill>
                  <a:srgbClr val="0070C0"/>
                </a:solidFill>
                <a:highlight>
                  <a:srgbClr val="FFFF00"/>
                </a:highlight>
              </a:rPr>
              <a:t>“</a:t>
            </a:r>
            <a:r>
              <a:rPr lang="zh-CN" altLang="zh-CN" b="1">
                <a:solidFill>
                  <a:srgbClr val="0070C0"/>
                </a:solidFill>
                <a:highlight>
                  <a:srgbClr val="FFFF00"/>
                </a:highlight>
              </a:rPr>
              <a:t>轻松</a:t>
            </a:r>
            <a:r>
              <a:rPr lang="en-US" altLang="zh-CN" b="1">
                <a:solidFill>
                  <a:srgbClr val="0070C0"/>
                </a:solidFill>
                <a:highlight>
                  <a:srgbClr val="FFFF00"/>
                </a:highlight>
              </a:rPr>
              <a:t>”</a:t>
            </a:r>
            <a:r>
              <a:rPr lang="zh-CN" altLang="zh-CN" b="1">
                <a:solidFill>
                  <a:srgbClr val="0070C0"/>
                </a:solidFill>
                <a:highlight>
                  <a:srgbClr val="FFFF00"/>
                </a:highlight>
              </a:rPr>
              <a:t>。第三空用</a:t>
            </a:r>
            <a:r>
              <a:rPr lang="en-US" altLang="zh-CN" b="1">
                <a:solidFill>
                  <a:srgbClr val="0070C0"/>
                </a:solidFill>
                <a:highlight>
                  <a:srgbClr val="FFFF00"/>
                </a:highlight>
              </a:rPr>
              <a:t>“</a:t>
            </a:r>
            <a:r>
              <a:rPr lang="zh-CN" altLang="zh-CN" b="1">
                <a:solidFill>
                  <a:srgbClr val="0070C0"/>
                </a:solidFill>
                <a:highlight>
                  <a:srgbClr val="FFFF00"/>
                </a:highlight>
              </a:rPr>
              <a:t>轻而易举</a:t>
            </a:r>
            <a:r>
              <a:rPr lang="en-US" altLang="zh-CN" b="1">
                <a:solidFill>
                  <a:srgbClr val="0070C0"/>
                </a:solidFill>
                <a:highlight>
                  <a:srgbClr val="FFFF00"/>
                </a:highlight>
              </a:rPr>
              <a:t>”</a:t>
            </a:r>
            <a:r>
              <a:rPr lang="zh-CN" altLang="zh-CN" b="1">
                <a:solidFill>
                  <a:srgbClr val="0070C0"/>
                </a:solidFill>
                <a:highlight>
                  <a:srgbClr val="FFFF00"/>
                </a:highlight>
              </a:rPr>
              <a:t>更能突显深海可视采样系统的科学性和便捷性。</a:t>
            </a:r>
            <a:endParaRPr lang="en-US" altLang="zh-CN" b="1">
              <a:solidFill>
                <a:srgbClr val="0070C0"/>
              </a:solidFill>
              <a:highlight>
                <a:srgbClr val="FFFF00"/>
              </a:highlight>
            </a:endParaRPr>
          </a:p>
          <a:p>
            <a:pPr marL="0" indent="0">
              <a:lnSpc>
                <a:spcPct val="100000"/>
              </a:lnSpc>
              <a:spcAft>
                <a:spcPct val="0"/>
              </a:spcAft>
            </a:pPr>
            <a:r>
              <a:rPr lang="zh-CN" altLang="zh-CN" b="1">
                <a:solidFill>
                  <a:srgbClr val="FF0000"/>
                </a:solidFill>
              </a:rPr>
              <a:t>④东山再起：</a:t>
            </a:r>
            <a:r>
              <a:rPr lang="zh-CN" altLang="zh-CN" b="1">
                <a:solidFill>
                  <a:srgbClr val="0070C0"/>
                </a:solidFill>
              </a:rPr>
              <a:t>指退隐后再度出任要职，也比喻失势后重新恢复地位。</a:t>
            </a:r>
            <a:r>
              <a:rPr lang="zh-CN" altLang="zh-CN" b="1">
                <a:solidFill>
                  <a:srgbClr val="FF0000"/>
                </a:solidFill>
              </a:rPr>
              <a:t>再接再厉：</a:t>
            </a:r>
            <a:r>
              <a:rPr lang="zh-CN" altLang="zh-CN" b="1">
                <a:solidFill>
                  <a:srgbClr val="0070C0"/>
                </a:solidFill>
              </a:rPr>
              <a:t>指雄鸡相斗，每次交锋以前先磨磨嘴，比喻继续努力，再加一把劲。</a:t>
            </a:r>
            <a:r>
              <a:rPr lang="en-US" altLang="zh-CN" b="1">
                <a:solidFill>
                  <a:srgbClr val="0070C0"/>
                </a:solidFill>
                <a:highlight>
                  <a:srgbClr val="FFFF00"/>
                </a:highlight>
              </a:rPr>
              <a:t>“</a:t>
            </a:r>
            <a:r>
              <a:rPr lang="zh-CN" altLang="zh-CN" b="1">
                <a:solidFill>
                  <a:srgbClr val="0070C0"/>
                </a:solidFill>
                <a:highlight>
                  <a:srgbClr val="FFFF00"/>
                </a:highlight>
              </a:rPr>
              <a:t>东山再起</a:t>
            </a:r>
            <a:r>
              <a:rPr lang="en-US" altLang="zh-CN" b="1">
                <a:solidFill>
                  <a:srgbClr val="0070C0"/>
                </a:solidFill>
                <a:highlight>
                  <a:srgbClr val="FFFF00"/>
                </a:highlight>
              </a:rPr>
              <a:t>”</a:t>
            </a:r>
            <a:r>
              <a:rPr lang="zh-CN" altLang="zh-CN" b="1">
                <a:solidFill>
                  <a:srgbClr val="0070C0"/>
                </a:solidFill>
                <a:highlight>
                  <a:srgbClr val="FFFF00"/>
                </a:highlight>
              </a:rPr>
              <a:t>不合语境。第四空宜用</a:t>
            </a:r>
            <a:r>
              <a:rPr lang="en-US" altLang="zh-CN" b="1">
                <a:solidFill>
                  <a:srgbClr val="0070C0"/>
                </a:solidFill>
                <a:highlight>
                  <a:srgbClr val="FFFF00"/>
                </a:highlight>
              </a:rPr>
              <a:t>“</a:t>
            </a:r>
            <a:r>
              <a:rPr lang="zh-CN" altLang="zh-CN" b="1">
                <a:solidFill>
                  <a:srgbClr val="0070C0"/>
                </a:solidFill>
                <a:highlight>
                  <a:srgbClr val="FFFF00"/>
                </a:highlight>
              </a:rPr>
              <a:t>再接再厉</a:t>
            </a:r>
            <a:r>
              <a:rPr lang="en-US" altLang="zh-CN" b="1">
                <a:solidFill>
                  <a:srgbClr val="0070C0"/>
                </a:solidFill>
                <a:highlight>
                  <a:srgbClr val="FFFF00"/>
                </a:highlight>
              </a:rPr>
              <a:t>”</a:t>
            </a:r>
            <a:r>
              <a:rPr lang="zh-CN" altLang="zh-CN" b="1">
                <a:solidFill>
                  <a:srgbClr val="0070C0"/>
                </a:solidFill>
                <a:highlight>
                  <a:srgbClr val="FFFF00"/>
                </a:highlight>
              </a:rPr>
              <a:t>。</a:t>
            </a:r>
            <a:endParaRPr lang="zh-CN" altLang="zh-CN">
              <a:solidFill>
                <a:srgbClr val="0070C0"/>
              </a:solidFill>
              <a:highlight>
                <a:srgbClr val="FFFF00"/>
              </a:highlight>
            </a:endParaRPr>
          </a:p>
          <a:p>
            <a:pPr marL="0" indent="0">
              <a:lnSpc>
                <a:spcPct val="100000"/>
              </a:lnSpc>
              <a:spcAft>
                <a:spcPct val="0"/>
              </a:spcAft>
            </a:pPr>
            <a:endParaRPr lang="zh-CN" altLang="zh-CN">
              <a:solidFill>
                <a:srgbClr val="0070C0"/>
              </a:solidFill>
            </a:endParaRPr>
          </a:p>
          <a:p>
            <a:pPr marL="0" indent="0">
              <a:lnSpc>
                <a:spcPct val="100000"/>
              </a:lnSpc>
              <a:spcAft>
                <a:spcPct val="0"/>
              </a:spcAft>
            </a:pPr>
            <a:endParaRPr lang="zh-CN" altLang="zh-CN">
              <a:solidFill>
                <a:schemeClr val="tx1"/>
              </a:solidFill>
            </a:endParaRPr>
          </a:p>
          <a:p>
            <a:pPr marL="0" indent="0">
              <a:lnSpc>
                <a:spcPct val="100000"/>
              </a:lnSpc>
              <a:spcAft>
                <a:spcPct val="0"/>
              </a:spcAft>
            </a:pPr>
            <a:endParaRPr lang="zh-CN" altLang="zh-CN">
              <a:solidFill>
                <a:schemeClr val="tx1"/>
              </a:solidFill>
            </a:endParaRPr>
          </a:p>
          <a:p>
            <a:pPr>
              <a:lnSpc>
                <a:spcPct val="100000"/>
              </a:lnSpc>
              <a:spcAft>
                <a:spcPct val="0"/>
              </a:spcAft>
            </a:pPr>
            <a:endParaRPr lang="zh-CN" altLang="en-US" b="1">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7" end="7"/>
                                            </p:txEl>
                                          </p:spTgt>
                                        </p:tgtEl>
                                        <p:attrNameLst>
                                          <p:attrName>style.visibility</p:attrName>
                                        </p:attrNameLst>
                                      </p:cBhvr>
                                      <p:to>
                                        <p:strVal val="visible"/>
                                      </p:to>
                                    </p:set>
                                    <p:anim calcmode="lin" valueType="num">
                                      <p:cBhvr additive="base">
                                        <p:cTn id="7"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8" end="8"/>
                                            </p:txEl>
                                          </p:spTgt>
                                        </p:tgtEl>
                                        <p:attrNameLst>
                                          <p:attrName>style.visibility</p:attrName>
                                        </p:attrNameLst>
                                      </p:cBhvr>
                                      <p:to>
                                        <p:strVal val="visible"/>
                                      </p:to>
                                    </p:set>
                                    <p:anim calcmode="lin" valueType="num">
                                      <p:cBhvr additive="base">
                                        <p:cTn id="13"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9" end="9"/>
                                            </p:txEl>
                                          </p:spTgt>
                                        </p:tgtEl>
                                        <p:attrNameLst>
                                          <p:attrName>style.visibility</p:attrName>
                                        </p:attrNameLst>
                                      </p:cBhvr>
                                      <p:to>
                                        <p:strVal val="visible"/>
                                      </p:to>
                                    </p:set>
                                    <p:anim calcmode="lin" valueType="num">
                                      <p:cBhvr additive="base">
                                        <p:cTn id="19"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10" end="10"/>
                                            </p:txEl>
                                          </p:spTgt>
                                        </p:tgtEl>
                                        <p:attrNameLst>
                                          <p:attrName>style.visibility</p:attrName>
                                        </p:attrNameLst>
                                      </p:cBhvr>
                                      <p:to>
                                        <p:strVal val="visible"/>
                                      </p:to>
                                    </p:set>
                                    <p:anim calcmode="lin" valueType="num">
                                      <p:cBhvr additive="base">
                                        <p:cTn id="25"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6924973"/>
          </a:xfrm>
          <a:noFill/>
        </p:spPr>
        <p:txBody>
          <a:bodyPr wrap="square">
            <a:spAutoFit/>
          </a:bodyPr>
          <a:lstStyle/>
          <a:p>
            <a:pPr>
              <a:lnSpc>
                <a:spcPct val="100000"/>
              </a:lnSpc>
              <a:spcAft>
                <a:spcPct val="0"/>
              </a:spcAft>
            </a:pPr>
            <a:r>
              <a:rPr lang="en-US" altLang="zh-CN" sz="1800" b="1" kern="100">
                <a:solidFill>
                  <a:schemeClr val="tx1"/>
                </a:solidFill>
                <a:effectLst/>
                <a:latin typeface="宋体" panose="02010600030101010101" pitchFamily="2" charset="-122"/>
                <a:ea typeface="宋体" panose="02010600030101010101" pitchFamily="2" charset="-122"/>
                <a:cs typeface="Courier New" panose="02070309020205020404" pitchFamily="49" charset="0"/>
              </a:rPr>
              <a:t>3</a:t>
            </a:r>
            <a:r>
              <a:rPr lang="en-US" altLang="zh-CN" sz="1800" b="1" kern="100">
                <a:solidFill>
                  <a:schemeClr val="tx1"/>
                </a:solidFill>
                <a:effectLst/>
                <a:latin typeface="Times New Roman" panose="02020603050405020304" pitchFamily="18" charset="0"/>
                <a:ea typeface="宋体" panose="02010600030101010101" pitchFamily="2" charset="-122"/>
              </a:rPr>
              <a:t>.</a:t>
            </a:r>
            <a:r>
              <a:rPr lang="zh-CN" altLang="zh-CN" sz="1800" b="1" kern="100">
                <a:solidFill>
                  <a:schemeClr val="tx1"/>
                </a:solidFill>
                <a:effectLst/>
                <a:latin typeface="Times New Roman" panose="02020603050405020304" pitchFamily="18" charset="0"/>
                <a:ea typeface="宋体" panose="02010600030101010101" pitchFamily="2" charset="-122"/>
              </a:rPr>
              <a:t>（</a:t>
            </a:r>
            <a:r>
              <a:rPr lang="en-US" altLang="zh-CN" sz="1800" b="1" kern="100">
                <a:solidFill>
                  <a:schemeClr val="tx1"/>
                </a:solidFill>
                <a:effectLst/>
                <a:latin typeface="宋体" panose="02010600030101010101" pitchFamily="2" charset="-122"/>
                <a:ea typeface="宋体" panose="02010600030101010101" pitchFamily="2" charset="-122"/>
                <a:cs typeface="Courier New" panose="02070309020205020404" pitchFamily="49" charset="0"/>
              </a:rPr>
              <a:t>2018</a:t>
            </a:r>
            <a:r>
              <a:rPr lang="zh-CN" altLang="zh-CN" sz="1800" b="1" kern="100">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•新课标Ⅱ卷•</a:t>
            </a:r>
            <a:r>
              <a:rPr lang="en-US" altLang="zh-CN" sz="1800" b="1" kern="100">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T17</a:t>
            </a:r>
            <a:r>
              <a:rPr lang="zh-CN" altLang="zh-CN" sz="1800" b="1" kern="100">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lang="zh-CN" altLang="zh-CN" sz="1800" b="1" kern="100">
                <a:solidFill>
                  <a:schemeClr val="tx1"/>
                </a:solidFill>
                <a:effectLst/>
                <a:latin typeface="Times New Roman" panose="02020603050405020304" pitchFamily="18" charset="0"/>
                <a:ea typeface="宋体" panose="02010600030101010101" pitchFamily="2" charset="-122"/>
              </a:rPr>
              <a:t>阅读下面的文字，完成后面题目。</a:t>
            </a:r>
            <a:endParaRPr lang="zh-CN" altLang="zh-CN" sz="1800" b="1" kern="100">
              <a:solidFill>
                <a:schemeClr val="tx1"/>
              </a:solidFill>
              <a:effectLst/>
              <a:latin typeface="Times New Roman" panose="02020603050405020304" pitchFamily="18" charset="0"/>
              <a:ea typeface="宋体" panose="02010600030101010101" pitchFamily="2" charset="-122"/>
            </a:endParaRPr>
          </a:p>
          <a:p>
            <a:pPr indent="266700">
              <a:lnSpc>
                <a:spcPct val="100000"/>
              </a:lnSpc>
              <a:spcAft>
                <a:spcPct val="0"/>
              </a:spcAft>
            </a:pPr>
            <a:r>
              <a:rPr lang="zh-CN" altLang="zh-CN" sz="1800" b="1" kern="100">
                <a:solidFill>
                  <a:schemeClr val="tx1"/>
                </a:solidFill>
                <a:effectLst/>
                <a:latin typeface="Times New Roman" panose="02020603050405020304" pitchFamily="18" charset="0"/>
                <a:ea typeface="宋体" panose="02010600030101010101" pitchFamily="2" charset="-122"/>
              </a:rPr>
              <a:t>戏曲既需要传承也需要创新，这是业内的基本共识。然而，近年来由于一些创新尝试未收到理想效果，有人就将创新和继承对立起来，认为戏曲不必创新。尤其是昆曲等戏曲艺术进入世界非物质文化遗产名录之后，创新在某些人那里几乎成了贬义词。（</a:t>
            </a:r>
            <a:r>
              <a:rPr lang="en-US" altLang="zh-CN" sz="1800" b="1"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）。随着时代的发展变化，戏曲艺术不断被赋予新的内涵。如果一直固守原有形态，只强调复制和模仿，戏曲恐怕早在数百年前就</a:t>
            </a:r>
            <a:r>
              <a:rPr lang="en-US" altLang="zh-CN" sz="1800" b="1" u="sng"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了。突破前人、大胆创新，这是各个时代取得伟大成就的艺术家的共性。诚如某戏剧评论家所言，没有一位</a:t>
            </a:r>
            <a:r>
              <a:rPr lang="en-US" altLang="zh-CN" sz="1800" b="1" u="sng"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的京剧名伶是靠模仿或重复而成就自己的。京剧大师梅兰芳，以坚定的信念和博大的胸怀为京剧改革作出巨大贡献。他眼界开阔，</a:t>
            </a:r>
            <a:r>
              <a:rPr lang="en-US" altLang="zh-CN" sz="1800" b="1" u="sng"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，除唱腔、表演技巧之外，还从化妆、灯光、服装、舞蹈、剧目创作等多个方面进行了大量的探索，可谓</a:t>
            </a:r>
            <a:r>
              <a:rPr lang="en-US" altLang="zh-CN" sz="1800" b="1" kern="100">
                <a:solidFill>
                  <a:schemeClr val="tx1"/>
                </a:solidFill>
                <a:effectLst/>
                <a:latin typeface="Times New Roman" panose="02020603050405020304" pitchFamily="18" charset="0"/>
                <a:ea typeface="宋体" panose="02010600030101010101" pitchFamily="2" charset="-122"/>
              </a:rPr>
              <a:t>“</a:t>
            </a:r>
            <a:r>
              <a:rPr lang="zh-CN" altLang="zh-CN" sz="1800" b="1" kern="100">
                <a:solidFill>
                  <a:schemeClr val="tx1"/>
                </a:solidFill>
                <a:effectLst/>
                <a:latin typeface="Times New Roman" panose="02020603050405020304" pitchFamily="18" charset="0"/>
                <a:ea typeface="宋体" panose="02010600030101010101" pitchFamily="2" charset="-122"/>
              </a:rPr>
              <a:t>剧剧有创新，剧剧有新腔</a:t>
            </a:r>
            <a:r>
              <a:rPr lang="en-US" altLang="zh-CN" sz="1800" b="1" kern="100">
                <a:solidFill>
                  <a:schemeClr val="tx1"/>
                </a:solidFill>
                <a:effectLst/>
                <a:latin typeface="Times New Roman" panose="02020603050405020304" pitchFamily="18" charset="0"/>
                <a:ea typeface="宋体" panose="02010600030101010101" pitchFamily="2" charset="-122"/>
              </a:rPr>
              <a:t>”</a:t>
            </a:r>
            <a:r>
              <a:rPr lang="zh-CN" altLang="zh-CN" sz="1800" b="1" kern="100">
                <a:solidFill>
                  <a:schemeClr val="tx1"/>
                </a:solidFill>
                <a:effectLst/>
                <a:latin typeface="Times New Roman" panose="02020603050405020304" pitchFamily="18" charset="0"/>
                <a:ea typeface="宋体" panose="02010600030101010101" pitchFamily="2" charset="-122"/>
              </a:rPr>
              <a:t>。尚小云、荀慧生、于连泉等人，也是因为具有超越前人的理想和切实的努力，不满足于停留在雷池之内</a:t>
            </a:r>
            <a:r>
              <a:rPr lang="en-US" altLang="zh-CN" sz="1800" b="1" u="sng"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，才能够在强大的保守情绪的笼罩下突破藩篱，从而成为新流派的创始人。当然，戏曲的创新必须以传承为基础，是传承中的创新，</a:t>
            </a:r>
            <a:r>
              <a:rPr lang="zh-CN" altLang="zh-CN" sz="1800" b="1" u="sng" kern="100">
                <a:solidFill>
                  <a:schemeClr val="tx1"/>
                </a:solidFill>
                <a:effectLst/>
                <a:latin typeface="Times New Roman" panose="02020603050405020304" pitchFamily="18" charset="0"/>
                <a:ea typeface="宋体" panose="02010600030101010101" pitchFamily="2" charset="-122"/>
              </a:rPr>
              <a:t>而不是眼花缭乱甚至任性妄为的创新，才能探索出一条能够被大多数观众接受的创新之路来。</a:t>
            </a:r>
            <a:endParaRPr lang="zh-CN" altLang="zh-CN" sz="1800" b="1" kern="100">
              <a:solidFill>
                <a:schemeClr val="tx1"/>
              </a:solidFill>
              <a:effectLst/>
              <a:latin typeface="Times New Roman" panose="02020603050405020304" pitchFamily="18" charset="0"/>
              <a:ea typeface="宋体" panose="02010600030101010101" pitchFamily="2" charset="-122"/>
            </a:endParaRPr>
          </a:p>
          <a:p>
            <a:pPr>
              <a:lnSpc>
                <a:spcPct val="100000"/>
              </a:lnSpc>
              <a:spcAft>
                <a:spcPct val="0"/>
              </a:spcAft>
            </a:pPr>
            <a:r>
              <a:rPr lang="zh-CN" altLang="zh-CN" sz="1800" b="1" kern="100">
                <a:solidFill>
                  <a:schemeClr val="tx1"/>
                </a:solidFill>
                <a:effectLst/>
                <a:latin typeface="Times New Roman" panose="02020603050405020304" pitchFamily="18" charset="0"/>
                <a:ea typeface="宋体" panose="02010600030101010101" pitchFamily="2" charset="-122"/>
              </a:rPr>
              <a:t>依次填入文中横线上的成语，全都恰当的一项是（</a:t>
            </a:r>
            <a:r>
              <a:rPr lang="en-US" altLang="zh-CN" sz="1800" b="1" kern="100">
                <a:solidFill>
                  <a:schemeClr val="tx1"/>
                </a:solidFill>
                <a:effectLst/>
                <a:latin typeface="Times New Roman" panose="02020603050405020304" pitchFamily="18" charset="0"/>
                <a:ea typeface="宋体" panose="02010600030101010101" pitchFamily="2" charset="-122"/>
              </a:rPr>
              <a:t>3</a:t>
            </a:r>
            <a:r>
              <a:rPr lang="zh-CN" altLang="zh-CN" sz="1800" b="1" kern="100">
                <a:solidFill>
                  <a:schemeClr val="tx1"/>
                </a:solidFill>
                <a:effectLst/>
                <a:latin typeface="Times New Roman" panose="02020603050405020304" pitchFamily="18" charset="0"/>
                <a:ea typeface="宋体" panose="02010600030101010101" pitchFamily="2" charset="-122"/>
              </a:rPr>
              <a:t>分）</a:t>
            </a:r>
            <a:endParaRPr lang="zh-CN" altLang="zh-CN" sz="1800" b="1" kern="100">
              <a:solidFill>
                <a:schemeClr val="tx1"/>
              </a:solidFill>
              <a:effectLst/>
              <a:latin typeface="Times New Roman" panose="02020603050405020304" pitchFamily="18" charset="0"/>
              <a:ea typeface="宋体" panose="02010600030101010101" pitchFamily="2" charset="-122"/>
            </a:endParaRPr>
          </a:p>
          <a:p>
            <a:pPr marL="266700" indent="-266700">
              <a:lnSpc>
                <a:spcPct val="100000"/>
              </a:lnSpc>
              <a:spcAft>
                <a:spcPct val="0"/>
              </a:spcAft>
            </a:pPr>
            <a:r>
              <a:rPr lang="en-US" altLang="zh-CN" sz="1800" b="1" kern="100">
                <a:solidFill>
                  <a:schemeClr val="tx1"/>
                </a:solidFill>
                <a:effectLst/>
                <a:latin typeface="Times New Roman" panose="02020603050405020304" pitchFamily="18" charset="0"/>
                <a:ea typeface="宋体" panose="02010600030101010101" pitchFamily="2" charset="-122"/>
              </a:rPr>
              <a:t>A</a:t>
            </a:r>
            <a:r>
              <a:rPr lang="zh-CN" altLang="zh-CN" sz="1800" b="1" kern="100">
                <a:solidFill>
                  <a:schemeClr val="tx1"/>
                </a:solidFill>
                <a:effectLst/>
                <a:latin typeface="Times New Roman" panose="02020603050405020304" pitchFamily="18" charset="0"/>
                <a:ea typeface="宋体" panose="02010600030101010101" pitchFamily="2" charset="-122"/>
              </a:rPr>
              <a:t>．寿终正寝</a:t>
            </a:r>
            <a:r>
              <a:rPr lang="en-US" altLang="zh-CN" sz="1800" b="1"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名噪一时</a:t>
            </a:r>
            <a:r>
              <a:rPr lang="en-US" altLang="zh-CN" sz="1800" b="1"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兼容并蓄</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照猫画虎</a:t>
            </a:r>
            <a:r>
              <a:rPr lang="en-US" altLang="zh-CN" sz="1800" b="1" kern="100">
                <a:solidFill>
                  <a:schemeClr val="tx1"/>
                </a:solidFill>
                <a:effectLst/>
                <a:latin typeface="Times New Roman" panose="02020603050405020304" pitchFamily="18" charset="0"/>
                <a:ea typeface="宋体" panose="02010600030101010101" pitchFamily="2" charset="-122"/>
              </a:rPr>
              <a:t>B</a:t>
            </a:r>
            <a:r>
              <a:rPr lang="zh-CN" altLang="zh-CN" sz="1800" b="1" kern="100">
                <a:solidFill>
                  <a:schemeClr val="tx1"/>
                </a:solidFill>
                <a:effectLst/>
                <a:latin typeface="Times New Roman" panose="02020603050405020304" pitchFamily="18" charset="0"/>
                <a:ea typeface="宋体" panose="02010600030101010101" pitchFamily="2" charset="-122"/>
              </a:rPr>
              <a:t>．无疾而终</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名垂青史</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兼容并蓄</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按图索骥</a:t>
            </a:r>
            <a:endParaRPr lang="zh-CN" altLang="zh-CN" sz="1800" b="1" kern="100">
              <a:solidFill>
                <a:schemeClr val="tx1"/>
              </a:solidFill>
              <a:effectLst/>
              <a:latin typeface="Times New Roman" panose="02020603050405020304" pitchFamily="18" charset="0"/>
              <a:ea typeface="宋体" panose="02010600030101010101" pitchFamily="2" charset="-122"/>
            </a:endParaRPr>
          </a:p>
          <a:p>
            <a:pPr marL="266700" indent="-266700">
              <a:lnSpc>
                <a:spcPct val="100000"/>
              </a:lnSpc>
              <a:spcAft>
                <a:spcPct val="0"/>
              </a:spcAft>
            </a:pPr>
            <a:r>
              <a:rPr lang="en-US" altLang="zh-CN" sz="1800" b="1" kern="100">
                <a:solidFill>
                  <a:schemeClr val="tx1"/>
                </a:solidFill>
                <a:effectLst/>
                <a:latin typeface="Times New Roman" panose="02020603050405020304" pitchFamily="18" charset="0"/>
                <a:ea typeface="宋体" panose="02010600030101010101" pitchFamily="2" charset="-122"/>
              </a:rPr>
              <a:t>C</a:t>
            </a:r>
            <a:r>
              <a:rPr lang="zh-CN" altLang="zh-CN" sz="1800" b="1" kern="100">
                <a:solidFill>
                  <a:schemeClr val="tx1"/>
                </a:solidFill>
                <a:effectLst/>
                <a:latin typeface="Times New Roman" panose="02020603050405020304" pitchFamily="18" charset="0"/>
                <a:ea typeface="宋体" panose="02010600030101010101" pitchFamily="2" charset="-122"/>
              </a:rPr>
              <a:t>．寿终正寝</a:t>
            </a:r>
            <a:r>
              <a:rPr lang="en-US" altLang="zh-CN" sz="1800" b="1" kern="100">
                <a:solidFill>
                  <a:schemeClr val="tx1"/>
                </a:solidFill>
                <a:effectLst/>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名垂青史</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博采众长</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照猫画虎</a:t>
            </a:r>
            <a:r>
              <a:rPr lang="en-US" altLang="zh-CN" sz="1800" b="1" kern="100">
                <a:solidFill>
                  <a:schemeClr val="tx1"/>
                </a:solidFill>
                <a:effectLst/>
                <a:latin typeface="Times New Roman" panose="02020603050405020304" pitchFamily="18" charset="0"/>
                <a:ea typeface="宋体" panose="02010600030101010101" pitchFamily="2" charset="-122"/>
              </a:rPr>
              <a:t>D</a:t>
            </a:r>
            <a:r>
              <a:rPr lang="zh-CN" altLang="zh-CN" sz="1800" b="1" kern="100">
                <a:solidFill>
                  <a:schemeClr val="tx1"/>
                </a:solidFill>
                <a:effectLst/>
                <a:latin typeface="Times New Roman" panose="02020603050405020304" pitchFamily="18" charset="0"/>
                <a:ea typeface="宋体" panose="02010600030101010101" pitchFamily="2" charset="-122"/>
              </a:rPr>
              <a:t>．无疾而终</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名噪一时</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博采众长</a:t>
            </a:r>
            <a:r>
              <a:rPr lang="en-US" altLang="zh-CN" sz="1800" b="1" kern="100">
                <a:solidFill>
                  <a:schemeClr val="tx1"/>
                </a:solidFill>
                <a:latin typeface="Times New Roman" panose="02020603050405020304" pitchFamily="18" charset="0"/>
                <a:ea typeface="宋体" panose="02010600030101010101" pitchFamily="2" charset="-122"/>
              </a:rPr>
              <a:t> </a:t>
            </a:r>
            <a:r>
              <a:rPr lang="zh-CN" altLang="zh-CN" sz="1800" b="1" kern="100">
                <a:solidFill>
                  <a:schemeClr val="tx1"/>
                </a:solidFill>
                <a:effectLst/>
                <a:latin typeface="Times New Roman" panose="02020603050405020304" pitchFamily="18" charset="0"/>
                <a:ea typeface="宋体" panose="02010600030101010101" pitchFamily="2" charset="-122"/>
              </a:rPr>
              <a:t>按图索骥</a:t>
            </a:r>
            <a:endParaRPr lang="zh-CN" altLang="zh-CN" sz="1800" b="1" kern="100">
              <a:solidFill>
                <a:schemeClr val="tx1"/>
              </a:solidFill>
              <a:effectLst/>
              <a:latin typeface="Times New Roman" panose="02020603050405020304" pitchFamily="18" charset="0"/>
              <a:ea typeface="宋体" panose="02010600030101010101" pitchFamily="2" charset="-122"/>
            </a:endParaRPr>
          </a:p>
          <a:p>
            <a:pPr>
              <a:lnSpc>
                <a:spcPct val="100000"/>
              </a:lnSpc>
              <a:spcAft>
                <a:spcPct val="0"/>
              </a:spcAft>
            </a:pP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【答案】</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C</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【解析】</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寿终正寝</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是自然而然的不受影响的，最后灭亡；</a:t>
            </a:r>
            <a:endParaRPr lang="en-US"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无疾而终</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比喻事物未受外力干扰就自行消灭。</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语段指戏曲应该在复制和模仿过程中不知不觉就结束了，故选</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寿终正寝</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endPar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名垂青史</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是长时间的影响</a:t>
            </a:r>
            <a:r>
              <a:rPr lang="zh-CN" altLang="en-US"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a:t>
            </a:r>
            <a:endParaRPr lang="en-US"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名噪一时</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是某个时期名声大。</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语段指历史上一直有影响的艺术大家，故选</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名垂青史</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endPar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兼容并蓄</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是把不同内容、不同性质的东西保存起来，</a:t>
            </a:r>
            <a:endParaRPr lang="en-US"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博采众长</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是去采纳，</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在文段中通过</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胸怀</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眼界开阔</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探索</a:t>
            </a:r>
            <a:r>
              <a:rPr lang="en-US"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，艺术大家的选择是采纳各个大家的优秀品质。</a:t>
            </a:r>
            <a:r>
              <a:rPr lang="en-US"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按图索骥</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是守成规</a:t>
            </a:r>
            <a:r>
              <a:rPr lang="zh-CN" altLang="en-US"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a:t>
            </a:r>
            <a:endParaRPr lang="en-US"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endParaRPr>
          </a:p>
          <a:p>
            <a:pPr>
              <a:lnSpc>
                <a:spcPct val="100000"/>
              </a:lnSpc>
              <a:spcAft>
                <a:spcPct val="0"/>
              </a:spcAft>
            </a:pP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照猫画虎</a:t>
            </a:r>
            <a:r>
              <a:rPr lang="en-US" altLang="zh-CN" sz="1800" b="1" kern="100">
                <a:solidFill>
                  <a:srgbClr val="FF0000"/>
                </a:solidFill>
                <a:effectLst/>
                <a:latin typeface="Times New Roman" panose="02020603050405020304" pitchFamily="18" charset="0"/>
                <a:ea typeface="宋体" panose="02010600030101010101" pitchFamily="2" charset="-122"/>
                <a:cs typeface="宋体" panose="02010600030101010101" pitchFamily="2" charset="-122"/>
              </a:rPr>
              <a:t>”</a:t>
            </a:r>
            <a:r>
              <a:rPr lang="zh-CN" altLang="zh-CN" sz="1800" b="1" kern="100">
                <a:solidFill>
                  <a:srgbClr val="0070C0"/>
                </a:solidFill>
                <a:effectLst/>
                <a:latin typeface="Times New Roman" panose="02020603050405020304" pitchFamily="18" charset="0"/>
                <a:ea typeface="宋体" panose="02010600030101010101" pitchFamily="2" charset="-122"/>
                <a:cs typeface="宋体" panose="02010600030101010101" pitchFamily="2" charset="-122"/>
              </a:rPr>
              <a:t>是一味模仿，</a:t>
            </a:r>
            <a:r>
              <a:rPr lang="zh-CN" altLang="zh-CN" sz="1800" b="1" kern="100">
                <a:solidFill>
                  <a:srgbClr val="0070C0"/>
                </a:solidFill>
                <a:effectLst/>
                <a:highlight>
                  <a:srgbClr val="FFFF00"/>
                </a:highlight>
                <a:latin typeface="Times New Roman" panose="02020603050405020304" pitchFamily="18" charset="0"/>
                <a:ea typeface="宋体" panose="02010600030101010101" pitchFamily="2" charset="-122"/>
                <a:cs typeface="宋体" panose="02010600030101010101" pitchFamily="2" charset="-122"/>
              </a:rPr>
              <a:t>通过全文角度来看，是跳出模仿，不满足于模仿。</a:t>
            </a:r>
            <a:endParaRPr lang="zh-CN" altLang="en-US" b="1">
              <a:solidFill>
                <a:srgbClr val="0070C0"/>
              </a:solidFill>
              <a:highlight>
                <a:srgbClr val="FFFF00"/>
              </a:highlight>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5" end="5"/>
                                            </p:txEl>
                                          </p:spTgt>
                                        </p:tgtEl>
                                        <p:attrNameLst>
                                          <p:attrName>style.visibility</p:attrName>
                                        </p:attrNameLst>
                                      </p:cBhvr>
                                      <p:to>
                                        <p:strVal val="visible"/>
                                      </p:to>
                                    </p:set>
                                    <p:anim calcmode="lin" valueType="num">
                                      <p:cBhvr additive="base">
                                        <p:cTn id="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6" end="6"/>
                                            </p:txEl>
                                          </p:spTgt>
                                        </p:tgtEl>
                                        <p:attrNameLst>
                                          <p:attrName>style.visibility</p:attrName>
                                        </p:attrNameLst>
                                      </p:cBhvr>
                                      <p:to>
                                        <p:strVal val="visible"/>
                                      </p:to>
                                    </p:set>
                                    <p:anim calcmode="lin" valueType="num">
                                      <p:cBhvr additive="base">
                                        <p:cTn id="1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7" end="7"/>
                                            </p:txEl>
                                          </p:spTgt>
                                        </p:tgtEl>
                                        <p:attrNameLst>
                                          <p:attrName>style.visibility</p:attrName>
                                        </p:attrNameLst>
                                      </p:cBhvr>
                                      <p:to>
                                        <p:strVal val="visible"/>
                                      </p:to>
                                    </p:set>
                                    <p:anim calcmode="lin" valueType="num">
                                      <p:cBhvr additive="base">
                                        <p:cTn id="19"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8" end="8"/>
                                            </p:txEl>
                                          </p:spTgt>
                                        </p:tgtEl>
                                        <p:attrNameLst>
                                          <p:attrName>style.visibility</p:attrName>
                                        </p:attrNameLst>
                                      </p:cBhvr>
                                      <p:to>
                                        <p:strVal val="visible"/>
                                      </p:to>
                                    </p:set>
                                    <p:anim calcmode="lin" valueType="num">
                                      <p:cBhvr additive="base">
                                        <p:cTn id="25"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9" end="9"/>
                                            </p:txEl>
                                          </p:spTgt>
                                        </p:tgtEl>
                                        <p:attrNameLst>
                                          <p:attrName>style.visibility</p:attrName>
                                        </p:attrNameLst>
                                      </p:cBhvr>
                                      <p:to>
                                        <p:strVal val="visible"/>
                                      </p:to>
                                    </p:set>
                                    <p:anim calcmode="lin" valueType="num">
                                      <p:cBhvr additive="base">
                                        <p:cTn id="31"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10" end="10"/>
                                            </p:txEl>
                                          </p:spTgt>
                                        </p:tgtEl>
                                        <p:attrNameLst>
                                          <p:attrName>style.visibility</p:attrName>
                                        </p:attrNameLst>
                                      </p:cBhvr>
                                      <p:to>
                                        <p:strVal val="visible"/>
                                      </p:to>
                                    </p:set>
                                    <p:anim calcmode="lin" valueType="num">
                                      <p:cBhvr additive="base">
                                        <p:cTn id="37"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7890">
                                            <p:txEl>
                                              <p:pRg st="11" end="11"/>
                                            </p:txEl>
                                          </p:spTgt>
                                        </p:tgtEl>
                                        <p:attrNameLst>
                                          <p:attrName>style.visibility</p:attrName>
                                        </p:attrNameLst>
                                      </p:cBhvr>
                                      <p:to>
                                        <p:strVal val="visible"/>
                                      </p:to>
                                    </p:set>
                                    <p:anim calcmode="lin" valueType="num">
                                      <p:cBhvr additive="base">
                                        <p:cTn id="43" dur="5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78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Text Box 3" title=""/>
          <p:cNvSpPr txBox="1">
            <a:spLocks noChangeArrowheads="1"/>
          </p:cNvSpPr>
          <p:nvPr/>
        </p:nvSpPr>
        <p:spPr bwMode="auto">
          <a:xfrm>
            <a:off x="1" y="0"/>
            <a:ext cx="12106274" cy="5169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spcBef>
                <a:spcPct val="20000"/>
              </a:spcBef>
              <a:buClr>
                <a:schemeClr val="hlink"/>
              </a:buClr>
              <a:buSzPct val="75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5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gn="ctr">
              <a:lnSpc>
                <a:spcPct val="150000"/>
              </a:lnSpc>
              <a:spcBef>
                <a:spcPct val="0"/>
              </a:spcBef>
              <a:buClrTx/>
              <a:buSzTx/>
              <a:buNone/>
            </a:pPr>
            <a:r>
              <a:rPr lang="en-US" altLang="zh-CN" sz="6600" b="1">
                <a:solidFill>
                  <a:srgbClr val="003300"/>
                </a:solidFill>
                <a:latin typeface="Tahoma" panose="020b0604030504040204" pitchFamily="34" charset="0"/>
              </a:rPr>
              <a:t>   </a:t>
            </a:r>
            <a:r>
              <a:rPr lang="en-US" altLang="zh-CN" sz="6600" b="1">
                <a:solidFill>
                  <a:srgbClr val="FF0000"/>
                </a:solidFill>
                <a:latin typeface="Tahoma" panose="020b0604030504040204" pitchFamily="34" charset="0"/>
                <a:ea typeface="华文楷体" panose="02010600040101010101" pitchFamily="2" charset="-122"/>
                <a:sym typeface="+mn-ea"/>
              </a:rPr>
              <a:t>2024</a:t>
            </a:r>
            <a:r>
              <a:rPr lang="zh-CN" altLang="en-US" sz="6600" b="1">
                <a:solidFill>
                  <a:srgbClr val="FF0000"/>
                </a:solidFill>
                <a:latin typeface="Tahoma" panose="020b0604030504040204" pitchFamily="34" charset="0"/>
                <a:ea typeface="华文楷体" panose="02010600040101010101" pitchFamily="2" charset="-122"/>
                <a:sym typeface="+mn-ea"/>
              </a:rPr>
              <a:t>届高考</a:t>
            </a:r>
            <a:r>
              <a:rPr lang="zh-CN" altLang="en-US" sz="6600" b="1">
                <a:solidFill>
                  <a:srgbClr val="003300"/>
                </a:solidFill>
                <a:latin typeface="Tahoma" panose="020b0604030504040204" pitchFamily="34" charset="0"/>
                <a:ea typeface="华文楷体" panose="02010600040101010101" pitchFamily="2" charset="-122"/>
              </a:rPr>
              <a:t>辨析词语</a:t>
            </a:r>
            <a:endParaRPr lang="zh-CN" altLang="en-US" sz="4800" b="1">
              <a:solidFill>
                <a:srgbClr val="003300"/>
              </a:solidFill>
              <a:highlight>
                <a:srgbClr val="FFFF00"/>
              </a:highlight>
              <a:latin typeface="Tahoma" panose="020b0604030504040204" pitchFamily="34" charset="0"/>
              <a:ea typeface="华文楷体" panose="02010600040101010101" pitchFamily="2" charset="-122"/>
            </a:endParaRPr>
          </a:p>
          <a:p>
            <a:pPr algn="ctr">
              <a:lnSpc>
                <a:spcPct val="150000"/>
              </a:lnSpc>
              <a:spcBef>
                <a:spcPct val="0"/>
              </a:spcBef>
              <a:buClrTx/>
              <a:buSzTx/>
              <a:buNone/>
            </a:pP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易混词语辨析“七”角度</a:t>
            </a:r>
            <a:endParaRPr lang="en-US" altLang="zh-CN"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algn="ctr">
              <a:lnSpc>
                <a:spcPct val="150000"/>
              </a:lnSpc>
              <a:spcBef>
                <a:spcPct val="0"/>
              </a:spcBef>
              <a:buClrTx/>
              <a:buSzTx/>
              <a:buNone/>
            </a:pP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a:t>
            </a:r>
            <a:r>
              <a:rPr lang="zh-CN" altLang="en-US" sz="4400" b="1" kern="100">
                <a:latin typeface="Times New Roman" panose="02020603050405020304" pitchFamily="18" charset="0"/>
                <a:ea typeface="华文细黑" panose="02010600040101010101" pitchFamily="2" charset="-122"/>
                <a:cs typeface="Times New Roman" panose="02020603050405020304" pitchFamily="18" charset="0"/>
              </a:rPr>
              <a:t>感情色彩、语体色彩、语法结构</a:t>
            </a:r>
            <a:r>
              <a:rPr lang="zh-CN" altLang="en-US" sz="44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4400" b="1" kern="100">
              <a:solidFill>
                <a:srgbClr val="FF0000"/>
              </a:solidFill>
              <a:latin typeface="Times New Roman" panose="02020603050405020304" pitchFamily="18" charset="0"/>
              <a:ea typeface="华文细黑" panose="02010600040101010101" pitchFamily="2" charset="-122"/>
              <a:cs typeface="Times New Roman" panose="02020603050405020304" pitchFamily="18" charset="0"/>
            </a:endParaRPr>
          </a:p>
          <a:p>
            <a:pPr algn="ctr" eaLnBrk="1" hangingPunct="1">
              <a:lnSpc>
                <a:spcPct val="150000"/>
              </a:lnSpc>
              <a:spcBef>
                <a:spcPct val="0"/>
              </a:spcBef>
              <a:buClrTx/>
              <a:buSzTx/>
              <a:buFontTx/>
              <a:buNone/>
            </a:pPr>
            <a:r>
              <a:rPr lang="zh-CN" altLang="en-US" sz="6600" b="1">
                <a:solidFill>
                  <a:srgbClr val="FF3300"/>
                </a:solidFill>
                <a:latin typeface="华文彩云" panose="02010800040101010101" pitchFamily="2" charset="-122"/>
                <a:ea typeface="华文彩云" panose="02010800040101010101" pitchFamily="2" charset="-122"/>
              </a:rPr>
              <a:t>第二课时</a:t>
            </a:r>
            <a:endParaRPr lang="en-US" altLang="zh-CN" sz="6600" b="1">
              <a:solidFill>
                <a:srgbClr val="FF3300"/>
              </a:solidFill>
              <a:latin typeface="华文彩云" panose="02010800040101010101" pitchFamily="2" charset="-122"/>
              <a:ea typeface="华文彩云" panose="02010800040101010101" pitchFamily="2" charset="-122"/>
            </a:endParaRPr>
          </a:p>
        </p:txBody>
      </p:sp>
    </p:spTree>
  </p:cSld>
  <p:clrMapOvr>
    <a:masterClrMapping/>
  </p:clrMapOvr>
  <p:transition>
    <p:blinds dir="vert"/>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6647974"/>
          </a:xfrm>
          <a:noFill/>
        </p:spPr>
        <p:txBody>
          <a:bodyPr wrap="square">
            <a:spAutoFit/>
          </a:bodyPr>
          <a:lstStyle/>
          <a:p>
            <a:pPr marL="0" indent="0">
              <a:lnSpc>
                <a:spcPct val="100000"/>
              </a:lnSpc>
              <a:spcAft>
                <a:spcPct val="0"/>
              </a:spcAft>
            </a:pPr>
            <a:r>
              <a:rPr lang="zh-CN" altLang="zh-CN" sz="4800" b="1">
                <a:solidFill>
                  <a:schemeClr val="tx1"/>
                </a:solidFill>
              </a:rPr>
              <a:t>五、感情色彩</a:t>
            </a:r>
            <a:endParaRPr lang="en-US" altLang="zh-CN" sz="4800" b="1">
              <a:solidFill>
                <a:schemeClr val="tx1"/>
              </a:solidFill>
            </a:endParaRPr>
          </a:p>
          <a:p>
            <a:pPr marL="0" indent="0">
              <a:lnSpc>
                <a:spcPct val="100000"/>
              </a:lnSpc>
              <a:spcAft>
                <a:spcPct val="0"/>
              </a:spcAft>
            </a:pPr>
            <a:r>
              <a:rPr lang="en-US" altLang="zh-CN" sz="4800" b="1">
                <a:solidFill>
                  <a:schemeClr val="tx1"/>
                </a:solidFill>
              </a:rPr>
              <a:t>     </a:t>
            </a:r>
            <a:r>
              <a:rPr lang="zh-CN" altLang="zh-CN" sz="4800" b="1">
                <a:solidFill>
                  <a:schemeClr val="tx1"/>
                </a:solidFill>
              </a:rPr>
              <a:t>有些词语有鲜明的</a:t>
            </a:r>
            <a:r>
              <a:rPr lang="zh-CN" altLang="zh-CN" sz="4800" b="1">
                <a:solidFill>
                  <a:srgbClr val="FF0000"/>
                </a:solidFill>
              </a:rPr>
              <a:t>感情色彩，可谓褒贬分明</a:t>
            </a:r>
            <a:r>
              <a:rPr lang="zh-CN" altLang="zh-CN" sz="4800" b="1">
                <a:solidFill>
                  <a:schemeClr val="tx1"/>
                </a:solidFill>
              </a:rPr>
              <a:t>，</a:t>
            </a:r>
            <a:r>
              <a:rPr lang="zh-CN" altLang="zh-CN" sz="4800" b="1">
                <a:solidFill>
                  <a:schemeClr val="tx1"/>
                </a:solidFill>
                <a:highlight>
                  <a:srgbClr val="FFFF00"/>
                </a:highlight>
              </a:rPr>
              <a:t>近义词语可根据成语不同的感情色彩进行辨析</a:t>
            </a:r>
            <a:r>
              <a:rPr lang="zh-CN" altLang="zh-CN" sz="4800" b="1">
                <a:solidFill>
                  <a:schemeClr val="tx1"/>
                </a:solidFill>
              </a:rPr>
              <a:t>。</a:t>
            </a:r>
            <a:endParaRPr lang="en-US" altLang="zh-CN" sz="4800" b="1">
              <a:solidFill>
                <a:schemeClr val="tx1"/>
              </a:solidFill>
            </a:endParaRPr>
          </a:p>
          <a:p>
            <a:pPr marL="0" indent="0">
              <a:lnSpc>
                <a:spcPct val="100000"/>
              </a:lnSpc>
              <a:spcAft>
                <a:spcPct val="0"/>
              </a:spcAft>
            </a:pPr>
            <a:r>
              <a:rPr lang="en-US" altLang="zh-CN" sz="4800" b="1">
                <a:solidFill>
                  <a:schemeClr val="tx1"/>
                </a:solidFill>
              </a:rPr>
              <a:t>“</a:t>
            </a:r>
            <a:r>
              <a:rPr lang="zh-CN" altLang="zh-CN" sz="4800" b="1">
                <a:solidFill>
                  <a:schemeClr val="tx1"/>
                </a:solidFill>
              </a:rPr>
              <a:t>无微不至</a:t>
            </a:r>
            <a:r>
              <a:rPr lang="en-US" altLang="zh-CN" sz="4800" b="1">
                <a:solidFill>
                  <a:schemeClr val="tx1"/>
                </a:solidFill>
              </a:rPr>
              <a:t>”</a:t>
            </a:r>
            <a:r>
              <a:rPr lang="zh-CN" altLang="zh-CN" sz="4800" b="1">
                <a:solidFill>
                  <a:schemeClr val="tx1"/>
                </a:solidFill>
              </a:rPr>
              <a:t>和</a:t>
            </a:r>
            <a:r>
              <a:rPr lang="en-US" altLang="zh-CN" sz="4800" b="1">
                <a:solidFill>
                  <a:schemeClr val="tx1"/>
                </a:solidFill>
              </a:rPr>
              <a:t>“</a:t>
            </a:r>
            <a:r>
              <a:rPr lang="zh-CN" altLang="zh-CN" sz="4800" b="1">
                <a:solidFill>
                  <a:schemeClr val="tx1"/>
                </a:solidFill>
              </a:rPr>
              <a:t>无所不至</a:t>
            </a:r>
            <a:r>
              <a:rPr lang="en-US" altLang="zh-CN" sz="4800" b="1">
                <a:solidFill>
                  <a:schemeClr val="tx1"/>
                </a:solidFill>
              </a:rPr>
              <a:t>”</a:t>
            </a:r>
            <a:endParaRPr lang="en-US" altLang="zh-CN" sz="4800" b="1">
              <a:solidFill>
                <a:schemeClr val="tx1"/>
              </a:solidFill>
            </a:endParaRPr>
          </a:p>
          <a:p>
            <a:pPr marL="0" indent="0">
              <a:lnSpc>
                <a:spcPct val="100000"/>
              </a:lnSpc>
              <a:spcAft>
                <a:spcPct val="0"/>
              </a:spcAft>
            </a:pPr>
            <a:r>
              <a:rPr lang="zh-CN" altLang="en-US" sz="4800" b="1">
                <a:solidFill>
                  <a:schemeClr val="tx1"/>
                </a:solidFill>
              </a:rPr>
              <a:t>同：</a:t>
            </a:r>
            <a:r>
              <a:rPr lang="zh-CN" altLang="zh-CN" sz="4800" b="1">
                <a:solidFill>
                  <a:schemeClr val="tx1"/>
                </a:solidFill>
              </a:rPr>
              <a:t>都有</a:t>
            </a:r>
            <a:r>
              <a:rPr lang="en-US" altLang="zh-CN" sz="4800" b="1">
                <a:solidFill>
                  <a:schemeClr val="tx1"/>
                </a:solidFill>
              </a:rPr>
              <a:t>“</a:t>
            </a:r>
            <a:r>
              <a:rPr lang="zh-CN" altLang="zh-CN" sz="4800" b="1">
                <a:solidFill>
                  <a:schemeClr val="tx1"/>
                </a:solidFill>
              </a:rPr>
              <a:t>没有一处不到</a:t>
            </a:r>
            <a:r>
              <a:rPr lang="en-US" altLang="zh-CN" sz="4800" b="1">
                <a:solidFill>
                  <a:schemeClr val="tx1"/>
                </a:solidFill>
              </a:rPr>
              <a:t>”</a:t>
            </a:r>
            <a:r>
              <a:rPr lang="zh-CN" altLang="zh-CN" sz="4800" b="1">
                <a:solidFill>
                  <a:schemeClr val="tx1"/>
                </a:solidFill>
              </a:rPr>
              <a:t>之意。</a:t>
            </a:r>
            <a:endParaRPr lang="en-US" altLang="zh-CN" sz="4800" b="1">
              <a:solidFill>
                <a:schemeClr val="tx1"/>
              </a:solidFill>
            </a:endParaRPr>
          </a:p>
          <a:p>
            <a:pPr marL="0" indent="0">
              <a:lnSpc>
                <a:spcPct val="100000"/>
              </a:lnSpc>
              <a:spcAft>
                <a:spcPct val="0"/>
              </a:spcAft>
            </a:pPr>
            <a:r>
              <a:rPr lang="zh-CN" altLang="zh-CN" sz="4800" b="1">
                <a:solidFill>
                  <a:schemeClr val="tx1"/>
                </a:solidFill>
              </a:rPr>
              <a:t>异：</a:t>
            </a:r>
            <a:r>
              <a:rPr lang="zh-CN" altLang="zh-CN" sz="4800" b="1">
                <a:solidFill>
                  <a:schemeClr val="tx1"/>
                </a:solidFill>
                <a:highlight>
                  <a:srgbClr val="FFFF00"/>
                </a:highlight>
              </a:rPr>
              <a:t>前者</a:t>
            </a:r>
            <a:r>
              <a:rPr lang="zh-CN" altLang="zh-CN" sz="4800" b="1">
                <a:solidFill>
                  <a:schemeClr val="tx1"/>
                </a:solidFill>
              </a:rPr>
              <a:t>形容待人细致周到，体贴入微，</a:t>
            </a:r>
            <a:r>
              <a:rPr lang="zh-CN" altLang="zh-CN" sz="4800" b="1">
                <a:solidFill>
                  <a:schemeClr val="tx1"/>
                </a:solidFill>
                <a:highlight>
                  <a:srgbClr val="FFFF00"/>
                </a:highlight>
              </a:rPr>
              <a:t>含褒义</a:t>
            </a:r>
            <a:r>
              <a:rPr lang="zh-CN" altLang="zh-CN" sz="4800" b="1">
                <a:solidFill>
                  <a:schemeClr val="tx1"/>
                </a:solidFill>
              </a:rPr>
              <a:t>；</a:t>
            </a:r>
            <a:endParaRPr lang="en-US" altLang="zh-CN" sz="4800" b="1">
              <a:solidFill>
                <a:schemeClr val="tx1"/>
              </a:solidFill>
            </a:endParaRPr>
          </a:p>
          <a:p>
            <a:pPr marL="0" indent="0">
              <a:lnSpc>
                <a:spcPct val="100000"/>
              </a:lnSpc>
              <a:spcAft>
                <a:spcPct val="0"/>
              </a:spcAft>
            </a:pPr>
            <a:r>
              <a:rPr lang="zh-CN" altLang="zh-CN" sz="4800" b="1">
                <a:solidFill>
                  <a:schemeClr val="tx1"/>
                </a:solidFill>
                <a:highlight>
                  <a:srgbClr val="FFFF00"/>
                </a:highlight>
              </a:rPr>
              <a:t>后者</a:t>
            </a:r>
            <a:r>
              <a:rPr lang="zh-CN" altLang="zh-CN" sz="4800" b="1">
                <a:solidFill>
                  <a:schemeClr val="tx1"/>
                </a:solidFill>
              </a:rPr>
              <a:t>多指什么事都干得出来，</a:t>
            </a:r>
            <a:r>
              <a:rPr lang="zh-CN" altLang="zh-CN" sz="4800" b="1">
                <a:solidFill>
                  <a:schemeClr val="tx1"/>
                </a:solidFill>
                <a:highlight>
                  <a:srgbClr val="FFFF00"/>
                </a:highlight>
              </a:rPr>
              <a:t>含贬义</a:t>
            </a:r>
            <a:r>
              <a:rPr lang="zh-CN" altLang="zh-CN" sz="4800" b="1">
                <a:solidFill>
                  <a:schemeClr val="tx1"/>
                </a:solidFill>
              </a:rPr>
              <a:t>。</a:t>
            </a:r>
            <a:endParaRPr lang="zh-CN" altLang="zh-CN" sz="4800">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3" end="3"/>
                                            </p:txEl>
                                          </p:spTgt>
                                        </p:tgtEl>
                                        <p:attrNameLst>
                                          <p:attrName>style.visibility</p:attrName>
                                        </p:attrNameLst>
                                      </p:cBhvr>
                                      <p:to>
                                        <p:strVal val="visible"/>
                                      </p:to>
                                    </p:set>
                                    <p:anim calcmode="lin" valueType="num">
                                      <p:cBhvr additive="base">
                                        <p:cTn id="25"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4" end="4"/>
                                            </p:txEl>
                                          </p:spTgt>
                                        </p:tgtEl>
                                        <p:attrNameLst>
                                          <p:attrName>style.visibility</p:attrName>
                                        </p:attrNameLst>
                                      </p:cBhvr>
                                      <p:to>
                                        <p:strVal val="visible"/>
                                      </p:to>
                                    </p:set>
                                    <p:anim calcmode="lin" valueType="num">
                                      <p:cBhvr additive="base">
                                        <p:cTn id="31"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5" end="5"/>
                                            </p:txEl>
                                          </p:spTgt>
                                        </p:tgtEl>
                                        <p:attrNameLst>
                                          <p:attrName>style.visibility</p:attrName>
                                        </p:attrNameLst>
                                      </p:cBhvr>
                                      <p:to>
                                        <p:strVal val="visible"/>
                                      </p:to>
                                    </p:set>
                                    <p:anim calcmode="lin" valueType="num">
                                      <p:cBhvr additive="base">
                                        <p:cTn id="3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049255"/>
          </a:xfrm>
          <a:noFill/>
        </p:spPr>
        <p:txBody>
          <a:bodyPr wrap="square">
            <a:spAutoFit/>
          </a:bodyPr>
          <a:lstStyle/>
          <a:p>
            <a:pPr marL="0" indent="0" algn="just">
              <a:lnSpc>
                <a:spcPct val="100000"/>
              </a:lnSpc>
              <a:spcAft>
                <a:spcPct val="0"/>
              </a:spcAft>
              <a:buNone/>
            </a:pPr>
            <a:r>
              <a:rPr lang="zh-CN" altLang="en-US" sz="2400" b="1">
                <a:solidFill>
                  <a:schemeClr val="tx1"/>
                </a:solidFill>
              </a:rPr>
              <a:t>即学即练：</a:t>
            </a:r>
            <a:r>
              <a:rPr lang="en-US" altLang="zh-CN" sz="24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5</a:t>
            </a:r>
            <a:r>
              <a:rPr lang="zh-CN" altLang="zh-CN" sz="24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．依次填入下列各句横线处的词语，最恰当的一组是</a:t>
            </a:r>
            <a:r>
              <a:rPr lang="en-US" altLang="zh-CN" sz="24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4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　　</a:t>
            </a:r>
            <a:r>
              <a:rPr lang="en-US" altLang="zh-CN" sz="24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endParaRPr lang="zh-CN" altLang="zh-CN" sz="2400" b="1" kern="100">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indent="0" algn="just">
              <a:lnSpc>
                <a:spcPct val="100000"/>
              </a:lnSpc>
              <a:spcAft>
                <a:spcPct val="0"/>
              </a:spcAft>
              <a:buNone/>
            </a:pPr>
            <a:r>
              <a:rPr lang="zh-CN" altLang="zh-CN" sz="2800" b="1" kern="100">
                <a:solidFill>
                  <a:schemeClr val="tx1"/>
                </a:solidFill>
                <a:effectLst/>
                <a:latin typeface="宋体" panose="02010600030101010101" pitchFamily="2" charset="-122"/>
                <a:ea typeface="宋体" panose="02010600030101010101" pitchFamily="2" charset="-122"/>
                <a:cs typeface="宋体" panose="02010600030101010101" pitchFamily="2" charset="-122"/>
              </a:rPr>
              <a:t>① </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(2020·</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调研卷</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唐诗和宋词孰优孰劣，在后代引起了旷日持久的争论，对唐诗宋词的评价，往往因个人爱好的不同而大相径庭，其实两个朝代的诗歌</a:t>
            </a:r>
            <a:r>
              <a:rPr lang="zh-CN" altLang="zh-CN" sz="2800" b="1" u="sng"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　　　　</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，不该用一种固化的标准评价不同风格的诗歌。</a:t>
            </a:r>
            <a:endParaRPr lang="en-US"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chemeClr val="tx1"/>
                </a:solidFill>
                <a:latin typeface="宋体" panose="02010600030101010101" pitchFamily="2" charset="-122"/>
                <a:ea typeface="宋体" panose="02010600030101010101" pitchFamily="2" charset="-122"/>
                <a:cs typeface="宋体" panose="02010600030101010101" pitchFamily="2" charset="-122"/>
              </a:rPr>
              <a:t>②</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(2020·</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调研卷</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职业教育要赢得更多青睐，关键在于不断提升自身质量。职业化意味着专业化，</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小龙虾学院</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这样的职业院校之所以</a:t>
            </a:r>
            <a:r>
              <a:rPr lang="zh-CN" altLang="zh-CN" sz="2800" b="1" u="sng"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　　　　</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，关键在于办学特色鲜明，紧密对接了市场需求。</a:t>
            </a:r>
            <a:endParaRPr lang="zh-CN" altLang="zh-CN" sz="2800" b="1" kern="100">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indent="0" algn="just">
              <a:lnSpc>
                <a:spcPct val="100000"/>
              </a:lnSpc>
              <a:spcAft>
                <a:spcPct val="0"/>
              </a:spcAft>
              <a:buNone/>
            </a:pP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A</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．半斤八两　盛极一时</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			B</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　半斤八两　炙手可热</a:t>
            </a:r>
            <a:endParaRPr lang="zh-CN" altLang="zh-CN" sz="2800" b="1" kern="100">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indent="0" algn="just">
              <a:lnSpc>
                <a:spcPct val="100000"/>
              </a:lnSpc>
              <a:spcAft>
                <a:spcPct val="0"/>
              </a:spcAft>
              <a:buNone/>
            </a:pP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C</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．各有千秋　盛极一时</a:t>
            </a:r>
            <a:r>
              <a:rPr lang="en-US" altLang="zh-CN" sz="2800" b="1" kern="100">
                <a:solidFill>
                  <a:schemeClr val="tx1"/>
                </a:solidFill>
                <a:effectLst/>
                <a:latin typeface="Times New Roman" panose="02020603050405020304" pitchFamily="18" charset="0"/>
                <a:ea typeface="华文细黑" panose="02010600040101010101" pitchFamily="2" charset="-122"/>
                <a:cs typeface="Courier New" panose="02070309020205020404" pitchFamily="49" charset="0"/>
              </a:rPr>
              <a:t>			D</a:t>
            </a:r>
            <a:r>
              <a:rPr lang="zh-CN" altLang="zh-CN" sz="2800" b="1" kern="100">
                <a:solidFill>
                  <a:schemeClr val="tx1"/>
                </a:solidFill>
                <a:effectLst/>
                <a:latin typeface="Times New Roman" panose="02020603050405020304" pitchFamily="18" charset="0"/>
                <a:ea typeface="华文细黑" panose="02010600040101010101" pitchFamily="2" charset="-122"/>
                <a:cs typeface="Times New Roman" panose="02020603050405020304" pitchFamily="18" charset="0"/>
              </a:rPr>
              <a:t>．　各有千秋　炙手可热</a:t>
            </a:r>
            <a:endParaRPr lang="en-US" altLang="zh-CN" sz="2800" b="1" kern="100">
              <a:solidFill>
                <a:schemeClr val="tx1"/>
              </a:solidFill>
              <a:latin typeface="宋体" panose="02010600030101010101" pitchFamily="2" charset="-122"/>
              <a:ea typeface="宋体" panose="02010600030101010101" pitchFamily="2" charset="-122"/>
              <a:cs typeface="Courier New" panose="02070309020205020404" pitchFamily="49" charset="0"/>
            </a:endParaRPr>
          </a:p>
          <a:p>
            <a:pPr marL="0" indent="0" algn="just">
              <a:lnSpc>
                <a:spcPct val="100000"/>
              </a:lnSpc>
              <a:spcAft>
                <a:spcPct val="0"/>
              </a:spcAft>
              <a:buNone/>
            </a:pPr>
            <a:r>
              <a:rPr lang="zh-CN" altLang="zh-CN" sz="2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各有千秋：</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各有各的存在的价值，各有所长，各有特色。</a:t>
            </a:r>
            <a:r>
              <a:rPr lang="zh-CN" altLang="en-US"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含褒义。</a:t>
            </a:r>
            <a:endParaRPr lang="en-US" altLang="zh-CN" sz="28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半斤八两：</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比喻彼此一样，不相上下，</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多含贬义。</a:t>
            </a:r>
            <a:endParaRPr lang="en-US"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根据</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两个朝代的诗歌</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不同风格的诗歌</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可知，</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应填</a:t>
            </a:r>
            <a:r>
              <a:rPr lang="en-US"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各有千秋</a:t>
            </a:r>
            <a:r>
              <a:rPr lang="en-US"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a:t>
            </a:r>
            <a:endParaRPr lang="en-US" altLang="zh-CN" sz="28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endParaRPr lang="en-US" altLang="zh-CN" sz="2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炙手可热：</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形容气焰很盛，权势很大，</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含贬义。</a:t>
            </a:r>
            <a:endParaRPr lang="en-US" altLang="zh-CN" sz="28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rgbClr val="FF0000"/>
                </a:solidFill>
                <a:effectLst/>
                <a:latin typeface="Times New Roman" panose="02020603050405020304" pitchFamily="18" charset="0"/>
                <a:ea typeface="华文细黑" panose="02010600040101010101" pitchFamily="2" charset="-122"/>
                <a:cs typeface="Times New Roman" panose="02020603050405020304" pitchFamily="18" charset="0"/>
              </a:rPr>
              <a:t>盛极一时：</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形容一时特别兴盛或流行</a:t>
            </a:r>
            <a:r>
              <a:rPr lang="zh-CN" altLang="en-US" sz="2800" b="1" kern="100">
                <a:solidFill>
                  <a:srgbClr val="0070C0"/>
                </a:solidFill>
                <a:latin typeface="Times New Roman" panose="02020603050405020304" pitchFamily="18" charset="0"/>
                <a:ea typeface="华文细黑" panose="02010600040101010101" pitchFamily="2" charset="-122"/>
                <a:cs typeface="Times New Roman" panose="02020603050405020304" pitchFamily="18" charset="0"/>
              </a:rPr>
              <a:t>，</a:t>
            </a:r>
            <a:r>
              <a:rPr lang="zh-CN" altLang="en-US"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含褒义。</a:t>
            </a:r>
            <a:endParaRPr lang="en-US" altLang="zh-CN" sz="2800" b="1" kern="100">
              <a:solidFill>
                <a:srgbClr val="0070C0"/>
              </a:solidFill>
              <a:highlight>
                <a:srgbClr val="FFFF00"/>
              </a:highlight>
              <a:latin typeface="Times New Roman" panose="02020603050405020304" pitchFamily="18" charset="0"/>
              <a:ea typeface="华文细黑" panose="02010600040101010101" pitchFamily="2" charset="-122"/>
              <a:cs typeface="Times New Roman" panose="02020603050405020304" pitchFamily="18" charset="0"/>
            </a:endParaRPr>
          </a:p>
          <a:p>
            <a:pPr marL="0" indent="0" algn="just">
              <a:lnSpc>
                <a:spcPct val="100000"/>
              </a:lnSpc>
              <a:spcAft>
                <a:spcPct val="0"/>
              </a:spcAft>
              <a:buNone/>
            </a:pP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由</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办学特色鲜明</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紧密对接了市场需求</a:t>
            </a:r>
            <a:r>
              <a:rPr lang="en-US" altLang="zh-CN" sz="2800" b="1" kern="100">
                <a:solidFill>
                  <a:srgbClr val="0070C0"/>
                </a:solidFill>
                <a:effectLs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latin typeface="Times New Roman" panose="02020603050405020304" pitchFamily="18" charset="0"/>
                <a:ea typeface="华文细黑" panose="02010600040101010101" pitchFamily="2" charset="-122"/>
                <a:cs typeface="Times New Roman" panose="02020603050405020304" pitchFamily="18" charset="0"/>
              </a:rPr>
              <a:t>可知，</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应填</a:t>
            </a:r>
            <a:r>
              <a:rPr lang="en-US"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盛极一时</a:t>
            </a:r>
            <a:r>
              <a:rPr lang="en-US"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Courier New" panose="02070309020205020404" pitchFamily="49" charset="0"/>
              </a:rPr>
              <a:t>”</a:t>
            </a:r>
            <a:r>
              <a:rPr lang="zh-CN" altLang="zh-CN" sz="2800" b="1" kern="100">
                <a:solidFill>
                  <a:srgbClr val="0070C0"/>
                </a:solidFill>
                <a:effectLst/>
                <a:highlight>
                  <a:srgbClr val="FFFF00"/>
                </a:highlight>
                <a:latin typeface="Times New Roman" panose="02020603050405020304" pitchFamily="18" charset="0"/>
                <a:ea typeface="华文细黑" panose="02010600040101010101" pitchFamily="2" charset="-122"/>
                <a:cs typeface="Times New Roman" panose="02020603050405020304" pitchFamily="18" charset="0"/>
              </a:rPr>
              <a:t>。</a:t>
            </a:r>
            <a:endParaRPr lang="zh-CN" altLang="zh-CN" sz="2800" b="1" kern="100">
              <a:solidFill>
                <a:srgbClr val="0070C0"/>
              </a:solidFill>
              <a:effectLst/>
              <a:highlight>
                <a:srgbClr val="FFFF00"/>
              </a:highlight>
              <a:latin typeface="宋体" panose="02010600030101010101" pitchFamily="2" charset="-122"/>
              <a:ea typeface="宋体" panose="02010600030101010101" pitchFamily="2" charset="-122"/>
              <a:cs typeface="Courier New" panose="02070309020205020404" pitchFamily="49" charset="0"/>
            </a:endParaRPr>
          </a:p>
          <a:p>
            <a:pPr marL="0" indent="0">
              <a:lnSpc>
                <a:spcPct val="100000"/>
              </a:lnSpc>
              <a:spcAft>
                <a:spcPct val="0"/>
              </a:spcAft>
            </a:pPr>
            <a:endParaRPr lang="zh-CN" altLang="zh-CN" sz="2800" b="1">
              <a:solidFill>
                <a:srgbClr val="FF0000"/>
              </a:solidFill>
            </a:endParaRPr>
          </a:p>
          <a:p>
            <a:pPr>
              <a:lnSpc>
                <a:spcPct val="100000"/>
              </a:lnSpc>
            </a:pPr>
            <a:endParaRPr lang="zh-CN" altLang="zh-CN" sz="2400">
              <a:solidFill>
                <a:schemeClr val="tx1"/>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5" end="5"/>
                                            </p:txEl>
                                          </p:spTgt>
                                        </p:tgtEl>
                                        <p:attrNameLst>
                                          <p:attrName>style.visibility</p:attrName>
                                        </p:attrNameLst>
                                      </p:cBhvr>
                                      <p:to>
                                        <p:strVal val="visible"/>
                                      </p:to>
                                    </p:set>
                                    <p:anim calcmode="lin" valueType="num">
                                      <p:cBhvr additive="base">
                                        <p:cTn id="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6" end="6"/>
                                            </p:txEl>
                                          </p:spTgt>
                                        </p:tgtEl>
                                        <p:attrNameLst>
                                          <p:attrName>style.visibility</p:attrName>
                                        </p:attrNameLst>
                                      </p:cBhvr>
                                      <p:to>
                                        <p:strVal val="visible"/>
                                      </p:to>
                                    </p:set>
                                    <p:anim calcmode="lin" valueType="num">
                                      <p:cBhvr additive="base">
                                        <p:cTn id="1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7" end="7"/>
                                            </p:txEl>
                                          </p:spTgt>
                                        </p:tgtEl>
                                        <p:attrNameLst>
                                          <p:attrName>style.visibility</p:attrName>
                                        </p:attrNameLst>
                                      </p:cBhvr>
                                      <p:to>
                                        <p:strVal val="visible"/>
                                      </p:to>
                                    </p:set>
                                    <p:anim calcmode="lin" valueType="num">
                                      <p:cBhvr additive="base">
                                        <p:cTn id="19"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9" end="9"/>
                                            </p:txEl>
                                          </p:spTgt>
                                        </p:tgtEl>
                                        <p:attrNameLst>
                                          <p:attrName>style.visibility</p:attrName>
                                        </p:attrNameLst>
                                      </p:cBhvr>
                                      <p:to>
                                        <p:strVal val="visible"/>
                                      </p:to>
                                    </p:set>
                                    <p:anim calcmode="lin" valueType="num">
                                      <p:cBhvr additive="base">
                                        <p:cTn id="25"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10" end="10"/>
                                            </p:txEl>
                                          </p:spTgt>
                                        </p:tgtEl>
                                        <p:attrNameLst>
                                          <p:attrName>style.visibility</p:attrName>
                                        </p:attrNameLst>
                                      </p:cBhvr>
                                      <p:to>
                                        <p:strVal val="visible"/>
                                      </p:to>
                                    </p:set>
                                    <p:anim calcmode="lin" valueType="num">
                                      <p:cBhvr additive="base">
                                        <p:cTn id="31"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11" end="11"/>
                                            </p:txEl>
                                          </p:spTgt>
                                        </p:tgtEl>
                                        <p:attrNameLst>
                                          <p:attrName>style.visibility</p:attrName>
                                        </p:attrNameLst>
                                      </p:cBhvr>
                                      <p:to>
                                        <p:strVal val="visible"/>
                                      </p:to>
                                    </p:set>
                                    <p:anim calcmode="lin" valueType="num">
                                      <p:cBhvr additive="base">
                                        <p:cTn id="37" dur="5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6155531"/>
          </a:xfrm>
          <a:noFill/>
        </p:spPr>
        <p:txBody>
          <a:bodyPr wrap="square">
            <a:spAutoFit/>
          </a:bodyPr>
          <a:lstStyle/>
          <a:p>
            <a:pPr marL="0" indent="0">
              <a:lnSpc>
                <a:spcPct val="100000"/>
              </a:lnSpc>
              <a:spcAft>
                <a:spcPct val="0"/>
              </a:spcAft>
            </a:pPr>
            <a:r>
              <a:rPr lang="zh-CN" altLang="zh-CN" sz="4000" b="1">
                <a:solidFill>
                  <a:schemeClr val="tx1"/>
                </a:solidFill>
              </a:rPr>
              <a:t>六、语体色彩</a:t>
            </a:r>
            <a:endParaRPr lang="en-US" altLang="zh-CN" sz="4000" b="1">
              <a:solidFill>
                <a:schemeClr val="tx1"/>
              </a:solidFill>
            </a:endParaRPr>
          </a:p>
          <a:p>
            <a:pPr marL="0" indent="0">
              <a:lnSpc>
                <a:spcPct val="100000"/>
              </a:lnSpc>
              <a:spcAft>
                <a:spcPct val="0"/>
              </a:spcAft>
            </a:pPr>
            <a:r>
              <a:rPr lang="en-US" altLang="zh-CN" sz="4000" b="1">
                <a:solidFill>
                  <a:schemeClr val="tx1"/>
                </a:solidFill>
              </a:rPr>
              <a:t>    </a:t>
            </a:r>
            <a:r>
              <a:rPr lang="zh-CN" altLang="zh-CN" sz="4000" b="1">
                <a:solidFill>
                  <a:schemeClr val="tx1"/>
                </a:solidFill>
              </a:rPr>
              <a:t>语体指为适应不同的交际需要而形成的语言体式，一般分为</a:t>
            </a:r>
            <a:r>
              <a:rPr lang="zh-CN" altLang="zh-CN" sz="4000" b="1">
                <a:solidFill>
                  <a:schemeClr val="tx1"/>
                </a:solidFill>
                <a:highlight>
                  <a:srgbClr val="FFFF00"/>
                </a:highlight>
              </a:rPr>
              <a:t>口语语体</a:t>
            </a:r>
            <a:r>
              <a:rPr lang="en-US" altLang="zh-CN" sz="4000" b="1">
                <a:solidFill>
                  <a:schemeClr val="tx1"/>
                </a:solidFill>
                <a:highlight>
                  <a:srgbClr val="FFFF00"/>
                </a:highlight>
              </a:rPr>
              <a:t>(</a:t>
            </a:r>
            <a:r>
              <a:rPr lang="zh-CN" altLang="zh-CN" sz="4000" b="1">
                <a:solidFill>
                  <a:schemeClr val="tx1"/>
                </a:solidFill>
                <a:highlight>
                  <a:srgbClr val="FFFF00"/>
                </a:highlight>
              </a:rPr>
              <a:t>较通俗</a:t>
            </a:r>
            <a:r>
              <a:rPr lang="en-US" altLang="zh-CN" sz="4000" b="1">
                <a:solidFill>
                  <a:schemeClr val="tx1"/>
                </a:solidFill>
                <a:highlight>
                  <a:srgbClr val="FFFF00"/>
                </a:highlight>
              </a:rPr>
              <a:t>)</a:t>
            </a:r>
            <a:r>
              <a:rPr lang="zh-CN" altLang="zh-CN" sz="4000" b="1">
                <a:solidFill>
                  <a:schemeClr val="tx1"/>
                </a:solidFill>
              </a:rPr>
              <a:t>和</a:t>
            </a:r>
            <a:r>
              <a:rPr lang="zh-CN" altLang="zh-CN" sz="4000" b="1">
                <a:solidFill>
                  <a:schemeClr val="tx1"/>
                </a:solidFill>
                <a:highlight>
                  <a:srgbClr val="FFFF00"/>
                </a:highlight>
              </a:rPr>
              <a:t>书面语体</a:t>
            </a:r>
            <a:r>
              <a:rPr lang="en-US" altLang="zh-CN" sz="4000" b="1">
                <a:solidFill>
                  <a:schemeClr val="tx1"/>
                </a:solidFill>
                <a:highlight>
                  <a:srgbClr val="FFFF00"/>
                </a:highlight>
              </a:rPr>
              <a:t>(</a:t>
            </a:r>
            <a:r>
              <a:rPr lang="zh-CN" altLang="zh-CN" sz="4000" b="1">
                <a:solidFill>
                  <a:schemeClr val="tx1"/>
                </a:solidFill>
                <a:highlight>
                  <a:srgbClr val="FFFF00"/>
                </a:highlight>
              </a:rPr>
              <a:t>较庄重文雅</a:t>
            </a:r>
            <a:r>
              <a:rPr lang="en-US" altLang="zh-CN" sz="4000" b="1">
                <a:solidFill>
                  <a:schemeClr val="tx1"/>
                </a:solidFill>
                <a:highlight>
                  <a:srgbClr val="FFFF00"/>
                </a:highlight>
              </a:rPr>
              <a:t>)</a:t>
            </a:r>
            <a:r>
              <a:rPr lang="zh-CN" altLang="zh-CN" sz="4000" b="1">
                <a:solidFill>
                  <a:srgbClr val="FF0000"/>
                </a:solidFill>
              </a:rPr>
              <a:t>两大类</a:t>
            </a:r>
            <a:r>
              <a:rPr lang="zh-CN" altLang="zh-CN" sz="4000" b="1">
                <a:solidFill>
                  <a:schemeClr val="tx1"/>
                </a:solidFill>
              </a:rPr>
              <a:t>。</a:t>
            </a:r>
            <a:r>
              <a:rPr lang="zh-CN" altLang="zh-CN" sz="4000" b="1" u="sng">
                <a:solidFill>
                  <a:schemeClr val="tx1"/>
                </a:solidFill>
              </a:rPr>
              <a:t>书面语体</a:t>
            </a:r>
            <a:r>
              <a:rPr lang="zh-CN" altLang="zh-CN" sz="4000" b="1">
                <a:solidFill>
                  <a:schemeClr val="tx1"/>
                </a:solidFill>
              </a:rPr>
              <a:t>又可分为</a:t>
            </a:r>
            <a:r>
              <a:rPr lang="zh-CN" altLang="zh-CN" sz="4000" b="1" u="sng">
                <a:solidFill>
                  <a:schemeClr val="tx1"/>
                </a:solidFill>
              </a:rPr>
              <a:t>公文语体</a:t>
            </a:r>
            <a:r>
              <a:rPr lang="zh-CN" altLang="zh-CN" sz="4000" b="1">
                <a:solidFill>
                  <a:schemeClr val="tx1"/>
                </a:solidFill>
              </a:rPr>
              <a:t>、</a:t>
            </a:r>
            <a:r>
              <a:rPr lang="zh-CN" altLang="zh-CN" sz="4000" b="1" u="sng">
                <a:solidFill>
                  <a:schemeClr val="tx1"/>
                </a:solidFill>
              </a:rPr>
              <a:t>科技语体</a:t>
            </a:r>
            <a:r>
              <a:rPr lang="zh-CN" altLang="zh-CN" sz="4000" b="1">
                <a:solidFill>
                  <a:schemeClr val="tx1"/>
                </a:solidFill>
              </a:rPr>
              <a:t>、</a:t>
            </a:r>
            <a:r>
              <a:rPr lang="zh-CN" altLang="zh-CN" sz="4000" b="1" u="sng">
                <a:solidFill>
                  <a:schemeClr val="tx1"/>
                </a:solidFill>
              </a:rPr>
              <a:t>文艺语体</a:t>
            </a:r>
            <a:r>
              <a:rPr lang="zh-CN" altLang="zh-CN" sz="4000" b="1">
                <a:solidFill>
                  <a:schemeClr val="tx1"/>
                </a:solidFill>
              </a:rPr>
              <a:t>等。</a:t>
            </a:r>
            <a:endParaRPr lang="en-US" altLang="zh-CN" sz="4000" b="1">
              <a:solidFill>
                <a:schemeClr val="tx1"/>
              </a:solidFill>
            </a:endParaRPr>
          </a:p>
          <a:p>
            <a:pPr marL="0" indent="0">
              <a:lnSpc>
                <a:spcPct val="100000"/>
              </a:lnSpc>
              <a:spcAft>
                <a:spcPct val="0"/>
              </a:spcAft>
            </a:pPr>
            <a:r>
              <a:rPr lang="zh-CN" altLang="zh-CN" sz="4000" b="1">
                <a:solidFill>
                  <a:srgbClr val="FF0000"/>
                </a:solidFill>
              </a:rPr>
              <a:t>近义词语可根据词语的语体色彩不同进行辨析。</a:t>
            </a:r>
            <a:endParaRPr lang="en-US" altLang="zh-CN" sz="4000" b="1">
              <a:solidFill>
                <a:srgbClr val="FF0000"/>
              </a:solidFill>
            </a:endParaRPr>
          </a:p>
          <a:p>
            <a:pPr marL="0" indent="0">
              <a:lnSpc>
                <a:spcPct val="100000"/>
              </a:lnSpc>
              <a:spcAft>
                <a:spcPct val="0"/>
              </a:spcAft>
            </a:pPr>
            <a:r>
              <a:rPr lang="en-US" altLang="zh-CN" sz="4000" b="1">
                <a:solidFill>
                  <a:schemeClr val="tx1"/>
                </a:solidFill>
              </a:rPr>
              <a:t>“</a:t>
            </a:r>
            <a:r>
              <a:rPr lang="zh-CN" altLang="zh-CN" sz="4000" b="1">
                <a:solidFill>
                  <a:schemeClr val="tx1"/>
                </a:solidFill>
                <a:highlight>
                  <a:srgbClr val="FFFF00"/>
                </a:highlight>
              </a:rPr>
              <a:t>风平浪静</a:t>
            </a:r>
            <a:r>
              <a:rPr lang="en-US" altLang="zh-CN" sz="4000" b="1">
                <a:solidFill>
                  <a:schemeClr val="tx1"/>
                </a:solidFill>
              </a:rPr>
              <a:t>”</a:t>
            </a:r>
            <a:r>
              <a:rPr lang="zh-CN" altLang="zh-CN" sz="4000" b="1">
                <a:solidFill>
                  <a:schemeClr val="tx1"/>
                </a:solidFill>
              </a:rPr>
              <a:t>和</a:t>
            </a:r>
            <a:r>
              <a:rPr lang="en-US" altLang="zh-CN" sz="4000" b="1">
                <a:solidFill>
                  <a:schemeClr val="tx1"/>
                </a:solidFill>
              </a:rPr>
              <a:t>“</a:t>
            </a:r>
            <a:r>
              <a:rPr lang="zh-CN" altLang="zh-CN" sz="4000" b="1">
                <a:solidFill>
                  <a:schemeClr val="tx1"/>
                </a:solidFill>
                <a:highlight>
                  <a:srgbClr val="FFFF00"/>
                </a:highlight>
              </a:rPr>
              <a:t>平安无事</a:t>
            </a:r>
            <a:r>
              <a:rPr lang="en-US" altLang="zh-CN" sz="4000" b="1">
                <a:solidFill>
                  <a:schemeClr val="tx1"/>
                </a:solidFill>
              </a:rPr>
              <a:t>”</a:t>
            </a:r>
            <a:r>
              <a:rPr lang="zh-CN" altLang="zh-CN" sz="4000" b="1">
                <a:solidFill>
                  <a:schemeClr val="tx1"/>
                </a:solidFill>
              </a:rPr>
              <a:t>都有</a:t>
            </a:r>
            <a:r>
              <a:rPr lang="en-US" altLang="zh-CN" sz="4000" b="1">
                <a:solidFill>
                  <a:schemeClr val="tx1"/>
                </a:solidFill>
              </a:rPr>
              <a:t>“</a:t>
            </a:r>
            <a:r>
              <a:rPr lang="zh-CN" altLang="zh-CN" sz="4000" b="1">
                <a:solidFill>
                  <a:schemeClr val="tx1"/>
                </a:solidFill>
              </a:rPr>
              <a:t>安宁无事</a:t>
            </a:r>
            <a:r>
              <a:rPr lang="en-US" altLang="zh-CN" sz="4000" b="1">
                <a:solidFill>
                  <a:schemeClr val="tx1"/>
                </a:solidFill>
              </a:rPr>
              <a:t>”</a:t>
            </a:r>
            <a:r>
              <a:rPr lang="zh-CN" altLang="zh-CN" sz="4000" b="1">
                <a:solidFill>
                  <a:schemeClr val="tx1"/>
                </a:solidFill>
              </a:rPr>
              <a:t>的意思。</a:t>
            </a:r>
            <a:endParaRPr lang="en-US" altLang="zh-CN" sz="4000" b="1">
              <a:solidFill>
                <a:schemeClr val="tx1"/>
              </a:solidFill>
            </a:endParaRPr>
          </a:p>
          <a:p>
            <a:pPr marL="0" indent="0">
              <a:lnSpc>
                <a:spcPct val="100000"/>
              </a:lnSpc>
              <a:spcAft>
                <a:spcPct val="0"/>
              </a:spcAft>
            </a:pPr>
            <a:r>
              <a:rPr lang="zh-CN" altLang="zh-CN" sz="4000" b="1">
                <a:solidFill>
                  <a:schemeClr val="tx1"/>
                </a:solidFill>
              </a:rPr>
              <a:t>异：</a:t>
            </a:r>
            <a:endParaRPr lang="en-US" altLang="zh-CN" sz="4000" b="1">
              <a:solidFill>
                <a:schemeClr val="tx1"/>
              </a:solidFill>
            </a:endParaRPr>
          </a:p>
          <a:p>
            <a:pPr marL="0" indent="0">
              <a:lnSpc>
                <a:spcPct val="100000"/>
              </a:lnSpc>
              <a:spcAft>
                <a:spcPct val="0"/>
              </a:spcAft>
            </a:pPr>
            <a:r>
              <a:rPr lang="zh-CN" altLang="zh-CN" sz="4000" b="1">
                <a:solidFill>
                  <a:schemeClr val="tx1"/>
                </a:solidFill>
                <a:highlight>
                  <a:srgbClr val="FFFF00"/>
                </a:highlight>
              </a:rPr>
              <a:t>前者</a:t>
            </a:r>
            <a:r>
              <a:rPr lang="zh-CN" altLang="zh-CN" sz="4000" b="1">
                <a:solidFill>
                  <a:schemeClr val="tx1"/>
                </a:solidFill>
              </a:rPr>
              <a:t>是形象的</a:t>
            </a:r>
            <a:r>
              <a:rPr lang="zh-CN" altLang="zh-CN" sz="4000" b="1">
                <a:solidFill>
                  <a:schemeClr val="tx1"/>
                </a:solidFill>
                <a:highlight>
                  <a:srgbClr val="FFFF00"/>
                </a:highlight>
              </a:rPr>
              <a:t>比喻</a:t>
            </a:r>
            <a:r>
              <a:rPr lang="zh-CN" altLang="en-US" sz="4000" b="1">
                <a:solidFill>
                  <a:schemeClr val="tx1"/>
                </a:solidFill>
                <a:highlight>
                  <a:srgbClr val="FFFF00"/>
                </a:highlight>
              </a:rPr>
              <a:t>，是庄重文雅的书面语。</a:t>
            </a:r>
            <a:endParaRPr lang="en-US" altLang="zh-CN" sz="4000" b="1">
              <a:solidFill>
                <a:schemeClr val="tx1"/>
              </a:solidFill>
            </a:endParaRPr>
          </a:p>
          <a:p>
            <a:pPr marL="0" indent="0">
              <a:lnSpc>
                <a:spcPct val="100000"/>
              </a:lnSpc>
              <a:spcAft>
                <a:spcPct val="0"/>
              </a:spcAft>
            </a:pPr>
            <a:r>
              <a:rPr lang="zh-CN" altLang="zh-CN" sz="4000" b="1">
                <a:solidFill>
                  <a:schemeClr val="tx1"/>
                </a:solidFill>
                <a:highlight>
                  <a:srgbClr val="FFFF00"/>
                </a:highlight>
              </a:rPr>
              <a:t>后者</a:t>
            </a:r>
            <a:r>
              <a:rPr lang="zh-CN" altLang="zh-CN" sz="4000" b="1">
                <a:solidFill>
                  <a:schemeClr val="tx1"/>
                </a:solidFill>
              </a:rPr>
              <a:t>则是浅显的</a:t>
            </a:r>
            <a:r>
              <a:rPr lang="zh-CN" altLang="zh-CN" sz="4000" b="1">
                <a:solidFill>
                  <a:schemeClr val="tx1"/>
                </a:solidFill>
                <a:highlight>
                  <a:srgbClr val="FFFF00"/>
                </a:highlight>
              </a:rPr>
              <a:t>陈说</a:t>
            </a:r>
            <a:r>
              <a:rPr lang="zh-CN" altLang="zh-CN" sz="4000" b="1">
                <a:solidFill>
                  <a:schemeClr val="tx1"/>
                </a:solidFill>
              </a:rPr>
              <a:t>，</a:t>
            </a:r>
            <a:r>
              <a:rPr lang="zh-CN" altLang="zh-CN" sz="4000" b="1">
                <a:solidFill>
                  <a:schemeClr val="tx1"/>
                </a:solidFill>
                <a:highlight>
                  <a:srgbClr val="FFFF00"/>
                </a:highlight>
              </a:rPr>
              <a:t>是通俗的口语。</a:t>
            </a:r>
            <a:endParaRPr lang="zh-CN" altLang="zh-CN" sz="4000">
              <a:solidFill>
                <a:schemeClr val="tx1"/>
              </a:solidFill>
              <a:highlight>
                <a:srgbClr val="FFFF00"/>
              </a:high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3" end="3"/>
                                            </p:txEl>
                                          </p:spTgt>
                                        </p:tgtEl>
                                        <p:attrNameLst>
                                          <p:attrName>style.visibility</p:attrName>
                                        </p:attrNameLst>
                                      </p:cBhvr>
                                      <p:to>
                                        <p:strVal val="visible"/>
                                      </p:to>
                                    </p:set>
                                    <p:anim calcmode="lin" valueType="num">
                                      <p:cBhvr additive="base">
                                        <p:cTn id="25"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4" end="4"/>
                                            </p:txEl>
                                          </p:spTgt>
                                        </p:tgtEl>
                                        <p:attrNameLst>
                                          <p:attrName>style.visibility</p:attrName>
                                        </p:attrNameLst>
                                      </p:cBhvr>
                                      <p:to>
                                        <p:strVal val="visible"/>
                                      </p:to>
                                    </p:set>
                                    <p:anim calcmode="lin" valueType="num">
                                      <p:cBhvr additive="base">
                                        <p:cTn id="31"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5" end="5"/>
                                            </p:txEl>
                                          </p:spTgt>
                                        </p:tgtEl>
                                        <p:attrNameLst>
                                          <p:attrName>style.visibility</p:attrName>
                                        </p:attrNameLst>
                                      </p:cBhvr>
                                      <p:to>
                                        <p:strVal val="visible"/>
                                      </p:to>
                                    </p:set>
                                    <p:anim calcmode="lin" valueType="num">
                                      <p:cBhvr additive="base">
                                        <p:cTn id="3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7890">
                                            <p:txEl>
                                              <p:pRg st="6" end="6"/>
                                            </p:txEl>
                                          </p:spTgt>
                                        </p:tgtEl>
                                        <p:attrNameLst>
                                          <p:attrName>style.visibility</p:attrName>
                                        </p:attrNameLst>
                                      </p:cBhvr>
                                      <p:to>
                                        <p:strVal val="visible"/>
                                      </p:to>
                                    </p:set>
                                    <p:anim calcmode="lin" valueType="num">
                                      <p:cBhvr additive="base">
                                        <p:cTn id="4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208273"/>
          </a:xfrm>
          <a:noFill/>
        </p:spPr>
        <p:txBody>
          <a:bodyPr wrap="square">
            <a:spAutoFit/>
          </a:bodyPr>
          <a:lstStyle/>
          <a:p>
            <a:pPr>
              <a:lnSpc>
                <a:spcPct val="100000"/>
              </a:lnSpc>
            </a:pPr>
            <a:r>
              <a:rPr lang="zh-CN" altLang="en-US" sz="4000" b="1">
                <a:solidFill>
                  <a:schemeClr val="tx1"/>
                </a:solidFill>
              </a:rPr>
              <a:t>即学即练：</a:t>
            </a:r>
            <a:endParaRPr lang="en-US" altLang="zh-CN" sz="4000" b="1">
              <a:solidFill>
                <a:schemeClr val="tx1"/>
              </a:solidFill>
            </a:endParaRPr>
          </a:p>
          <a:p>
            <a:pPr>
              <a:lnSpc>
                <a:spcPct val="100000"/>
              </a:lnSpc>
            </a:pPr>
            <a:r>
              <a:rPr lang="en-US" altLang="zh-CN" sz="3200" b="1">
                <a:solidFill>
                  <a:schemeClr val="tx1"/>
                </a:solidFill>
              </a:rPr>
              <a:t>6</a:t>
            </a:r>
            <a:r>
              <a:rPr lang="zh-CN" altLang="zh-CN" sz="3200" b="1">
                <a:solidFill>
                  <a:schemeClr val="tx1"/>
                </a:solidFill>
              </a:rPr>
              <a:t>．依次填入下列各句横线处的词语，最恰当的一组是</a:t>
            </a:r>
            <a:r>
              <a:rPr lang="en-US" altLang="zh-CN" sz="3200" b="1">
                <a:solidFill>
                  <a:schemeClr val="tx1"/>
                </a:solidFill>
              </a:rPr>
              <a:t>(</a:t>
            </a:r>
            <a:r>
              <a:rPr lang="zh-CN" altLang="zh-CN" sz="3200" b="1">
                <a:solidFill>
                  <a:schemeClr val="tx1"/>
                </a:solidFill>
              </a:rPr>
              <a:t>　　</a:t>
            </a:r>
            <a:r>
              <a:rPr lang="en-US" altLang="zh-CN" sz="3200" b="1">
                <a:solidFill>
                  <a:schemeClr val="tx1"/>
                </a:solidFill>
              </a:rPr>
              <a:t>)</a:t>
            </a:r>
            <a:endParaRPr lang="zh-CN" altLang="zh-CN" sz="3200">
              <a:solidFill>
                <a:schemeClr val="tx1"/>
              </a:solidFill>
            </a:endParaRPr>
          </a:p>
          <a:p>
            <a:pPr marL="0" indent="0">
              <a:lnSpc>
                <a:spcPct val="100000"/>
              </a:lnSpc>
              <a:buNone/>
            </a:pPr>
            <a:r>
              <a:rPr lang="zh-CN" altLang="zh-CN" sz="4400" b="1">
                <a:solidFill>
                  <a:schemeClr val="tx1"/>
                </a:solidFill>
              </a:rPr>
              <a:t>①通过一番讲解，老人终于明白了福利基金是一个</a:t>
            </a:r>
            <a:r>
              <a:rPr lang="zh-CN" altLang="zh-CN" sz="4400" b="1" u="sng" kern="100">
                <a:solidFill>
                  <a:schemeClr val="tx1"/>
                </a:solidFill>
                <a:latin typeface="Times New Roman" panose="02020603050405020304" pitchFamily="18" charset="0"/>
                <a:ea typeface="华文细黑" panose="02010600040101010101" pitchFamily="2" charset="-122"/>
                <a:cs typeface="Times New Roman" panose="02020603050405020304" pitchFamily="18" charset="0"/>
              </a:rPr>
              <a:t>　　　　</a:t>
            </a:r>
            <a:r>
              <a:rPr lang="zh-CN" altLang="zh-CN" sz="4400" b="1">
                <a:solidFill>
                  <a:schemeClr val="tx1"/>
                </a:solidFill>
              </a:rPr>
              <a:t>的储蓄过程，是集中力量办大事办好事。</a:t>
            </a:r>
            <a:endParaRPr lang="zh-CN" altLang="zh-CN" sz="4400">
              <a:solidFill>
                <a:schemeClr val="tx1"/>
              </a:solidFill>
            </a:endParaRPr>
          </a:p>
          <a:p>
            <a:pPr>
              <a:lnSpc>
                <a:spcPct val="100000"/>
              </a:lnSpc>
            </a:pPr>
            <a:r>
              <a:rPr lang="en-US" altLang="zh-CN" sz="4400" b="1">
                <a:solidFill>
                  <a:schemeClr val="tx1"/>
                </a:solidFill>
              </a:rPr>
              <a:t>A</a:t>
            </a:r>
            <a:r>
              <a:rPr lang="zh-CN" altLang="zh-CN" sz="4400" b="1">
                <a:solidFill>
                  <a:schemeClr val="tx1"/>
                </a:solidFill>
              </a:rPr>
              <a:t>．集腋成裘</a:t>
            </a:r>
            <a:r>
              <a:rPr lang="en-US" altLang="zh-CN" sz="4400" b="1">
                <a:solidFill>
                  <a:schemeClr val="tx1"/>
                </a:solidFill>
              </a:rPr>
              <a:t>  		B</a:t>
            </a:r>
            <a:r>
              <a:rPr lang="zh-CN" altLang="zh-CN" sz="4400" b="1">
                <a:solidFill>
                  <a:schemeClr val="tx1"/>
                </a:solidFill>
              </a:rPr>
              <a:t>．积少成多</a:t>
            </a:r>
            <a:endParaRPr lang="zh-CN" altLang="zh-CN" sz="4400">
              <a:solidFill>
                <a:schemeClr val="tx1"/>
              </a:solidFill>
            </a:endParaRPr>
          </a:p>
          <a:p>
            <a:pPr>
              <a:lnSpc>
                <a:spcPct val="100000"/>
              </a:lnSpc>
            </a:pPr>
            <a:r>
              <a:rPr lang="en-US" altLang="zh-CN" sz="4000" b="1">
                <a:solidFill>
                  <a:srgbClr val="FF0000"/>
                </a:solidFill>
              </a:rPr>
              <a:t>“</a:t>
            </a:r>
            <a:r>
              <a:rPr lang="zh-CN" altLang="zh-CN" sz="4000" b="1">
                <a:solidFill>
                  <a:srgbClr val="FF0000"/>
                </a:solidFill>
              </a:rPr>
              <a:t>集腋成裘</a:t>
            </a:r>
            <a:r>
              <a:rPr lang="en-US" altLang="zh-CN" sz="4000" b="1">
                <a:solidFill>
                  <a:srgbClr val="FF0000"/>
                </a:solidFill>
              </a:rPr>
              <a:t>”</a:t>
            </a:r>
            <a:r>
              <a:rPr lang="zh-CN" altLang="zh-CN" sz="4000" b="1">
                <a:solidFill>
                  <a:srgbClr val="FF0000"/>
                </a:solidFill>
              </a:rPr>
              <a:t>和</a:t>
            </a:r>
            <a:r>
              <a:rPr lang="en-US" altLang="zh-CN" sz="4000" b="1">
                <a:solidFill>
                  <a:srgbClr val="FF0000"/>
                </a:solidFill>
              </a:rPr>
              <a:t>“</a:t>
            </a:r>
            <a:r>
              <a:rPr lang="zh-CN" altLang="zh-CN" sz="4000" b="1">
                <a:solidFill>
                  <a:srgbClr val="FF0000"/>
                </a:solidFill>
              </a:rPr>
              <a:t>积少成多</a:t>
            </a:r>
            <a:r>
              <a:rPr lang="en-US" altLang="zh-CN" sz="4000" b="1">
                <a:solidFill>
                  <a:srgbClr val="FF0000"/>
                </a:solidFill>
              </a:rPr>
              <a:t>”</a:t>
            </a:r>
            <a:r>
              <a:rPr lang="zh-CN" altLang="zh-CN" sz="4000" b="1">
                <a:solidFill>
                  <a:srgbClr val="0070C0"/>
                </a:solidFill>
              </a:rPr>
              <a:t>都有由少变多的意思。</a:t>
            </a:r>
            <a:endParaRPr lang="en-US" altLang="zh-CN" sz="4000" b="1">
              <a:solidFill>
                <a:srgbClr val="0070C0"/>
              </a:solidFill>
            </a:endParaRPr>
          </a:p>
          <a:p>
            <a:pPr>
              <a:lnSpc>
                <a:spcPct val="100000"/>
              </a:lnSpc>
            </a:pPr>
            <a:r>
              <a:rPr lang="zh-CN" altLang="zh-CN" sz="4000" b="1">
                <a:solidFill>
                  <a:srgbClr val="0070C0"/>
                </a:solidFill>
              </a:rPr>
              <a:t>但</a:t>
            </a:r>
            <a:r>
              <a:rPr lang="zh-CN" altLang="zh-CN" sz="4000" b="1">
                <a:solidFill>
                  <a:srgbClr val="0070C0"/>
                </a:solidFill>
                <a:highlight>
                  <a:srgbClr val="FFFF00"/>
                </a:highlight>
              </a:rPr>
              <a:t>前者是书面语</a:t>
            </a:r>
            <a:r>
              <a:rPr lang="zh-CN" altLang="zh-CN" sz="4000" b="1">
                <a:solidFill>
                  <a:srgbClr val="0070C0"/>
                </a:solidFill>
              </a:rPr>
              <a:t>，</a:t>
            </a:r>
            <a:r>
              <a:rPr lang="zh-CN" altLang="zh-CN" sz="4000" b="1">
                <a:solidFill>
                  <a:srgbClr val="0070C0"/>
                </a:solidFill>
                <a:highlight>
                  <a:srgbClr val="FFFF00"/>
                </a:highlight>
              </a:rPr>
              <a:t>后者是口头语</a:t>
            </a:r>
            <a:r>
              <a:rPr lang="zh-CN" altLang="zh-CN" sz="4000" b="1">
                <a:solidFill>
                  <a:srgbClr val="0070C0"/>
                </a:solidFill>
              </a:rPr>
              <a:t>。</a:t>
            </a:r>
            <a:endParaRPr lang="en-US" altLang="zh-CN" sz="4000" b="1">
              <a:solidFill>
                <a:srgbClr val="0070C0"/>
              </a:solidFill>
            </a:endParaRPr>
          </a:p>
          <a:p>
            <a:pPr>
              <a:lnSpc>
                <a:spcPct val="100000"/>
              </a:lnSpc>
            </a:pPr>
            <a:r>
              <a:rPr lang="zh-CN" altLang="zh-CN" sz="4000" b="1">
                <a:solidFill>
                  <a:srgbClr val="0070C0"/>
                </a:solidFill>
                <a:highlight>
                  <a:srgbClr val="FFFF00"/>
                </a:highlight>
              </a:rPr>
              <a:t>根据语境，应选</a:t>
            </a:r>
            <a:r>
              <a:rPr lang="en-US" altLang="zh-CN" sz="4000" b="1">
                <a:solidFill>
                  <a:srgbClr val="0070C0"/>
                </a:solidFill>
                <a:highlight>
                  <a:srgbClr val="FFFF00"/>
                </a:highlight>
              </a:rPr>
              <a:t>“</a:t>
            </a:r>
            <a:r>
              <a:rPr lang="zh-CN" altLang="zh-CN" sz="4000" b="1">
                <a:solidFill>
                  <a:srgbClr val="0070C0"/>
                </a:solidFill>
                <a:highlight>
                  <a:srgbClr val="FFFF00"/>
                </a:highlight>
              </a:rPr>
              <a:t>积少成多</a:t>
            </a:r>
            <a:r>
              <a:rPr lang="en-US" altLang="zh-CN" sz="4000" b="1">
                <a:solidFill>
                  <a:srgbClr val="0070C0"/>
                </a:solidFill>
                <a:highlight>
                  <a:srgbClr val="FFFF00"/>
                </a:highlight>
              </a:rPr>
              <a:t>”</a:t>
            </a:r>
            <a:r>
              <a:rPr lang="zh-CN" altLang="zh-CN" sz="4000" b="1">
                <a:solidFill>
                  <a:srgbClr val="0070C0"/>
                </a:solidFill>
                <a:highlight>
                  <a:srgbClr val="FFFF00"/>
                </a:highlight>
              </a:rPr>
              <a:t>。</a:t>
            </a:r>
            <a:endParaRPr lang="zh-CN" altLang="zh-CN" sz="4000">
              <a:solidFill>
                <a:srgbClr val="0070C0"/>
              </a:solidFill>
              <a:highlight>
                <a:srgbClr val="FFFF00"/>
              </a:highlight>
            </a:endParaRPr>
          </a:p>
          <a:p>
            <a:pPr marL="0" indent="0">
              <a:lnSpc>
                <a:spcPct val="100000"/>
              </a:lnSpc>
              <a:spcAft>
                <a:spcPct val="0"/>
              </a:spcAft>
            </a:pPr>
            <a:endParaRPr lang="zh-CN" altLang="zh-CN" sz="4000">
              <a:solidFill>
                <a:srgbClr val="FF0000"/>
              </a:solidFill>
            </a:endParaRPr>
          </a:p>
          <a:p>
            <a:pPr>
              <a:lnSpc>
                <a:spcPct val="100000"/>
              </a:lnSpc>
            </a:pPr>
            <a:endParaRPr lang="zh-CN" altLang="zh-CN" sz="4000">
              <a:solidFill>
                <a:schemeClr val="tx1"/>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4" end="4"/>
                                            </p:txEl>
                                          </p:spTgt>
                                        </p:tgtEl>
                                        <p:attrNameLst>
                                          <p:attrName>style.visibility</p:attrName>
                                        </p:attrNameLst>
                                      </p:cBhvr>
                                      <p:to>
                                        <p:strVal val="visible"/>
                                      </p:to>
                                    </p:set>
                                    <p:anim calcmode="lin" valueType="num">
                                      <p:cBhvr additive="base">
                                        <p:cTn id="7"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5" end="5"/>
                                            </p:txEl>
                                          </p:spTgt>
                                        </p:tgtEl>
                                        <p:attrNameLst>
                                          <p:attrName>style.visibility</p:attrName>
                                        </p:attrNameLst>
                                      </p:cBhvr>
                                      <p:to>
                                        <p:strVal val="visible"/>
                                      </p:to>
                                    </p:set>
                                    <p:anim calcmode="lin" valueType="num">
                                      <p:cBhvr additive="base">
                                        <p:cTn id="13"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6" end="6"/>
                                            </p:txEl>
                                          </p:spTgt>
                                        </p:tgtEl>
                                        <p:attrNameLst>
                                          <p:attrName>style.visibility</p:attrName>
                                        </p:attrNameLst>
                                      </p:cBhvr>
                                      <p:to>
                                        <p:strVal val="visible"/>
                                      </p:to>
                                    </p:set>
                                    <p:anim calcmode="lin" valueType="num">
                                      <p:cBhvr additive="base">
                                        <p:cTn id="19"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1"/>
            <a:ext cx="12192000" cy="6955750"/>
          </a:xfrm>
          <a:noFill/>
        </p:spPr>
        <p:txBody>
          <a:bodyPr wrap="square">
            <a:spAutoFit/>
          </a:bodyPr>
          <a:lstStyle/>
          <a:p>
            <a:pPr indent="0">
              <a:lnSpc>
                <a:spcPct val="100000"/>
              </a:lnSpc>
              <a:spcAft>
                <a:spcPct val="0"/>
              </a:spcAft>
            </a:pPr>
            <a:r>
              <a:rPr lang="zh-CN" altLang="zh-CN" sz="2800" b="1">
                <a:solidFill>
                  <a:schemeClr val="tx1"/>
                </a:solidFill>
              </a:rPr>
              <a:t>七、语法结构</a:t>
            </a:r>
            <a:endParaRPr lang="en-US" altLang="zh-CN" sz="2800" b="1">
              <a:solidFill>
                <a:schemeClr val="tx1"/>
              </a:solidFill>
            </a:endParaRPr>
          </a:p>
          <a:p>
            <a:pPr indent="0">
              <a:lnSpc>
                <a:spcPct val="100000"/>
              </a:lnSpc>
              <a:spcAft>
                <a:spcPct val="0"/>
              </a:spcAft>
            </a:pPr>
            <a:r>
              <a:rPr lang="en-US" altLang="zh-CN" sz="3200" b="1">
                <a:solidFill>
                  <a:schemeClr val="tx1"/>
                </a:solidFill>
              </a:rPr>
              <a:t>   </a:t>
            </a:r>
            <a:r>
              <a:rPr lang="zh-CN" altLang="zh-CN" sz="3200" b="1">
                <a:solidFill>
                  <a:schemeClr val="tx1"/>
                </a:solidFill>
              </a:rPr>
              <a:t>根据词语在句子中充当的成分，确定词语的语法功能，从而准确辨析词义。</a:t>
            </a:r>
            <a:r>
              <a:rPr lang="zh-CN" altLang="zh-CN" sz="3200" b="1">
                <a:solidFill>
                  <a:srgbClr val="FF0000"/>
                </a:solidFill>
              </a:rPr>
              <a:t>近义词语可根据词语的语法结构不同进行辨析。</a:t>
            </a:r>
            <a:endParaRPr lang="zh-CN" altLang="zh-CN" sz="3200">
              <a:solidFill>
                <a:srgbClr val="FF0000"/>
              </a:solidFill>
            </a:endParaRPr>
          </a:p>
          <a:p>
            <a:pPr marL="0" indent="0">
              <a:lnSpc>
                <a:spcPct val="100000"/>
              </a:lnSpc>
              <a:spcAft>
                <a:spcPct val="0"/>
              </a:spcAft>
              <a:buNone/>
            </a:pPr>
            <a:r>
              <a:rPr lang="en-US" altLang="zh-CN" sz="3200" b="1">
                <a:solidFill>
                  <a:schemeClr val="tx1"/>
                </a:solidFill>
              </a:rPr>
              <a:t>“</a:t>
            </a:r>
            <a:r>
              <a:rPr lang="zh-CN" altLang="zh-CN" sz="3200" b="1">
                <a:solidFill>
                  <a:schemeClr val="tx1"/>
                </a:solidFill>
                <a:highlight>
                  <a:srgbClr val="FFFF00"/>
                </a:highlight>
              </a:rPr>
              <a:t> </a:t>
            </a:r>
            <a:r>
              <a:rPr lang="en-US" altLang="zh-CN" sz="3200" b="1">
                <a:solidFill>
                  <a:schemeClr val="tx1"/>
                </a:solidFill>
              </a:rPr>
              <a:t>“</a:t>
            </a:r>
            <a:r>
              <a:rPr lang="zh-CN" altLang="zh-CN" sz="3200" b="1">
                <a:solidFill>
                  <a:schemeClr val="tx1"/>
                </a:solidFill>
                <a:highlight>
                  <a:srgbClr val="FFFF00"/>
                </a:highlight>
              </a:rPr>
              <a:t>痴心妄想</a:t>
            </a:r>
            <a:r>
              <a:rPr lang="en-US" altLang="zh-CN" sz="3200" b="1">
                <a:solidFill>
                  <a:schemeClr val="tx1"/>
                </a:solidFill>
              </a:rPr>
              <a:t>”</a:t>
            </a:r>
            <a:r>
              <a:rPr lang="zh-CN" altLang="zh-CN" sz="3200" b="1">
                <a:solidFill>
                  <a:schemeClr val="tx1"/>
                </a:solidFill>
              </a:rPr>
              <a:t>和</a:t>
            </a:r>
            <a:r>
              <a:rPr lang="en-US" altLang="zh-CN" sz="3200" b="1">
                <a:solidFill>
                  <a:schemeClr val="tx1"/>
                </a:solidFill>
              </a:rPr>
              <a:t>“</a:t>
            </a:r>
            <a:r>
              <a:rPr lang="zh-CN" altLang="zh-CN" sz="3200" b="1">
                <a:solidFill>
                  <a:schemeClr val="tx1"/>
                </a:solidFill>
                <a:highlight>
                  <a:srgbClr val="FFFF00"/>
                </a:highlight>
              </a:rPr>
              <a:t>胡思乱想</a:t>
            </a:r>
            <a:r>
              <a:rPr lang="en-US" altLang="zh-CN" sz="3200" b="1">
                <a:solidFill>
                  <a:schemeClr val="tx1"/>
                </a:solidFill>
              </a:rPr>
              <a:t>”</a:t>
            </a:r>
            <a:r>
              <a:rPr lang="zh-CN" altLang="zh-CN" sz="3200" b="1">
                <a:solidFill>
                  <a:schemeClr val="tx1"/>
                </a:solidFill>
              </a:rPr>
              <a:t>都有</a:t>
            </a:r>
            <a:r>
              <a:rPr lang="en-US" altLang="zh-CN" sz="3200" b="1">
                <a:solidFill>
                  <a:schemeClr val="tx1"/>
                </a:solidFill>
              </a:rPr>
              <a:t>“</a:t>
            </a:r>
            <a:r>
              <a:rPr lang="zh-CN" altLang="zh-CN" sz="3200" b="1">
                <a:solidFill>
                  <a:schemeClr val="tx1"/>
                </a:solidFill>
              </a:rPr>
              <a:t>想</a:t>
            </a:r>
            <a:r>
              <a:rPr lang="en-US" altLang="zh-CN" sz="3200" b="1">
                <a:solidFill>
                  <a:schemeClr val="tx1"/>
                </a:solidFill>
              </a:rPr>
              <a:t>”</a:t>
            </a:r>
            <a:r>
              <a:rPr lang="zh-CN" altLang="zh-CN" sz="3200" b="1">
                <a:solidFill>
                  <a:schemeClr val="tx1"/>
                </a:solidFill>
              </a:rPr>
              <a:t>的意思。</a:t>
            </a:r>
            <a:endParaRPr lang="en-US" altLang="zh-CN" sz="3200" b="1">
              <a:solidFill>
                <a:schemeClr val="tx1"/>
              </a:solidFill>
            </a:endParaRPr>
          </a:p>
          <a:p>
            <a:pPr marL="0" indent="0">
              <a:lnSpc>
                <a:spcPct val="100000"/>
              </a:lnSpc>
              <a:spcAft>
                <a:spcPct val="0"/>
              </a:spcAft>
              <a:buNone/>
            </a:pPr>
            <a:r>
              <a:rPr lang="zh-CN" altLang="zh-CN" sz="3200" b="1">
                <a:solidFill>
                  <a:schemeClr val="tx1"/>
                </a:solidFill>
              </a:rPr>
              <a:t>异：</a:t>
            </a:r>
            <a:r>
              <a:rPr lang="zh-CN" altLang="zh-CN" sz="3200" b="1">
                <a:solidFill>
                  <a:schemeClr val="tx1"/>
                </a:solidFill>
                <a:highlight>
                  <a:srgbClr val="FFFF00"/>
                </a:highlight>
              </a:rPr>
              <a:t>前者</a:t>
            </a:r>
            <a:r>
              <a:rPr lang="zh-CN" altLang="zh-CN" sz="3200" b="1">
                <a:solidFill>
                  <a:schemeClr val="tx1"/>
                </a:solidFill>
              </a:rPr>
              <a:t>有</a:t>
            </a:r>
            <a:r>
              <a:rPr lang="en-US" altLang="zh-CN" sz="3200" b="1">
                <a:solidFill>
                  <a:schemeClr val="tx1"/>
                </a:solidFill>
              </a:rPr>
              <a:t>“</a:t>
            </a:r>
            <a:r>
              <a:rPr lang="zh-CN" altLang="zh-CN" sz="3200" b="1">
                <a:solidFill>
                  <a:schemeClr val="tx1"/>
                </a:solidFill>
              </a:rPr>
              <a:t>痴心、狂妄</a:t>
            </a:r>
            <a:r>
              <a:rPr lang="en-US" altLang="zh-CN" sz="3200" b="1">
                <a:solidFill>
                  <a:schemeClr val="tx1"/>
                </a:solidFill>
              </a:rPr>
              <a:t>”</a:t>
            </a:r>
            <a:r>
              <a:rPr lang="zh-CN" altLang="zh-CN" sz="3200" b="1">
                <a:solidFill>
                  <a:schemeClr val="tx1"/>
                </a:solidFill>
              </a:rPr>
              <a:t>的意思，所指的思想活动往往是连续性的、顽固的，它可以有专注的目标，</a:t>
            </a:r>
            <a:r>
              <a:rPr lang="zh-CN" altLang="zh-CN" sz="3200" b="1">
                <a:solidFill>
                  <a:schemeClr val="tx1"/>
                </a:solidFill>
                <a:highlight>
                  <a:srgbClr val="FFFF00"/>
                </a:highlight>
              </a:rPr>
              <a:t>可以作谓语、定语、中心语，其贬义色彩浓于</a:t>
            </a:r>
            <a:r>
              <a:rPr lang="en-US" altLang="zh-CN" sz="3200" b="1">
                <a:solidFill>
                  <a:schemeClr val="tx1"/>
                </a:solidFill>
                <a:highlight>
                  <a:srgbClr val="FFFF00"/>
                </a:highlight>
              </a:rPr>
              <a:t>“</a:t>
            </a:r>
            <a:r>
              <a:rPr lang="zh-CN" altLang="zh-CN" sz="3200" b="1">
                <a:solidFill>
                  <a:schemeClr val="tx1"/>
                </a:solidFill>
                <a:highlight>
                  <a:srgbClr val="FFFF00"/>
                </a:highlight>
              </a:rPr>
              <a:t>胡思乱想</a:t>
            </a:r>
            <a:r>
              <a:rPr lang="en-US" altLang="zh-CN" sz="3200" b="1">
                <a:solidFill>
                  <a:schemeClr val="tx1"/>
                </a:solidFill>
                <a:highlight>
                  <a:srgbClr val="FFFF00"/>
                </a:highlight>
              </a:rPr>
              <a:t>”</a:t>
            </a:r>
            <a:r>
              <a:rPr lang="zh-CN" altLang="zh-CN" sz="3200" b="1">
                <a:solidFill>
                  <a:schemeClr val="tx1"/>
                </a:solidFill>
                <a:highlight>
                  <a:srgbClr val="FFFF00"/>
                </a:highlight>
              </a:rPr>
              <a:t>；</a:t>
            </a:r>
            <a:endParaRPr lang="en-US" altLang="zh-CN" sz="3200" b="1">
              <a:solidFill>
                <a:schemeClr val="tx1"/>
              </a:solidFill>
              <a:highlight>
                <a:srgbClr val="FFFF00"/>
              </a:highlight>
            </a:endParaRPr>
          </a:p>
          <a:p>
            <a:pPr marL="0" indent="0">
              <a:lnSpc>
                <a:spcPct val="100000"/>
              </a:lnSpc>
              <a:spcAft>
                <a:spcPct val="0"/>
              </a:spcAft>
              <a:buNone/>
            </a:pPr>
            <a:r>
              <a:rPr lang="zh-CN" altLang="en-US" sz="2800" b="1">
                <a:solidFill>
                  <a:srgbClr val="0070C0"/>
                </a:solidFill>
              </a:rPr>
              <a:t>例句：</a:t>
            </a:r>
            <a:r>
              <a:rPr lang="en-US" altLang="zh-CN" sz="2800" b="1">
                <a:solidFill>
                  <a:srgbClr val="0070C0"/>
                </a:solidFill>
              </a:rPr>
              <a:t>A</a:t>
            </a:r>
            <a:r>
              <a:rPr lang="zh-CN" altLang="en-US" sz="2800" b="1">
                <a:solidFill>
                  <a:srgbClr val="0070C0"/>
                </a:solidFill>
              </a:rPr>
              <a:t>完全是一种美妙的，但是无法实现的幻想，反革命的痴心妄想</a:t>
            </a:r>
            <a:r>
              <a:rPr lang="en-US" altLang="zh-CN" sz="2800" b="1">
                <a:solidFill>
                  <a:schemeClr val="tx1"/>
                </a:solidFill>
              </a:rPr>
              <a:t>B</a:t>
            </a:r>
            <a:r>
              <a:rPr lang="zh-CN" altLang="en-US" sz="2800">
                <a:solidFill>
                  <a:schemeClr val="tx1"/>
                </a:solidFill>
              </a:rPr>
              <a:t>“专员先生，劝你别痴心妄想了，新四军走了，马上还要回来。</a:t>
            </a:r>
            <a:endParaRPr lang="en-US" altLang="zh-CN" sz="2800" b="1">
              <a:solidFill>
                <a:schemeClr val="tx1"/>
              </a:solidFill>
            </a:endParaRPr>
          </a:p>
          <a:p>
            <a:pPr marL="0" indent="0">
              <a:lnSpc>
                <a:spcPct val="100000"/>
              </a:lnSpc>
              <a:spcAft>
                <a:spcPct val="0"/>
              </a:spcAft>
              <a:buNone/>
            </a:pPr>
            <a:r>
              <a:rPr lang="zh-CN" altLang="zh-CN" sz="3200" b="1">
                <a:solidFill>
                  <a:schemeClr val="tx1"/>
                </a:solidFill>
                <a:highlight>
                  <a:srgbClr val="FFFF00"/>
                </a:highlight>
              </a:rPr>
              <a:t>后者</a:t>
            </a:r>
            <a:r>
              <a:rPr lang="zh-CN" altLang="zh-CN" sz="3200" b="1">
                <a:solidFill>
                  <a:schemeClr val="tx1"/>
                </a:solidFill>
              </a:rPr>
              <a:t>有</a:t>
            </a:r>
            <a:r>
              <a:rPr lang="en-US" altLang="zh-CN" sz="3200" b="1">
                <a:solidFill>
                  <a:schemeClr val="tx1"/>
                </a:solidFill>
              </a:rPr>
              <a:t>“</a:t>
            </a:r>
            <a:r>
              <a:rPr lang="zh-CN" altLang="zh-CN" sz="3200" b="1">
                <a:solidFill>
                  <a:schemeClr val="tx1"/>
                </a:solidFill>
              </a:rPr>
              <a:t>随意、胡乱想</a:t>
            </a:r>
            <a:r>
              <a:rPr lang="en-US" altLang="zh-CN" sz="3200" b="1">
                <a:solidFill>
                  <a:schemeClr val="tx1"/>
                </a:solidFill>
              </a:rPr>
              <a:t>”</a:t>
            </a:r>
            <a:r>
              <a:rPr lang="zh-CN" altLang="zh-CN" sz="3200" b="1">
                <a:solidFill>
                  <a:schemeClr val="tx1"/>
                </a:solidFill>
              </a:rPr>
              <a:t>的意思，所指的思想活动往往是间歇性的、短暂的，而且没有专注的目标，</a:t>
            </a:r>
            <a:r>
              <a:rPr lang="zh-CN" altLang="zh-CN" sz="3200" b="1">
                <a:solidFill>
                  <a:schemeClr val="tx1"/>
                </a:solidFill>
                <a:highlight>
                  <a:srgbClr val="FFFF00"/>
                </a:highlight>
              </a:rPr>
              <a:t>其贬义色彩不如</a:t>
            </a:r>
            <a:r>
              <a:rPr lang="en-US" altLang="zh-CN" sz="3200" b="1">
                <a:solidFill>
                  <a:schemeClr val="tx1"/>
                </a:solidFill>
                <a:highlight>
                  <a:srgbClr val="FFFF00"/>
                </a:highlight>
              </a:rPr>
              <a:t>“</a:t>
            </a:r>
            <a:r>
              <a:rPr lang="zh-CN" altLang="zh-CN" sz="3200" b="1">
                <a:solidFill>
                  <a:schemeClr val="tx1"/>
                </a:solidFill>
                <a:highlight>
                  <a:srgbClr val="FFFF00"/>
                </a:highlight>
              </a:rPr>
              <a:t>痴心妄想</a:t>
            </a:r>
            <a:r>
              <a:rPr lang="en-US" altLang="zh-CN" sz="3200" b="1">
                <a:solidFill>
                  <a:schemeClr val="tx1"/>
                </a:solidFill>
                <a:highlight>
                  <a:srgbClr val="FFFF00"/>
                </a:highlight>
              </a:rPr>
              <a:t>”</a:t>
            </a:r>
            <a:r>
              <a:rPr lang="zh-CN" altLang="zh-CN" sz="3200" b="1">
                <a:solidFill>
                  <a:schemeClr val="tx1"/>
                </a:solidFill>
                <a:highlight>
                  <a:srgbClr val="FFFF00"/>
                </a:highlight>
              </a:rPr>
              <a:t>浓烈，可作谓语、定语，一般不带宾语。</a:t>
            </a:r>
            <a:endParaRPr lang="en-US" altLang="zh-CN" sz="3200" b="1">
              <a:solidFill>
                <a:schemeClr val="tx1"/>
              </a:solidFill>
              <a:highlight>
                <a:srgbClr val="FFFF00"/>
              </a:highlight>
            </a:endParaRPr>
          </a:p>
          <a:p>
            <a:pPr marL="0" indent="0">
              <a:lnSpc>
                <a:spcPct val="100000"/>
              </a:lnSpc>
              <a:spcAft>
                <a:spcPct val="0"/>
              </a:spcAft>
              <a:buNone/>
            </a:pPr>
            <a:r>
              <a:rPr lang="zh-CN" altLang="en-US" sz="3600" b="1">
                <a:solidFill>
                  <a:srgbClr val="0070C0"/>
                </a:solidFill>
              </a:rPr>
              <a:t>例句：</a:t>
            </a:r>
            <a:r>
              <a:rPr lang="en-US" altLang="zh-CN" sz="2800" b="1">
                <a:solidFill>
                  <a:srgbClr val="0070C0"/>
                </a:solidFill>
              </a:rPr>
              <a:t>A</a:t>
            </a:r>
            <a:r>
              <a:rPr lang="zh-CN" altLang="en-US" sz="2800" b="1">
                <a:solidFill>
                  <a:srgbClr val="0070C0"/>
                </a:solidFill>
              </a:rPr>
              <a:t>、杏莉母亲正在胡思乱想之际，听到有人敲门，高兴极了！</a:t>
            </a:r>
            <a:endParaRPr lang="en-US" altLang="zh-CN" sz="2800" b="1">
              <a:solidFill>
                <a:srgbClr val="0070C0"/>
              </a:solidFill>
            </a:endParaRPr>
          </a:p>
          <a:p>
            <a:pPr marL="0" indent="0">
              <a:lnSpc>
                <a:spcPct val="100000"/>
              </a:lnSpc>
              <a:spcAft>
                <a:spcPct val="0"/>
              </a:spcAft>
              <a:buNone/>
            </a:pPr>
            <a:r>
              <a:rPr lang="en-US" altLang="zh-CN" sz="2800"/>
              <a:t>B</a:t>
            </a:r>
            <a:r>
              <a:rPr lang="zh-CN" altLang="en-US" sz="2800"/>
              <a:t>、我这么胡思乱想，浪里蛟发现了，小命还想不想要了</a:t>
            </a:r>
            <a:endParaRPr lang="zh-CN" altLang="zh-CN" sz="2800" b="1">
              <a:solidFill>
                <a:srgbClr val="0070C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1" end="1"/>
                                            </p:txEl>
                                          </p:spTgt>
                                        </p:tgtEl>
                                        <p:attrNameLst>
                                          <p:attrName>style.visibility</p:attrName>
                                        </p:attrNameLst>
                                      </p:cBhvr>
                                      <p:to>
                                        <p:strVal val="visible"/>
                                      </p:to>
                                    </p:set>
                                    <p:anim calcmode="lin" valueType="num">
                                      <p:cBhvr additive="base">
                                        <p:cTn id="13" dur="5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 calcmode="lin" valueType="num">
                                      <p:cBhvr additive="base">
                                        <p:cTn id="19"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3" end="3"/>
                                            </p:txEl>
                                          </p:spTgt>
                                        </p:tgtEl>
                                        <p:attrNameLst>
                                          <p:attrName>style.visibility</p:attrName>
                                        </p:attrNameLst>
                                      </p:cBhvr>
                                      <p:to>
                                        <p:strVal val="visible"/>
                                      </p:to>
                                    </p:set>
                                    <p:anim calcmode="lin" valueType="num">
                                      <p:cBhvr additive="base">
                                        <p:cTn id="25"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4" end="4"/>
                                            </p:txEl>
                                          </p:spTgt>
                                        </p:tgtEl>
                                        <p:attrNameLst>
                                          <p:attrName>style.visibility</p:attrName>
                                        </p:attrNameLst>
                                      </p:cBhvr>
                                      <p:to>
                                        <p:strVal val="visible"/>
                                      </p:to>
                                    </p:set>
                                    <p:anim calcmode="lin" valueType="num">
                                      <p:cBhvr additive="base">
                                        <p:cTn id="31"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5" end="5"/>
                                            </p:txEl>
                                          </p:spTgt>
                                        </p:tgtEl>
                                        <p:attrNameLst>
                                          <p:attrName>style.visibility</p:attrName>
                                        </p:attrNameLst>
                                      </p:cBhvr>
                                      <p:to>
                                        <p:strVal val="visible"/>
                                      </p:to>
                                    </p:set>
                                    <p:anim calcmode="lin" valueType="num">
                                      <p:cBhvr additive="base">
                                        <p:cTn id="37"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37890">
                                            <p:txEl>
                                              <p:pRg st="6" end="6"/>
                                            </p:txEl>
                                          </p:spTgt>
                                        </p:tgtEl>
                                        <p:attrNameLst>
                                          <p:attrName>style.visibility</p:attrName>
                                        </p:attrNameLst>
                                      </p:cBhvr>
                                      <p:to>
                                        <p:strVal val="visible"/>
                                      </p:to>
                                    </p:set>
                                    <p:anim calcmode="lin" valueType="num">
                                      <p:cBhvr additive="base">
                                        <p:cTn id="43"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37890">
                                            <p:txEl>
                                              <p:pRg st="7" end="7"/>
                                            </p:txEl>
                                          </p:spTgt>
                                        </p:tgtEl>
                                        <p:attrNameLst>
                                          <p:attrName>style.visibility</p:attrName>
                                        </p:attrNameLst>
                                      </p:cBhvr>
                                      <p:to>
                                        <p:strVal val="visible"/>
                                      </p:to>
                                    </p:set>
                                    <p:anim calcmode="lin" valueType="num">
                                      <p:cBhvr additive="base">
                                        <p:cTn id="49"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6689908"/>
          </a:xfrm>
          <a:noFill/>
        </p:spPr>
        <p:txBody>
          <a:bodyPr wrap="square">
            <a:spAutoFit/>
          </a:bodyPr>
          <a:lstStyle/>
          <a:p>
            <a:pPr>
              <a:lnSpc>
                <a:spcPct val="100000"/>
              </a:lnSpc>
              <a:spcAft>
                <a:spcPct val="0"/>
              </a:spcAft>
            </a:pPr>
            <a:r>
              <a:rPr lang="zh-CN" altLang="en-US" sz="2800" b="1">
                <a:solidFill>
                  <a:schemeClr val="tx1"/>
                </a:solidFill>
              </a:rPr>
              <a:t>即学即练：</a:t>
            </a:r>
            <a:endParaRPr lang="en-US" altLang="zh-CN" sz="2800" b="1">
              <a:solidFill>
                <a:schemeClr val="tx1"/>
              </a:solidFill>
            </a:endParaRPr>
          </a:p>
          <a:p>
            <a:pPr>
              <a:lnSpc>
                <a:spcPct val="100000"/>
              </a:lnSpc>
              <a:spcAft>
                <a:spcPct val="0"/>
              </a:spcAft>
            </a:pPr>
            <a:r>
              <a:rPr lang="en-US" altLang="zh-CN" sz="2800" b="1">
                <a:solidFill>
                  <a:schemeClr val="tx1"/>
                </a:solidFill>
              </a:rPr>
              <a:t>7</a:t>
            </a:r>
            <a:r>
              <a:rPr lang="zh-CN" altLang="zh-CN" sz="2800" b="1">
                <a:solidFill>
                  <a:schemeClr val="tx1"/>
                </a:solidFill>
              </a:rPr>
              <a:t>．依次填入下列各句横线处的词语，</a:t>
            </a:r>
            <a:r>
              <a:rPr lang="zh-CN" altLang="zh-CN" sz="2800" b="1">
                <a:solidFill>
                  <a:srgbClr val="FF0000"/>
                </a:solidFill>
              </a:rPr>
              <a:t>最恰当</a:t>
            </a:r>
            <a:r>
              <a:rPr lang="zh-CN" altLang="zh-CN" sz="2800" b="1">
                <a:solidFill>
                  <a:schemeClr val="tx1"/>
                </a:solidFill>
              </a:rPr>
              <a:t>的一组是</a:t>
            </a:r>
            <a:r>
              <a:rPr lang="en-US" altLang="zh-CN" sz="2800" b="1">
                <a:solidFill>
                  <a:schemeClr val="tx1"/>
                </a:solidFill>
              </a:rPr>
              <a:t>(</a:t>
            </a:r>
            <a:r>
              <a:rPr lang="zh-CN" altLang="zh-CN" sz="2800" b="1">
                <a:solidFill>
                  <a:schemeClr val="tx1"/>
                </a:solidFill>
              </a:rPr>
              <a:t>　　</a:t>
            </a:r>
            <a:r>
              <a:rPr lang="en-US" altLang="zh-CN" sz="2800" b="1">
                <a:solidFill>
                  <a:schemeClr val="tx1"/>
                </a:solidFill>
              </a:rPr>
              <a:t>)</a:t>
            </a:r>
            <a:endParaRPr lang="zh-CN" altLang="zh-CN" sz="2800">
              <a:solidFill>
                <a:schemeClr val="tx1"/>
              </a:solidFill>
            </a:endParaRPr>
          </a:p>
          <a:p>
            <a:pPr>
              <a:lnSpc>
                <a:spcPct val="100000"/>
              </a:lnSpc>
              <a:spcAft>
                <a:spcPct val="0"/>
              </a:spcAft>
            </a:pPr>
            <a:r>
              <a:rPr lang="zh-CN" altLang="zh-CN" sz="2800" b="1">
                <a:solidFill>
                  <a:schemeClr val="tx1"/>
                </a:solidFill>
              </a:rPr>
              <a:t>① </a:t>
            </a:r>
            <a:r>
              <a:rPr lang="en-US" altLang="zh-CN" sz="2800" b="1">
                <a:solidFill>
                  <a:schemeClr val="tx1"/>
                </a:solidFill>
              </a:rPr>
              <a:t>(2020·</a:t>
            </a:r>
            <a:r>
              <a:rPr lang="zh-CN" altLang="zh-CN" sz="2800" b="1">
                <a:solidFill>
                  <a:schemeClr val="tx1"/>
                </a:solidFill>
              </a:rPr>
              <a:t>衡水模拟</a:t>
            </a:r>
            <a:r>
              <a:rPr lang="en-US" altLang="zh-CN" sz="2800" b="1">
                <a:solidFill>
                  <a:schemeClr val="tx1"/>
                </a:solidFill>
              </a:rPr>
              <a:t>)</a:t>
            </a:r>
            <a:r>
              <a:rPr lang="zh-CN" altLang="zh-CN" sz="2800" b="1">
                <a:solidFill>
                  <a:schemeClr val="tx1"/>
                </a:solidFill>
              </a:rPr>
              <a:t>黄河自从诞生以来，经历了很多风雨，它的身边也涌现出了许多</a:t>
            </a:r>
            <a:r>
              <a:rPr lang="zh-CN" altLang="zh-CN" sz="2800" b="1" u="sng">
                <a:solidFill>
                  <a:schemeClr val="tx1"/>
                </a:solidFill>
              </a:rPr>
              <a:t>　　　　</a:t>
            </a:r>
            <a:r>
              <a:rPr lang="zh-CN" altLang="zh-CN" sz="2800" b="1">
                <a:solidFill>
                  <a:schemeClr val="tx1"/>
                </a:solidFill>
              </a:rPr>
              <a:t>的民族英雄和悲壮凄美的历史故事。</a:t>
            </a:r>
            <a:endParaRPr lang="en-US" altLang="zh-CN" sz="2800" b="1">
              <a:solidFill>
                <a:schemeClr val="tx1"/>
              </a:solidFill>
            </a:endParaRPr>
          </a:p>
          <a:p>
            <a:pPr>
              <a:lnSpc>
                <a:spcPct val="100000"/>
              </a:lnSpc>
              <a:spcAft>
                <a:spcPct val="0"/>
              </a:spcAft>
            </a:pPr>
            <a:r>
              <a:rPr lang="zh-CN" altLang="zh-CN" sz="2800" b="1">
                <a:solidFill>
                  <a:schemeClr val="tx1"/>
                </a:solidFill>
              </a:rPr>
              <a:t>②他闲来无事，就经常在网上发一些</a:t>
            </a:r>
            <a:r>
              <a:rPr lang="zh-CN" altLang="zh-CN" sz="2800" b="1" u="sng">
                <a:solidFill>
                  <a:schemeClr val="tx1"/>
                </a:solidFill>
              </a:rPr>
              <a:t>　　　　</a:t>
            </a:r>
            <a:r>
              <a:rPr lang="zh-CN" altLang="zh-CN" sz="2800" b="1">
                <a:solidFill>
                  <a:schemeClr val="tx1"/>
                </a:solidFill>
              </a:rPr>
              <a:t>的帖子，结果不仅弄得与同事邻里的关系紧张，甚至还惹上了官司。</a:t>
            </a:r>
            <a:endParaRPr lang="zh-CN" altLang="zh-CN" sz="2800">
              <a:solidFill>
                <a:schemeClr val="tx1"/>
              </a:solidFill>
            </a:endParaRPr>
          </a:p>
          <a:p>
            <a:pPr>
              <a:lnSpc>
                <a:spcPct val="100000"/>
              </a:lnSpc>
              <a:spcAft>
                <a:spcPct val="0"/>
              </a:spcAft>
            </a:pPr>
            <a:r>
              <a:rPr lang="en-US" altLang="zh-CN" sz="2800" b="1">
                <a:solidFill>
                  <a:schemeClr val="tx1"/>
                </a:solidFill>
              </a:rPr>
              <a:t>A</a:t>
            </a:r>
            <a:r>
              <a:rPr lang="zh-CN" altLang="zh-CN" sz="2800" b="1">
                <a:solidFill>
                  <a:schemeClr val="tx1"/>
                </a:solidFill>
              </a:rPr>
              <a:t>．　交口称赞　流言蜚语</a:t>
            </a:r>
            <a:r>
              <a:rPr lang="en-US" altLang="zh-CN" sz="2800">
                <a:solidFill>
                  <a:schemeClr val="tx1"/>
                </a:solidFill>
              </a:rPr>
              <a:t>  </a:t>
            </a:r>
            <a:r>
              <a:rPr lang="en-US" altLang="zh-CN" sz="2800" b="1">
                <a:solidFill>
                  <a:schemeClr val="tx1"/>
                </a:solidFill>
              </a:rPr>
              <a:t>B</a:t>
            </a:r>
            <a:r>
              <a:rPr lang="zh-CN" altLang="zh-CN" sz="2800" b="1">
                <a:solidFill>
                  <a:schemeClr val="tx1"/>
                </a:solidFill>
              </a:rPr>
              <a:t>．　可歌可泣　飞短流长</a:t>
            </a:r>
            <a:endParaRPr lang="zh-CN" altLang="zh-CN" sz="2800">
              <a:solidFill>
                <a:schemeClr val="tx1"/>
              </a:solidFill>
            </a:endParaRPr>
          </a:p>
          <a:p>
            <a:pPr>
              <a:lnSpc>
                <a:spcPct val="100000"/>
              </a:lnSpc>
              <a:spcAft>
                <a:spcPct val="0"/>
              </a:spcAft>
            </a:pPr>
            <a:r>
              <a:rPr lang="en-US" altLang="zh-CN" sz="2800" b="1">
                <a:solidFill>
                  <a:schemeClr val="tx1"/>
                </a:solidFill>
              </a:rPr>
              <a:t>C</a:t>
            </a:r>
            <a:r>
              <a:rPr lang="zh-CN" altLang="zh-CN" sz="2800" b="1">
                <a:solidFill>
                  <a:schemeClr val="tx1"/>
                </a:solidFill>
              </a:rPr>
              <a:t>．　可歌可泣　流言蜚语</a:t>
            </a:r>
            <a:r>
              <a:rPr lang="en-US" altLang="zh-CN" sz="2800">
                <a:solidFill>
                  <a:schemeClr val="tx1"/>
                </a:solidFill>
              </a:rPr>
              <a:t>  </a:t>
            </a:r>
            <a:r>
              <a:rPr lang="en-US" altLang="zh-CN" sz="2800" b="1">
                <a:solidFill>
                  <a:schemeClr val="tx1"/>
                </a:solidFill>
              </a:rPr>
              <a:t>D</a:t>
            </a:r>
            <a:r>
              <a:rPr lang="zh-CN" altLang="zh-CN" sz="2800" b="1">
                <a:solidFill>
                  <a:schemeClr val="tx1"/>
                </a:solidFill>
              </a:rPr>
              <a:t>．　交口称赞　飞短流长</a:t>
            </a:r>
            <a:endParaRPr lang="zh-CN" altLang="zh-CN" sz="2800">
              <a:solidFill>
                <a:schemeClr val="tx1"/>
              </a:solidFill>
            </a:endParaRPr>
          </a:p>
          <a:p>
            <a:pPr marL="0" indent="0">
              <a:lnSpc>
                <a:spcPct val="100000"/>
              </a:lnSpc>
              <a:spcAft>
                <a:spcPct val="0"/>
              </a:spcAft>
              <a:buNone/>
            </a:pPr>
            <a:r>
              <a:rPr lang="zh-CN" altLang="zh-CN" sz="3200" b="1">
                <a:solidFill>
                  <a:srgbClr val="FF0000"/>
                </a:solidFill>
              </a:rPr>
              <a:t>可歌可泣：</a:t>
            </a:r>
            <a:r>
              <a:rPr lang="zh-CN" altLang="zh-CN" sz="3200" b="1">
                <a:solidFill>
                  <a:srgbClr val="0070C0"/>
                </a:solidFill>
              </a:rPr>
              <a:t>悲壮的事迹使人非常感动。</a:t>
            </a:r>
            <a:r>
              <a:rPr lang="zh-CN" altLang="zh-CN" sz="3200" b="1">
                <a:solidFill>
                  <a:srgbClr val="0070C0"/>
                </a:solidFill>
                <a:highlight>
                  <a:srgbClr val="FFFF00"/>
                </a:highlight>
              </a:rPr>
              <a:t>作谓语、定语。</a:t>
            </a:r>
            <a:endParaRPr lang="en-US" altLang="zh-CN" sz="3200" b="1">
              <a:solidFill>
                <a:srgbClr val="0070C0"/>
              </a:solidFill>
              <a:highlight>
                <a:srgbClr val="FFFF00"/>
              </a:highlight>
            </a:endParaRPr>
          </a:p>
          <a:p>
            <a:pPr marL="0" indent="0">
              <a:lnSpc>
                <a:spcPct val="100000"/>
              </a:lnSpc>
              <a:spcAft>
                <a:spcPct val="0"/>
              </a:spcAft>
              <a:buNone/>
            </a:pPr>
            <a:r>
              <a:rPr lang="zh-CN" altLang="zh-CN" sz="3200" b="1">
                <a:solidFill>
                  <a:srgbClr val="FF0000"/>
                </a:solidFill>
              </a:rPr>
              <a:t>交口称赞：</a:t>
            </a:r>
            <a:r>
              <a:rPr lang="zh-CN" altLang="zh-CN" sz="3200" b="1">
                <a:solidFill>
                  <a:srgbClr val="0070C0"/>
                </a:solidFill>
              </a:rPr>
              <a:t>异口同声地称赞。一般作谓语。</a:t>
            </a:r>
            <a:endParaRPr lang="en-US" altLang="zh-CN" sz="3200" b="1">
              <a:solidFill>
                <a:srgbClr val="0070C0"/>
              </a:solidFill>
            </a:endParaRPr>
          </a:p>
          <a:p>
            <a:pPr marL="0" indent="0">
              <a:lnSpc>
                <a:spcPct val="100000"/>
              </a:lnSpc>
              <a:spcAft>
                <a:spcPct val="0"/>
              </a:spcAft>
              <a:buNone/>
            </a:pPr>
            <a:r>
              <a:rPr lang="zh-CN" altLang="zh-CN" sz="3200" b="1">
                <a:solidFill>
                  <a:srgbClr val="0070C0"/>
                </a:solidFill>
                <a:highlight>
                  <a:srgbClr val="FFFF00"/>
                </a:highlight>
              </a:rPr>
              <a:t>根据语境，选</a:t>
            </a:r>
            <a:r>
              <a:rPr lang="en-US" altLang="zh-CN" sz="3200" b="1">
                <a:solidFill>
                  <a:srgbClr val="0070C0"/>
                </a:solidFill>
                <a:highlight>
                  <a:srgbClr val="FFFF00"/>
                </a:highlight>
              </a:rPr>
              <a:t>“</a:t>
            </a:r>
            <a:r>
              <a:rPr lang="zh-CN" altLang="zh-CN" sz="3200" b="1">
                <a:solidFill>
                  <a:srgbClr val="0070C0"/>
                </a:solidFill>
                <a:highlight>
                  <a:srgbClr val="FFFF00"/>
                </a:highlight>
              </a:rPr>
              <a:t>可歌可泣</a:t>
            </a:r>
            <a:r>
              <a:rPr lang="en-US" altLang="zh-CN" sz="3200" b="1">
                <a:solidFill>
                  <a:srgbClr val="0070C0"/>
                </a:solidFill>
                <a:highlight>
                  <a:srgbClr val="FFFF00"/>
                </a:highlight>
              </a:rPr>
              <a:t>”</a:t>
            </a:r>
            <a:r>
              <a:rPr lang="zh-CN" altLang="zh-CN" sz="3200" b="1">
                <a:solidFill>
                  <a:srgbClr val="0070C0"/>
                </a:solidFill>
                <a:highlight>
                  <a:srgbClr val="FFFF00"/>
                </a:highlight>
              </a:rPr>
              <a:t>。</a:t>
            </a:r>
            <a:endParaRPr lang="en-US" altLang="zh-CN" sz="3200" b="1">
              <a:solidFill>
                <a:srgbClr val="0070C0"/>
              </a:solidFill>
              <a:highlight>
                <a:srgbClr val="FFFF00"/>
              </a:highlight>
            </a:endParaRPr>
          </a:p>
          <a:p>
            <a:pPr marL="0" indent="0">
              <a:lnSpc>
                <a:spcPct val="100000"/>
              </a:lnSpc>
              <a:spcAft>
                <a:spcPct val="0"/>
              </a:spcAft>
              <a:buNone/>
            </a:pPr>
            <a:r>
              <a:rPr lang="zh-CN" altLang="zh-CN" sz="3200" b="1">
                <a:solidFill>
                  <a:srgbClr val="FF0000"/>
                </a:solidFill>
              </a:rPr>
              <a:t>飞短流长：</a:t>
            </a:r>
            <a:r>
              <a:rPr lang="zh-CN" altLang="zh-CN" sz="3200" b="1">
                <a:solidFill>
                  <a:srgbClr val="0070C0"/>
                </a:solidFill>
              </a:rPr>
              <a:t>搬弄是非，散布流言，说人坏话，</a:t>
            </a:r>
            <a:r>
              <a:rPr lang="zh-CN" altLang="zh-CN" sz="3200" b="1">
                <a:solidFill>
                  <a:srgbClr val="0070C0"/>
                </a:solidFill>
                <a:highlight>
                  <a:srgbClr val="FFFF00"/>
                </a:highlight>
              </a:rPr>
              <a:t>动词性质。</a:t>
            </a:r>
            <a:endParaRPr lang="en-US" altLang="zh-CN" sz="3200" b="1">
              <a:solidFill>
                <a:srgbClr val="0070C0"/>
              </a:solidFill>
              <a:highlight>
                <a:srgbClr val="FFFF00"/>
              </a:highlight>
            </a:endParaRPr>
          </a:p>
          <a:p>
            <a:pPr marL="0" indent="0">
              <a:lnSpc>
                <a:spcPct val="100000"/>
              </a:lnSpc>
              <a:spcAft>
                <a:spcPct val="0"/>
              </a:spcAft>
              <a:buNone/>
            </a:pPr>
            <a:r>
              <a:rPr lang="zh-CN" altLang="zh-CN" sz="3200" b="1">
                <a:solidFill>
                  <a:srgbClr val="FF0000"/>
                </a:solidFill>
              </a:rPr>
              <a:t>流言蜚语：</a:t>
            </a:r>
            <a:r>
              <a:rPr lang="zh-CN" altLang="zh-CN" sz="3200" b="1">
                <a:solidFill>
                  <a:srgbClr val="0070C0"/>
                </a:solidFill>
              </a:rPr>
              <a:t>风传的话、没有根据的坏话，名词性质。</a:t>
            </a:r>
            <a:endParaRPr lang="en-US" altLang="zh-CN" sz="3200" b="1">
              <a:solidFill>
                <a:srgbClr val="0070C0"/>
              </a:solidFill>
            </a:endParaRPr>
          </a:p>
          <a:p>
            <a:pPr marL="0" indent="0">
              <a:lnSpc>
                <a:spcPct val="100000"/>
              </a:lnSpc>
              <a:spcAft>
                <a:spcPct val="0"/>
              </a:spcAft>
              <a:buNone/>
            </a:pPr>
            <a:r>
              <a:rPr lang="en-US" altLang="zh-CN" sz="3200" b="1">
                <a:solidFill>
                  <a:srgbClr val="0070C0"/>
                </a:solidFill>
                <a:highlight>
                  <a:srgbClr val="FFFF00"/>
                </a:highlight>
              </a:rPr>
              <a:t>“</a:t>
            </a:r>
            <a:r>
              <a:rPr lang="zh-CN" altLang="zh-CN" sz="3200" b="1">
                <a:solidFill>
                  <a:srgbClr val="0070C0"/>
                </a:solidFill>
                <a:highlight>
                  <a:srgbClr val="FFFF00"/>
                </a:highlight>
              </a:rPr>
              <a:t>流言蜚语</a:t>
            </a:r>
            <a:r>
              <a:rPr lang="en-US" altLang="zh-CN" sz="3200" b="1">
                <a:solidFill>
                  <a:srgbClr val="0070C0"/>
                </a:solidFill>
                <a:highlight>
                  <a:srgbClr val="FFFF00"/>
                </a:highlight>
              </a:rPr>
              <a:t>”</a:t>
            </a:r>
            <a:r>
              <a:rPr lang="zh-CN" altLang="zh-CN" sz="3200" b="1">
                <a:solidFill>
                  <a:srgbClr val="0070C0"/>
                </a:solidFill>
                <a:highlight>
                  <a:srgbClr val="FFFF00"/>
                </a:highlight>
              </a:rPr>
              <a:t>不能作定语，故选</a:t>
            </a:r>
            <a:r>
              <a:rPr lang="en-US" altLang="zh-CN" sz="3200" b="1">
                <a:solidFill>
                  <a:srgbClr val="0070C0"/>
                </a:solidFill>
                <a:highlight>
                  <a:srgbClr val="FFFF00"/>
                </a:highlight>
              </a:rPr>
              <a:t>“</a:t>
            </a:r>
            <a:r>
              <a:rPr lang="zh-CN" altLang="zh-CN" sz="3200" b="1">
                <a:solidFill>
                  <a:srgbClr val="0070C0"/>
                </a:solidFill>
                <a:highlight>
                  <a:srgbClr val="FFFF00"/>
                </a:highlight>
              </a:rPr>
              <a:t>飞短流长</a:t>
            </a:r>
            <a:r>
              <a:rPr lang="en-US" altLang="zh-CN" sz="3200" b="1">
                <a:solidFill>
                  <a:srgbClr val="0070C0"/>
                </a:solidFill>
                <a:highlight>
                  <a:srgbClr val="FFFF00"/>
                </a:highlight>
              </a:rPr>
              <a:t>”</a:t>
            </a:r>
            <a:r>
              <a:rPr lang="zh-CN" altLang="zh-CN" sz="3200" b="1">
                <a:solidFill>
                  <a:srgbClr val="0070C0"/>
                </a:solidFill>
                <a:highlight>
                  <a:srgbClr val="FFFF00"/>
                </a:highlight>
              </a:rPr>
              <a:t>。</a:t>
            </a:r>
            <a:endParaRPr lang="zh-CN" altLang="zh-CN" sz="3200">
              <a:solidFill>
                <a:srgbClr val="0070C0"/>
              </a:solidFill>
              <a:highlight>
                <a:srgbClr val="FFFF00"/>
              </a:highlight>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6" end="6"/>
                                            </p:txEl>
                                          </p:spTgt>
                                        </p:tgtEl>
                                        <p:attrNameLst>
                                          <p:attrName>style.visibility</p:attrName>
                                        </p:attrNameLst>
                                      </p:cBhvr>
                                      <p:to>
                                        <p:strVal val="visible"/>
                                      </p:to>
                                    </p:set>
                                    <p:anim calcmode="lin" valueType="num">
                                      <p:cBhvr additive="base">
                                        <p:cTn id="7"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7" end="7"/>
                                            </p:txEl>
                                          </p:spTgt>
                                        </p:tgtEl>
                                        <p:attrNameLst>
                                          <p:attrName>style.visibility</p:attrName>
                                        </p:attrNameLst>
                                      </p:cBhvr>
                                      <p:to>
                                        <p:strVal val="visible"/>
                                      </p:to>
                                    </p:set>
                                    <p:anim calcmode="lin" valueType="num">
                                      <p:cBhvr additive="base">
                                        <p:cTn id="13"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8" end="8"/>
                                            </p:txEl>
                                          </p:spTgt>
                                        </p:tgtEl>
                                        <p:attrNameLst>
                                          <p:attrName>style.visibility</p:attrName>
                                        </p:attrNameLst>
                                      </p:cBhvr>
                                      <p:to>
                                        <p:strVal val="visible"/>
                                      </p:to>
                                    </p:set>
                                    <p:anim calcmode="lin" valueType="num">
                                      <p:cBhvr additive="base">
                                        <p:cTn id="19"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9" end="9"/>
                                            </p:txEl>
                                          </p:spTgt>
                                        </p:tgtEl>
                                        <p:attrNameLst>
                                          <p:attrName>style.visibility</p:attrName>
                                        </p:attrNameLst>
                                      </p:cBhvr>
                                      <p:to>
                                        <p:strVal val="visible"/>
                                      </p:to>
                                    </p:set>
                                    <p:anim calcmode="lin" valueType="num">
                                      <p:cBhvr additive="base">
                                        <p:cTn id="25"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10" end="10"/>
                                            </p:txEl>
                                          </p:spTgt>
                                        </p:tgtEl>
                                        <p:attrNameLst>
                                          <p:attrName>style.visibility</p:attrName>
                                        </p:attrNameLst>
                                      </p:cBhvr>
                                      <p:to>
                                        <p:strVal val="visible"/>
                                      </p:to>
                                    </p:set>
                                    <p:anim calcmode="lin" valueType="num">
                                      <p:cBhvr additive="base">
                                        <p:cTn id="31"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11" end="11"/>
                                            </p:txEl>
                                          </p:spTgt>
                                        </p:tgtEl>
                                        <p:attrNameLst>
                                          <p:attrName>style.visibility</p:attrName>
                                        </p:attrNameLst>
                                      </p:cBhvr>
                                      <p:to>
                                        <p:strVal val="visible"/>
                                      </p:to>
                                    </p:set>
                                    <p:anim calcmode="lin" valueType="num">
                                      <p:cBhvr additive="base">
                                        <p:cTn id="37" dur="500" fill="hold"/>
                                        <p:tgtEl>
                                          <p:spTgt spid="37890">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7606057"/>
          </a:xfrm>
          <a:noFill/>
        </p:spPr>
        <p:txBody>
          <a:bodyPr wrap="square">
            <a:spAutoFit/>
          </a:bodyPr>
          <a:lstStyle/>
          <a:p>
            <a:pPr marL="0" indent="0" algn="ctr">
              <a:lnSpc>
                <a:spcPct val="100000"/>
              </a:lnSpc>
              <a:spcAft>
                <a:spcPct val="0"/>
              </a:spcAft>
            </a:pPr>
            <a:r>
              <a:rPr lang="zh-CN" altLang="en-US" sz="2800" b="1">
                <a:solidFill>
                  <a:schemeClr val="tx1"/>
                </a:solidFill>
              </a:rPr>
              <a:t>当堂检测</a:t>
            </a:r>
            <a:endParaRPr lang="en-US" altLang="zh-CN" sz="2800" b="1">
              <a:solidFill>
                <a:schemeClr val="tx1"/>
              </a:solidFill>
            </a:endParaRPr>
          </a:p>
          <a:p>
            <a:pPr marL="0" indent="0">
              <a:lnSpc>
                <a:spcPct val="100000"/>
              </a:lnSpc>
              <a:spcAft>
                <a:spcPct val="0"/>
              </a:spcAft>
            </a:pPr>
            <a:r>
              <a:rPr lang="en-US" altLang="zh-CN" sz="2400" b="1">
                <a:solidFill>
                  <a:schemeClr val="tx1"/>
                </a:solidFill>
              </a:rPr>
              <a:t>1</a:t>
            </a:r>
            <a:r>
              <a:rPr lang="zh-CN" altLang="zh-CN" sz="2400" b="1">
                <a:solidFill>
                  <a:schemeClr val="tx1"/>
                </a:solidFill>
              </a:rPr>
              <a:t>．依次填入文中横线上的词语，全都恰当的一项是</a:t>
            </a:r>
            <a:r>
              <a:rPr lang="en-US" altLang="zh-CN" sz="2400" b="1">
                <a:solidFill>
                  <a:schemeClr val="tx1"/>
                </a:solidFill>
              </a:rPr>
              <a:t>(</a:t>
            </a:r>
            <a:r>
              <a:rPr lang="zh-CN" altLang="zh-CN" sz="2400" b="1">
                <a:solidFill>
                  <a:schemeClr val="tx1"/>
                </a:solidFill>
              </a:rPr>
              <a:t>　　</a:t>
            </a:r>
            <a:r>
              <a:rPr lang="en-US" altLang="zh-CN" sz="2400" b="1">
                <a:solidFill>
                  <a:schemeClr val="tx1"/>
                </a:solidFill>
              </a:rPr>
              <a:t>)</a:t>
            </a:r>
            <a:endParaRPr lang="zh-CN" altLang="zh-CN" sz="2400">
              <a:solidFill>
                <a:schemeClr val="tx1"/>
              </a:solidFill>
            </a:endParaRPr>
          </a:p>
          <a:p>
            <a:pPr marL="0" indent="0">
              <a:lnSpc>
                <a:spcPct val="100000"/>
              </a:lnSpc>
              <a:spcAft>
                <a:spcPct val="0"/>
              </a:spcAft>
            </a:pPr>
            <a:r>
              <a:rPr lang="en-US" altLang="zh-CN" sz="2400" b="1">
                <a:solidFill>
                  <a:schemeClr val="tx1"/>
                </a:solidFill>
              </a:rPr>
              <a:t>   </a:t>
            </a:r>
            <a:r>
              <a:rPr lang="zh-CN" altLang="zh-CN" sz="2400" b="1">
                <a:solidFill>
                  <a:schemeClr val="tx1"/>
                </a:solidFill>
              </a:rPr>
              <a:t>近年来，脱发越来越成为人们</a:t>
            </a:r>
            <a:r>
              <a:rPr lang="zh-CN" altLang="en-US" sz="2400" b="1" u="sng">
                <a:solidFill>
                  <a:srgbClr val="FF0000"/>
                </a:solidFill>
              </a:rPr>
              <a:t>关注</a:t>
            </a:r>
            <a:r>
              <a:rPr lang="zh-CN" altLang="zh-CN" sz="2400" b="1">
                <a:solidFill>
                  <a:schemeClr val="tx1"/>
                </a:solidFill>
              </a:rPr>
              <a:t>的话题。中国健康促进与教育协会近期的一项调查显示，我国脱发人群呈现低龄化和认知低等特点。还有媒体日前对全国</a:t>
            </a:r>
            <a:r>
              <a:rPr lang="en-US" altLang="zh-CN" sz="2400" b="1">
                <a:solidFill>
                  <a:schemeClr val="tx1"/>
                </a:solidFill>
              </a:rPr>
              <a:t>643</a:t>
            </a:r>
            <a:r>
              <a:rPr lang="zh-CN" altLang="zh-CN" sz="2400" b="1">
                <a:solidFill>
                  <a:schemeClr val="tx1"/>
                </a:solidFill>
              </a:rPr>
              <a:t>所高校的大学生进行问卷调查，结果显示超五成大学生有脱发困扰，超七成大学生处于轻微脱发状态，超六成大学生曾采取措施</a:t>
            </a:r>
            <a:r>
              <a:rPr lang="zh-CN" altLang="en-US" sz="2400" b="1" u="sng">
                <a:solidFill>
                  <a:srgbClr val="FF0000"/>
                </a:solidFill>
              </a:rPr>
              <a:t>缓解</a:t>
            </a:r>
            <a:r>
              <a:rPr lang="zh-CN" altLang="zh-CN" sz="2400" b="1">
                <a:solidFill>
                  <a:schemeClr val="tx1"/>
                </a:solidFill>
              </a:rPr>
              <a:t>脱发状况。这些信息的确</a:t>
            </a:r>
            <a:r>
              <a:rPr lang="zh-CN" altLang="zh-CN" sz="2400" b="1" u="sng">
                <a:solidFill>
                  <a:schemeClr val="tx1"/>
                </a:solidFill>
              </a:rPr>
              <a:t>　　　　</a:t>
            </a:r>
            <a:r>
              <a:rPr lang="zh-CN" altLang="zh-CN" sz="2400" b="1">
                <a:solidFill>
                  <a:schemeClr val="tx1"/>
                </a:solidFill>
              </a:rPr>
              <a:t>。</a:t>
            </a:r>
            <a:endParaRPr lang="en-US" altLang="zh-CN" sz="2400" b="1">
              <a:solidFill>
                <a:schemeClr val="tx1"/>
              </a:solidFill>
            </a:endParaRPr>
          </a:p>
          <a:p>
            <a:pPr marL="0" indent="0">
              <a:lnSpc>
                <a:spcPct val="100000"/>
              </a:lnSpc>
              <a:spcAft>
                <a:spcPct val="0"/>
              </a:spcAft>
            </a:pPr>
            <a:r>
              <a:rPr lang="en-US" altLang="zh-CN" sz="2400" b="1">
                <a:solidFill>
                  <a:schemeClr val="tx1"/>
                </a:solidFill>
              </a:rPr>
              <a:t>    </a:t>
            </a:r>
            <a:r>
              <a:rPr lang="zh-CN" altLang="zh-CN" sz="2400" b="1">
                <a:solidFill>
                  <a:schemeClr val="tx1"/>
                </a:solidFill>
              </a:rPr>
              <a:t>专家说，如果病理性脱发没有得到及时治疗，头发就会越来越少，这是不可逆的。所以有脱发现象应尽早到医院就诊，查出原因后</a:t>
            </a:r>
            <a:r>
              <a:rPr lang="zh-CN" altLang="zh-CN" sz="2400" b="1" u="sng">
                <a:solidFill>
                  <a:schemeClr val="tx1"/>
                </a:solidFill>
              </a:rPr>
              <a:t>　　　　</a:t>
            </a:r>
            <a:r>
              <a:rPr lang="zh-CN" altLang="zh-CN" sz="2400" b="1">
                <a:solidFill>
                  <a:schemeClr val="tx1"/>
                </a:solidFill>
              </a:rPr>
              <a:t>。此外，要养成良好的生活方式</a:t>
            </a:r>
            <a:r>
              <a:rPr lang="en-US" altLang="zh-CN" sz="2400" b="1">
                <a:solidFill>
                  <a:schemeClr val="tx1"/>
                </a:solidFill>
              </a:rPr>
              <a:t>——</a:t>
            </a:r>
            <a:r>
              <a:rPr lang="zh-CN" altLang="zh-CN" sz="2400" b="1">
                <a:solidFill>
                  <a:schemeClr val="tx1"/>
                </a:solidFill>
              </a:rPr>
              <a:t>要尽量避免熬夜，饮食健康而且有规律，坚持体育锻炼；还要保持心情愉悦。</a:t>
            </a:r>
            <a:endParaRPr lang="zh-CN" altLang="zh-CN" sz="2400">
              <a:solidFill>
                <a:schemeClr val="tx1"/>
              </a:solidFill>
            </a:endParaRPr>
          </a:p>
          <a:p>
            <a:pPr marL="0" indent="0">
              <a:lnSpc>
                <a:spcPct val="100000"/>
              </a:lnSpc>
              <a:spcAft>
                <a:spcPct val="0"/>
              </a:spcAft>
            </a:pPr>
            <a:r>
              <a:rPr lang="en-US" altLang="zh-CN" sz="2400" b="1">
                <a:solidFill>
                  <a:schemeClr val="tx1"/>
                </a:solidFill>
              </a:rPr>
              <a:t>A</a:t>
            </a:r>
            <a:r>
              <a:rPr lang="zh-CN" altLang="zh-CN" sz="2400" b="1">
                <a:solidFill>
                  <a:schemeClr val="tx1"/>
                </a:solidFill>
              </a:rPr>
              <a:t>．出其不意　对症下药</a:t>
            </a:r>
            <a:r>
              <a:rPr lang="en-US" altLang="zh-CN" sz="2400" b="1">
                <a:solidFill>
                  <a:schemeClr val="tx1"/>
                </a:solidFill>
              </a:rPr>
              <a:t>  B</a:t>
            </a:r>
            <a:r>
              <a:rPr lang="zh-CN" altLang="zh-CN" sz="2400" b="1">
                <a:solidFill>
                  <a:schemeClr val="tx1"/>
                </a:solidFill>
              </a:rPr>
              <a:t>．出人意料　对号入座</a:t>
            </a:r>
            <a:endParaRPr lang="en-US" altLang="zh-CN" sz="2400">
              <a:solidFill>
                <a:schemeClr val="tx1"/>
              </a:solidFill>
            </a:endParaRPr>
          </a:p>
          <a:p>
            <a:pPr marL="0" indent="0">
              <a:lnSpc>
                <a:spcPct val="100000"/>
              </a:lnSpc>
              <a:spcAft>
                <a:spcPct val="0"/>
              </a:spcAft>
            </a:pPr>
            <a:r>
              <a:rPr lang="en-US" altLang="zh-CN" sz="2400" b="1">
                <a:solidFill>
                  <a:schemeClr val="tx1"/>
                </a:solidFill>
              </a:rPr>
              <a:t>C</a:t>
            </a:r>
            <a:r>
              <a:rPr lang="zh-CN" altLang="zh-CN" sz="2400" b="1">
                <a:solidFill>
                  <a:schemeClr val="tx1"/>
                </a:solidFill>
              </a:rPr>
              <a:t>．出其不意　对号入座</a:t>
            </a:r>
            <a:r>
              <a:rPr lang="en-US" altLang="zh-CN" sz="2400" b="1">
                <a:solidFill>
                  <a:schemeClr val="tx1"/>
                </a:solidFill>
              </a:rPr>
              <a:t>  D</a:t>
            </a:r>
            <a:r>
              <a:rPr lang="zh-CN" altLang="zh-CN" sz="2400" b="1">
                <a:solidFill>
                  <a:schemeClr val="tx1"/>
                </a:solidFill>
              </a:rPr>
              <a:t>．出人意料　对症下药</a:t>
            </a:r>
            <a:endParaRPr lang="en-US" altLang="zh-CN" sz="2400">
              <a:solidFill>
                <a:schemeClr val="tx1"/>
              </a:solidFill>
            </a:endParaRPr>
          </a:p>
          <a:p>
            <a:pPr marL="0" indent="0">
              <a:lnSpc>
                <a:spcPct val="100000"/>
              </a:lnSpc>
              <a:spcAft>
                <a:spcPct val="0"/>
              </a:spcAft>
            </a:pPr>
            <a:r>
              <a:rPr lang="zh-CN" altLang="zh-CN" sz="2400" b="1">
                <a:solidFill>
                  <a:srgbClr val="FF0000"/>
                </a:solidFill>
              </a:rPr>
              <a:t>出人意料：</a:t>
            </a:r>
            <a:r>
              <a:rPr lang="en-US" altLang="zh-CN" sz="2400" b="1">
                <a:solidFill>
                  <a:srgbClr val="0070C0"/>
                </a:solidFill>
              </a:rPr>
              <a:t>(</a:t>
            </a:r>
            <a:r>
              <a:rPr lang="zh-CN" altLang="zh-CN" sz="2400" b="1">
                <a:solidFill>
                  <a:srgbClr val="0070C0"/>
                </a:solidFill>
              </a:rPr>
              <a:t>事物的好坏、情况的变化、数量的大小等</a:t>
            </a:r>
            <a:r>
              <a:rPr lang="en-US" altLang="zh-CN" sz="2400" b="1">
                <a:solidFill>
                  <a:srgbClr val="0070C0"/>
                </a:solidFill>
              </a:rPr>
              <a:t>)</a:t>
            </a:r>
            <a:r>
              <a:rPr lang="zh-CN" altLang="zh-CN" sz="2400" b="1">
                <a:solidFill>
                  <a:srgbClr val="0070C0"/>
                </a:solidFill>
              </a:rPr>
              <a:t>出乎人们的意料；在人们的意料之外。</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出其不意：</a:t>
            </a:r>
            <a:r>
              <a:rPr lang="zh-CN" altLang="zh-CN" sz="2400" b="1">
                <a:solidFill>
                  <a:srgbClr val="0070C0"/>
                </a:solidFill>
              </a:rPr>
              <a:t>趁对方没有料到</a:t>
            </a:r>
            <a:r>
              <a:rPr lang="en-US" altLang="zh-CN" sz="2400" b="1">
                <a:solidFill>
                  <a:srgbClr val="0070C0"/>
                </a:solidFill>
              </a:rPr>
              <a:t>(</a:t>
            </a:r>
            <a:r>
              <a:rPr lang="zh-CN" altLang="zh-CN" sz="2400" b="1">
                <a:solidFill>
                  <a:srgbClr val="0070C0"/>
                </a:solidFill>
              </a:rPr>
              <a:t>就采取行动</a:t>
            </a:r>
            <a:r>
              <a:rPr lang="en-US" altLang="zh-CN" sz="2400" b="1">
                <a:solidFill>
                  <a:srgbClr val="0070C0"/>
                </a:solidFill>
              </a:rPr>
              <a:t>)</a:t>
            </a:r>
            <a:r>
              <a:rPr lang="zh-CN" altLang="zh-CN" sz="2400" b="1">
                <a:solidFill>
                  <a:srgbClr val="0070C0"/>
                </a:solidFill>
              </a:rPr>
              <a:t>。</a:t>
            </a:r>
            <a:endParaRPr lang="en-US" altLang="zh-CN" sz="2400" b="1">
              <a:solidFill>
                <a:srgbClr val="0070C0"/>
              </a:solidFill>
            </a:endParaRPr>
          </a:p>
          <a:p>
            <a:pPr marL="0" indent="0">
              <a:lnSpc>
                <a:spcPct val="100000"/>
              </a:lnSpc>
              <a:spcAft>
                <a:spcPct val="0"/>
              </a:spcAft>
            </a:pPr>
            <a:r>
              <a:rPr lang="zh-CN" altLang="zh-CN" sz="2400" b="1">
                <a:solidFill>
                  <a:srgbClr val="0070C0"/>
                </a:solidFill>
                <a:highlight>
                  <a:srgbClr val="FFFF00"/>
                </a:highlight>
              </a:rPr>
              <a:t>语境说的是调查结果出乎人们的意料，应选用</a:t>
            </a:r>
            <a:r>
              <a:rPr lang="en-US" altLang="zh-CN" sz="2400" b="1">
                <a:solidFill>
                  <a:srgbClr val="0070C0"/>
                </a:solidFill>
                <a:highlight>
                  <a:srgbClr val="FFFF00"/>
                </a:highlight>
              </a:rPr>
              <a:t>“</a:t>
            </a:r>
            <a:r>
              <a:rPr lang="zh-CN" altLang="zh-CN" sz="2400" b="1">
                <a:solidFill>
                  <a:srgbClr val="0070C0"/>
                </a:solidFill>
                <a:highlight>
                  <a:srgbClr val="FFFF00"/>
                </a:highlight>
              </a:rPr>
              <a:t>出人意料</a:t>
            </a:r>
            <a:r>
              <a:rPr lang="en-US" altLang="zh-CN" sz="2400" b="1">
                <a:solidFill>
                  <a:srgbClr val="0070C0"/>
                </a:solidFill>
                <a:highlight>
                  <a:srgbClr val="FFFF00"/>
                </a:highlight>
              </a:rPr>
              <a:t>”</a:t>
            </a:r>
            <a:r>
              <a:rPr lang="zh-CN" altLang="zh-CN" sz="2400" b="1">
                <a:solidFill>
                  <a:srgbClr val="0070C0"/>
                </a:solidFill>
              </a:rPr>
              <a:t>。</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对症下药：</a:t>
            </a:r>
            <a:r>
              <a:rPr lang="zh-CN" altLang="zh-CN" sz="2400" b="1">
                <a:solidFill>
                  <a:srgbClr val="0070C0"/>
                </a:solidFill>
              </a:rPr>
              <a:t>比喻针对具体情况决定解决问题的办法。</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对号入座：</a:t>
            </a:r>
            <a:r>
              <a:rPr lang="zh-CN" altLang="zh-CN" sz="2400" b="1">
                <a:solidFill>
                  <a:srgbClr val="0070C0"/>
                </a:solidFill>
              </a:rPr>
              <a:t>比喻把有关的人或事物跟自己对比联系起来；也比喻把某人所做的事跟规章制度相比，联系起来。</a:t>
            </a:r>
            <a:r>
              <a:rPr lang="zh-CN" altLang="zh-CN" sz="2400" b="1">
                <a:solidFill>
                  <a:srgbClr val="0070C0"/>
                </a:solidFill>
                <a:highlight>
                  <a:srgbClr val="FFFF00"/>
                </a:highlight>
              </a:rPr>
              <a:t>根据前文</a:t>
            </a:r>
            <a:r>
              <a:rPr lang="en-US" altLang="zh-CN" sz="2400" b="1">
                <a:solidFill>
                  <a:srgbClr val="0070C0"/>
                </a:solidFill>
                <a:highlight>
                  <a:srgbClr val="FFFF00"/>
                </a:highlight>
              </a:rPr>
              <a:t>“</a:t>
            </a:r>
            <a:r>
              <a:rPr lang="zh-CN" altLang="zh-CN" sz="2400" b="1">
                <a:solidFill>
                  <a:srgbClr val="0070C0"/>
                </a:solidFill>
                <a:highlight>
                  <a:srgbClr val="FFFF00"/>
                </a:highlight>
              </a:rPr>
              <a:t>尽早到医院就诊</a:t>
            </a:r>
            <a:r>
              <a:rPr lang="en-US" altLang="zh-CN" sz="2400" b="1">
                <a:solidFill>
                  <a:srgbClr val="0070C0"/>
                </a:solidFill>
                <a:highlight>
                  <a:srgbClr val="FFFF00"/>
                </a:highlight>
              </a:rPr>
              <a:t>”“</a:t>
            </a:r>
            <a:r>
              <a:rPr lang="zh-CN" altLang="zh-CN" sz="2400" b="1">
                <a:solidFill>
                  <a:srgbClr val="0070C0"/>
                </a:solidFill>
                <a:highlight>
                  <a:srgbClr val="FFFF00"/>
                </a:highlight>
              </a:rPr>
              <a:t>查出原因</a:t>
            </a:r>
            <a:r>
              <a:rPr lang="en-US" altLang="zh-CN" sz="2400" b="1">
                <a:solidFill>
                  <a:srgbClr val="0070C0"/>
                </a:solidFill>
                <a:highlight>
                  <a:srgbClr val="FFFF00"/>
                </a:highlight>
              </a:rPr>
              <a:t>”</a:t>
            </a:r>
            <a:r>
              <a:rPr lang="zh-CN" altLang="zh-CN" sz="2400" b="1">
                <a:solidFill>
                  <a:srgbClr val="0070C0"/>
                </a:solidFill>
                <a:highlight>
                  <a:srgbClr val="FFFF00"/>
                </a:highlight>
              </a:rPr>
              <a:t>，应选用</a:t>
            </a:r>
            <a:r>
              <a:rPr lang="en-US" altLang="zh-CN" sz="2400" b="1">
                <a:solidFill>
                  <a:srgbClr val="0070C0"/>
                </a:solidFill>
                <a:highlight>
                  <a:srgbClr val="FFFF00"/>
                </a:highlight>
              </a:rPr>
              <a:t>“</a:t>
            </a:r>
            <a:r>
              <a:rPr lang="zh-CN" altLang="zh-CN" sz="2400" b="1">
                <a:solidFill>
                  <a:srgbClr val="0070C0"/>
                </a:solidFill>
                <a:highlight>
                  <a:srgbClr val="FFFF00"/>
                </a:highlight>
              </a:rPr>
              <a:t>对症下药</a:t>
            </a:r>
            <a:r>
              <a:rPr lang="en-US" altLang="zh-CN" sz="2400" b="1">
                <a:solidFill>
                  <a:srgbClr val="0070C0"/>
                </a:solidFill>
                <a:highlight>
                  <a:srgbClr val="FFFF00"/>
                </a:highlight>
              </a:rPr>
              <a:t>”</a:t>
            </a:r>
            <a:r>
              <a:rPr lang="zh-CN" altLang="zh-CN" sz="2400" b="1">
                <a:solidFill>
                  <a:srgbClr val="0070C0"/>
                </a:solidFill>
                <a:highlight>
                  <a:srgbClr val="FFFF00"/>
                </a:highlight>
              </a:rPr>
              <a:t>。</a:t>
            </a:r>
            <a:endParaRPr lang="zh-CN" altLang="zh-CN" sz="2400">
              <a:solidFill>
                <a:srgbClr val="0070C0"/>
              </a:solidFill>
              <a:highlight>
                <a:srgbClr val="FFFF00"/>
              </a:highlight>
            </a:endParaRPr>
          </a:p>
          <a:p>
            <a:endParaRPr lang="zh-CN" altLang="zh-CN" sz="2400">
              <a:highlight>
                <a:srgbClr val="FFFF00"/>
              </a:highlight>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6" end="6"/>
                                            </p:txEl>
                                          </p:spTgt>
                                        </p:tgtEl>
                                        <p:attrNameLst>
                                          <p:attrName>style.visibility</p:attrName>
                                        </p:attrNameLst>
                                      </p:cBhvr>
                                      <p:to>
                                        <p:strVal val="visible"/>
                                      </p:to>
                                    </p:set>
                                    <p:anim calcmode="lin" valueType="num">
                                      <p:cBhvr additive="base">
                                        <p:cTn id="7"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7" end="7"/>
                                            </p:txEl>
                                          </p:spTgt>
                                        </p:tgtEl>
                                        <p:attrNameLst>
                                          <p:attrName>style.visibility</p:attrName>
                                        </p:attrNameLst>
                                      </p:cBhvr>
                                      <p:to>
                                        <p:strVal val="visible"/>
                                      </p:to>
                                    </p:set>
                                    <p:anim calcmode="lin" valueType="num">
                                      <p:cBhvr additive="base">
                                        <p:cTn id="13"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8" end="8"/>
                                            </p:txEl>
                                          </p:spTgt>
                                        </p:tgtEl>
                                        <p:attrNameLst>
                                          <p:attrName>style.visibility</p:attrName>
                                        </p:attrNameLst>
                                      </p:cBhvr>
                                      <p:to>
                                        <p:strVal val="visible"/>
                                      </p:to>
                                    </p:set>
                                    <p:anim calcmode="lin" valueType="num">
                                      <p:cBhvr additive="base">
                                        <p:cTn id="19"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9" end="9"/>
                                            </p:txEl>
                                          </p:spTgt>
                                        </p:tgtEl>
                                        <p:attrNameLst>
                                          <p:attrName>style.visibility</p:attrName>
                                        </p:attrNameLst>
                                      </p:cBhvr>
                                      <p:to>
                                        <p:strVal val="visible"/>
                                      </p:to>
                                    </p:set>
                                    <p:anim calcmode="lin" valueType="num">
                                      <p:cBhvr additive="base">
                                        <p:cTn id="25"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10" end="10"/>
                                            </p:txEl>
                                          </p:spTgt>
                                        </p:tgtEl>
                                        <p:attrNameLst>
                                          <p:attrName>style.visibility</p:attrName>
                                        </p:attrNameLst>
                                      </p:cBhvr>
                                      <p:to>
                                        <p:strVal val="visible"/>
                                      </p:to>
                                    </p:set>
                                    <p:anim calcmode="lin" valueType="num">
                                      <p:cBhvr additive="base">
                                        <p:cTn id="31" dur="500" fill="hold"/>
                                        <p:tgtEl>
                                          <p:spTgt spid="37890">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7182351"/>
          </a:xfrm>
          <a:noFill/>
        </p:spPr>
        <p:txBody>
          <a:bodyPr wrap="square">
            <a:spAutoFit/>
          </a:bodyPr>
          <a:lstStyle/>
          <a:p>
            <a:pPr marL="0" indent="0">
              <a:lnSpc>
                <a:spcPct val="100000"/>
              </a:lnSpc>
              <a:spcAft>
                <a:spcPct val="0"/>
              </a:spcAft>
            </a:pPr>
            <a:r>
              <a:rPr lang="en-US" altLang="zh-CN" sz="2800" b="1">
                <a:solidFill>
                  <a:schemeClr val="tx1"/>
                </a:solidFill>
              </a:rPr>
              <a:t>2</a:t>
            </a:r>
            <a:r>
              <a:rPr lang="zh-CN" altLang="zh-CN" sz="2800" b="1">
                <a:solidFill>
                  <a:schemeClr val="tx1"/>
                </a:solidFill>
              </a:rPr>
              <a:t>．依次填入文中横线上的词语，全都恰当的一项是</a:t>
            </a:r>
            <a:r>
              <a:rPr lang="en-US" altLang="zh-CN" sz="2800" b="1">
                <a:solidFill>
                  <a:schemeClr val="tx1"/>
                </a:solidFill>
              </a:rPr>
              <a:t>(</a:t>
            </a:r>
            <a:r>
              <a:rPr lang="zh-CN" altLang="zh-CN" sz="2800" b="1">
                <a:solidFill>
                  <a:schemeClr val="tx1"/>
                </a:solidFill>
              </a:rPr>
              <a:t>　　</a:t>
            </a:r>
            <a:r>
              <a:rPr lang="en-US" altLang="zh-CN" sz="2800" b="1">
                <a:solidFill>
                  <a:schemeClr val="tx1"/>
                </a:solidFill>
              </a:rPr>
              <a:t>)</a:t>
            </a:r>
            <a:endParaRPr lang="zh-CN" altLang="zh-CN" sz="2800">
              <a:solidFill>
                <a:schemeClr val="tx1"/>
              </a:solidFill>
            </a:endParaRPr>
          </a:p>
          <a:p>
            <a:pPr marL="0" indent="0">
              <a:lnSpc>
                <a:spcPct val="100000"/>
              </a:lnSpc>
              <a:spcAft>
                <a:spcPct val="0"/>
              </a:spcAft>
            </a:pPr>
            <a:r>
              <a:rPr lang="zh-CN" altLang="zh-CN" sz="2800" b="1">
                <a:solidFill>
                  <a:schemeClr val="tx1"/>
                </a:solidFill>
              </a:rPr>
              <a:t>自互联网进入图书行业以来，实体书店逐渐被拥有同等功能的网络平台取代，实体书店</a:t>
            </a:r>
            <a:r>
              <a:rPr lang="zh-CN" altLang="zh-CN" sz="2800" b="1" u="sng">
                <a:solidFill>
                  <a:schemeClr val="tx1"/>
                </a:solidFill>
              </a:rPr>
              <a:t>　　　　</a:t>
            </a:r>
            <a:r>
              <a:rPr lang="zh-CN" altLang="zh-CN" sz="2800" b="1">
                <a:solidFill>
                  <a:schemeClr val="tx1"/>
                </a:solidFill>
              </a:rPr>
              <a:t>。但在政策和资本的助力下，实体书店在服务、体验等方面逐渐转型升级，整体行业发展有了</a:t>
            </a:r>
            <a:r>
              <a:rPr lang="zh-CN" altLang="en-US" sz="2800" b="1" u="sng">
                <a:solidFill>
                  <a:srgbClr val="FF0000"/>
                </a:solidFill>
              </a:rPr>
              <a:t>回暖</a:t>
            </a:r>
            <a:r>
              <a:rPr lang="zh-CN" altLang="zh-CN" sz="2800" b="1">
                <a:solidFill>
                  <a:schemeClr val="tx1"/>
                </a:solidFill>
              </a:rPr>
              <a:t>趋势。实体书店要保持</a:t>
            </a:r>
            <a:r>
              <a:rPr lang="en-US" altLang="zh-CN" sz="2800" b="1">
                <a:solidFill>
                  <a:schemeClr val="tx1"/>
                </a:solidFill>
              </a:rPr>
              <a:t>“</a:t>
            </a:r>
            <a:r>
              <a:rPr lang="zh-CN" altLang="zh-CN" sz="2800" b="1">
                <a:solidFill>
                  <a:schemeClr val="tx1"/>
                </a:solidFill>
              </a:rPr>
              <a:t>为好书寻找读者，为读者发现好书</a:t>
            </a:r>
            <a:r>
              <a:rPr lang="en-US" altLang="zh-CN" sz="2800" b="1">
                <a:solidFill>
                  <a:schemeClr val="tx1"/>
                </a:solidFill>
              </a:rPr>
              <a:t>”</a:t>
            </a:r>
            <a:r>
              <a:rPr lang="zh-CN" altLang="zh-CN" sz="2800" b="1">
                <a:solidFill>
                  <a:schemeClr val="tx1"/>
                </a:solidFill>
              </a:rPr>
              <a:t>的初心，为大众读书提供专业、优质的服务，培养顾客的阅读习惯，增强其对书店的</a:t>
            </a:r>
            <a:r>
              <a:rPr lang="zh-CN" altLang="en-US" sz="2800" b="1" u="sng">
                <a:solidFill>
                  <a:srgbClr val="FF0000"/>
                </a:solidFill>
              </a:rPr>
              <a:t>认同感</a:t>
            </a:r>
            <a:r>
              <a:rPr lang="zh-CN" altLang="zh-CN" sz="2800" b="1">
                <a:solidFill>
                  <a:schemeClr val="tx1"/>
                </a:solidFill>
              </a:rPr>
              <a:t>。新型实体书店可以利用互联网技术优势，对不同读者的阅读习惯进行分析，为读者提供个性化的高质量服务。当然，政策及资本助力之下的实体书店</a:t>
            </a:r>
            <a:r>
              <a:rPr lang="en-US" altLang="zh-CN" sz="2800" b="1">
                <a:solidFill>
                  <a:schemeClr val="tx1"/>
                </a:solidFill>
              </a:rPr>
              <a:t>“</a:t>
            </a:r>
            <a:r>
              <a:rPr lang="zh-CN" altLang="zh-CN" sz="2800" b="1">
                <a:solidFill>
                  <a:schemeClr val="tx1"/>
                </a:solidFill>
              </a:rPr>
              <a:t>开店热</a:t>
            </a:r>
            <a:r>
              <a:rPr lang="en-US" altLang="zh-CN" sz="2800" b="1">
                <a:solidFill>
                  <a:schemeClr val="tx1"/>
                </a:solidFill>
              </a:rPr>
              <a:t>”</a:t>
            </a:r>
            <a:r>
              <a:rPr lang="zh-CN" altLang="zh-CN" sz="2800" b="1">
                <a:solidFill>
                  <a:schemeClr val="tx1"/>
                </a:solidFill>
              </a:rPr>
              <a:t>，无法让实体书店真正</a:t>
            </a:r>
            <a:r>
              <a:rPr lang="en-US" altLang="zh-CN" sz="2800" b="1">
                <a:solidFill>
                  <a:schemeClr val="tx1"/>
                </a:solidFill>
              </a:rPr>
              <a:t>“</a:t>
            </a:r>
            <a:r>
              <a:rPr lang="zh-CN" altLang="zh-CN" sz="2800" b="1">
                <a:solidFill>
                  <a:schemeClr val="tx1"/>
                </a:solidFill>
              </a:rPr>
              <a:t>脱困</a:t>
            </a:r>
            <a:r>
              <a:rPr lang="en-US" altLang="zh-CN" sz="2800" b="1">
                <a:solidFill>
                  <a:schemeClr val="tx1"/>
                </a:solidFill>
              </a:rPr>
              <a:t>”</a:t>
            </a:r>
            <a:r>
              <a:rPr lang="zh-CN" altLang="zh-CN" sz="2800" b="1">
                <a:solidFill>
                  <a:schemeClr val="tx1"/>
                </a:solidFill>
              </a:rPr>
              <a:t>，因为真正需要的不是拯救实体书店，而是营造国民阅读的氛围。探索出以书为</a:t>
            </a:r>
            <a:r>
              <a:rPr lang="zh-CN" altLang="en-US" sz="2800" b="1" u="sng">
                <a:solidFill>
                  <a:srgbClr val="FF0000"/>
                </a:solidFill>
              </a:rPr>
              <a:t>本位</a:t>
            </a:r>
            <a:r>
              <a:rPr lang="zh-CN" altLang="zh-CN" sz="2800" b="1">
                <a:solidFill>
                  <a:schemeClr val="tx1"/>
                </a:solidFill>
              </a:rPr>
              <a:t>的可持续经营模式，让大众既要</a:t>
            </a:r>
            <a:r>
              <a:rPr lang="en-US" altLang="zh-CN" sz="2800" b="1">
                <a:solidFill>
                  <a:schemeClr val="tx1"/>
                </a:solidFill>
              </a:rPr>
              <a:t>“</a:t>
            </a:r>
            <a:r>
              <a:rPr lang="zh-CN" altLang="zh-CN" sz="2800" b="1">
                <a:solidFill>
                  <a:schemeClr val="tx1"/>
                </a:solidFill>
              </a:rPr>
              <a:t>走出来</a:t>
            </a:r>
            <a:r>
              <a:rPr lang="en-US" altLang="zh-CN" sz="2800" b="1">
                <a:solidFill>
                  <a:schemeClr val="tx1"/>
                </a:solidFill>
              </a:rPr>
              <a:t>”</a:t>
            </a:r>
            <a:r>
              <a:rPr lang="zh-CN" altLang="zh-CN" sz="2800" b="1">
                <a:solidFill>
                  <a:schemeClr val="tx1"/>
                </a:solidFill>
              </a:rPr>
              <a:t>也要</a:t>
            </a:r>
            <a:r>
              <a:rPr lang="en-US" altLang="zh-CN" sz="2800" b="1">
                <a:solidFill>
                  <a:schemeClr val="tx1"/>
                </a:solidFill>
              </a:rPr>
              <a:t>“</a:t>
            </a:r>
            <a:r>
              <a:rPr lang="zh-CN" altLang="zh-CN" sz="2800" b="1">
                <a:solidFill>
                  <a:schemeClr val="tx1"/>
                </a:solidFill>
              </a:rPr>
              <a:t>留下来</a:t>
            </a:r>
            <a:r>
              <a:rPr lang="en-US" altLang="zh-CN" sz="2800" b="1">
                <a:solidFill>
                  <a:schemeClr val="tx1"/>
                </a:solidFill>
              </a:rPr>
              <a:t>”</a:t>
            </a:r>
            <a:r>
              <a:rPr lang="zh-CN" altLang="zh-CN" sz="2800" b="1">
                <a:solidFill>
                  <a:schemeClr val="tx1"/>
                </a:solidFill>
              </a:rPr>
              <a:t>，将</a:t>
            </a:r>
            <a:r>
              <a:rPr lang="en-US" altLang="zh-CN" sz="2800" b="1">
                <a:solidFill>
                  <a:schemeClr val="tx1"/>
                </a:solidFill>
              </a:rPr>
              <a:t>“</a:t>
            </a:r>
            <a:r>
              <a:rPr lang="zh-CN" altLang="zh-CN" sz="2800" b="1">
                <a:solidFill>
                  <a:schemeClr val="tx1"/>
                </a:solidFill>
              </a:rPr>
              <a:t>顾客</a:t>
            </a:r>
            <a:r>
              <a:rPr lang="en-US" altLang="zh-CN" sz="2800" b="1">
                <a:solidFill>
                  <a:schemeClr val="tx1"/>
                </a:solidFill>
              </a:rPr>
              <a:t>”</a:t>
            </a:r>
            <a:r>
              <a:rPr lang="zh-CN" altLang="zh-CN" sz="2800" b="1">
                <a:solidFill>
                  <a:schemeClr val="tx1"/>
                </a:solidFill>
              </a:rPr>
              <a:t>变成</a:t>
            </a:r>
            <a:r>
              <a:rPr lang="en-US" altLang="zh-CN" sz="2800" b="1">
                <a:solidFill>
                  <a:schemeClr val="tx1"/>
                </a:solidFill>
              </a:rPr>
              <a:t>“</a:t>
            </a:r>
            <a:r>
              <a:rPr lang="zh-CN" altLang="zh-CN" sz="2800" b="1">
                <a:solidFill>
                  <a:schemeClr val="tx1"/>
                </a:solidFill>
              </a:rPr>
              <a:t>读者</a:t>
            </a:r>
            <a:r>
              <a:rPr lang="en-US" altLang="zh-CN" sz="2800" b="1">
                <a:solidFill>
                  <a:schemeClr val="tx1"/>
                </a:solidFill>
              </a:rPr>
              <a:t>”</a:t>
            </a:r>
            <a:r>
              <a:rPr lang="zh-CN" altLang="zh-CN" sz="2800" b="1">
                <a:solidFill>
                  <a:schemeClr val="tx1"/>
                </a:solidFill>
              </a:rPr>
              <a:t>，才是书店的本质和终极目标。</a:t>
            </a:r>
            <a:endParaRPr lang="zh-CN" altLang="zh-CN" sz="2800">
              <a:solidFill>
                <a:schemeClr val="tx1"/>
              </a:solidFill>
            </a:endParaRPr>
          </a:p>
          <a:p>
            <a:pPr marL="0" indent="0">
              <a:lnSpc>
                <a:spcPct val="100000"/>
              </a:lnSpc>
              <a:spcAft>
                <a:spcPct val="0"/>
              </a:spcAft>
            </a:pPr>
            <a:r>
              <a:rPr lang="en-US" altLang="zh-CN" sz="2800" b="1">
                <a:solidFill>
                  <a:schemeClr val="tx1"/>
                </a:solidFill>
              </a:rPr>
              <a:t>A</a:t>
            </a:r>
            <a:r>
              <a:rPr lang="zh-CN" altLang="zh-CN" sz="2800" b="1">
                <a:solidFill>
                  <a:schemeClr val="tx1"/>
                </a:solidFill>
              </a:rPr>
              <a:t>．举步维艰　</a:t>
            </a:r>
            <a:r>
              <a:rPr lang="en-US" altLang="zh-CN" sz="2800" b="1">
                <a:solidFill>
                  <a:schemeClr val="tx1"/>
                </a:solidFill>
              </a:rPr>
              <a:t>B</a:t>
            </a:r>
            <a:r>
              <a:rPr lang="zh-CN" altLang="zh-CN" sz="2800" b="1">
                <a:solidFill>
                  <a:schemeClr val="tx1"/>
                </a:solidFill>
              </a:rPr>
              <a:t>．进退维谷　</a:t>
            </a:r>
            <a:endParaRPr lang="zh-CN" altLang="zh-CN" sz="2800">
              <a:solidFill>
                <a:schemeClr val="tx1"/>
              </a:solidFill>
            </a:endParaRPr>
          </a:p>
          <a:p>
            <a:pPr marL="0" indent="0">
              <a:lnSpc>
                <a:spcPct val="100000"/>
              </a:lnSpc>
              <a:spcAft>
                <a:spcPct val="0"/>
              </a:spcAft>
            </a:pPr>
            <a:r>
              <a:rPr lang="zh-CN" altLang="zh-CN" sz="2800" b="1">
                <a:solidFill>
                  <a:srgbClr val="FF0000"/>
                </a:solidFill>
              </a:rPr>
              <a:t>举步维艰：</a:t>
            </a:r>
            <a:r>
              <a:rPr lang="zh-CN" altLang="zh-CN" sz="2800" b="1">
                <a:solidFill>
                  <a:srgbClr val="0070C0"/>
                </a:solidFill>
              </a:rPr>
              <a:t>迈步艰难，比喻办事情每向前进行一步都十分不容易。</a:t>
            </a:r>
            <a:endParaRPr lang="en-US" altLang="zh-CN" sz="2800" b="1">
              <a:solidFill>
                <a:srgbClr val="0070C0"/>
              </a:solidFill>
            </a:endParaRPr>
          </a:p>
          <a:p>
            <a:pPr marL="0" indent="0">
              <a:lnSpc>
                <a:spcPct val="100000"/>
              </a:lnSpc>
              <a:spcAft>
                <a:spcPct val="0"/>
              </a:spcAft>
            </a:pPr>
            <a:r>
              <a:rPr lang="zh-CN" altLang="zh-CN" sz="2800" b="1">
                <a:solidFill>
                  <a:srgbClr val="FF0000"/>
                </a:solidFill>
              </a:rPr>
              <a:t>进退维谷：</a:t>
            </a:r>
            <a:r>
              <a:rPr lang="zh-CN" altLang="zh-CN" sz="2800" b="1">
                <a:solidFill>
                  <a:srgbClr val="0070C0"/>
                </a:solidFill>
              </a:rPr>
              <a:t>进退两难。</a:t>
            </a:r>
            <a:endParaRPr lang="en-US" altLang="zh-CN" sz="2800" b="1">
              <a:solidFill>
                <a:srgbClr val="0070C0"/>
              </a:solidFill>
            </a:endParaRPr>
          </a:p>
          <a:p>
            <a:pPr marL="0" indent="0">
              <a:lnSpc>
                <a:spcPct val="100000"/>
              </a:lnSpc>
              <a:spcAft>
                <a:spcPct val="0"/>
              </a:spcAft>
            </a:pPr>
            <a:r>
              <a:rPr lang="zh-CN" altLang="zh-CN" sz="2800" b="1">
                <a:solidFill>
                  <a:srgbClr val="0070C0"/>
                </a:solidFill>
                <a:highlight>
                  <a:srgbClr val="FFFF00"/>
                </a:highlight>
              </a:rPr>
              <a:t>语境强调实体书店被网络平台取代后发展艰难，故用</a:t>
            </a:r>
            <a:r>
              <a:rPr lang="en-US" altLang="zh-CN" sz="2800" b="1">
                <a:solidFill>
                  <a:srgbClr val="0070C0"/>
                </a:solidFill>
                <a:highlight>
                  <a:srgbClr val="FFFF00"/>
                </a:highlight>
              </a:rPr>
              <a:t>“</a:t>
            </a:r>
            <a:r>
              <a:rPr lang="zh-CN" altLang="zh-CN" sz="2800" b="1">
                <a:solidFill>
                  <a:srgbClr val="0070C0"/>
                </a:solidFill>
                <a:highlight>
                  <a:srgbClr val="FFFF00"/>
                </a:highlight>
              </a:rPr>
              <a:t>举步维艰</a:t>
            </a:r>
            <a:r>
              <a:rPr lang="en-US" altLang="zh-CN" sz="2800" b="1">
                <a:solidFill>
                  <a:srgbClr val="0070C0"/>
                </a:solidFill>
                <a:highlight>
                  <a:srgbClr val="FFFF00"/>
                </a:highlight>
              </a:rPr>
              <a:t>”</a:t>
            </a:r>
            <a:r>
              <a:rPr lang="zh-CN" altLang="zh-CN" sz="2800" b="1">
                <a:solidFill>
                  <a:srgbClr val="0070C0"/>
                </a:solidFill>
                <a:highlight>
                  <a:srgbClr val="FFFF00"/>
                </a:highlight>
              </a:rPr>
              <a:t>。</a:t>
            </a:r>
            <a:endParaRPr lang="en-US" altLang="zh-CN" sz="2800" b="1">
              <a:solidFill>
                <a:srgbClr val="0070C0"/>
              </a:solidFill>
              <a:highlight>
                <a:srgbClr val="FFFF00"/>
              </a:highlight>
            </a:endParaRPr>
          </a:p>
          <a:p>
            <a:pPr marL="0" indent="0">
              <a:lnSpc>
                <a:spcPct val="100000"/>
              </a:lnSpc>
              <a:spcAft>
                <a:spcPct val="0"/>
              </a:spcAft>
            </a:pPr>
            <a:endParaRPr lang="zh-CN" altLang="zh-CN" sz="2800">
              <a:solidFill>
                <a:srgbClr val="FF0000"/>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3" end="3"/>
                                            </p:txEl>
                                          </p:spTgt>
                                        </p:tgtEl>
                                        <p:attrNameLst>
                                          <p:attrName>style.visibility</p:attrName>
                                        </p:attrNameLst>
                                      </p:cBhvr>
                                      <p:to>
                                        <p:strVal val="visible"/>
                                      </p:to>
                                    </p:set>
                                    <p:anim calcmode="lin" valueType="num">
                                      <p:cBhvr additive="base">
                                        <p:cTn id="7" dur="500" fill="hold"/>
                                        <p:tgtEl>
                                          <p:spTgt spid="37890">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4" end="4"/>
                                            </p:txEl>
                                          </p:spTgt>
                                        </p:tgtEl>
                                        <p:attrNameLst>
                                          <p:attrName>style.visibility</p:attrName>
                                        </p:attrNameLst>
                                      </p:cBhvr>
                                      <p:to>
                                        <p:strVal val="visible"/>
                                      </p:to>
                                    </p:set>
                                    <p:anim calcmode="lin" valueType="num">
                                      <p:cBhvr additive="base">
                                        <p:cTn id="13"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5" end="5"/>
                                            </p:txEl>
                                          </p:spTgt>
                                        </p:tgtEl>
                                        <p:attrNameLst>
                                          <p:attrName>style.visibility</p:attrName>
                                        </p:attrNameLst>
                                      </p:cBhvr>
                                      <p:to>
                                        <p:strVal val="visible"/>
                                      </p:to>
                                    </p:set>
                                    <p:anim calcmode="lin" valueType="num">
                                      <p:cBhvr additive="base">
                                        <p:cTn id="19"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title=""/>
          <p:cNvSpPr>
            <a:spLocks noGrp="1" noChangeArrowheads="1"/>
          </p:cNvSpPr>
          <p:nvPr>
            <p:ph type="body" idx="4294967295"/>
          </p:nvPr>
        </p:nvSpPr>
        <p:spPr>
          <a:xfrm>
            <a:off x="0" y="0"/>
            <a:ext cx="12306300" cy="8105680"/>
          </a:xfrm>
          <a:noFill/>
        </p:spPr>
        <p:txBody>
          <a:bodyPr wrap="square">
            <a:spAutoFit/>
          </a:bodyPr>
          <a:lstStyle/>
          <a:p>
            <a:pPr marL="0" indent="0">
              <a:lnSpc>
                <a:spcPct val="100000"/>
              </a:lnSpc>
              <a:spcAft>
                <a:spcPct val="0"/>
              </a:spcAft>
            </a:pPr>
            <a:r>
              <a:rPr lang="en-US" altLang="zh-CN" b="1">
                <a:solidFill>
                  <a:schemeClr val="tx1"/>
                </a:solidFill>
              </a:rPr>
              <a:t>3</a:t>
            </a:r>
            <a:r>
              <a:rPr lang="zh-CN" altLang="en-US" b="1">
                <a:solidFill>
                  <a:schemeClr val="tx1"/>
                </a:solidFill>
              </a:rPr>
              <a:t>、</a:t>
            </a:r>
            <a:r>
              <a:rPr lang="en-US" altLang="zh-CN" b="1">
                <a:solidFill>
                  <a:schemeClr val="tx1"/>
                </a:solidFill>
              </a:rPr>
              <a:t>(2019·</a:t>
            </a:r>
            <a:r>
              <a:rPr lang="zh-CN" altLang="zh-CN" b="1">
                <a:solidFill>
                  <a:schemeClr val="tx1"/>
                </a:solidFill>
              </a:rPr>
              <a:t>全国卷Ⅲ改编</a:t>
            </a:r>
            <a:r>
              <a:rPr lang="en-US" altLang="zh-CN" b="1">
                <a:solidFill>
                  <a:schemeClr val="tx1"/>
                </a:solidFill>
              </a:rPr>
              <a:t>)</a:t>
            </a:r>
            <a:r>
              <a:rPr lang="zh-CN" altLang="zh-CN" b="1">
                <a:solidFill>
                  <a:schemeClr val="tx1"/>
                </a:solidFill>
              </a:rPr>
              <a:t>依次填入文中横线上的词语，全都恰当的一项是</a:t>
            </a:r>
            <a:r>
              <a:rPr lang="en-US" altLang="zh-CN" b="1">
                <a:solidFill>
                  <a:schemeClr val="tx1"/>
                </a:solidFill>
              </a:rPr>
              <a:t>(</a:t>
            </a:r>
            <a:r>
              <a:rPr lang="zh-CN" altLang="zh-CN" b="1">
                <a:solidFill>
                  <a:schemeClr val="tx1"/>
                </a:solidFill>
              </a:rPr>
              <a:t>　　</a:t>
            </a:r>
            <a:r>
              <a:rPr lang="en-US" altLang="zh-CN" b="1">
                <a:solidFill>
                  <a:schemeClr val="tx1"/>
                </a:solidFill>
              </a:rPr>
              <a:t>)</a:t>
            </a:r>
            <a:endParaRPr lang="zh-CN" altLang="zh-CN">
              <a:solidFill>
                <a:schemeClr val="tx1"/>
              </a:solidFill>
            </a:endParaRPr>
          </a:p>
          <a:p>
            <a:pPr marL="0" indent="0">
              <a:lnSpc>
                <a:spcPct val="100000"/>
              </a:lnSpc>
              <a:spcAft>
                <a:spcPct val="0"/>
              </a:spcAft>
            </a:pPr>
            <a:r>
              <a:rPr lang="zh-CN" altLang="zh-CN" sz="2000" b="1">
                <a:solidFill>
                  <a:schemeClr val="tx1"/>
                </a:solidFill>
              </a:rPr>
              <a:t>有一个大坑，看着很松软，有点像巧克力蛋糕</a:t>
            </a:r>
            <a:r>
              <a:rPr lang="en-US" altLang="zh-CN" sz="2000" b="1">
                <a:solidFill>
                  <a:schemeClr val="tx1"/>
                </a:solidFill>
              </a:rPr>
              <a:t>——</a:t>
            </a:r>
            <a:r>
              <a:rPr lang="zh-CN" altLang="zh-CN" sz="2000" b="1">
                <a:solidFill>
                  <a:schemeClr val="tx1"/>
                </a:solidFill>
              </a:rPr>
              <a:t>这是北京时间</a:t>
            </a:r>
            <a:r>
              <a:rPr lang="en-US" altLang="zh-CN" sz="2000" b="1">
                <a:solidFill>
                  <a:schemeClr val="tx1"/>
                </a:solidFill>
              </a:rPr>
              <a:t>2019</a:t>
            </a:r>
            <a:r>
              <a:rPr lang="zh-CN" altLang="zh-CN" sz="2000" b="1">
                <a:solidFill>
                  <a:schemeClr val="tx1"/>
                </a:solidFill>
              </a:rPr>
              <a:t>年</a:t>
            </a:r>
            <a:r>
              <a:rPr lang="en-US" altLang="zh-CN" sz="2000" b="1">
                <a:solidFill>
                  <a:schemeClr val="tx1"/>
                </a:solidFill>
              </a:rPr>
              <a:t>1</a:t>
            </a:r>
            <a:r>
              <a:rPr lang="zh-CN" altLang="zh-CN" sz="2000" b="1">
                <a:solidFill>
                  <a:schemeClr val="tx1"/>
                </a:solidFill>
              </a:rPr>
              <a:t>月</a:t>
            </a:r>
            <a:r>
              <a:rPr lang="en-US" altLang="zh-CN" sz="2000" b="1">
                <a:solidFill>
                  <a:schemeClr val="tx1"/>
                </a:solidFill>
              </a:rPr>
              <a:t>3</a:t>
            </a:r>
            <a:r>
              <a:rPr lang="zh-CN" altLang="zh-CN" sz="2000" b="1">
                <a:solidFill>
                  <a:schemeClr val="tx1"/>
                </a:solidFill>
              </a:rPr>
              <a:t>日上午</a:t>
            </a:r>
            <a:r>
              <a:rPr lang="en-US" altLang="zh-CN" sz="2000" b="1">
                <a:solidFill>
                  <a:schemeClr val="tx1"/>
                </a:solidFill>
              </a:rPr>
              <a:t>11</a:t>
            </a:r>
            <a:r>
              <a:rPr lang="zh-CN" altLang="zh-CN" sz="2000" b="1">
                <a:solidFill>
                  <a:schemeClr val="tx1"/>
                </a:solidFill>
              </a:rPr>
              <a:t>时</a:t>
            </a:r>
            <a:r>
              <a:rPr lang="en-US" altLang="zh-CN" sz="2000" b="1">
                <a:solidFill>
                  <a:schemeClr val="tx1"/>
                </a:solidFill>
              </a:rPr>
              <a:t>40</a:t>
            </a:r>
            <a:r>
              <a:rPr lang="zh-CN" altLang="zh-CN" sz="2000" b="1">
                <a:solidFill>
                  <a:schemeClr val="tx1"/>
                </a:solidFill>
              </a:rPr>
              <a:t>分，</a:t>
            </a:r>
            <a:r>
              <a:rPr lang="en-US" altLang="zh-CN" sz="2000" b="1">
                <a:solidFill>
                  <a:schemeClr val="tx1"/>
                </a:solidFill>
              </a:rPr>
              <a:t>“</a:t>
            </a:r>
            <a:r>
              <a:rPr lang="zh-CN" altLang="zh-CN" sz="2000" b="1">
                <a:solidFill>
                  <a:schemeClr val="tx1"/>
                </a:solidFill>
              </a:rPr>
              <a:t>嫦娥四号</a:t>
            </a:r>
            <a:r>
              <a:rPr lang="en-US" altLang="zh-CN" sz="2000" b="1">
                <a:solidFill>
                  <a:schemeClr val="tx1"/>
                </a:solidFill>
              </a:rPr>
              <a:t>”</a:t>
            </a:r>
            <a:r>
              <a:rPr lang="zh-CN" altLang="zh-CN" sz="2000" b="1">
                <a:solidFill>
                  <a:schemeClr val="tx1"/>
                </a:solidFill>
              </a:rPr>
              <a:t>传回的月背影像图带给人们的</a:t>
            </a:r>
            <a:r>
              <a:rPr lang="zh-CN" altLang="en-US" sz="2000" b="1" u="sng">
                <a:solidFill>
                  <a:srgbClr val="FF0000"/>
                </a:solidFill>
              </a:rPr>
              <a:t>联想</a:t>
            </a:r>
            <a:r>
              <a:rPr lang="zh-CN" altLang="zh-CN" sz="2000" b="1">
                <a:solidFill>
                  <a:srgbClr val="FF0000"/>
                </a:solidFill>
              </a:rPr>
              <a:t>。</a:t>
            </a:r>
            <a:r>
              <a:rPr lang="zh-CN" altLang="zh-CN" sz="2000" b="1">
                <a:solidFill>
                  <a:schemeClr val="tx1"/>
                </a:solidFill>
              </a:rPr>
              <a:t>这张在网络上刷屏的图片，拍自月球背面南极</a:t>
            </a:r>
            <a:r>
              <a:rPr lang="en-US" altLang="zh-CN" sz="2000" b="1">
                <a:solidFill>
                  <a:schemeClr val="tx1"/>
                </a:solidFill>
              </a:rPr>
              <a:t>—</a:t>
            </a:r>
            <a:r>
              <a:rPr lang="zh-CN" altLang="zh-CN" sz="2000" b="1">
                <a:solidFill>
                  <a:schemeClr val="tx1"/>
                </a:solidFill>
              </a:rPr>
              <a:t>艾特肯盆地中的冯</a:t>
            </a:r>
            <a:r>
              <a:rPr lang="en-US" altLang="zh-CN" sz="2000" b="1">
                <a:solidFill>
                  <a:schemeClr val="tx1"/>
                </a:solidFill>
              </a:rPr>
              <a:t>·</a:t>
            </a:r>
            <a:r>
              <a:rPr lang="zh-CN" altLang="zh-CN" sz="2000" b="1">
                <a:solidFill>
                  <a:schemeClr val="tx1"/>
                </a:solidFill>
              </a:rPr>
              <a:t>卡门撞击坑。这一盆地是在</a:t>
            </a:r>
            <a:r>
              <a:rPr lang="en-US" altLang="zh-CN" sz="2000" b="1">
                <a:solidFill>
                  <a:schemeClr val="tx1"/>
                </a:solidFill>
              </a:rPr>
              <a:t>40</a:t>
            </a:r>
            <a:r>
              <a:rPr lang="zh-CN" altLang="zh-CN" sz="2000" b="1">
                <a:solidFill>
                  <a:schemeClr val="tx1"/>
                </a:solidFill>
              </a:rPr>
              <a:t>亿年前被小天体砸出来的。到月球背面去看看，一直是人类的梦想。但由于潮汐锁定的关系，月球的自转和公转周期几乎相等，所以无论何时在地球上观察月球，人们都只能看见同一面的半球，即正面的半球。同样，从地球发射的电磁波也只能到达月球正面的半球，使得人类无法对月球背面的探测器进行远程操控。这大大</a:t>
            </a:r>
            <a:r>
              <a:rPr lang="zh-CN" altLang="en-US" sz="2000" b="1" u="sng">
                <a:solidFill>
                  <a:srgbClr val="FF0000"/>
                </a:solidFill>
              </a:rPr>
              <a:t>制约</a:t>
            </a:r>
            <a:r>
              <a:rPr lang="zh-CN" altLang="zh-CN" sz="2000" b="1">
                <a:solidFill>
                  <a:schemeClr val="tx1"/>
                </a:solidFill>
              </a:rPr>
              <a:t>了人类对于月球背面的探索。月球正面的历史，科学家已经大致研究清楚了，但最古老的那一段历史却仍藏在月球背面的深坑中。此前，有关月球背面的信息主要来自遥感探测。此次，</a:t>
            </a:r>
            <a:r>
              <a:rPr lang="en-US" altLang="zh-CN" sz="2000" b="1">
                <a:solidFill>
                  <a:schemeClr val="tx1"/>
                </a:solidFill>
              </a:rPr>
              <a:t>“</a:t>
            </a:r>
            <a:r>
              <a:rPr lang="zh-CN" altLang="zh-CN" sz="2000" b="1">
                <a:solidFill>
                  <a:schemeClr val="tx1"/>
                </a:solidFill>
              </a:rPr>
              <a:t>嫦娥四号</a:t>
            </a:r>
            <a:r>
              <a:rPr lang="en-US" altLang="zh-CN" sz="2000" b="1">
                <a:solidFill>
                  <a:schemeClr val="tx1"/>
                </a:solidFill>
              </a:rPr>
              <a:t>”</a:t>
            </a:r>
            <a:r>
              <a:rPr lang="zh-CN" altLang="zh-CN" sz="2000" b="1">
                <a:solidFill>
                  <a:schemeClr val="tx1"/>
                </a:solidFill>
              </a:rPr>
              <a:t>携带月球车在月球背面成功软着陆，是中国航天创造的又一个人类</a:t>
            </a:r>
            <a:r>
              <a:rPr lang="en-US" altLang="zh-CN" sz="2000" b="1">
                <a:solidFill>
                  <a:schemeClr val="tx1"/>
                </a:solidFill>
              </a:rPr>
              <a:t>“</a:t>
            </a:r>
            <a:r>
              <a:rPr lang="zh-CN" altLang="zh-CN" sz="2000" b="1">
                <a:solidFill>
                  <a:schemeClr val="tx1"/>
                </a:solidFill>
              </a:rPr>
              <a:t>第一次</a:t>
            </a:r>
            <a:r>
              <a:rPr lang="en-US" altLang="zh-CN" sz="2000" b="1">
                <a:solidFill>
                  <a:schemeClr val="tx1"/>
                </a:solidFill>
              </a:rPr>
              <a:t>”</a:t>
            </a:r>
            <a:r>
              <a:rPr lang="zh-CN" altLang="zh-CN" sz="2000" b="1">
                <a:solidFill>
                  <a:schemeClr val="tx1"/>
                </a:solidFill>
              </a:rPr>
              <a:t>，是中国为全人类科技发展作出的一个重大贡献。在公众和网友为此</a:t>
            </a:r>
            <a:r>
              <a:rPr lang="zh-CN" altLang="zh-CN" sz="2000" b="1" u="sng">
                <a:solidFill>
                  <a:schemeClr val="tx1"/>
                </a:solidFill>
              </a:rPr>
              <a:t>　　　　</a:t>
            </a:r>
            <a:r>
              <a:rPr lang="zh-CN" altLang="zh-CN" sz="2000" b="1">
                <a:solidFill>
                  <a:schemeClr val="tx1"/>
                </a:solidFill>
              </a:rPr>
              <a:t>之时，科学家则对</a:t>
            </a:r>
            <a:r>
              <a:rPr lang="en-US" altLang="zh-CN" sz="2000" b="1">
                <a:solidFill>
                  <a:schemeClr val="tx1"/>
                </a:solidFill>
              </a:rPr>
              <a:t>“</a:t>
            </a:r>
            <a:r>
              <a:rPr lang="zh-CN" altLang="zh-CN" sz="2000" b="1">
                <a:solidFill>
                  <a:schemeClr val="tx1"/>
                </a:solidFill>
              </a:rPr>
              <a:t>嫦娥四号</a:t>
            </a:r>
            <a:r>
              <a:rPr lang="en-US" altLang="zh-CN" sz="2000" b="1">
                <a:solidFill>
                  <a:schemeClr val="tx1"/>
                </a:solidFill>
              </a:rPr>
              <a:t>”</a:t>
            </a:r>
            <a:r>
              <a:rPr lang="zh-CN" altLang="zh-CN" sz="2000" b="1">
                <a:solidFill>
                  <a:schemeClr val="tx1"/>
                </a:solidFill>
              </a:rPr>
              <a:t>所携带的月球车有着更多期待：当月球车正式开始巡视，将会有更多科学数据</a:t>
            </a:r>
            <a:r>
              <a:rPr lang="zh-CN" altLang="zh-CN" sz="2000" b="1" u="sng">
                <a:solidFill>
                  <a:schemeClr val="tx1"/>
                </a:solidFill>
              </a:rPr>
              <a:t>　　　　</a:t>
            </a:r>
            <a:r>
              <a:rPr lang="zh-CN" altLang="zh-CN" sz="2000" b="1">
                <a:solidFill>
                  <a:schemeClr val="tx1"/>
                </a:solidFill>
              </a:rPr>
              <a:t>地通过地月之间的中继星</a:t>
            </a:r>
            <a:r>
              <a:rPr lang="en-US" altLang="zh-CN" sz="2000" b="1">
                <a:solidFill>
                  <a:schemeClr val="tx1"/>
                </a:solidFill>
              </a:rPr>
              <a:t>“</a:t>
            </a:r>
            <a:r>
              <a:rPr lang="zh-CN" altLang="zh-CN" sz="2000" b="1">
                <a:solidFill>
                  <a:schemeClr val="tx1"/>
                </a:solidFill>
              </a:rPr>
              <a:t>鹊桥</a:t>
            </a:r>
            <a:r>
              <a:rPr lang="en-US" altLang="zh-CN" sz="2000" b="1">
                <a:solidFill>
                  <a:schemeClr val="tx1"/>
                </a:solidFill>
              </a:rPr>
              <a:t>”</a:t>
            </a:r>
            <a:r>
              <a:rPr lang="zh-CN" altLang="zh-CN" sz="2000" b="1">
                <a:solidFill>
                  <a:schemeClr val="tx1"/>
                </a:solidFill>
              </a:rPr>
              <a:t>传回地面。有关月背的研究才刚刚开始。</a:t>
            </a:r>
            <a:endParaRPr lang="en-US" altLang="zh-CN" sz="2000" b="1">
              <a:solidFill>
                <a:schemeClr val="tx1"/>
              </a:solidFill>
            </a:endParaRPr>
          </a:p>
          <a:p>
            <a:pPr marL="0" indent="0">
              <a:lnSpc>
                <a:spcPct val="100000"/>
              </a:lnSpc>
              <a:spcAft>
                <a:spcPct val="0"/>
              </a:spcAft>
            </a:pPr>
            <a:r>
              <a:rPr lang="en-US" altLang="zh-CN" sz="2000" b="1">
                <a:solidFill>
                  <a:schemeClr val="tx1"/>
                </a:solidFill>
              </a:rPr>
              <a:t>A</a:t>
            </a:r>
            <a:r>
              <a:rPr lang="zh-CN" altLang="zh-CN" sz="2000" b="1">
                <a:solidFill>
                  <a:schemeClr val="tx1"/>
                </a:solidFill>
              </a:rPr>
              <a:t>．亢奋不已　源源不断</a:t>
            </a:r>
            <a:r>
              <a:rPr lang="en-US" altLang="zh-CN" sz="2000" b="1">
                <a:solidFill>
                  <a:schemeClr val="tx1"/>
                </a:solidFill>
              </a:rPr>
              <a:t>    B</a:t>
            </a:r>
            <a:r>
              <a:rPr lang="zh-CN" altLang="zh-CN" sz="2000" b="1">
                <a:solidFill>
                  <a:schemeClr val="tx1"/>
                </a:solidFill>
              </a:rPr>
              <a:t>．亢奋不已　不绝如缕</a:t>
            </a:r>
            <a:endParaRPr lang="zh-CN" altLang="zh-CN" sz="2000">
              <a:solidFill>
                <a:schemeClr val="tx1"/>
              </a:solidFill>
            </a:endParaRPr>
          </a:p>
          <a:p>
            <a:pPr marL="0" indent="0">
              <a:lnSpc>
                <a:spcPct val="100000"/>
              </a:lnSpc>
              <a:spcAft>
                <a:spcPct val="0"/>
              </a:spcAft>
            </a:pPr>
            <a:r>
              <a:rPr lang="en-US" altLang="zh-CN" sz="2000" b="1">
                <a:solidFill>
                  <a:schemeClr val="tx1"/>
                </a:solidFill>
              </a:rPr>
              <a:t>C</a:t>
            </a:r>
            <a:r>
              <a:rPr lang="zh-CN" altLang="zh-CN" sz="2000" b="1">
                <a:solidFill>
                  <a:schemeClr val="tx1"/>
                </a:solidFill>
              </a:rPr>
              <a:t>．兴奋不已　不绝如缕</a:t>
            </a:r>
            <a:r>
              <a:rPr lang="en-US" altLang="zh-CN" sz="2000" b="1">
                <a:solidFill>
                  <a:schemeClr val="tx1"/>
                </a:solidFill>
              </a:rPr>
              <a:t>    D</a:t>
            </a:r>
            <a:r>
              <a:rPr lang="zh-CN" altLang="zh-CN" sz="2000" b="1">
                <a:solidFill>
                  <a:schemeClr val="tx1"/>
                </a:solidFill>
              </a:rPr>
              <a:t>．兴奋不已　源源不断</a:t>
            </a:r>
            <a:endParaRPr lang="en-US" altLang="zh-CN" sz="2000" b="1">
              <a:solidFill>
                <a:schemeClr val="tx1"/>
              </a:solidFill>
            </a:endParaRPr>
          </a:p>
          <a:p>
            <a:pPr marL="0" indent="0">
              <a:lnSpc>
                <a:spcPct val="100000"/>
              </a:lnSpc>
              <a:spcAft>
                <a:spcPct val="0"/>
              </a:spcAft>
            </a:pPr>
            <a:r>
              <a:rPr lang="zh-CN" altLang="zh-CN" sz="2400" b="1">
                <a:solidFill>
                  <a:srgbClr val="FF0000"/>
                </a:solidFill>
              </a:rPr>
              <a:t>兴奋不已：</a:t>
            </a:r>
            <a:r>
              <a:rPr lang="zh-CN" altLang="zh-CN" sz="2400" b="1">
                <a:solidFill>
                  <a:srgbClr val="0070C0"/>
                </a:solidFill>
              </a:rPr>
              <a:t>因为受到外界某种信息的刺激，振奋并激动</a:t>
            </a:r>
            <a:r>
              <a:rPr lang="zh-CN" altLang="en-US" sz="2400" b="1">
                <a:solidFill>
                  <a:srgbClr val="0070C0"/>
                </a:solidFill>
              </a:rPr>
              <a:t>。</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亢奋不已：</a:t>
            </a:r>
            <a:r>
              <a:rPr lang="zh-CN" altLang="zh-CN" sz="2400" b="1">
                <a:solidFill>
                  <a:srgbClr val="0070C0"/>
                </a:solidFill>
              </a:rPr>
              <a:t>形容极度兴奋，程度较重。</a:t>
            </a:r>
            <a:endParaRPr lang="en-US" altLang="zh-CN" sz="2400" b="1">
              <a:solidFill>
                <a:srgbClr val="0070C0"/>
              </a:solidFill>
            </a:endParaRPr>
          </a:p>
          <a:p>
            <a:pPr marL="0" indent="0">
              <a:lnSpc>
                <a:spcPct val="100000"/>
              </a:lnSpc>
              <a:spcAft>
                <a:spcPct val="0"/>
              </a:spcAft>
            </a:pPr>
            <a:r>
              <a:rPr lang="zh-CN" altLang="zh-CN" sz="2400" b="1">
                <a:solidFill>
                  <a:srgbClr val="0070C0"/>
                </a:solidFill>
                <a:highlight>
                  <a:srgbClr val="FFFF00"/>
                </a:highlight>
              </a:rPr>
              <a:t>结合语段中</a:t>
            </a:r>
            <a:r>
              <a:rPr lang="en-US" altLang="zh-CN" sz="2400" b="1">
                <a:solidFill>
                  <a:srgbClr val="0070C0"/>
                </a:solidFill>
                <a:highlight>
                  <a:srgbClr val="FFFF00"/>
                </a:highlight>
              </a:rPr>
              <a:t>“</a:t>
            </a:r>
            <a:r>
              <a:rPr lang="zh-CN" altLang="zh-CN" sz="2400" b="1">
                <a:solidFill>
                  <a:srgbClr val="0070C0"/>
                </a:solidFill>
                <a:highlight>
                  <a:srgbClr val="FFFF00"/>
                </a:highlight>
              </a:rPr>
              <a:t>嫦娥四号</a:t>
            </a:r>
            <a:r>
              <a:rPr lang="en-US" altLang="zh-CN" sz="2400" b="1">
                <a:solidFill>
                  <a:srgbClr val="0070C0"/>
                </a:solidFill>
                <a:highlight>
                  <a:srgbClr val="FFFF00"/>
                </a:highlight>
              </a:rPr>
              <a:t>”</a:t>
            </a:r>
            <a:r>
              <a:rPr lang="zh-CN" altLang="zh-CN" sz="2400" b="1">
                <a:solidFill>
                  <a:srgbClr val="0070C0"/>
                </a:solidFill>
                <a:highlight>
                  <a:srgbClr val="FFFF00"/>
                </a:highlight>
              </a:rPr>
              <a:t>在月球背面成功软着陆使公众和网友十分高兴可知，</a:t>
            </a:r>
            <a:r>
              <a:rPr lang="en-US" altLang="zh-CN" sz="2400" b="1">
                <a:solidFill>
                  <a:srgbClr val="0070C0"/>
                </a:solidFill>
                <a:highlight>
                  <a:srgbClr val="FFFF00"/>
                </a:highlight>
              </a:rPr>
              <a:t>“</a:t>
            </a:r>
            <a:r>
              <a:rPr lang="zh-CN" altLang="zh-CN" sz="2400" b="1">
                <a:solidFill>
                  <a:srgbClr val="0070C0"/>
                </a:solidFill>
                <a:highlight>
                  <a:srgbClr val="FFFF00"/>
                </a:highlight>
              </a:rPr>
              <a:t>兴奋不已</a:t>
            </a:r>
            <a:r>
              <a:rPr lang="en-US" altLang="zh-CN" sz="2400" b="1">
                <a:solidFill>
                  <a:srgbClr val="0070C0"/>
                </a:solidFill>
                <a:highlight>
                  <a:srgbClr val="FFFF00"/>
                </a:highlight>
              </a:rPr>
              <a:t>”</a:t>
            </a:r>
            <a:r>
              <a:rPr lang="zh-CN" altLang="zh-CN" sz="2400" b="1">
                <a:solidFill>
                  <a:srgbClr val="0070C0"/>
                </a:solidFill>
                <a:highlight>
                  <a:srgbClr val="FFFF00"/>
                </a:highlight>
              </a:rPr>
              <a:t>更符合语境。</a:t>
            </a:r>
            <a:endParaRPr lang="en-US" altLang="zh-CN" sz="2400" b="1">
              <a:solidFill>
                <a:srgbClr val="0070C0"/>
              </a:solidFill>
              <a:highlight>
                <a:srgbClr val="FFFF00"/>
              </a:highlight>
            </a:endParaRPr>
          </a:p>
          <a:p>
            <a:pPr marL="0" indent="0">
              <a:lnSpc>
                <a:spcPct val="100000"/>
              </a:lnSpc>
              <a:spcAft>
                <a:spcPct val="0"/>
              </a:spcAft>
            </a:pPr>
            <a:r>
              <a:rPr lang="zh-CN" altLang="zh-CN" sz="2400" b="1">
                <a:solidFill>
                  <a:srgbClr val="FF0000"/>
                </a:solidFill>
              </a:rPr>
              <a:t>源源不断：</a:t>
            </a:r>
            <a:r>
              <a:rPr lang="zh-CN" altLang="zh-CN" sz="2400" b="1">
                <a:solidFill>
                  <a:srgbClr val="0070C0"/>
                </a:solidFill>
              </a:rPr>
              <a:t>形容连续发生，没有间断。</a:t>
            </a:r>
            <a:endParaRPr lang="en-US" altLang="zh-CN" sz="2400" b="1">
              <a:solidFill>
                <a:srgbClr val="0070C0"/>
              </a:solidFill>
            </a:endParaRPr>
          </a:p>
          <a:p>
            <a:pPr marL="0" indent="0">
              <a:lnSpc>
                <a:spcPct val="100000"/>
              </a:lnSpc>
              <a:spcAft>
                <a:spcPct val="0"/>
              </a:spcAft>
            </a:pPr>
            <a:r>
              <a:rPr lang="zh-CN" altLang="zh-CN" sz="2400" b="1">
                <a:solidFill>
                  <a:srgbClr val="FF0000"/>
                </a:solidFill>
              </a:rPr>
              <a:t>不绝如缕：</a:t>
            </a:r>
            <a:r>
              <a:rPr lang="zh-CN" altLang="zh-CN" sz="2400" b="1">
                <a:solidFill>
                  <a:srgbClr val="0070C0"/>
                </a:solidFill>
              </a:rPr>
              <a:t>形容局势危急或声音细微悠长。</a:t>
            </a:r>
            <a:endParaRPr lang="en-US" altLang="zh-CN" sz="2400" b="1">
              <a:solidFill>
                <a:srgbClr val="0070C0"/>
              </a:solidFill>
            </a:endParaRPr>
          </a:p>
          <a:p>
            <a:pPr marL="0" indent="0">
              <a:lnSpc>
                <a:spcPct val="100000"/>
              </a:lnSpc>
              <a:spcAft>
                <a:spcPct val="0"/>
              </a:spcAft>
            </a:pPr>
            <a:r>
              <a:rPr lang="zh-CN" altLang="zh-CN" sz="2400" b="1">
                <a:solidFill>
                  <a:srgbClr val="0070C0"/>
                </a:solidFill>
                <a:highlight>
                  <a:srgbClr val="FFFF00"/>
                </a:highlight>
              </a:rPr>
              <a:t>语段中无</a:t>
            </a:r>
            <a:r>
              <a:rPr lang="en-US" altLang="zh-CN" sz="2400" b="1">
                <a:solidFill>
                  <a:srgbClr val="0070C0"/>
                </a:solidFill>
                <a:highlight>
                  <a:srgbClr val="FFFF00"/>
                </a:highlight>
              </a:rPr>
              <a:t>“</a:t>
            </a:r>
            <a:r>
              <a:rPr lang="zh-CN" altLang="zh-CN" sz="2400" b="1">
                <a:solidFill>
                  <a:srgbClr val="0070C0"/>
                </a:solidFill>
                <a:highlight>
                  <a:srgbClr val="FFFF00"/>
                </a:highlight>
              </a:rPr>
              <a:t>局势危急或声音细微悠长</a:t>
            </a:r>
            <a:r>
              <a:rPr lang="en-US" altLang="zh-CN" sz="2400" b="1">
                <a:solidFill>
                  <a:srgbClr val="0070C0"/>
                </a:solidFill>
                <a:highlight>
                  <a:srgbClr val="FFFF00"/>
                </a:highlight>
              </a:rPr>
              <a:t>”</a:t>
            </a:r>
            <a:r>
              <a:rPr lang="zh-CN" altLang="zh-CN" sz="2400" b="1">
                <a:solidFill>
                  <a:srgbClr val="0070C0"/>
                </a:solidFill>
                <a:highlight>
                  <a:srgbClr val="FFFF00"/>
                </a:highlight>
              </a:rPr>
              <a:t>之意，故填</a:t>
            </a:r>
            <a:r>
              <a:rPr lang="en-US" altLang="zh-CN" sz="2400" b="1">
                <a:solidFill>
                  <a:srgbClr val="0070C0"/>
                </a:solidFill>
                <a:highlight>
                  <a:srgbClr val="FFFF00"/>
                </a:highlight>
              </a:rPr>
              <a:t>“</a:t>
            </a:r>
            <a:r>
              <a:rPr lang="zh-CN" altLang="zh-CN" sz="2400" b="1">
                <a:solidFill>
                  <a:srgbClr val="0070C0"/>
                </a:solidFill>
                <a:highlight>
                  <a:srgbClr val="FFFF00"/>
                </a:highlight>
              </a:rPr>
              <a:t>源源不断</a:t>
            </a:r>
            <a:r>
              <a:rPr lang="en-US" altLang="zh-CN" sz="2400" b="1">
                <a:solidFill>
                  <a:srgbClr val="0070C0"/>
                </a:solidFill>
                <a:highlight>
                  <a:srgbClr val="FFFF00"/>
                </a:highlight>
              </a:rPr>
              <a:t>”</a:t>
            </a:r>
            <a:r>
              <a:rPr lang="zh-CN" altLang="zh-CN" sz="2400" b="1">
                <a:solidFill>
                  <a:srgbClr val="0070C0"/>
                </a:solidFill>
                <a:highlight>
                  <a:srgbClr val="FFFF00"/>
                </a:highlight>
              </a:rPr>
              <a:t>。</a:t>
            </a:r>
            <a:endParaRPr lang="zh-CN" altLang="zh-CN" sz="2400">
              <a:solidFill>
                <a:srgbClr val="0070C0"/>
              </a:solidFill>
              <a:highlight>
                <a:srgbClr val="FFFF00"/>
              </a:highlight>
            </a:endParaRPr>
          </a:p>
          <a:p>
            <a:pPr marL="0" indent="0">
              <a:lnSpc>
                <a:spcPct val="100000"/>
              </a:lnSpc>
              <a:spcAft>
                <a:spcPct val="0"/>
              </a:spcAft>
            </a:pPr>
            <a:endParaRPr lang="zh-CN" altLang="zh-CN" sz="2400">
              <a:solidFill>
                <a:srgbClr val="FF0000"/>
              </a:solidFill>
            </a:endParaRPr>
          </a:p>
          <a:p>
            <a:pPr marL="0" indent="0">
              <a:lnSpc>
                <a:spcPct val="100000"/>
              </a:lnSpc>
              <a:spcAft>
                <a:spcPct val="0"/>
              </a:spcAft>
            </a:pPr>
            <a:endParaRPr lang="zh-CN" altLang="zh-CN" sz="2400">
              <a:solidFill>
                <a:schemeClr val="tx1"/>
              </a:solidFill>
            </a:endParaRPr>
          </a:p>
          <a:p>
            <a:pPr marL="0" indent="0">
              <a:lnSpc>
                <a:spcPct val="100000"/>
              </a:lnSpc>
              <a:spcAft>
                <a:spcPct val="0"/>
              </a:spcAft>
            </a:pPr>
            <a:endParaRPr lang="zh-CN" altLang="zh-CN">
              <a:solidFill>
                <a:schemeClr val="tx1"/>
              </a:solidFill>
            </a:endParaRPr>
          </a:p>
          <a:p>
            <a:endParaRPr lang="zh-CN" altLang="en-US" b="1">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0">
                                            <p:txEl>
                                              <p:pRg st="4" end="4"/>
                                            </p:txEl>
                                          </p:spTgt>
                                        </p:tgtEl>
                                        <p:attrNameLst>
                                          <p:attrName>style.visibility</p:attrName>
                                        </p:attrNameLst>
                                      </p:cBhvr>
                                      <p:to>
                                        <p:strVal val="visible"/>
                                      </p:to>
                                    </p:set>
                                    <p:anim calcmode="lin" valueType="num">
                                      <p:cBhvr additive="base">
                                        <p:cTn id="7"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7890">
                                            <p:txEl>
                                              <p:pRg st="5" end="5"/>
                                            </p:txEl>
                                          </p:spTgt>
                                        </p:tgtEl>
                                        <p:attrNameLst>
                                          <p:attrName>style.visibility</p:attrName>
                                        </p:attrNameLst>
                                      </p:cBhvr>
                                      <p:to>
                                        <p:strVal val="visible"/>
                                      </p:to>
                                    </p:set>
                                    <p:anim calcmode="lin" valueType="num">
                                      <p:cBhvr additive="base">
                                        <p:cTn id="13" dur="500" fill="hold"/>
                                        <p:tgtEl>
                                          <p:spTgt spid="37890">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7890">
                                            <p:txEl>
                                              <p:pRg st="6" end="6"/>
                                            </p:txEl>
                                          </p:spTgt>
                                        </p:tgtEl>
                                        <p:attrNameLst>
                                          <p:attrName>style.visibility</p:attrName>
                                        </p:attrNameLst>
                                      </p:cBhvr>
                                      <p:to>
                                        <p:strVal val="visible"/>
                                      </p:to>
                                    </p:set>
                                    <p:anim calcmode="lin" valueType="num">
                                      <p:cBhvr additive="base">
                                        <p:cTn id="19"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7890">
                                            <p:txEl>
                                              <p:pRg st="7" end="7"/>
                                            </p:txEl>
                                          </p:spTgt>
                                        </p:tgtEl>
                                        <p:attrNameLst>
                                          <p:attrName>style.visibility</p:attrName>
                                        </p:attrNameLst>
                                      </p:cBhvr>
                                      <p:to>
                                        <p:strVal val="visible"/>
                                      </p:to>
                                    </p:set>
                                    <p:anim calcmode="lin" valueType="num">
                                      <p:cBhvr additive="base">
                                        <p:cTn id="25" dur="5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7890">
                                            <p:txEl>
                                              <p:pRg st="8" end="8"/>
                                            </p:txEl>
                                          </p:spTgt>
                                        </p:tgtEl>
                                        <p:attrNameLst>
                                          <p:attrName>style.visibility</p:attrName>
                                        </p:attrNameLst>
                                      </p:cBhvr>
                                      <p:to>
                                        <p:strVal val="visible"/>
                                      </p:to>
                                    </p:set>
                                    <p:anim calcmode="lin" valueType="num">
                                      <p:cBhvr additive="base">
                                        <p:cTn id="31" dur="500" fill="hold"/>
                                        <p:tgtEl>
                                          <p:spTgt spid="37890">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7890">
                                            <p:txEl>
                                              <p:pRg st="9" end="9"/>
                                            </p:txEl>
                                          </p:spTgt>
                                        </p:tgtEl>
                                        <p:attrNameLst>
                                          <p:attrName>style.visibility</p:attrName>
                                        </p:attrNameLst>
                                      </p:cBhvr>
                                      <p:to>
                                        <p:strVal val="visible"/>
                                      </p:to>
                                    </p:set>
                                    <p:anim calcmode="lin" valueType="num">
                                      <p:cBhvr additive="base">
                                        <p:cTn id="37" dur="500" fill="hold"/>
                                        <p:tgtEl>
                                          <p:spTgt spid="37890">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7890">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uiExpand="1"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Text Box 3" title=""/>
          <p:cNvSpPr txBox="1">
            <a:spLocks noChangeArrowheads="1"/>
          </p:cNvSpPr>
          <p:nvPr/>
        </p:nvSpPr>
        <p:spPr bwMode="auto">
          <a:xfrm>
            <a:off x="1" y="0"/>
            <a:ext cx="12106274" cy="5262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spcBef>
                <a:spcPct val="20000"/>
              </a:spcBef>
              <a:buClr>
                <a:schemeClr val="hlink"/>
              </a:buClr>
              <a:buSzPct val="75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5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gn="ctr" eaLnBrk="1" hangingPunct="1">
              <a:lnSpc>
                <a:spcPct val="150000"/>
              </a:lnSpc>
              <a:spcBef>
                <a:spcPct val="0"/>
              </a:spcBef>
              <a:buClrTx/>
              <a:buSzTx/>
              <a:buFontTx/>
              <a:buNone/>
            </a:pPr>
            <a:r>
              <a:rPr lang="en-US" altLang="zh-CN" sz="6600" b="1">
                <a:solidFill>
                  <a:srgbClr val="003300"/>
                </a:solidFill>
                <a:latin typeface="Tahoma" panose="020b0604030504040204" pitchFamily="34" charset="0"/>
              </a:rPr>
              <a:t>   </a:t>
            </a:r>
            <a:r>
              <a:rPr lang="en-US" altLang="zh-CN" sz="6600" b="1">
                <a:solidFill>
                  <a:srgbClr val="FF0000"/>
                </a:solidFill>
                <a:latin typeface="Tahoma" panose="020b0604030504040204" pitchFamily="34" charset="0"/>
                <a:ea typeface="华文楷体" panose="02010600040101010101" pitchFamily="2" charset="-122"/>
              </a:rPr>
              <a:t>2024</a:t>
            </a:r>
            <a:r>
              <a:rPr lang="zh-CN" altLang="en-US" sz="6600" b="1">
                <a:solidFill>
                  <a:srgbClr val="FF0000"/>
                </a:solidFill>
                <a:latin typeface="Tahoma" panose="020b0604030504040204" pitchFamily="34" charset="0"/>
                <a:ea typeface="华文楷体" panose="02010600040101010101" pitchFamily="2" charset="-122"/>
              </a:rPr>
              <a:t>届高考</a:t>
            </a:r>
            <a:r>
              <a:rPr lang="zh-CN" altLang="en-US" sz="6600" b="1">
                <a:solidFill>
                  <a:srgbClr val="003300"/>
                </a:solidFill>
                <a:latin typeface="Tahoma" panose="020b0604030504040204" pitchFamily="34" charset="0"/>
                <a:ea typeface="华文楷体" panose="02010600040101010101" pitchFamily="2" charset="-122"/>
                <a:sym typeface="+mn-ea"/>
              </a:rPr>
              <a:t>辨析词语</a:t>
            </a:r>
            <a:endParaRPr lang="zh-CN" altLang="en-US" sz="6600" b="1">
              <a:solidFill>
                <a:srgbClr val="FF0000"/>
              </a:solidFill>
              <a:latin typeface="Tahoma" panose="020b0604030504040204" pitchFamily="34" charset="0"/>
              <a:ea typeface="华文楷体" panose="02010600040101010101" pitchFamily="2" charset="-122"/>
            </a:endParaRPr>
          </a:p>
          <a:p>
            <a:pPr algn="ctr" eaLnBrk="1" hangingPunct="1">
              <a:lnSpc>
                <a:spcPct val="150000"/>
              </a:lnSpc>
              <a:spcBef>
                <a:spcPct val="0"/>
              </a:spcBef>
              <a:buClrTx/>
              <a:buSzTx/>
              <a:buFontTx/>
              <a:buNone/>
            </a:pPr>
            <a:r>
              <a:rPr lang="zh-CN" altLang="en-US" sz="6600" b="1">
                <a:solidFill>
                  <a:srgbClr val="003300"/>
                </a:solidFill>
                <a:latin typeface="Tahoma" panose="020b0604030504040204" pitchFamily="34" charset="0"/>
              </a:rPr>
              <a:t>   </a:t>
            </a:r>
            <a:r>
              <a:rPr lang="zh-CN" altLang="en-US" sz="6600" b="1">
                <a:solidFill>
                  <a:srgbClr val="FF3300"/>
                </a:solidFill>
                <a:latin typeface="华文彩云" panose="02010800040101010101" pitchFamily="2" charset="-122"/>
                <a:ea typeface="华文彩云" panose="02010800040101010101" pitchFamily="2" charset="-122"/>
              </a:rPr>
              <a:t>第三课时</a:t>
            </a:r>
            <a:endParaRPr lang="en-US" altLang="zh-CN" sz="6600" b="1">
              <a:solidFill>
                <a:srgbClr val="FF3300"/>
              </a:solidFill>
              <a:latin typeface="华文彩云" panose="02010800040101010101" pitchFamily="2" charset="-122"/>
              <a:ea typeface="华文彩云" panose="02010800040101010101" pitchFamily="2" charset="-122"/>
            </a:endParaRPr>
          </a:p>
          <a:p>
            <a:pPr algn="ctr" eaLnBrk="1" hangingPunct="1">
              <a:lnSpc>
                <a:spcPct val="150000"/>
              </a:lnSpc>
              <a:spcBef>
                <a:spcPct val="0"/>
              </a:spcBef>
              <a:buClrTx/>
              <a:buSzTx/>
              <a:buFontTx/>
              <a:buNone/>
            </a:pPr>
            <a:r>
              <a:rPr lang="en-US" altLang="zh-CN" sz="4400" b="1">
                <a:solidFill>
                  <a:srgbClr val="FF0000"/>
                </a:solidFill>
                <a:latin typeface="Tahoma" panose="020b0604030504040204" pitchFamily="34" charset="0"/>
                <a:ea typeface="华文楷体" panose="02010600040101010101" pitchFamily="2" charset="-122"/>
              </a:rPr>
              <a:t>2020</a:t>
            </a:r>
            <a:r>
              <a:rPr lang="zh-CN" altLang="en-US" sz="4400" b="1">
                <a:solidFill>
                  <a:srgbClr val="FF0000"/>
                </a:solidFill>
                <a:latin typeface="Tahoma" panose="020b0604030504040204" pitchFamily="34" charset="0"/>
                <a:ea typeface="华文楷体" panose="02010600040101010101" pitchFamily="2" charset="-122"/>
              </a:rPr>
              <a:t>年、</a:t>
            </a:r>
            <a:r>
              <a:rPr lang="en-US" altLang="zh-CN" sz="4400" b="1">
                <a:solidFill>
                  <a:srgbClr val="FF0000"/>
                </a:solidFill>
                <a:latin typeface="Tahoma" panose="020b0604030504040204" pitchFamily="34" charset="0"/>
                <a:ea typeface="华文楷体" panose="02010600040101010101" pitchFamily="2" charset="-122"/>
              </a:rPr>
              <a:t>2021</a:t>
            </a:r>
            <a:r>
              <a:rPr lang="zh-CN" altLang="en-US" sz="4400" b="1">
                <a:solidFill>
                  <a:srgbClr val="FF0000"/>
                </a:solidFill>
                <a:latin typeface="Tahoma" panose="020b0604030504040204" pitchFamily="34" charset="0"/>
                <a:ea typeface="华文楷体" panose="02010600040101010101" pitchFamily="2" charset="-122"/>
              </a:rPr>
              <a:t>年、</a:t>
            </a:r>
            <a:r>
              <a:rPr lang="en-US" altLang="zh-CN" sz="4400" b="1">
                <a:solidFill>
                  <a:srgbClr val="FF0000"/>
                </a:solidFill>
                <a:latin typeface="Tahoma" panose="020b0604030504040204" pitchFamily="34" charset="0"/>
                <a:ea typeface="华文楷体" panose="02010600040101010101" pitchFamily="2" charset="-122"/>
              </a:rPr>
              <a:t>2022</a:t>
            </a:r>
            <a:r>
              <a:rPr lang="zh-CN" altLang="en-US" sz="4400" b="1">
                <a:solidFill>
                  <a:srgbClr val="FF0000"/>
                </a:solidFill>
                <a:latin typeface="Tahoma" panose="020b0604030504040204" pitchFamily="34" charset="0"/>
                <a:ea typeface="华文楷体" panose="02010600040101010101" pitchFamily="2" charset="-122"/>
              </a:rPr>
              <a:t>年高考真题</a:t>
            </a:r>
            <a:endParaRPr lang="en-US" altLang="zh-CN" sz="4400" b="1">
              <a:solidFill>
                <a:srgbClr val="FF0000"/>
              </a:solidFill>
              <a:latin typeface="Tahoma" panose="020b0604030504040204" pitchFamily="34" charset="0"/>
              <a:ea typeface="华文楷体" panose="02010600040101010101" pitchFamily="2" charset="-122"/>
            </a:endParaRPr>
          </a:p>
          <a:p>
            <a:pPr algn="ctr" eaLnBrk="1" hangingPunct="1">
              <a:lnSpc>
                <a:spcPct val="150000"/>
              </a:lnSpc>
              <a:spcBef>
                <a:spcPct val="0"/>
              </a:spcBef>
              <a:buClrTx/>
              <a:buSzTx/>
              <a:buFontTx/>
              <a:buNone/>
            </a:pPr>
            <a:endParaRPr lang="zh-CN" altLang="en-US" sz="4800" b="1">
              <a:solidFill>
                <a:srgbClr val="FF0000"/>
              </a:solidFill>
              <a:latin typeface="Tahoma" panose="020b0604030504040204" pitchFamily="34" charset="0"/>
              <a:ea typeface="华文楷体" panose="02010600040101010101" pitchFamily="2" charset="-122"/>
            </a:endParaRPr>
          </a:p>
        </p:txBody>
      </p:sp>
    </p:spTree>
  </p:cSld>
  <p:clrMapOvr>
    <a:masterClrMapping/>
  </p:clrMapOvr>
  <p:transition>
    <p:blinds dir="vert"/>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https://d.book118.com/657134023201006051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
</p:tagLst>
</file>

<file path=ppt/tags/tag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212</Paragraphs>
  <Slides>30</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30</vt:i4>
      </vt:variant>
    </vt:vector>
  </HeadingPairs>
  <TitlesOfParts>
    <vt:vector baseType="lpstr" size="45">
      <vt:lpstr>Arial</vt:lpstr>
      <vt:lpstr>Calibri</vt:lpstr>
      <vt:lpstr>微软雅黑</vt:lpstr>
      <vt:lpstr>楷体</vt:lpstr>
      <vt:lpstr>Wingdings</vt:lpstr>
      <vt:lpstr>宋体</vt:lpstr>
      <vt:lpstr>Tahoma</vt:lpstr>
      <vt:lpstr>华文楷体</vt:lpstr>
      <vt:lpstr>Times New Roman</vt:lpstr>
      <vt:lpstr>华文细黑</vt:lpstr>
      <vt:lpstr>华文彩云</vt:lpstr>
      <vt:lpstr>隶书</vt:lpstr>
      <vt:lpstr>方正姚体</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2024-09-25T06:48:33.935</cp:lastPrinted>
  <dcterms:created xsi:type="dcterms:W3CDTF">2024-09-24T22:48:33Z</dcterms:created>
  <dcterms:modified xsi:type="dcterms:W3CDTF">2024-09-24T22:48:36Z</dcterms:modified>
</cp:coreProperties>
</file>