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EBVED+MS-UIGothic"/>
      <p:regular r:id="rId18"/>
    </p:embeddedFont>
    <p:embeddedFont>
      <p:font typeface="IWPFOU+PNMNHS+ArialMT"/>
      <p:regular r:id="rId19"/>
    </p:embeddedFont>
    <p:embeddedFont>
      <p:font typeface="IDFPWT+VHJLBG+MicrosoftYaHei"/>
      <p:regular r:id="rId20"/>
    </p:embeddedFont>
    <p:embeddedFont>
      <p:font typeface="IGHWGT+VCIFOU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EA6BC-0290-4B4E-85FA-9247B30A2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8AC20-2899-4821-89D6-625811BCD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02B5D-9353-4E85-8B58-0C7E2BF13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DA93E-97F5-4239-AF83-466DAFFE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E917A-9BF4-4245-936B-703F6B278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3AE4C-25C2-4B6C-A84B-91A60C208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31B2A-7089-429A-B5D1-788091370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DB7E1-8512-4733-BD0F-284590AA9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2BA8D-42FD-499B-AFCD-4DB59213E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423B8-7752-4D7C-9986-514DA914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A5910-8DF3-4DE9-8CFD-133D2E8F2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3514303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REBVED+MS-UIGothic"/>
                <a:cs typeface="REBVED+MS-UIGothic"/>
              </a:rPr>
              <a:t>如何成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5150" spc="25">
                <a:solidFill>
                  <a:srgbClr val="000000"/>
                </a:solidFill>
                <a:latin typeface="REBVED+MS-UIGothic"/>
                <a:cs typeface="REBVED+MS-UIGothic"/>
              </a:rPr>
              <a:t>一名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REBVED+MS-UIGothic"/>
                <a:cs typeface="REBVED+MS-UIGothic"/>
              </a:rPr>
              <a:t>秀的采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5150" spc="25">
                <a:solidFill>
                  <a:srgbClr val="000000"/>
                </a:solidFill>
                <a:latin typeface="REBVED+MS-UIGothic"/>
                <a:cs typeface="REBVED+MS-UIGothic"/>
              </a:rPr>
              <a:t>人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REBVED+MS-UIGothic"/>
                <a:cs typeface="REBVE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REBVED+MS-UIGothic"/>
                <a:cs typeface="REBVED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205568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WPFOU+PNMNHS+ArialMT"/>
                <a:cs typeface="IWPFOU+PNMNH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0000"/>
                </a:solidFill>
                <a:latin typeface="REBVED+MS-UIGothic"/>
                <a:cs typeface="REBVED+MS-UIGothic"/>
              </a:rPr>
              <a:t>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0000"/>
                </a:solidFill>
                <a:latin typeface="REBVED+MS-UIGothic"/>
                <a:cs typeface="REBVED+MS-UIGothic"/>
              </a:rPr>
              <a:t>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5519" y="2625280"/>
            <a:ext cx="3404819" cy="1353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WPFOU+PNMNHS+ArialMT"/>
                <a:cs typeface="IWPFOU+PNMNH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0000"/>
                </a:solidFill>
                <a:latin typeface="REBVED+MS-UIGothic"/>
                <a:cs typeface="REBVED+MS-UIGothic"/>
              </a:rPr>
              <a:t>人的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2400">
                <a:solidFill>
                  <a:srgbClr val="000000"/>
                </a:solidFill>
                <a:latin typeface="REBVED+MS-UIGothic"/>
                <a:cs typeface="REBVED+MS-UIGothic"/>
              </a:rPr>
              <a:t>与能力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WPFOU+PNMNHS+ArialMT"/>
                <a:cs typeface="IWPFOU+PNMNHS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REBVED+MS-UIGothic"/>
                <a:cs typeface="REBVED+MS-UIGothic"/>
              </a:rPr>
              <a:t>供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REBVED+MS-UIGothic"/>
                <a:cs typeface="REBVED+MS-UIGothic"/>
              </a:rPr>
              <a:t>商管理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3450">
                <a:solidFill>
                  <a:srgbClr val="000000"/>
                </a:solidFill>
                <a:latin typeface="REBVED+MS-UIGothic"/>
                <a:cs typeface="REBVED+MS-UIGothic"/>
              </a:rPr>
              <a:t>基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3450">
                <a:solidFill>
                  <a:srgbClr val="000000"/>
                </a:solidFill>
                <a:latin typeface="REBVED+MS-UIGothic"/>
                <a:cs typeface="REBVED+MS-UIGothic"/>
              </a:rPr>
              <a:t>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的定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根据需求，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找、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商品和服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的重要性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，直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接影响企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的成本、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量、效率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的基本流程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DFPWT+VHJLBG+MicrosoftYaHei"/>
                <a:cs typeface="IDFPWT+VHJLB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DFPWT+VHJLBG+MicrosoftYaHei"/>
                <a:cs typeface="IDFPWT+VHJLB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DFPWT+VHJLBG+MicrosoftYaHei"/>
                <a:cs typeface="IDFPWT+VHJLB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DFPWT+VHJLBG+MicrosoftYaHei"/>
                <a:cs typeface="IDFPWT+VHJLBG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需求分析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供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商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筛选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谈</a:t>
            </a: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判与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签约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订单</a:t>
            </a: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跟踪与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验</a:t>
            </a:r>
            <a:r>
              <a:rPr sz="1550">
                <a:solidFill>
                  <a:srgbClr val="59AE93"/>
                </a:solidFill>
                <a:latin typeface="REBVED+MS-UIGothic"/>
                <a:cs typeface="REBVED+MS-UIGothic"/>
              </a:rPr>
              <a:t>收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明确采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需求，分析市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根据需求分析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筛选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合适</a:t>
            </a:r>
          </a:p>
          <a:p>
            <a:pPr marL="6858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商。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与供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判，达成合作</a:t>
            </a:r>
          </a:p>
          <a:p>
            <a:pPr marL="85724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订单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交付，并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868169" y="5561817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情况。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9988550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的分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与策略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59AE93"/>
                </a:solidFill>
                <a:latin typeface="REBVED+MS-UIGothic"/>
                <a:cs typeface="REBVED+MS-UIGothic"/>
              </a:rPr>
              <a:t>的分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根据采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购对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象的不同，可以分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商品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、服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和工程采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EBVED+MS-UIGothic"/>
                <a:cs typeface="REBVED+MS-UIGothic"/>
              </a:rPr>
              <a:t>采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FFFFFF"/>
                </a:solidFill>
                <a:latin typeface="REBVED+MS-UIGothic"/>
                <a:cs typeface="REBVED+MS-UIGothic"/>
              </a:rPr>
              <a:t>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313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EBVED+MS-UIGothic"/>
                <a:cs typeface="REBVED+MS-UIGothic"/>
              </a:rPr>
              <a:t>根据企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REBVED+MS-UIGothic"/>
                <a:cs typeface="REBVED+MS-UIGothic"/>
              </a:rPr>
              <a:t>需求和市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场环</a:t>
            </a:r>
            <a:r>
              <a:rPr sz="1350">
                <a:solidFill>
                  <a:srgbClr val="FFFFFF"/>
                </a:solidFill>
                <a:latin typeface="REBVED+MS-UIGothic"/>
                <a:cs typeface="REBVED+MS-UIGothic"/>
              </a:rPr>
              <a:t>境，制定相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EBVED+MS-UIGothic"/>
                <a:cs typeface="REBVED+MS-UIGothic"/>
              </a:rPr>
              <a:t>的采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REBVED+MS-UIGothic"/>
                <a:cs typeface="REBVED+MS-UIGothic"/>
              </a:rPr>
              <a:t>策略，如集中采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REBVED+MS-UIGothic"/>
                <a:cs typeface="REBVED+MS-UIGothic"/>
              </a:rPr>
              <a:t>、分散采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REBVED+MS-UIGothic"/>
                <a:cs typeface="REBVED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REBVED+MS-UIGothic"/>
                <a:cs typeface="REBVED+MS-UIGothic"/>
              </a:rPr>
              <a:t>期合作与短期交易等。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46005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3450">
                <a:solidFill>
                  <a:srgbClr val="000000"/>
                </a:solidFill>
                <a:latin typeface="REBVED+MS-UIGothic"/>
                <a:cs typeface="REBVED+MS-UIGothic"/>
              </a:rPr>
              <a:t>人的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3450">
                <a:solidFill>
                  <a:srgbClr val="000000"/>
                </a:solidFill>
                <a:latin typeface="REBVED+MS-UIGothic"/>
                <a:cs typeface="REBVED+MS-UIGothic"/>
              </a:rPr>
              <a:t>与能力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人的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制定采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购计</a:t>
            </a:r>
            <a:r>
              <a:rPr sz="2300">
                <a:solidFill>
                  <a:srgbClr val="59AE93"/>
                </a:solidFill>
                <a:latin typeface="REBVED+MS-UIGothic"/>
                <a:cs typeface="REBVED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4709" y="166736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根据企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的需求和市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情况，制定合理的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购计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划，确保物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6269" y="296271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供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300" spc="23">
                <a:solidFill>
                  <a:srgbClr val="59AE93"/>
                </a:solidFill>
                <a:latin typeface="REBVED+MS-UIGothic"/>
                <a:cs typeface="REBVED+MS-UIGothic"/>
              </a:rPr>
              <a:t>商管理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2800" y="29912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2800" y="3458698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购过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程中可能出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如供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商破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、交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等，制定相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措施。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6269" y="3458698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找、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估和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合适的供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商，与其建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期合作关系，确保采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量和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78560" y="5097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成本控制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47659" y="50975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购谈</a:t>
            </a:r>
            <a:r>
              <a:rPr sz="2300">
                <a:solidFill>
                  <a:srgbClr val="59AE93"/>
                </a:solidFill>
                <a:latin typeface="REBVED+MS-UIGothic"/>
                <a:cs typeface="REBVED+MS-UIGothic"/>
              </a:rPr>
              <a:t>判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78560" y="5574517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合理的采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策略和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判，降低采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本，提高企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效益。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47659" y="5574517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就价格、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量、交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期等关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要素与供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判，争取达成最有利的采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购协议</a:t>
            </a:r>
            <a:r>
              <a:rPr sz="1350">
                <a:solidFill>
                  <a:srgbClr val="000000"/>
                </a:solidFill>
                <a:latin typeface="REBVED+MS-UIGothic"/>
                <a:cs typeface="REBVE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人的能力要求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谈</a:t>
            </a: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判技巧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数据分析能力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出色的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判技巧，能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理和分析能力，能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够对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行深入挖掘，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决策提供支持。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12389" y="2302247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行有效的沟通和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商，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达成互利共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协议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72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市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分析能力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09159" y="4416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供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应链</a:t>
            </a: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管理能力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管理能力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90320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够预测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估采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购过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程中的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，制定有效的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措施，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降低潜在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失。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37209" y="492924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根据市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场动态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分析判断物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的价格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，制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定合理的采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策略。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709159" y="4929243"/>
            <a:ext cx="27743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熟悉供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运作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律，能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各个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，确保物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顺畅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人的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道德与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2000" spc="25">
                <a:solidFill>
                  <a:srgbClr val="FFFFFF"/>
                </a:solidFill>
                <a:latin typeface="REBVED+MS-UIGothic"/>
                <a:cs typeface="REBVED+MS-UIGothic"/>
              </a:rPr>
              <a:t>信守信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REBVED+MS-UIGothic"/>
                <a:cs typeface="REBVED+MS-UIGothic"/>
              </a:rPr>
              <a:t>保守商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FFF"/>
                </a:solidFill>
                <a:latin typeface="REBVED+MS-UIGothic"/>
                <a:cs typeface="REBVED+MS-UIGothic"/>
              </a:rPr>
              <a:t>机密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REBVED+MS-UIGothic"/>
                <a:cs typeface="REBVED+MS-UIGothic"/>
              </a:rPr>
              <a:t>公平公正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REBVED+MS-UIGothic"/>
                <a:cs typeface="REBVED+MS-UIGothic"/>
              </a:rPr>
              <a:t>廉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2000" spc="25">
                <a:solidFill>
                  <a:srgbClr val="FFFFFF"/>
                </a:solidFill>
                <a:latin typeface="REBVED+MS-UIGothic"/>
                <a:cs typeface="REBVED+MS-UIGothic"/>
              </a:rPr>
              <a:t>自律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遵守商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道德和法律法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，保持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信守信的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道德。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的商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机密和供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商信息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格保密，防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止泄露。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在采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购过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程中遵循公平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公正的原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，不偏袒任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何一方。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保持清正廉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的作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不接受供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贿赂</a:t>
            </a: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或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EBVED+MS-UIGothic"/>
                <a:cs typeface="REBVED+MS-UIGothic"/>
              </a:rPr>
              <a:t>回扣。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28479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REBVED+MS-UIGothic"/>
                <a:cs typeface="REBVED+MS-UIGothic"/>
              </a:rPr>
              <a:t>供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450">
                <a:solidFill>
                  <a:srgbClr val="000000"/>
                </a:solidFill>
                <a:latin typeface="REBVED+MS-UIGothic"/>
                <a:cs typeface="REBVED+MS-UIGothic"/>
              </a:rPr>
              <a:t>商管理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供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商的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GHWGT+VCIFOU+MicrosoftYaHei-Bold"/>
                <a:cs typeface="IGHWGT+VCIFO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GHWGT+VCIFOU+MicrosoftYaHei-Bold"/>
                <a:cs typeface="IGHWGT+VCIFO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GHWGT+VCIFOU+MicrosoftYaHei-Bold"/>
                <a:cs typeface="IGHWGT+VCIFO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REBVED+MS-UIGothic"/>
                <a:cs typeface="REBVED+MS-UIGothic"/>
              </a:rPr>
              <a:t>供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59AE93"/>
                </a:solidFill>
                <a:latin typeface="REBVED+MS-UIGothic"/>
                <a:cs typeface="REBVED+MS-UIGothic"/>
              </a:rPr>
              <a:t>商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选择标</a:t>
            </a:r>
            <a:r>
              <a:rPr sz="2000">
                <a:solidFill>
                  <a:srgbClr val="59AE93"/>
                </a:solidFill>
                <a:latin typeface="REBVED+MS-UIGothic"/>
                <a:cs typeface="REBVED+MS-UIGothic"/>
              </a:rPr>
              <a:t>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REBVED+MS-UIGothic"/>
                <a:cs typeface="REBVED+MS-UIGothic"/>
              </a:rPr>
              <a:t>供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59AE93"/>
                </a:solidFill>
                <a:latin typeface="REBVED+MS-UIGothic"/>
                <a:cs typeface="REBVED+MS-UIGothic"/>
              </a:rPr>
              <a:t>商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59AE93"/>
                </a:solidFill>
                <a:latin typeface="REBVED+MS-UIGothic"/>
                <a:cs typeface="REBVED+MS-UIGothic"/>
              </a:rPr>
              <a:t>估流程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REBVED+MS-UIGothic"/>
                <a:cs typeface="REBVED+MS-UIGothic"/>
              </a:rPr>
              <a:t>供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59AE93"/>
                </a:solidFill>
                <a:latin typeface="REBVED+MS-UIGothic"/>
                <a:cs typeface="REBVED+MS-UIGothic"/>
              </a:rPr>
              <a:t>商信息管理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估供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商的信誉、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量、价格、交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期和服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符合企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需求的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商。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估指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，定期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估，确保供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商持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续满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足企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要求。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建立供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商信息档案，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商的基本信息、合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史和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果，方便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查询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和管理。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供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商的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59AE93"/>
                </a:solidFill>
                <a:latin typeface="REBVED+MS-UIGothic"/>
                <a:cs typeface="REBVED+MS-UIGothic"/>
              </a:rPr>
              <a:t>判技巧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了解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谈</a:t>
            </a:r>
            <a:r>
              <a:rPr sz="2300" spc="23">
                <a:solidFill>
                  <a:srgbClr val="59AE93"/>
                </a:solidFill>
                <a:latin typeface="REBVED+MS-UIGothic"/>
                <a:cs typeface="REBVED+MS-UIGothic"/>
              </a:rPr>
              <a:t>判目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沟通技巧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REBVED+MS-UIGothic"/>
                <a:cs typeface="REBVED+MS-UIGothic"/>
              </a:rPr>
              <a:t>灵活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应变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判目的，制定合理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判策略和底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，确保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利益最大化。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良好的沟通能力，能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准确表达需求和意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时倾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听供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商的反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程中保持冷静，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灵活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化和挑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找双方共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REBVED+MS-UIGothic"/>
                <a:cs typeface="REBVED+MS-UIGothic"/>
              </a:rPr>
              <a:t>的解决方案。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https://d.book118.com/657135143033006046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REBVED+MS-UIGothic</vt:lpstr>
      <vt:lpstr>SimSun</vt:lpstr>
      <vt:lpstr>IWPFOU+PNMNHS+ArialMT</vt:lpstr>
      <vt:lpstr>Times New Roman</vt:lpstr>
      <vt:lpstr>IDFPWT+VHJLBG+MicrosoftYaHei</vt:lpstr>
      <vt:lpstr>IGHWGT+VCIFOU+MicrosoftYaHei-Bold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2024-09-21T06:24:56.372</cp:lastPrinted>
  <dcterms:created xsi:type="dcterms:W3CDTF">2024-09-20T22:24:56Z</dcterms:created>
  <dcterms:modified xsi:type="dcterms:W3CDTF">2024-09-20T22:24:57Z</dcterms:modified>
</cp:coreProperties>
</file>