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C8928FB-8E72-43BA-AD25-6085A0D0D19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3" name="PlaceHolder 1"/>
          <p:cNvSpPr>
            <a:spLocks noGrp="1"/>
          </p:cNvSpPr>
          <p:nvPr>
            <p:ph type="sldImg"/>
          </p:nvPr>
        </p:nvSpPr>
        <p:spPr>
          <a:xfrm>
            <a:off x="685800" y="1143000"/>
            <a:ext cx="5486040" cy="3085920"/>
          </a:xfrm>
          <a:prstGeom prst="rect">
            <a:avLst/>
          </a:prstGeom>
          <a:ln w="0">
            <a:noFill/>
          </a:ln>
        </p:spPr>
      </p:sp>
      <p:sp>
        <p:nvSpPr>
          <p:cNvPr id="57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7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6" name="PlaceHolder 1"/>
          <p:cNvSpPr>
            <a:spLocks noGrp="1"/>
          </p:cNvSpPr>
          <p:nvPr>
            <p:ph type="sldImg"/>
          </p:nvPr>
        </p:nvSpPr>
        <p:spPr>
          <a:xfrm>
            <a:off x="685800" y="1143000"/>
            <a:ext cx="5486040" cy="3085920"/>
          </a:xfrm>
          <a:prstGeom prst="rect">
            <a:avLst/>
          </a:prstGeom>
          <a:ln w="0">
            <a:noFill/>
          </a:ln>
        </p:spPr>
      </p:sp>
      <p:sp>
        <p:nvSpPr>
          <p:cNvPr id="57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7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9" name="PlaceHolder 1"/>
          <p:cNvSpPr>
            <a:spLocks noGrp="1"/>
          </p:cNvSpPr>
          <p:nvPr>
            <p:ph type="sldImg"/>
          </p:nvPr>
        </p:nvSpPr>
        <p:spPr>
          <a:xfrm>
            <a:off x="685800" y="1143000"/>
            <a:ext cx="5486040" cy="3085920"/>
          </a:xfrm>
          <a:prstGeom prst="rect">
            <a:avLst/>
          </a:prstGeom>
          <a:ln w="0">
            <a:noFill/>
          </a:ln>
        </p:spPr>
      </p:sp>
      <p:sp>
        <p:nvSpPr>
          <p:cNvPr id="58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2" name="PlaceHolder 1"/>
          <p:cNvSpPr>
            <a:spLocks noGrp="1"/>
          </p:cNvSpPr>
          <p:nvPr>
            <p:ph type="sldImg"/>
          </p:nvPr>
        </p:nvSpPr>
        <p:spPr>
          <a:xfrm>
            <a:off x="685800" y="1143000"/>
            <a:ext cx="5486040" cy="3085920"/>
          </a:xfrm>
          <a:prstGeom prst="rect">
            <a:avLst/>
          </a:prstGeom>
          <a:ln w="0">
            <a:noFill/>
          </a:ln>
        </p:spPr>
      </p:sp>
      <p:sp>
        <p:nvSpPr>
          <p:cNvPr id="58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5" name="PlaceHolder 1"/>
          <p:cNvSpPr>
            <a:spLocks noGrp="1"/>
          </p:cNvSpPr>
          <p:nvPr>
            <p:ph type="sldImg"/>
          </p:nvPr>
        </p:nvSpPr>
        <p:spPr>
          <a:xfrm>
            <a:off x="685800" y="1143000"/>
            <a:ext cx="5486040" cy="3085920"/>
          </a:xfrm>
          <a:prstGeom prst="rect">
            <a:avLst/>
          </a:prstGeom>
          <a:ln w="0">
            <a:noFill/>
          </a:ln>
        </p:spPr>
      </p:sp>
      <p:sp>
        <p:nvSpPr>
          <p:cNvPr id="58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AAE3E9-2D6C-406F-AD58-F6F1EB427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402BC-E820-49E1-95FE-F58FA6A10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5CCAEA-36C6-4EB8-9978-E6BFC9479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92DD41-E2D3-4581-862D-6870C2B74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9D652F-BC52-43FD-8C18-4B2ABC0029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4C011A-30B3-411F-A36A-1CEF2B7B03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47CF7E-4525-4A31-B50D-D4EEF6BE30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F338C6-30BC-46B6-AB11-13D99586E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E44A01-0042-4A69-92B4-A4A107FAD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FCC74-7F41-44E7-A43B-9B6D8EDED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9964E-0D57-4CD4-8C69-384762D31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FE97800-C50D-4303-8C6E-0A4628BD9B4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F47FB02-DF14-487A-A788-0929B751765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36050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如何培养学生对学习的热忱和追求</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如何培养学生对学习的热忱和追求</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激发学生学习兴趣的方法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培养学生的学习习惯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创设积极的学习环境</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激发学生学习的内在动力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如何培养学生对学习的热忱和追求</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引言</a:t>
            </a:r>
            <a:endParaRPr lang="en-US" sz="2800" b="0" strike="noStrike" spc="-1">
              <a:solidFill>
                <a:srgbClr val="000000"/>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学生对学习的热忱和追求是教育工作者一直关注和探索的话题，如何激发学生的学习兴趣和动力，是我们共同面临的挑战。</a:t>
            </a:r>
            <a:endParaRPr lang="en-US" sz="18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06" name="图片 4"/>
          <p:cNvPicPr/>
          <p:nvPr/>
        </p:nvPicPr>
        <p:blipFill>
          <a:blip r:embed="rId2"/>
          <a:stretch>
            <a:fillRect/>
          </a:stretch>
        </p:blipFill>
        <p:spPr>
          <a:xfrm>
            <a:off x="510840" y="700560"/>
            <a:ext cx="5381640" cy="5381640"/>
          </a:xfrm>
          <a:prstGeom prst="rect">
            <a:avLst/>
          </a:prstGeom>
          <a:ln w="0">
            <a:noFill/>
          </a:ln>
        </p:spPr>
      </p:pic>
      <p:pic>
        <p:nvPicPr>
          <p:cNvPr id="107" name="图片 22"/>
          <p:cNvPicPr/>
          <p:nvPr/>
        </p:nvPicPr>
        <p:blipFill>
          <a:blip r:embed="rId3"/>
          <a:srcRect l="19237" t="10197"/>
          <a:stretch>
            <a:fillRect/>
          </a:stretch>
        </p:blipFill>
        <p:spPr>
          <a:xfrm>
            <a:off x="0" y="0"/>
            <a:ext cx="514440" cy="929880"/>
          </a:xfrm>
          <a:prstGeom prst="rect">
            <a:avLst/>
          </a:prstGeom>
          <a:ln w="0">
            <a:noFill/>
          </a:ln>
        </p:spPr>
      </p:pic>
      <p:pic>
        <p:nvPicPr>
          <p:cNvPr id="108" name="图片 23"/>
          <p:cNvPicPr/>
          <p:nvPr/>
        </p:nvPicPr>
        <p:blipFill>
          <a:blip r:embed="rId4"/>
          <a:srcRect l="55284"/>
          <a:stretch>
            <a:fillRect/>
          </a:stretch>
        </p:blipFill>
        <p:spPr>
          <a:xfrm>
            <a:off x="0" y="625680"/>
            <a:ext cx="426600" cy="1140840"/>
          </a:xfrm>
          <a:prstGeom prst="rect">
            <a:avLst/>
          </a:prstGeom>
          <a:ln w="0">
            <a:noFill/>
          </a:ln>
        </p:spPr>
      </p:pic>
      <p:pic>
        <p:nvPicPr>
          <p:cNvPr id="109" name="图片 7"/>
          <p:cNvPicPr/>
          <p:nvPr/>
        </p:nvPicPr>
        <p:blipFill>
          <a:blip r:embed="rId5"/>
          <a:srcRect t="23379" r="-3045"/>
          <a:stretch>
            <a:fillRect/>
          </a:stretch>
        </p:blipFill>
        <p:spPr>
          <a:xfrm>
            <a:off x="8933040" y="0"/>
            <a:ext cx="1378440" cy="1427400"/>
          </a:xfrm>
          <a:prstGeom prst="rect">
            <a:avLst/>
          </a:prstGeom>
          <a:ln w="0">
            <a:noFill/>
          </a:ln>
        </p:spPr>
      </p:pic>
      <p:pic>
        <p:nvPicPr>
          <p:cNvPr id="110" name="图片 2"/>
          <p:cNvPicPr/>
          <p:nvPr/>
        </p:nvPicPr>
        <p:blipFill>
          <a:blip r:embed="rId6"/>
          <a:srcRect t="10754"/>
          <a:stretch>
            <a:fillRect/>
          </a:stretch>
        </p:blipFill>
        <p:spPr>
          <a:xfrm>
            <a:off x="8476200" y="0"/>
            <a:ext cx="589680" cy="1017000"/>
          </a:xfrm>
          <a:prstGeom prst="rect">
            <a:avLst/>
          </a:prstGeom>
          <a:ln w="0">
            <a:noFill/>
          </a:ln>
        </p:spPr>
      </p:pic>
      <p:pic>
        <p:nvPicPr>
          <p:cNvPr id="11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wipe(left)">
                                      <p:cBhvr additive="repl">
                                        <p:cTn id="7" dur="500"/>
                                        <p:tgtEl>
                                          <p:spTgt spid="10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8"/>
                                        </p:tgtEl>
                                        <p:attrNameLst>
                                          <p:attrName>style.visibility</p:attrName>
                                        </p:attrNameLst>
                                      </p:cBhvr>
                                      <p:to>
                                        <p:strVal val="visible"/>
                                      </p:to>
                                    </p:set>
                                    <p:animEffect transition="in" filter="wipe(left)">
                                      <p:cBhvr additive="repl">
                                        <p:cTn id="10" dur="500"/>
                                        <p:tgtEl>
                                          <p:spTgt spid="10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9"/>
                                        </p:tgtEl>
                                        <p:attrNameLst>
                                          <p:attrName>style.visibility</p:attrName>
                                        </p:attrNameLst>
                                      </p:cBhvr>
                                      <p:to>
                                        <p:strVal val="visible"/>
                                      </p:to>
                                    </p:set>
                                    <p:animEffect transition="in" filter="wipe(left)">
                                      <p:cBhvr additive="repl">
                                        <p:cTn id="13" dur="500"/>
                                        <p:tgtEl>
                                          <p:spTgt spid="10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10"/>
                                        </p:tgtEl>
                                        <p:attrNameLst>
                                          <p:attrName>style.visibility</p:attrName>
                                        </p:attrNameLst>
                                      </p:cBhvr>
                                      <p:to>
                                        <p:strVal val="visible"/>
                                      </p:to>
                                    </p:set>
                                    <p:animEffect transition="in" filter="wipe(left)">
                                      <p:cBhvr additive="repl">
                                        <p:cTn id="16" dur="500"/>
                                        <p:tgtEl>
                                          <p:spTgt spid="11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wipe(left)">
                                      <p:cBhvr additive="repl">
                                        <p:cTn id="19"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 name="组合 26"/>
          <p:cNvGrpSpPr/>
          <p:nvPr/>
        </p:nvGrpSpPr>
        <p:grpSpPr>
          <a:xfrm>
            <a:off x="360" y="0"/>
            <a:ext cx="12191040" cy="6858000"/>
            <a:chOff x="360" y="0"/>
            <a:chExt cx="12191040" cy="6858000"/>
          </a:xfrm>
        </p:grpSpPr>
        <p:pic>
          <p:nvPicPr>
            <p:cNvPr id="11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1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为什么重视学生的学习热忱</a:t>
            </a:r>
            <a:endParaRPr lang="en-US" sz="3600" b="0" strike="noStrike" spc="-1">
              <a:solidFill>
                <a:schemeClr val="dk1"/>
              </a:solidFill>
              <a:latin typeface="Arial"/>
            </a:endParaRPr>
          </a:p>
        </p:txBody>
      </p:sp>
      <p:sp>
        <p:nvSpPr>
          <p:cNvPr id="11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学生的学习热忱直接影响其学习效果和未来发展</a:t>
            </a:r>
            <a:endParaRPr lang="en-US" sz="1600" b="0" strike="noStrike" spc="-1">
              <a:solidFill>
                <a:srgbClr val="000000"/>
              </a:solidFill>
              <a:latin typeface="Arial"/>
            </a:endParaRPr>
          </a:p>
        </p:txBody>
      </p:sp>
      <p:sp>
        <p:nvSpPr>
          <p:cNvPr id="11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影响学习效果</a:t>
            </a:r>
            <a:endParaRPr lang="en-US" sz="2000" b="0" strike="noStrike" spc="-1">
              <a:solidFill>
                <a:srgbClr val="000000"/>
              </a:solidFill>
              <a:latin typeface="Arial"/>
            </a:endParaRPr>
          </a:p>
        </p:txBody>
      </p:sp>
      <p:sp>
        <p:nvSpPr>
          <p:cNvPr id="11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培养学生的学习热忱可以提高其学习动力和投入度</a:t>
            </a:r>
            <a:endParaRPr lang="en-US" sz="1600" b="0" strike="noStrike" spc="-1">
              <a:solidFill>
                <a:srgbClr val="000000"/>
              </a:solidFill>
              <a:latin typeface="Arial"/>
            </a:endParaRPr>
          </a:p>
        </p:txBody>
      </p:sp>
      <p:sp>
        <p:nvSpPr>
          <p:cNvPr id="11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提高学习动力</a:t>
            </a:r>
            <a:endParaRPr lang="en-US" sz="2000" b="0" strike="noStrike" spc="-1">
              <a:solidFill>
                <a:srgbClr val="000000"/>
              </a:solidFill>
              <a:latin typeface="Arial"/>
            </a:endParaRPr>
          </a:p>
        </p:txBody>
      </p:sp>
      <p:sp>
        <p:nvSpPr>
          <p:cNvPr id="12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学生的学习热忱有助于促进其自主学习能力的培养</a:t>
            </a:r>
            <a:endParaRPr lang="en-US" sz="1600" b="0" strike="noStrike" spc="-1">
              <a:solidFill>
                <a:srgbClr val="000000"/>
              </a:solidFill>
              <a:latin typeface="Arial"/>
            </a:endParaRPr>
          </a:p>
        </p:txBody>
      </p:sp>
      <p:sp>
        <p:nvSpPr>
          <p:cNvPr id="12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促进自主学习</a:t>
            </a:r>
            <a:endParaRPr lang="en-US" sz="2000" b="0" strike="noStrike" spc="-1">
              <a:solidFill>
                <a:srgbClr val="000000"/>
              </a:solidFill>
              <a:latin typeface="Arial"/>
            </a:endParaRPr>
          </a:p>
        </p:txBody>
      </p:sp>
      <p:sp>
        <p:nvSpPr>
          <p:cNvPr id="12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4" name="组合 26"/>
          <p:cNvGrpSpPr/>
          <p:nvPr/>
        </p:nvGrpSpPr>
        <p:grpSpPr>
          <a:xfrm>
            <a:off x="360" y="0"/>
            <a:ext cx="12191040" cy="6858000"/>
            <a:chOff x="360" y="0"/>
            <a:chExt cx="12191040" cy="6858000"/>
          </a:xfrm>
        </p:grpSpPr>
        <p:pic>
          <p:nvPicPr>
            <p:cNvPr id="12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2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2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学生学习热忱的影响</a:t>
            </a:r>
            <a:endParaRPr lang="en-US" sz="3600" b="0" strike="noStrike" spc="-1">
              <a:solidFill>
                <a:schemeClr val="dk1"/>
              </a:solidFill>
              <a:latin typeface="Arial"/>
            </a:endParaRPr>
          </a:p>
        </p:txBody>
      </p:sp>
      <p:sp>
        <p:nvSpPr>
          <p:cNvPr id="12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学生学习热忱可以提高学习效率和成绩</a:t>
            </a:r>
            <a:endParaRPr lang="en-US" sz="1600" b="0" strike="noStrike" spc="-1">
              <a:solidFill>
                <a:srgbClr val="000000"/>
              </a:solidFill>
              <a:latin typeface="Arial"/>
            </a:endParaRPr>
          </a:p>
        </p:txBody>
      </p:sp>
      <p:sp>
        <p:nvSpPr>
          <p:cNvPr id="12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提高学习效率</a:t>
            </a:r>
            <a:endParaRPr lang="en-US" sz="2000" b="0" strike="noStrike" spc="-1">
              <a:solidFill>
                <a:srgbClr val="000000"/>
              </a:solidFill>
              <a:latin typeface="Arial"/>
            </a:endParaRPr>
          </a:p>
        </p:txBody>
      </p:sp>
      <p:sp>
        <p:nvSpPr>
          <p:cNvPr id="13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通过培养学生的学习热忱可以促进其创新意识的培养</a:t>
            </a:r>
            <a:endParaRPr lang="en-US" sz="1600" b="0" strike="noStrike" spc="-1">
              <a:solidFill>
                <a:srgbClr val="000000"/>
              </a:solidFill>
              <a:latin typeface="Arial"/>
            </a:endParaRPr>
          </a:p>
        </p:txBody>
      </p:sp>
      <p:sp>
        <p:nvSpPr>
          <p:cNvPr id="13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培养创新意识</a:t>
            </a:r>
            <a:endParaRPr lang="en-US" sz="2000" b="0" strike="noStrike" spc="-1">
              <a:solidFill>
                <a:srgbClr val="000000"/>
              </a:solidFill>
              <a:latin typeface="Arial"/>
            </a:endParaRPr>
          </a:p>
        </p:txBody>
      </p:sp>
      <p:sp>
        <p:nvSpPr>
          <p:cNvPr id="13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学生的学习热忱对其全面发展具有积极意义</a:t>
            </a:r>
            <a:endParaRPr lang="en-US" sz="1600" b="0" strike="noStrike" spc="-1">
              <a:solidFill>
                <a:srgbClr val="000000"/>
              </a:solidFill>
              <a:latin typeface="Arial"/>
            </a:endParaRPr>
          </a:p>
        </p:txBody>
      </p:sp>
      <p:sp>
        <p:nvSpPr>
          <p:cNvPr id="13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全面发展</a:t>
            </a:r>
            <a:endParaRPr lang="en-US" sz="2000" b="0" strike="noStrike" spc="-1">
              <a:solidFill>
                <a:srgbClr val="000000"/>
              </a:solidFill>
              <a:latin typeface="Arial"/>
            </a:endParaRPr>
          </a:p>
        </p:txBody>
      </p:sp>
      <p:sp>
        <p:nvSpPr>
          <p:cNvPr id="13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激发学生学习热忱的方法</a:t>
            </a:r>
            <a:endParaRPr lang="en-US" sz="3600" b="0" strike="noStrike" spc="-1">
              <a:solidFill>
                <a:schemeClr val="dk1"/>
              </a:solidFill>
              <a:latin typeface="Arial"/>
            </a:endParaRPr>
          </a:p>
        </p:txBody>
      </p:sp>
      <p:sp>
        <p:nvSpPr>
          <p:cNvPr id="13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帮助学生设立明确的学习目标，提高学习动力</a:t>
            </a:r>
            <a:endParaRPr lang="en-US" sz="1600" b="0" strike="noStrike" spc="-1">
              <a:solidFill>
                <a:srgbClr val="000000"/>
              </a:solidFill>
              <a:latin typeface="Arial"/>
            </a:endParaRPr>
          </a:p>
        </p:txBody>
      </p:sp>
      <p:sp>
        <p:nvSpPr>
          <p:cNvPr id="13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设立目标</a:t>
            </a:r>
            <a:endParaRPr lang="en-US" sz="2000" b="0" strike="noStrike" spc="-1">
              <a:solidFill>
                <a:srgbClr val="000000"/>
              </a:solidFill>
              <a:latin typeface="Arial"/>
            </a:endParaRPr>
          </a:p>
        </p:txBody>
      </p:sp>
      <p:sp>
        <p:nvSpPr>
          <p:cNvPr id="13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给予学生适当的奖励和激励，促进学习积极性</a:t>
            </a:r>
            <a:endParaRPr lang="en-US" sz="1600" b="0" strike="noStrike" spc="-1">
              <a:solidFill>
                <a:srgbClr val="000000"/>
              </a:solidFill>
              <a:latin typeface="Arial"/>
            </a:endParaRPr>
          </a:p>
        </p:txBody>
      </p:sp>
      <p:sp>
        <p:nvSpPr>
          <p:cNvPr id="14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奖励激励</a:t>
            </a:r>
            <a:endParaRPr lang="en-US" sz="2000" b="0" strike="noStrike" spc="-1">
              <a:solidFill>
                <a:srgbClr val="000000"/>
              </a:solidFill>
              <a:latin typeface="Arial"/>
            </a:endParaRPr>
          </a:p>
        </p:txBody>
      </p:sp>
      <p:sp>
        <p:nvSpPr>
          <p:cNvPr id="14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4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采用多样化的教学方法，激发学生的学习兴趣</a:t>
            </a:r>
            <a:endParaRPr lang="en-US" sz="1600" b="0" strike="noStrike" spc="-1">
              <a:solidFill>
                <a:srgbClr val="000000"/>
              </a:solidFill>
              <a:latin typeface="Arial"/>
            </a:endParaRPr>
          </a:p>
        </p:txBody>
      </p:sp>
      <p:sp>
        <p:nvSpPr>
          <p:cNvPr id="14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多样化教学</a:t>
            </a:r>
            <a:endParaRPr lang="en-US" sz="2000" b="0" strike="noStrike" spc="-1">
              <a:solidFill>
                <a:srgbClr val="000000"/>
              </a:solidFill>
              <a:latin typeface="Arial"/>
            </a:endParaRPr>
          </a:p>
        </p:txBody>
      </p:sp>
      <p:pic>
        <p:nvPicPr>
          <p:cNvPr id="146" name="图片 4"/>
          <p:cNvPicPr/>
          <p:nvPr/>
        </p:nvPicPr>
        <p:blipFill>
          <a:blip r:embed="rId2"/>
          <a:stretch>
            <a:fillRect/>
          </a:stretch>
        </p:blipFill>
        <p:spPr>
          <a:xfrm>
            <a:off x="6135480" y="1175400"/>
            <a:ext cx="5381640" cy="5381640"/>
          </a:xfrm>
          <a:prstGeom prst="rect">
            <a:avLst/>
          </a:prstGeom>
          <a:ln w="0">
            <a:noFill/>
          </a:ln>
        </p:spPr>
      </p:pic>
      <p:pic>
        <p:nvPicPr>
          <p:cNvPr id="147" name="图片 22"/>
          <p:cNvPicPr/>
          <p:nvPr/>
        </p:nvPicPr>
        <p:blipFill>
          <a:blip r:embed="rId3"/>
          <a:srcRect l="19237" t="10197"/>
          <a:stretch>
            <a:fillRect/>
          </a:stretch>
        </p:blipFill>
        <p:spPr>
          <a:xfrm>
            <a:off x="0" y="0"/>
            <a:ext cx="514440" cy="929880"/>
          </a:xfrm>
          <a:prstGeom prst="rect">
            <a:avLst/>
          </a:prstGeom>
          <a:ln w="0">
            <a:noFill/>
          </a:ln>
        </p:spPr>
      </p:pic>
      <p:pic>
        <p:nvPicPr>
          <p:cNvPr id="148" name="图片 23"/>
          <p:cNvPicPr/>
          <p:nvPr/>
        </p:nvPicPr>
        <p:blipFill>
          <a:blip r:embed="rId4"/>
          <a:srcRect l="55284"/>
          <a:stretch>
            <a:fillRect/>
          </a:stretch>
        </p:blipFill>
        <p:spPr>
          <a:xfrm>
            <a:off x="0" y="625680"/>
            <a:ext cx="426600" cy="1140840"/>
          </a:xfrm>
          <a:prstGeom prst="rect">
            <a:avLst/>
          </a:prstGeom>
          <a:ln w="0">
            <a:noFill/>
          </a:ln>
        </p:spPr>
      </p:pic>
      <p:pic>
        <p:nvPicPr>
          <p:cNvPr id="149" name="图片 7"/>
          <p:cNvPicPr/>
          <p:nvPr/>
        </p:nvPicPr>
        <p:blipFill>
          <a:blip r:embed="rId5"/>
          <a:srcRect t="23379" r="-3045"/>
          <a:stretch>
            <a:fillRect/>
          </a:stretch>
        </p:blipFill>
        <p:spPr>
          <a:xfrm>
            <a:off x="8933040" y="0"/>
            <a:ext cx="1378440" cy="1427400"/>
          </a:xfrm>
          <a:prstGeom prst="rect">
            <a:avLst/>
          </a:prstGeom>
          <a:ln w="0">
            <a:noFill/>
          </a:ln>
        </p:spPr>
      </p:pic>
      <p:pic>
        <p:nvPicPr>
          <p:cNvPr id="150" name="图片 6"/>
          <p:cNvPicPr/>
          <p:nvPr/>
        </p:nvPicPr>
        <p:blipFill>
          <a:blip r:embed="rId6"/>
          <a:srcRect t="10754"/>
          <a:stretch>
            <a:fillRect/>
          </a:stretch>
        </p:blipFill>
        <p:spPr>
          <a:xfrm>
            <a:off x="8476200" y="0"/>
            <a:ext cx="589680" cy="1017000"/>
          </a:xfrm>
          <a:prstGeom prst="rect">
            <a:avLst/>
          </a:prstGeom>
          <a:ln w="0">
            <a:noFill/>
          </a:ln>
        </p:spPr>
      </p:pic>
      <p:pic>
        <p:nvPicPr>
          <p:cNvPr id="15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wipe(left)">
                                      <p:cBhvr additive="repl">
                                        <p:cTn id="7" dur="500"/>
                                        <p:tgtEl>
                                          <p:spTgt spid="14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48"/>
                                        </p:tgtEl>
                                        <p:attrNameLst>
                                          <p:attrName>style.visibility</p:attrName>
                                        </p:attrNameLst>
                                      </p:cBhvr>
                                      <p:to>
                                        <p:strVal val="visible"/>
                                      </p:to>
                                    </p:set>
                                    <p:animEffect transition="in" filter="wipe(left)">
                                      <p:cBhvr additive="repl">
                                        <p:cTn id="10" dur="500"/>
                                        <p:tgtEl>
                                          <p:spTgt spid="14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49"/>
                                        </p:tgtEl>
                                        <p:attrNameLst>
                                          <p:attrName>style.visibility</p:attrName>
                                        </p:attrNameLst>
                                      </p:cBhvr>
                                      <p:to>
                                        <p:strVal val="visible"/>
                                      </p:to>
                                    </p:set>
                                    <p:animEffect transition="in" filter="wipe(left)">
                                      <p:cBhvr additive="repl">
                                        <p:cTn id="13" dur="500"/>
                                        <p:tgtEl>
                                          <p:spTgt spid="14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50"/>
                                        </p:tgtEl>
                                        <p:attrNameLst>
                                          <p:attrName>style.visibility</p:attrName>
                                        </p:attrNameLst>
                                      </p:cBhvr>
                                      <p:to>
                                        <p:strVal val="visible"/>
                                      </p:to>
                                    </p:set>
                                    <p:animEffect transition="in" filter="wipe(left)">
                                      <p:cBhvr additive="repl">
                                        <p:cTn id="16" dur="500"/>
                                        <p:tgtEl>
                                          <p:spTgt spid="15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51"/>
                                        </p:tgtEl>
                                        <p:attrNameLst>
                                          <p:attrName>style.visibility</p:attrName>
                                        </p:attrNameLst>
                                      </p:cBhvr>
                                      <p:to>
                                        <p:strVal val="visible"/>
                                      </p:to>
                                    </p:set>
                                    <p:animEffect transition="in" filter="wipe(left)">
                                      <p:cBhvr additive="repl">
                                        <p:cTn id="19" dur="500"/>
                                        <p:tgtEl>
                                          <p:spTgt spid="1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52" name="组合 26"/>
          <p:cNvGrpSpPr/>
          <p:nvPr/>
        </p:nvGrpSpPr>
        <p:grpSpPr>
          <a:xfrm>
            <a:off x="360" y="0"/>
            <a:ext cx="12191040" cy="6858000"/>
            <a:chOff x="360" y="0"/>
            <a:chExt cx="12191040" cy="6858000"/>
          </a:xfrm>
        </p:grpSpPr>
        <p:pic>
          <p:nvPicPr>
            <p:cNvPr id="15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5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5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个性化教育</a:t>
            </a:r>
            <a:endParaRPr lang="en-US" sz="1800" b="0" strike="noStrike" spc="-1">
              <a:solidFill>
                <a:srgbClr val="000000"/>
              </a:solidFill>
              <a:latin typeface="Arial"/>
            </a:endParaRPr>
          </a:p>
        </p:txBody>
      </p:sp>
      <p:sp>
        <p:nvSpPr>
          <p:cNvPr id="15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根据学生的特点和需求制定个性化教育计划</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激发学生的学习兴趣和潜能</a:t>
            </a:r>
            <a:endParaRPr lang="en-US" sz="1400" b="0" strike="noStrike" spc="-1">
              <a:solidFill>
                <a:srgbClr val="000000"/>
              </a:solidFill>
              <a:latin typeface="Arial"/>
            </a:endParaRPr>
          </a:p>
        </p:txBody>
      </p:sp>
      <p:sp>
        <p:nvSpPr>
          <p:cNvPr id="15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启发式教学</a:t>
            </a:r>
            <a:endParaRPr lang="en-US" sz="1800" b="0" strike="noStrike" spc="-1">
              <a:solidFill>
                <a:srgbClr val="000000"/>
              </a:solidFill>
              <a:latin typeface="Arial"/>
            </a:endParaRPr>
          </a:p>
        </p:txBody>
      </p:sp>
      <p:sp>
        <p:nvSpPr>
          <p:cNvPr id="16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采用启发式教学法，激发学生的学习兴趣和思维能力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培养学生的创新意识和解决问题能力</a:t>
            </a:r>
            <a:endParaRPr lang="en-US" sz="1400" b="0" strike="noStrike" spc="-1">
              <a:solidFill>
                <a:srgbClr val="000000"/>
              </a:solidFill>
              <a:latin typeface="Arial"/>
            </a:endParaRPr>
          </a:p>
        </p:txBody>
      </p:sp>
      <p:sp>
        <p:nvSpPr>
          <p:cNvPr id="16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合作学习</a:t>
            </a:r>
            <a:endParaRPr lang="en-US" sz="1800" b="0" strike="noStrike" spc="-1">
              <a:solidFill>
                <a:srgbClr val="000000"/>
              </a:solidFill>
              <a:latin typeface="Arial"/>
            </a:endParaRPr>
          </a:p>
        </p:txBody>
      </p:sp>
      <p:sp>
        <p:nvSpPr>
          <p:cNvPr id="16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倡导合作学习，培养学生的团队合作精神</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促进学生的学习互动和思维碰撞</a:t>
            </a:r>
            <a:endParaRPr lang="en-US" sz="1400" b="0" strike="noStrike" spc="-1">
              <a:solidFill>
                <a:srgbClr val="000000"/>
              </a:solidFill>
              <a:latin typeface="Arial"/>
            </a:endParaRPr>
          </a:p>
        </p:txBody>
      </p:sp>
      <p:sp>
        <p:nvSpPr>
          <p:cNvPr id="16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学习热忱培养策略比较</a:t>
            </a:r>
            <a:endParaRPr lang="en-US" sz="3600" b="0" strike="noStrike" spc="-1">
              <a:solidFill>
                <a:schemeClr val="dk1"/>
              </a:solidFill>
              <a:latin typeface="Arial"/>
            </a:endParaRPr>
          </a:p>
        </p:txBody>
      </p:sp>
      <p:sp>
        <p:nvSpPr>
          <p:cNvPr id="16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正向激励</a:t>
            </a:r>
            <a:endParaRPr lang="en-US" sz="1800" b="0" strike="noStrike" spc="-1">
              <a:solidFill>
                <a:srgbClr val="000000"/>
              </a:solidFill>
              <a:latin typeface="Arial"/>
            </a:endParaRPr>
          </a:p>
        </p:txBody>
      </p:sp>
      <p:sp>
        <p:nvSpPr>
          <p:cNvPr id="16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通过表扬、奖励等方式激励学生，促进学习热忱</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有助于建立积极的学习氛围</a:t>
            </a:r>
            <a:endParaRPr lang="en-US" sz="14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8" name="组合 26"/>
          <p:cNvGrpSpPr/>
          <p:nvPr/>
        </p:nvGrpSpPr>
        <p:grpSpPr>
          <a:xfrm>
            <a:off x="360" y="0"/>
            <a:ext cx="12191040" cy="6858000"/>
            <a:chOff x="360" y="0"/>
            <a:chExt cx="12191040" cy="6858000"/>
          </a:xfrm>
        </p:grpSpPr>
        <p:pic>
          <p:nvPicPr>
            <p:cNvPr id="169"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70"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71"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通过本章内容的探讨，我们可以看到培养学生对学习的热忱和追求是教育工作者永恒的使命和责任。通过不断探索和实践，我们可以找到更有效的方法和策略，激发学生的学习兴趣和动力，帮助他们实现自身的成长和发展。</a:t>
            </a:r>
            <a:endParaRPr lang="en-US" sz="2000" b="0" strike="noStrike" spc="-1">
              <a:solidFill>
                <a:srgbClr val="000000"/>
              </a:solidFill>
              <a:latin typeface="Arial"/>
            </a:endParaRPr>
          </a:p>
        </p:txBody>
      </p:sp>
      <p:pic>
        <p:nvPicPr>
          <p:cNvPr id="172" name="图片 22"/>
          <p:cNvPicPr/>
          <p:nvPr/>
        </p:nvPicPr>
        <p:blipFill>
          <a:blip r:embed="rId4"/>
          <a:srcRect l="19237" t="10197"/>
          <a:stretch>
            <a:fillRect/>
          </a:stretch>
        </p:blipFill>
        <p:spPr>
          <a:xfrm>
            <a:off x="0" y="0"/>
            <a:ext cx="514440" cy="929880"/>
          </a:xfrm>
          <a:prstGeom prst="rect">
            <a:avLst/>
          </a:prstGeom>
          <a:ln w="0">
            <a:noFill/>
          </a:ln>
        </p:spPr>
      </p:pic>
      <p:pic>
        <p:nvPicPr>
          <p:cNvPr id="173" name="图片 23"/>
          <p:cNvPicPr/>
          <p:nvPr/>
        </p:nvPicPr>
        <p:blipFill>
          <a:blip r:embed="rId5"/>
          <a:srcRect l="55284"/>
          <a:stretch>
            <a:fillRect/>
          </a:stretch>
        </p:blipFill>
        <p:spPr>
          <a:xfrm>
            <a:off x="0" y="625680"/>
            <a:ext cx="426600" cy="1140840"/>
          </a:xfrm>
          <a:prstGeom prst="rect">
            <a:avLst/>
          </a:prstGeom>
          <a:ln w="0">
            <a:noFill/>
          </a:ln>
        </p:spPr>
      </p:pic>
      <p:pic>
        <p:nvPicPr>
          <p:cNvPr id="174" name="图片 7"/>
          <p:cNvPicPr/>
          <p:nvPr/>
        </p:nvPicPr>
        <p:blipFill>
          <a:blip r:embed="rId6"/>
          <a:srcRect t="23379" r="-3045"/>
          <a:stretch>
            <a:fillRect/>
          </a:stretch>
        </p:blipFill>
        <p:spPr>
          <a:xfrm>
            <a:off x="8933040" y="0"/>
            <a:ext cx="1378440" cy="1427400"/>
          </a:xfrm>
          <a:prstGeom prst="rect">
            <a:avLst/>
          </a:prstGeom>
          <a:ln w="0">
            <a:noFill/>
          </a:ln>
        </p:spPr>
      </p:pic>
      <p:pic>
        <p:nvPicPr>
          <p:cNvPr id="175" name="图片 6"/>
          <p:cNvPicPr/>
          <p:nvPr/>
        </p:nvPicPr>
        <p:blipFill>
          <a:blip r:embed="rId7"/>
          <a:srcRect t="10754"/>
          <a:stretch>
            <a:fillRect/>
          </a:stretch>
        </p:blipFill>
        <p:spPr>
          <a:xfrm>
            <a:off x="8476200" y="0"/>
            <a:ext cx="589680" cy="1017000"/>
          </a:xfrm>
          <a:prstGeom prst="rect">
            <a:avLst/>
          </a:prstGeom>
          <a:ln w="0">
            <a:noFill/>
          </a:ln>
        </p:spPr>
      </p:pic>
      <p:pic>
        <p:nvPicPr>
          <p:cNvPr id="176"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7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72"/>
                                        </p:tgtEl>
                                        <p:attrNameLst>
                                          <p:attrName>style.visibility</p:attrName>
                                        </p:attrNameLst>
                                      </p:cBhvr>
                                      <p:to>
                                        <p:strVal val="visible"/>
                                      </p:to>
                                    </p:set>
                                    <p:animEffect transition="in" filter="wipe(left)">
                                      <p:cBhvr additive="repl">
                                        <p:cTn id="7" dur="500"/>
                                        <p:tgtEl>
                                          <p:spTgt spid="17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73"/>
                                        </p:tgtEl>
                                        <p:attrNameLst>
                                          <p:attrName>style.visibility</p:attrName>
                                        </p:attrNameLst>
                                      </p:cBhvr>
                                      <p:to>
                                        <p:strVal val="visible"/>
                                      </p:to>
                                    </p:set>
                                    <p:animEffect transition="in" filter="wipe(left)">
                                      <p:cBhvr additive="repl">
                                        <p:cTn id="10" dur="500"/>
                                        <p:tgtEl>
                                          <p:spTgt spid="173"/>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74"/>
                                        </p:tgtEl>
                                        <p:attrNameLst>
                                          <p:attrName>style.visibility</p:attrName>
                                        </p:attrNameLst>
                                      </p:cBhvr>
                                      <p:to>
                                        <p:strVal val="visible"/>
                                      </p:to>
                                    </p:set>
                                    <p:animEffect transition="in" filter="wipe(left)">
                                      <p:cBhvr additive="repl">
                                        <p:cTn id="13" dur="500"/>
                                        <p:tgtEl>
                                          <p:spTgt spid="174"/>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75"/>
                                        </p:tgtEl>
                                        <p:attrNameLst>
                                          <p:attrName>style.visibility</p:attrName>
                                        </p:attrNameLst>
                                      </p:cBhvr>
                                      <p:to>
                                        <p:strVal val="visible"/>
                                      </p:to>
                                    </p:set>
                                    <p:animEffect transition="in" filter="wipe(left)">
                                      <p:cBhvr additive="repl">
                                        <p:cTn id="16" dur="500"/>
                                        <p:tgtEl>
                                          <p:spTgt spid="175"/>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76"/>
                                        </p:tgtEl>
                                        <p:attrNameLst>
                                          <p:attrName>style.visibility</p:attrName>
                                        </p:attrNameLst>
                                      </p:cBhvr>
                                      <p:to>
                                        <p:strVal val="visible"/>
                                      </p:to>
                                    </p:set>
                                    <p:animEffect transition="in" filter="wipe(left)">
                                      <p:cBhvr additive="repl">
                                        <p:cTn id="19" dur="500"/>
                                        <p:tgtEl>
                                          <p:spTgt spid="1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8" name="图片 12"/>
          <p:cNvPicPr/>
          <p:nvPr/>
        </p:nvPicPr>
        <p:blipFill>
          <a:blip r:embed="rId3"/>
          <a:stretch>
            <a:fillRect/>
          </a:stretch>
        </p:blipFill>
        <p:spPr>
          <a:xfrm rot="6156000">
            <a:off x="11461320" y="-1101240"/>
            <a:ext cx="1066320" cy="1733040"/>
          </a:xfrm>
          <a:prstGeom prst="rect">
            <a:avLst/>
          </a:prstGeom>
          <a:ln w="0">
            <a:noFill/>
          </a:ln>
        </p:spPr>
      </p:pic>
      <p:pic>
        <p:nvPicPr>
          <p:cNvPr id="179" name="图片 22"/>
          <p:cNvPicPr/>
          <p:nvPr/>
        </p:nvPicPr>
        <p:blipFill>
          <a:blip r:embed="rId4"/>
          <a:stretch>
            <a:fillRect/>
          </a:stretch>
        </p:blipFill>
        <p:spPr>
          <a:xfrm rot="3960600">
            <a:off x="11266560" y="-218880"/>
            <a:ext cx="961560" cy="2219040"/>
          </a:xfrm>
          <a:prstGeom prst="rect">
            <a:avLst/>
          </a:prstGeom>
          <a:ln w="0">
            <a:noFill/>
          </a:ln>
        </p:spPr>
      </p:pic>
      <p:pic>
        <p:nvPicPr>
          <p:cNvPr id="180"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81" name="图片 14"/>
          <p:cNvPicPr/>
          <p:nvPr/>
        </p:nvPicPr>
        <p:blipFill>
          <a:blip r:embed="rId6"/>
          <a:stretch>
            <a:fillRect/>
          </a:stretch>
        </p:blipFill>
        <p:spPr>
          <a:xfrm>
            <a:off x="11670480" y="474840"/>
            <a:ext cx="1584000" cy="2206080"/>
          </a:xfrm>
          <a:prstGeom prst="rect">
            <a:avLst/>
          </a:prstGeom>
          <a:ln w="0">
            <a:noFill/>
          </a:ln>
        </p:spPr>
      </p:pic>
      <p:pic>
        <p:nvPicPr>
          <p:cNvPr id="182" name="图片 18"/>
          <p:cNvPicPr/>
          <p:nvPr/>
        </p:nvPicPr>
        <p:blipFill>
          <a:blip r:embed="rId7"/>
          <a:stretch>
            <a:fillRect/>
          </a:stretch>
        </p:blipFill>
        <p:spPr>
          <a:xfrm rot="19285800">
            <a:off x="11289600" y="968760"/>
            <a:ext cx="914400" cy="552960"/>
          </a:xfrm>
          <a:prstGeom prst="rect">
            <a:avLst/>
          </a:prstGeom>
          <a:ln w="0">
            <a:noFill/>
          </a:ln>
        </p:spPr>
      </p:pic>
      <p:pic>
        <p:nvPicPr>
          <p:cNvPr id="183" name="图片 20"/>
          <p:cNvPicPr/>
          <p:nvPr/>
        </p:nvPicPr>
        <p:blipFill>
          <a:blip r:embed="rId8"/>
          <a:stretch>
            <a:fillRect/>
          </a:stretch>
        </p:blipFill>
        <p:spPr>
          <a:xfrm>
            <a:off x="-135360" y="-385920"/>
            <a:ext cx="1076040" cy="1285560"/>
          </a:xfrm>
          <a:prstGeom prst="rect">
            <a:avLst/>
          </a:prstGeom>
          <a:ln w="0">
            <a:noFill/>
          </a:ln>
        </p:spPr>
      </p:pic>
      <p:sp>
        <p:nvSpPr>
          <p:cNvPr id="1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激发学生学习兴趣的方法</a:t>
            </a:r>
            <a:endParaRPr lang="en-US" sz="3600" b="0" strike="noStrike" spc="-1">
              <a:solidFill>
                <a:schemeClr val="dk1"/>
              </a:solidFill>
              <a:latin typeface="Arial"/>
            </a:endParaRPr>
          </a:p>
        </p:txBody>
      </p:sp>
      <p:sp>
        <p:nvSpPr>
          <p:cNvPr id="1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调整教学方式</a:t>
            </a:r>
            <a:endParaRPr lang="en-US" sz="2800" b="0" strike="noStrike" spc="-1">
              <a:solidFill>
                <a:srgbClr val="000000"/>
              </a:solidFill>
              <a:latin typeface="Arial"/>
            </a:endParaRPr>
          </a:p>
        </p:txBody>
      </p:sp>
      <p:sp>
        <p:nvSpPr>
          <p:cNvPr id="18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为了激发学生的学习兴趣，教师可以尝试采用多元化的教学方式，如互动式教学、实践教学等。通过与学生互动，让学生参与到课堂中来，能够激发他们对学习的兴趣和热情。</a:t>
            </a:r>
            <a:endParaRPr lang="en-US" sz="1800" b="0" strike="noStrike" spc="-1">
              <a:solidFill>
                <a:srgbClr val="000000"/>
              </a:solidFill>
              <a:latin typeface="Arial"/>
            </a:endParaRPr>
          </a:p>
        </p:txBody>
      </p:sp>
      <p:sp>
        <p:nvSpPr>
          <p:cNvPr id="1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91" name="图片 4"/>
          <p:cNvPicPr/>
          <p:nvPr/>
        </p:nvPicPr>
        <p:blipFill>
          <a:blip r:embed="rId2"/>
          <a:stretch>
            <a:fillRect/>
          </a:stretch>
        </p:blipFill>
        <p:spPr>
          <a:xfrm>
            <a:off x="510840" y="700560"/>
            <a:ext cx="5381640" cy="5381640"/>
          </a:xfrm>
          <a:prstGeom prst="rect">
            <a:avLst/>
          </a:prstGeom>
          <a:ln w="0">
            <a:noFill/>
          </a:ln>
        </p:spPr>
      </p:pic>
      <p:pic>
        <p:nvPicPr>
          <p:cNvPr id="192" name="图片 22"/>
          <p:cNvPicPr/>
          <p:nvPr/>
        </p:nvPicPr>
        <p:blipFill>
          <a:blip r:embed="rId3"/>
          <a:srcRect l="19237" t="10197"/>
          <a:stretch>
            <a:fillRect/>
          </a:stretch>
        </p:blipFill>
        <p:spPr>
          <a:xfrm>
            <a:off x="0" y="0"/>
            <a:ext cx="514440" cy="929880"/>
          </a:xfrm>
          <a:prstGeom prst="rect">
            <a:avLst/>
          </a:prstGeom>
          <a:ln w="0">
            <a:noFill/>
          </a:ln>
        </p:spPr>
      </p:pic>
      <p:pic>
        <p:nvPicPr>
          <p:cNvPr id="193" name="图片 23"/>
          <p:cNvPicPr/>
          <p:nvPr/>
        </p:nvPicPr>
        <p:blipFill>
          <a:blip r:embed="rId4"/>
          <a:srcRect l="55284"/>
          <a:stretch>
            <a:fillRect/>
          </a:stretch>
        </p:blipFill>
        <p:spPr>
          <a:xfrm>
            <a:off x="0" y="625680"/>
            <a:ext cx="426600" cy="1140840"/>
          </a:xfrm>
          <a:prstGeom prst="rect">
            <a:avLst/>
          </a:prstGeom>
          <a:ln w="0">
            <a:noFill/>
          </a:ln>
        </p:spPr>
      </p:pic>
      <p:pic>
        <p:nvPicPr>
          <p:cNvPr id="194" name="图片 7"/>
          <p:cNvPicPr/>
          <p:nvPr/>
        </p:nvPicPr>
        <p:blipFill>
          <a:blip r:embed="rId5"/>
          <a:srcRect t="23379" r="-3045"/>
          <a:stretch>
            <a:fillRect/>
          </a:stretch>
        </p:blipFill>
        <p:spPr>
          <a:xfrm>
            <a:off x="8933040" y="0"/>
            <a:ext cx="1378440" cy="1427400"/>
          </a:xfrm>
          <a:prstGeom prst="rect">
            <a:avLst/>
          </a:prstGeom>
          <a:ln w="0">
            <a:noFill/>
          </a:ln>
        </p:spPr>
      </p:pic>
      <p:pic>
        <p:nvPicPr>
          <p:cNvPr id="195" name="图片 2"/>
          <p:cNvPicPr/>
          <p:nvPr/>
        </p:nvPicPr>
        <p:blipFill>
          <a:blip r:embed="rId6"/>
          <a:srcRect t="10754"/>
          <a:stretch>
            <a:fillRect/>
          </a:stretch>
        </p:blipFill>
        <p:spPr>
          <a:xfrm>
            <a:off x="8476200" y="0"/>
            <a:ext cx="589680" cy="1017000"/>
          </a:xfrm>
          <a:prstGeom prst="rect">
            <a:avLst/>
          </a:prstGeom>
          <a:ln w="0">
            <a:noFill/>
          </a:ln>
        </p:spPr>
      </p:pic>
      <p:pic>
        <p:nvPicPr>
          <p:cNvPr id="196"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92"/>
                                        </p:tgtEl>
                                        <p:attrNameLst>
                                          <p:attrName>style.visibility</p:attrName>
                                        </p:attrNameLst>
                                      </p:cBhvr>
                                      <p:to>
                                        <p:strVal val="visible"/>
                                      </p:to>
                                    </p:set>
                                    <p:animEffect transition="in" filter="wipe(left)">
                                      <p:cBhvr additive="repl">
                                        <p:cTn id="7" dur="500"/>
                                        <p:tgtEl>
                                          <p:spTgt spid="19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93"/>
                                        </p:tgtEl>
                                        <p:attrNameLst>
                                          <p:attrName>style.visibility</p:attrName>
                                        </p:attrNameLst>
                                      </p:cBhvr>
                                      <p:to>
                                        <p:strVal val="visible"/>
                                      </p:to>
                                    </p:set>
                                    <p:animEffect transition="in" filter="wipe(left)">
                                      <p:cBhvr additive="repl">
                                        <p:cTn id="10" dur="500"/>
                                        <p:tgtEl>
                                          <p:spTgt spid="193"/>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94"/>
                                        </p:tgtEl>
                                        <p:attrNameLst>
                                          <p:attrName>style.visibility</p:attrName>
                                        </p:attrNameLst>
                                      </p:cBhvr>
                                      <p:to>
                                        <p:strVal val="visible"/>
                                      </p:to>
                                    </p:set>
                                    <p:animEffect transition="in" filter="wipe(left)">
                                      <p:cBhvr additive="repl">
                                        <p:cTn id="13" dur="500"/>
                                        <p:tgtEl>
                                          <p:spTgt spid="194"/>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95"/>
                                        </p:tgtEl>
                                        <p:attrNameLst>
                                          <p:attrName>style.visibility</p:attrName>
                                        </p:attrNameLst>
                                      </p:cBhvr>
                                      <p:to>
                                        <p:strVal val="visible"/>
                                      </p:to>
                                    </p:set>
                                    <p:animEffect transition="in" filter="wipe(left)">
                                      <p:cBhvr additive="repl">
                                        <p:cTn id="16" dur="500"/>
                                        <p:tgtEl>
                                          <p:spTgt spid="195"/>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96"/>
                                        </p:tgtEl>
                                        <p:attrNameLst>
                                          <p:attrName>style.visibility</p:attrName>
                                        </p:attrNameLst>
                                      </p:cBhvr>
                                      <p:to>
                                        <p:strVal val="visible"/>
                                      </p:to>
                                    </p:set>
                                    <p:animEffect transition="in" filter="wipe(left)">
                                      <p:cBhvr additive="repl">
                                        <p:cTn id="19" dur="500"/>
                                        <p:tgtEl>
                                          <p:spTgt spid="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7" name="组合 26"/>
          <p:cNvGrpSpPr/>
          <p:nvPr/>
        </p:nvGrpSpPr>
        <p:grpSpPr>
          <a:xfrm>
            <a:off x="360" y="0"/>
            <a:ext cx="12191040" cy="6858000"/>
            <a:chOff x="360" y="0"/>
            <a:chExt cx="12191040" cy="6858000"/>
          </a:xfrm>
        </p:grpSpPr>
        <p:pic>
          <p:nvPicPr>
            <p:cNvPr id="19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9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0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提供个性化学习资源</a:t>
            </a:r>
            <a:endParaRPr lang="en-US" sz="3600" b="0" strike="noStrike" spc="-1">
              <a:solidFill>
                <a:schemeClr val="dk1"/>
              </a:solidFill>
              <a:latin typeface="Arial"/>
            </a:endParaRPr>
          </a:p>
        </p:txBody>
      </p:sp>
      <p:sp>
        <p:nvSpPr>
          <p:cNvPr id="20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根据学生的兴趣和特长，提供个性化的学习资源和辅导，让学生感受到学习的乐趣。</a:t>
            </a:r>
            <a:endParaRPr lang="en-US" sz="1600" b="0" strike="noStrike" spc="-1">
              <a:solidFill>
                <a:srgbClr val="000000"/>
              </a:solidFill>
              <a:latin typeface="Arial"/>
            </a:endParaRPr>
          </a:p>
        </p:txBody>
      </p:sp>
      <p:sp>
        <p:nvSpPr>
          <p:cNvPr id="20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根据兴趣定制</a:t>
            </a:r>
            <a:endParaRPr lang="en-US" sz="2000" b="0" strike="noStrike" spc="-1">
              <a:solidFill>
                <a:srgbClr val="000000"/>
              </a:solidFill>
              <a:latin typeface="Arial"/>
            </a:endParaRPr>
          </a:p>
        </p:txBody>
      </p:sp>
      <p:sp>
        <p:nvSpPr>
          <p:cNvPr id="20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通过个性化学习资源的提供，可以激发学生对学习的兴趣和主动性，使学习变得更加有趣。</a:t>
            </a:r>
            <a:endParaRPr lang="en-US" sz="1600" b="0" strike="noStrike" spc="-1">
              <a:solidFill>
                <a:srgbClr val="000000"/>
              </a:solidFill>
              <a:latin typeface="Arial"/>
            </a:endParaRPr>
          </a:p>
        </p:txBody>
      </p:sp>
      <p:sp>
        <p:nvSpPr>
          <p:cNvPr id="20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激发学习兴趣</a:t>
            </a:r>
            <a:endParaRPr lang="en-US" sz="2000" b="0" strike="noStrike" spc="-1">
              <a:solidFill>
                <a:srgbClr val="000000"/>
              </a:solidFill>
              <a:latin typeface="Arial"/>
            </a:endParaRPr>
          </a:p>
        </p:txBody>
      </p:sp>
      <p:sp>
        <p:nvSpPr>
          <p:cNvPr id="20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为学生提供多元选择的学习资源，让他们在学习过程中能够更好地发挥自己的潜力和特长。</a:t>
            </a:r>
            <a:endParaRPr lang="en-US" sz="1600" b="0" strike="noStrike" spc="-1">
              <a:solidFill>
                <a:srgbClr val="000000"/>
              </a:solidFill>
              <a:latin typeface="Arial"/>
            </a:endParaRPr>
          </a:p>
        </p:txBody>
      </p:sp>
      <p:sp>
        <p:nvSpPr>
          <p:cNvPr id="20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多元选择</a:t>
            </a:r>
            <a:endParaRPr lang="en-US" sz="2000" b="0" strike="noStrike" spc="-1">
              <a:solidFill>
                <a:srgbClr val="000000"/>
              </a:solidFill>
              <a:latin typeface="Arial"/>
            </a:endParaRPr>
          </a:p>
        </p:txBody>
      </p:sp>
      <p:sp>
        <p:nvSpPr>
          <p:cNvPr id="20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9" name="组合 26"/>
          <p:cNvGrpSpPr/>
          <p:nvPr/>
        </p:nvGrpSpPr>
        <p:grpSpPr>
          <a:xfrm>
            <a:off x="360" y="0"/>
            <a:ext cx="12191040" cy="6858000"/>
            <a:chOff x="360" y="0"/>
            <a:chExt cx="12191040" cy="6858000"/>
          </a:xfrm>
        </p:grpSpPr>
        <p:pic>
          <p:nvPicPr>
            <p:cNvPr id="210"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11"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培养学生的学习动力</a:t>
            </a:r>
            <a:endParaRPr lang="en-US" sz="3600" b="0" strike="noStrike" spc="-1">
              <a:solidFill>
                <a:schemeClr val="dk1"/>
              </a:solidFill>
              <a:latin typeface="Arial"/>
            </a:endParaRPr>
          </a:p>
        </p:txBody>
      </p:sp>
      <p:sp>
        <p:nvSpPr>
          <p:cNvPr id="21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帮助学生设立明确的学习目标，可以激励他们更有动力地去实现自己的学习目标。</a:t>
            </a:r>
            <a:endParaRPr lang="en-US" sz="1600" b="0" strike="noStrike" spc="-1">
              <a:solidFill>
                <a:srgbClr val="000000"/>
              </a:solidFill>
              <a:latin typeface="Arial"/>
            </a:endParaRPr>
          </a:p>
        </p:txBody>
      </p:sp>
      <p:sp>
        <p:nvSpPr>
          <p:cNvPr id="21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设立学习目标</a:t>
            </a:r>
            <a:endParaRPr lang="en-US" sz="2000" b="0" strike="noStrike" spc="-1">
              <a:solidFill>
                <a:srgbClr val="000000"/>
              </a:solidFill>
              <a:latin typeface="Arial"/>
            </a:endParaRPr>
          </a:p>
        </p:txBody>
      </p:sp>
      <p:sp>
        <p:nvSpPr>
          <p:cNvPr id="21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教师的激励和鼓励能够让学生更加努力向上，不断提升自己的学习态度和动力。</a:t>
            </a:r>
            <a:endParaRPr lang="en-US" sz="1600" b="0" strike="noStrike" spc="-1">
              <a:solidFill>
                <a:srgbClr val="000000"/>
              </a:solidFill>
              <a:latin typeface="Arial"/>
            </a:endParaRPr>
          </a:p>
        </p:txBody>
      </p:sp>
      <p:sp>
        <p:nvSpPr>
          <p:cNvPr id="21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鼓励学生努力向上</a:t>
            </a:r>
            <a:endParaRPr lang="en-US" sz="2000" b="0" strike="noStrike" spc="-1">
              <a:solidFill>
                <a:srgbClr val="000000"/>
              </a:solidFill>
              <a:latin typeface="Arial"/>
            </a:endParaRPr>
          </a:p>
        </p:txBody>
      </p:sp>
      <p:sp>
        <p:nvSpPr>
          <p:cNvPr id="21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通过培养学生的自我激励机制，可以让他们更好地掌握学习的节奏和技巧，提高学习效率。</a:t>
            </a:r>
            <a:endParaRPr lang="en-US" sz="1600" b="0" strike="noStrike" spc="-1">
              <a:solidFill>
                <a:srgbClr val="000000"/>
              </a:solidFill>
              <a:latin typeface="Arial"/>
            </a:endParaRPr>
          </a:p>
        </p:txBody>
      </p:sp>
      <p:sp>
        <p:nvSpPr>
          <p:cNvPr id="21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培养自我激励机制</a:t>
            </a:r>
            <a:endParaRPr lang="en-US" sz="2000" b="0" strike="noStrike" spc="-1">
              <a:solidFill>
                <a:srgbClr val="000000"/>
              </a:solidFill>
              <a:latin typeface="Arial"/>
            </a:endParaRPr>
          </a:p>
        </p:txBody>
      </p:sp>
      <p:sp>
        <p:nvSpPr>
          <p:cNvPr id="21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2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1" name="组合 26"/>
          <p:cNvGrpSpPr/>
          <p:nvPr/>
        </p:nvGrpSpPr>
        <p:grpSpPr>
          <a:xfrm>
            <a:off x="360" y="0"/>
            <a:ext cx="12191040" cy="6858000"/>
            <a:chOff x="360" y="0"/>
            <a:chExt cx="12191040" cy="6858000"/>
          </a:xfrm>
        </p:grpSpPr>
        <p:pic>
          <p:nvPicPr>
            <p:cNvPr id="222"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23"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2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促进学生的学习成就</a:t>
            </a:r>
            <a:endParaRPr lang="en-US" sz="3600" b="0" strike="noStrike" spc="-1">
              <a:solidFill>
                <a:schemeClr val="dk1"/>
              </a:solidFill>
              <a:latin typeface="Arial"/>
            </a:endParaRPr>
          </a:p>
        </p:txBody>
      </p:sp>
      <p:sp>
        <p:nvSpPr>
          <p:cNvPr id="22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通过奖励和鼓励，可以激发学生更好地投入到学习中，提高学习兴趣和积极性。</a:t>
            </a:r>
            <a:endParaRPr lang="en-US" sz="1600" b="0" strike="noStrike" spc="-1">
              <a:solidFill>
                <a:srgbClr val="000000"/>
              </a:solidFill>
              <a:latin typeface="Arial"/>
            </a:endParaRPr>
          </a:p>
        </p:txBody>
      </p:sp>
      <p:sp>
        <p:nvSpPr>
          <p:cNvPr id="22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奖励鼓励</a:t>
            </a:r>
            <a:endParaRPr lang="en-US" sz="2000" b="0" strike="noStrike" spc="-1">
              <a:solidFill>
                <a:srgbClr val="000000"/>
              </a:solidFill>
              <a:latin typeface="Arial"/>
            </a:endParaRPr>
          </a:p>
        </p:txBody>
      </p:sp>
      <p:sp>
        <p:nvSpPr>
          <p:cNvPr id="22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营造积极向上的学习氛围，让学生在轻松愉快的氛围中学习，能够更好地提高学习效果。</a:t>
            </a:r>
            <a:endParaRPr lang="en-US" sz="1600" b="0" strike="noStrike" spc="-1">
              <a:solidFill>
                <a:srgbClr val="000000"/>
              </a:solidFill>
              <a:latin typeface="Arial"/>
            </a:endParaRPr>
          </a:p>
        </p:txBody>
      </p:sp>
      <p:sp>
        <p:nvSpPr>
          <p:cNvPr id="22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建立学习氛围</a:t>
            </a:r>
            <a:endParaRPr lang="en-US" sz="2000" b="0" strike="noStrike" spc="-1">
              <a:solidFill>
                <a:srgbClr val="000000"/>
              </a:solidFill>
              <a:latin typeface="Arial"/>
            </a:endParaRPr>
          </a:p>
        </p:txBody>
      </p:sp>
      <p:sp>
        <p:nvSpPr>
          <p:cNvPr id="22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发掘和激发学生的潜能和创造力，让他们在学习中能够充分展现自己的特长和能力。</a:t>
            </a:r>
            <a:endParaRPr lang="en-US" sz="1600" b="0" strike="noStrike" spc="-1">
              <a:solidFill>
                <a:srgbClr val="000000"/>
              </a:solidFill>
              <a:latin typeface="Arial"/>
            </a:endParaRPr>
          </a:p>
        </p:txBody>
      </p:sp>
      <p:sp>
        <p:nvSpPr>
          <p:cNvPr id="23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激发学生潜能</a:t>
            </a:r>
            <a:endParaRPr lang="en-US" sz="2000" b="0" strike="noStrike" spc="-1">
              <a:solidFill>
                <a:srgbClr val="000000"/>
              </a:solidFill>
              <a:latin typeface="Arial"/>
            </a:endParaRPr>
          </a:p>
        </p:txBody>
      </p:sp>
      <p:sp>
        <p:nvSpPr>
          <p:cNvPr id="23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引导学习兴趣</a:t>
            </a:r>
            <a:endParaRPr lang="en-US" sz="2800" b="0" strike="noStrike" spc="-1">
              <a:solidFill>
                <a:srgbClr val="000000"/>
              </a:solidFill>
              <a:latin typeface="Arial"/>
            </a:endParaRPr>
          </a:p>
        </p:txBody>
      </p:sp>
      <p:sp>
        <p:nvSpPr>
          <p:cNvPr id="23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引导学生发现自己的学习兴趣和潜能，帮助他们树立正确的学习态度和价值观，从而更好地追求知识和学习。</a:t>
            </a:r>
            <a:endParaRPr lang="en-US" sz="1800" b="0" strike="noStrike" spc="-1">
              <a:solidFill>
                <a:srgbClr val="000000"/>
              </a:solidFill>
              <a:latin typeface="Arial"/>
            </a:endParaRPr>
          </a:p>
        </p:txBody>
      </p:sp>
      <p:sp>
        <p:nvSpPr>
          <p:cNvPr id="2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37" name="图片 4"/>
          <p:cNvPicPr/>
          <p:nvPr/>
        </p:nvPicPr>
        <p:blipFill>
          <a:blip r:embed="rId2"/>
          <a:stretch>
            <a:fillRect/>
          </a:stretch>
        </p:blipFill>
        <p:spPr>
          <a:xfrm>
            <a:off x="510840" y="700560"/>
            <a:ext cx="5381640" cy="5381640"/>
          </a:xfrm>
          <a:prstGeom prst="rect">
            <a:avLst/>
          </a:prstGeom>
          <a:ln w="0">
            <a:noFill/>
          </a:ln>
        </p:spPr>
      </p:pic>
      <p:pic>
        <p:nvPicPr>
          <p:cNvPr id="238" name="图片 22"/>
          <p:cNvPicPr/>
          <p:nvPr/>
        </p:nvPicPr>
        <p:blipFill>
          <a:blip r:embed="rId3"/>
          <a:srcRect l="19237" t="10197"/>
          <a:stretch>
            <a:fillRect/>
          </a:stretch>
        </p:blipFill>
        <p:spPr>
          <a:xfrm>
            <a:off x="0" y="0"/>
            <a:ext cx="514440" cy="929880"/>
          </a:xfrm>
          <a:prstGeom prst="rect">
            <a:avLst/>
          </a:prstGeom>
          <a:ln w="0">
            <a:noFill/>
          </a:ln>
        </p:spPr>
      </p:pic>
      <p:pic>
        <p:nvPicPr>
          <p:cNvPr id="239" name="图片 23"/>
          <p:cNvPicPr/>
          <p:nvPr/>
        </p:nvPicPr>
        <p:blipFill>
          <a:blip r:embed="rId4"/>
          <a:srcRect l="55284"/>
          <a:stretch>
            <a:fillRect/>
          </a:stretch>
        </p:blipFill>
        <p:spPr>
          <a:xfrm>
            <a:off x="0" y="625680"/>
            <a:ext cx="426600" cy="1140840"/>
          </a:xfrm>
          <a:prstGeom prst="rect">
            <a:avLst/>
          </a:prstGeom>
          <a:ln w="0">
            <a:noFill/>
          </a:ln>
        </p:spPr>
      </p:pic>
      <p:pic>
        <p:nvPicPr>
          <p:cNvPr id="240" name="图片 7"/>
          <p:cNvPicPr/>
          <p:nvPr/>
        </p:nvPicPr>
        <p:blipFill>
          <a:blip r:embed="rId5"/>
          <a:srcRect t="23379" r="-3045"/>
          <a:stretch>
            <a:fillRect/>
          </a:stretch>
        </p:blipFill>
        <p:spPr>
          <a:xfrm>
            <a:off x="8933040" y="0"/>
            <a:ext cx="1378440" cy="1427400"/>
          </a:xfrm>
          <a:prstGeom prst="rect">
            <a:avLst/>
          </a:prstGeom>
          <a:ln w="0">
            <a:noFill/>
          </a:ln>
        </p:spPr>
      </p:pic>
      <p:pic>
        <p:nvPicPr>
          <p:cNvPr id="241" name="图片 2"/>
          <p:cNvPicPr/>
          <p:nvPr/>
        </p:nvPicPr>
        <p:blipFill>
          <a:blip r:embed="rId6"/>
          <a:srcRect t="10754"/>
          <a:stretch>
            <a:fillRect/>
          </a:stretch>
        </p:blipFill>
        <p:spPr>
          <a:xfrm>
            <a:off x="8476200" y="0"/>
            <a:ext cx="589680" cy="1017000"/>
          </a:xfrm>
          <a:prstGeom prst="rect">
            <a:avLst/>
          </a:prstGeom>
          <a:ln w="0">
            <a:noFill/>
          </a:ln>
        </p:spPr>
      </p:pic>
      <p:pic>
        <p:nvPicPr>
          <p:cNvPr id="24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38"/>
                                        </p:tgtEl>
                                        <p:attrNameLst>
                                          <p:attrName>style.visibility</p:attrName>
                                        </p:attrNameLst>
                                      </p:cBhvr>
                                      <p:to>
                                        <p:strVal val="visible"/>
                                      </p:to>
                                    </p:set>
                                    <p:animEffect transition="in" filter="wipe(left)">
                                      <p:cBhvr additive="repl">
                                        <p:cTn id="7" dur="500"/>
                                        <p:tgtEl>
                                          <p:spTgt spid="23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39"/>
                                        </p:tgtEl>
                                        <p:attrNameLst>
                                          <p:attrName>style.visibility</p:attrName>
                                        </p:attrNameLst>
                                      </p:cBhvr>
                                      <p:to>
                                        <p:strVal val="visible"/>
                                      </p:to>
                                    </p:set>
                                    <p:animEffect transition="in" filter="wipe(left)">
                                      <p:cBhvr additive="repl">
                                        <p:cTn id="10" dur="500"/>
                                        <p:tgtEl>
                                          <p:spTgt spid="23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40"/>
                                        </p:tgtEl>
                                        <p:attrNameLst>
                                          <p:attrName>style.visibility</p:attrName>
                                        </p:attrNameLst>
                                      </p:cBhvr>
                                      <p:to>
                                        <p:strVal val="visible"/>
                                      </p:to>
                                    </p:set>
                                    <p:animEffect transition="in" filter="wipe(left)">
                                      <p:cBhvr additive="repl">
                                        <p:cTn id="13" dur="500"/>
                                        <p:tgtEl>
                                          <p:spTgt spid="24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41"/>
                                        </p:tgtEl>
                                        <p:attrNameLst>
                                          <p:attrName>style.visibility</p:attrName>
                                        </p:attrNameLst>
                                      </p:cBhvr>
                                      <p:to>
                                        <p:strVal val="visible"/>
                                      </p:to>
                                    </p:set>
                                    <p:animEffect transition="in" filter="wipe(left)">
                                      <p:cBhvr additive="repl">
                                        <p:cTn id="16" dur="500"/>
                                        <p:tgtEl>
                                          <p:spTgt spid="24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42"/>
                                        </p:tgtEl>
                                        <p:attrNameLst>
                                          <p:attrName>style.visibility</p:attrName>
                                        </p:attrNameLst>
                                      </p:cBhvr>
                                      <p:to>
                                        <p:strVal val="visible"/>
                                      </p:to>
                                    </p:set>
                                    <p:animEffect transition="in" filter="wipe(left)">
                                      <p:cBhvr additive="repl">
                                        <p:cTn id="19" dur="500"/>
                                        <p:tgtEl>
                                          <p:spTgt spid="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3" name="组合 26"/>
          <p:cNvGrpSpPr/>
          <p:nvPr/>
        </p:nvGrpSpPr>
        <p:grpSpPr>
          <a:xfrm>
            <a:off x="360" y="0"/>
            <a:ext cx="12191040" cy="6858000"/>
            <a:chOff x="360" y="0"/>
            <a:chExt cx="12191040" cy="6858000"/>
          </a:xfrm>
        </p:grpSpPr>
        <p:pic>
          <p:nvPicPr>
            <p:cNvPr id="244"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45"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互动式教学</a:t>
            </a:r>
            <a:endParaRPr lang="en-US" sz="1800" b="0" strike="noStrike" spc="-1">
              <a:solidFill>
                <a:srgbClr val="000000"/>
              </a:solidFill>
              <a:latin typeface="Arial"/>
            </a:endParaRPr>
          </a:p>
        </p:txBody>
      </p:sp>
      <p:sp>
        <p:nvSpPr>
          <p:cNvPr id="24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以学生为中心</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激发学生参与</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促进学生主动学习</a:t>
            </a:r>
            <a:endParaRPr lang="en-US" sz="1400" b="0" strike="noStrike" spc="-1">
              <a:solidFill>
                <a:srgbClr val="000000"/>
              </a:solidFill>
              <a:latin typeface="Arial"/>
            </a:endParaRPr>
          </a:p>
        </p:txBody>
      </p:sp>
      <p:sp>
        <p:nvSpPr>
          <p:cNvPr id="2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实践教学</a:t>
            </a:r>
            <a:endParaRPr lang="en-US" sz="1800" b="0" strike="noStrike" spc="-1">
              <a:solidFill>
                <a:srgbClr val="000000"/>
              </a:solidFill>
              <a:latin typeface="Arial"/>
            </a:endParaRPr>
          </a:p>
        </p:txBody>
      </p:sp>
      <p:sp>
        <p:nvSpPr>
          <p:cNvPr id="25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实践结合理论</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提高学习实效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培养学生动手能力</a:t>
            </a:r>
            <a:endParaRPr lang="en-US" sz="1400" b="0" strike="noStrike" spc="-1">
              <a:solidFill>
                <a:srgbClr val="000000"/>
              </a:solidFill>
              <a:latin typeface="Arial"/>
            </a:endParaRPr>
          </a:p>
        </p:txBody>
      </p:sp>
      <p:sp>
        <p:nvSpPr>
          <p:cNvPr id="2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个性化教学</a:t>
            </a:r>
            <a:endParaRPr lang="en-US" sz="1800" b="0" strike="noStrike" spc="-1">
              <a:solidFill>
                <a:srgbClr val="000000"/>
              </a:solidFill>
              <a:latin typeface="Arial"/>
            </a:endParaRPr>
          </a:p>
        </p:txBody>
      </p:sp>
      <p:sp>
        <p:nvSpPr>
          <p:cNvPr id="25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根据学生特点定制</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激发兴趣和潜能</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提高学习效果</a:t>
            </a:r>
            <a:endParaRPr lang="en-US" sz="1400" b="0" strike="noStrike" spc="-1">
              <a:solidFill>
                <a:srgbClr val="000000"/>
              </a:solidFill>
              <a:latin typeface="Arial"/>
            </a:endParaRPr>
          </a:p>
        </p:txBody>
      </p:sp>
      <p:sp>
        <p:nvSpPr>
          <p:cNvPr id="25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比较不同的学习方法</a:t>
            </a:r>
            <a:endParaRPr lang="en-US" sz="3600" b="0" strike="noStrike" spc="-1">
              <a:solidFill>
                <a:schemeClr val="dk1"/>
              </a:solidFill>
              <a:latin typeface="Arial"/>
            </a:endParaRPr>
          </a:p>
        </p:txBody>
      </p:sp>
      <p:sp>
        <p:nvSpPr>
          <p:cNvPr id="2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传统教学</a:t>
            </a:r>
            <a:endParaRPr lang="en-US" sz="1800" b="0" strike="noStrike" spc="-1">
              <a:solidFill>
                <a:srgbClr val="000000"/>
              </a:solidFill>
              <a:latin typeface="Arial"/>
            </a:endParaRPr>
          </a:p>
        </p:txBody>
      </p:sp>
      <p:sp>
        <p:nvSpPr>
          <p:cNvPr id="25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以教师为中心</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注重知识的灌输</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学生被动接受</a:t>
            </a:r>
            <a:endParaRPr lang="en-US" sz="14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学习兴趣的培养</a:t>
            </a:r>
            <a:endParaRPr lang="en-US" sz="3600" b="0" strike="noStrike" spc="-1">
              <a:solidFill>
                <a:schemeClr val="dk1"/>
              </a:solidFill>
              <a:latin typeface="Arial"/>
            </a:endParaRPr>
          </a:p>
        </p:txBody>
      </p:sp>
      <p:sp>
        <p:nvSpPr>
          <p:cNvPr id="26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通过采用多元化的教学方式，可以激发学生的学习兴趣和潜能，使学习更加有趣和有效。</a:t>
            </a:r>
            <a:endParaRPr lang="en-US" sz="1600" b="0" strike="noStrike" spc="-1">
              <a:solidFill>
                <a:srgbClr val="000000"/>
              </a:solidFill>
              <a:latin typeface="Arial"/>
            </a:endParaRPr>
          </a:p>
        </p:txBody>
      </p:sp>
      <p:sp>
        <p:nvSpPr>
          <p:cNvPr id="26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多元化教学方式</a:t>
            </a:r>
            <a:endParaRPr lang="en-US" sz="2000" b="0" strike="noStrike" spc="-1">
              <a:solidFill>
                <a:srgbClr val="000000"/>
              </a:solidFill>
              <a:latin typeface="Arial"/>
            </a:endParaRPr>
          </a:p>
        </p:txBody>
      </p:sp>
      <p:sp>
        <p:nvSpPr>
          <p:cNvPr id="26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6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6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帮助学生设立明确的学习目标，并通过激励和奖励激发学生对学习的热情和追求，实现学习的自我提升。</a:t>
            </a:r>
            <a:endParaRPr lang="en-US" sz="1600" b="0" strike="noStrike" spc="-1">
              <a:solidFill>
                <a:srgbClr val="000000"/>
              </a:solidFill>
              <a:latin typeface="Arial"/>
            </a:endParaRPr>
          </a:p>
        </p:txBody>
      </p:sp>
      <p:sp>
        <p:nvSpPr>
          <p:cNvPr id="26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目标设立与激励</a:t>
            </a:r>
            <a:endParaRPr lang="en-US" sz="2000" b="0" strike="noStrike" spc="-1">
              <a:solidFill>
                <a:srgbClr val="000000"/>
              </a:solidFill>
              <a:latin typeface="Arial"/>
            </a:endParaRPr>
          </a:p>
        </p:txBody>
      </p:sp>
      <p:sp>
        <p:nvSpPr>
          <p:cNvPr id="26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6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根据学生的特点和兴趣提供个性化的学习资源，让学生更好地发现自己的学习动力和潜能。</a:t>
            </a:r>
            <a:endParaRPr lang="en-US" sz="1600" b="0" strike="noStrike" spc="-1">
              <a:solidFill>
                <a:srgbClr val="000000"/>
              </a:solidFill>
              <a:latin typeface="Arial"/>
            </a:endParaRPr>
          </a:p>
        </p:txBody>
      </p:sp>
      <p:sp>
        <p:nvSpPr>
          <p:cNvPr id="26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个性化学习资源</a:t>
            </a:r>
            <a:endParaRPr lang="en-US" sz="2000" b="0" strike="noStrike" spc="-1">
              <a:solidFill>
                <a:srgbClr val="000000"/>
              </a:solidFill>
              <a:latin typeface="Arial"/>
            </a:endParaRPr>
          </a:p>
        </p:txBody>
      </p:sp>
      <p:pic>
        <p:nvPicPr>
          <p:cNvPr id="269" name="图片 4"/>
          <p:cNvPicPr/>
          <p:nvPr/>
        </p:nvPicPr>
        <p:blipFill>
          <a:blip r:embed="rId2"/>
          <a:stretch>
            <a:fillRect/>
          </a:stretch>
        </p:blipFill>
        <p:spPr>
          <a:xfrm>
            <a:off x="6135480" y="1175400"/>
            <a:ext cx="5381640" cy="5381640"/>
          </a:xfrm>
          <a:prstGeom prst="rect">
            <a:avLst/>
          </a:prstGeom>
          <a:ln w="0">
            <a:noFill/>
          </a:ln>
        </p:spPr>
      </p:pic>
      <p:pic>
        <p:nvPicPr>
          <p:cNvPr id="270" name="图片 22"/>
          <p:cNvPicPr/>
          <p:nvPr/>
        </p:nvPicPr>
        <p:blipFill>
          <a:blip r:embed="rId3"/>
          <a:srcRect l="19237" t="10197"/>
          <a:stretch>
            <a:fillRect/>
          </a:stretch>
        </p:blipFill>
        <p:spPr>
          <a:xfrm>
            <a:off x="0" y="0"/>
            <a:ext cx="514440" cy="929880"/>
          </a:xfrm>
          <a:prstGeom prst="rect">
            <a:avLst/>
          </a:prstGeom>
          <a:ln w="0">
            <a:noFill/>
          </a:ln>
        </p:spPr>
      </p:pic>
      <p:pic>
        <p:nvPicPr>
          <p:cNvPr id="271" name="图片 23"/>
          <p:cNvPicPr/>
          <p:nvPr/>
        </p:nvPicPr>
        <p:blipFill>
          <a:blip r:embed="rId4"/>
          <a:srcRect l="55284"/>
          <a:stretch>
            <a:fillRect/>
          </a:stretch>
        </p:blipFill>
        <p:spPr>
          <a:xfrm>
            <a:off x="0" y="625680"/>
            <a:ext cx="426600" cy="1140840"/>
          </a:xfrm>
          <a:prstGeom prst="rect">
            <a:avLst/>
          </a:prstGeom>
          <a:ln w="0">
            <a:noFill/>
          </a:ln>
        </p:spPr>
      </p:pic>
      <p:pic>
        <p:nvPicPr>
          <p:cNvPr id="272" name="图片 7"/>
          <p:cNvPicPr/>
          <p:nvPr/>
        </p:nvPicPr>
        <p:blipFill>
          <a:blip r:embed="rId5"/>
          <a:srcRect t="23379" r="-3045"/>
          <a:stretch>
            <a:fillRect/>
          </a:stretch>
        </p:blipFill>
        <p:spPr>
          <a:xfrm>
            <a:off x="8933040" y="0"/>
            <a:ext cx="1378440" cy="1427400"/>
          </a:xfrm>
          <a:prstGeom prst="rect">
            <a:avLst/>
          </a:prstGeom>
          <a:ln w="0">
            <a:noFill/>
          </a:ln>
        </p:spPr>
      </p:pic>
      <p:pic>
        <p:nvPicPr>
          <p:cNvPr id="273" name="图片 6"/>
          <p:cNvPicPr/>
          <p:nvPr/>
        </p:nvPicPr>
        <p:blipFill>
          <a:blip r:embed="rId6"/>
          <a:srcRect t="10754"/>
          <a:stretch>
            <a:fillRect/>
          </a:stretch>
        </p:blipFill>
        <p:spPr>
          <a:xfrm>
            <a:off x="8476200" y="0"/>
            <a:ext cx="589680" cy="1017000"/>
          </a:xfrm>
          <a:prstGeom prst="rect">
            <a:avLst/>
          </a:prstGeom>
          <a:ln w="0">
            <a:noFill/>
          </a:ln>
        </p:spPr>
      </p:pic>
      <p:pic>
        <p:nvPicPr>
          <p:cNvPr id="274"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70"/>
                                        </p:tgtEl>
                                        <p:attrNameLst>
                                          <p:attrName>style.visibility</p:attrName>
                                        </p:attrNameLst>
                                      </p:cBhvr>
                                      <p:to>
                                        <p:strVal val="visible"/>
                                      </p:to>
                                    </p:set>
                                    <p:animEffect transition="in" filter="wipe(left)">
                                      <p:cBhvr additive="repl">
                                        <p:cTn id="7" dur="500"/>
                                        <p:tgtEl>
                                          <p:spTgt spid="270"/>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71"/>
                                        </p:tgtEl>
                                        <p:attrNameLst>
                                          <p:attrName>style.visibility</p:attrName>
                                        </p:attrNameLst>
                                      </p:cBhvr>
                                      <p:to>
                                        <p:strVal val="visible"/>
                                      </p:to>
                                    </p:set>
                                    <p:animEffect transition="in" filter="wipe(left)">
                                      <p:cBhvr additive="repl">
                                        <p:cTn id="10" dur="500"/>
                                        <p:tgtEl>
                                          <p:spTgt spid="271"/>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72"/>
                                        </p:tgtEl>
                                        <p:attrNameLst>
                                          <p:attrName>style.visibility</p:attrName>
                                        </p:attrNameLst>
                                      </p:cBhvr>
                                      <p:to>
                                        <p:strVal val="visible"/>
                                      </p:to>
                                    </p:set>
                                    <p:animEffect transition="in" filter="wipe(left)">
                                      <p:cBhvr additive="repl">
                                        <p:cTn id="13" dur="500"/>
                                        <p:tgtEl>
                                          <p:spTgt spid="272"/>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73"/>
                                        </p:tgtEl>
                                        <p:attrNameLst>
                                          <p:attrName>style.visibility</p:attrName>
                                        </p:attrNameLst>
                                      </p:cBhvr>
                                      <p:to>
                                        <p:strVal val="visible"/>
                                      </p:to>
                                    </p:set>
                                    <p:animEffect transition="in" filter="wipe(left)">
                                      <p:cBhvr additive="repl">
                                        <p:cTn id="16" dur="500"/>
                                        <p:tgtEl>
                                          <p:spTgt spid="273"/>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74"/>
                                        </p:tgtEl>
                                        <p:attrNameLst>
                                          <p:attrName>style.visibility</p:attrName>
                                        </p:attrNameLst>
                                      </p:cBhvr>
                                      <p:to>
                                        <p:strVal val="visible"/>
                                      </p:to>
                                    </p:set>
                                    <p:animEffect transition="in" filter="wipe(left)">
                                      <p:cBhvr additive="repl">
                                        <p:cTn id="19" dur="500"/>
                                        <p:tgtEl>
                                          <p:spTgt spid="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5" name="图片 12"/>
          <p:cNvPicPr/>
          <p:nvPr/>
        </p:nvPicPr>
        <p:blipFill>
          <a:blip r:embed="rId3"/>
          <a:stretch>
            <a:fillRect/>
          </a:stretch>
        </p:blipFill>
        <p:spPr>
          <a:xfrm rot="6156000">
            <a:off x="11461320" y="-1101240"/>
            <a:ext cx="1066320" cy="1733040"/>
          </a:xfrm>
          <a:prstGeom prst="rect">
            <a:avLst/>
          </a:prstGeom>
          <a:ln w="0">
            <a:noFill/>
          </a:ln>
        </p:spPr>
      </p:pic>
      <p:pic>
        <p:nvPicPr>
          <p:cNvPr id="276" name="图片 22"/>
          <p:cNvPicPr/>
          <p:nvPr/>
        </p:nvPicPr>
        <p:blipFill>
          <a:blip r:embed="rId4"/>
          <a:stretch>
            <a:fillRect/>
          </a:stretch>
        </p:blipFill>
        <p:spPr>
          <a:xfrm rot="3960600">
            <a:off x="11266560" y="-218880"/>
            <a:ext cx="961560" cy="2219040"/>
          </a:xfrm>
          <a:prstGeom prst="rect">
            <a:avLst/>
          </a:prstGeom>
          <a:ln w="0">
            <a:noFill/>
          </a:ln>
        </p:spPr>
      </p:pic>
      <p:pic>
        <p:nvPicPr>
          <p:cNvPr id="277"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78" name="图片 14"/>
          <p:cNvPicPr/>
          <p:nvPr/>
        </p:nvPicPr>
        <p:blipFill>
          <a:blip r:embed="rId6"/>
          <a:stretch>
            <a:fillRect/>
          </a:stretch>
        </p:blipFill>
        <p:spPr>
          <a:xfrm>
            <a:off x="11670480" y="474840"/>
            <a:ext cx="1584000" cy="2206080"/>
          </a:xfrm>
          <a:prstGeom prst="rect">
            <a:avLst/>
          </a:prstGeom>
          <a:ln w="0">
            <a:noFill/>
          </a:ln>
        </p:spPr>
      </p:pic>
      <p:pic>
        <p:nvPicPr>
          <p:cNvPr id="279" name="图片 18"/>
          <p:cNvPicPr/>
          <p:nvPr/>
        </p:nvPicPr>
        <p:blipFill>
          <a:blip r:embed="rId7"/>
          <a:stretch>
            <a:fillRect/>
          </a:stretch>
        </p:blipFill>
        <p:spPr>
          <a:xfrm rot="19285800">
            <a:off x="11289600" y="968760"/>
            <a:ext cx="914400" cy="552960"/>
          </a:xfrm>
          <a:prstGeom prst="rect">
            <a:avLst/>
          </a:prstGeom>
          <a:ln w="0">
            <a:noFill/>
          </a:ln>
        </p:spPr>
      </p:pic>
      <p:pic>
        <p:nvPicPr>
          <p:cNvPr id="280" name="图片 20"/>
          <p:cNvPicPr/>
          <p:nvPr/>
        </p:nvPicPr>
        <p:blipFill>
          <a:blip r:embed="rId8"/>
          <a:stretch>
            <a:fillRect/>
          </a:stretch>
        </p:blipFill>
        <p:spPr>
          <a:xfrm>
            <a:off x="-135360" y="-385920"/>
            <a:ext cx="1076040" cy="1285560"/>
          </a:xfrm>
          <a:prstGeom prst="rect">
            <a:avLst/>
          </a:prstGeom>
          <a:ln w="0">
            <a:noFill/>
          </a:ln>
        </p:spPr>
      </p:pic>
      <p:sp>
        <p:nvSpPr>
          <p:cNvPr id="2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培养学生的学习习惯</a:t>
            </a:r>
            <a:endParaRPr lang="en-US" sz="3600" b="0" strike="noStrike" spc="-1">
              <a:solidFill>
                <a:schemeClr val="dk1"/>
              </a:solidFill>
              <a:latin typeface="Arial"/>
            </a:endParaRPr>
          </a:p>
        </p:txBody>
      </p:sp>
      <p:sp>
        <p:nvSpPr>
          <p:cNvPr id="2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建立良好的学习习惯</a:t>
            </a:r>
            <a:endParaRPr lang="en-US" sz="2800" b="0" strike="noStrike" spc="-1">
              <a:solidFill>
                <a:srgbClr val="000000"/>
              </a:solidFill>
              <a:latin typeface="Arial"/>
            </a:endParaRPr>
          </a:p>
        </p:txBody>
      </p:sp>
      <p:sp>
        <p:nvSpPr>
          <p:cNvPr id="28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帮助学生养成良好的学习习惯，如定时复习、积极思考等，提高学习效率和成绩。良好的学习习惯能够帮助学生更好地掌握知识，提升学习兴趣和自信心。</a:t>
            </a:r>
            <a:endParaRPr lang="en-US" sz="1800" b="0" strike="noStrike" spc="-1">
              <a:solidFill>
                <a:srgbClr val="000000"/>
              </a:solidFill>
              <a:latin typeface="Arial"/>
            </a:endParaRPr>
          </a:p>
        </p:txBody>
      </p:sp>
      <p:sp>
        <p:nvSpPr>
          <p:cNvPr id="2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88" name="图片 4"/>
          <p:cNvPicPr/>
          <p:nvPr/>
        </p:nvPicPr>
        <p:blipFill>
          <a:blip r:embed="rId2"/>
          <a:stretch>
            <a:fillRect/>
          </a:stretch>
        </p:blipFill>
        <p:spPr>
          <a:xfrm>
            <a:off x="510840" y="700560"/>
            <a:ext cx="5381640" cy="5381640"/>
          </a:xfrm>
          <a:prstGeom prst="rect">
            <a:avLst/>
          </a:prstGeom>
          <a:ln w="0">
            <a:noFill/>
          </a:ln>
        </p:spPr>
      </p:pic>
      <p:pic>
        <p:nvPicPr>
          <p:cNvPr id="289" name="图片 22"/>
          <p:cNvPicPr/>
          <p:nvPr/>
        </p:nvPicPr>
        <p:blipFill>
          <a:blip r:embed="rId3"/>
          <a:srcRect l="19237" t="10197"/>
          <a:stretch>
            <a:fillRect/>
          </a:stretch>
        </p:blipFill>
        <p:spPr>
          <a:xfrm>
            <a:off x="0" y="0"/>
            <a:ext cx="514440" cy="929880"/>
          </a:xfrm>
          <a:prstGeom prst="rect">
            <a:avLst/>
          </a:prstGeom>
          <a:ln w="0">
            <a:noFill/>
          </a:ln>
        </p:spPr>
      </p:pic>
      <p:pic>
        <p:nvPicPr>
          <p:cNvPr id="290" name="图片 23"/>
          <p:cNvPicPr/>
          <p:nvPr/>
        </p:nvPicPr>
        <p:blipFill>
          <a:blip r:embed="rId4"/>
          <a:srcRect l="55284"/>
          <a:stretch>
            <a:fillRect/>
          </a:stretch>
        </p:blipFill>
        <p:spPr>
          <a:xfrm>
            <a:off x="0" y="625680"/>
            <a:ext cx="426600" cy="1140840"/>
          </a:xfrm>
          <a:prstGeom prst="rect">
            <a:avLst/>
          </a:prstGeom>
          <a:ln w="0">
            <a:noFill/>
          </a:ln>
        </p:spPr>
      </p:pic>
      <p:pic>
        <p:nvPicPr>
          <p:cNvPr id="291" name="图片 7"/>
          <p:cNvPicPr/>
          <p:nvPr/>
        </p:nvPicPr>
        <p:blipFill>
          <a:blip r:embed="rId5"/>
          <a:srcRect t="23379" r="-3045"/>
          <a:stretch>
            <a:fillRect/>
          </a:stretch>
        </p:blipFill>
        <p:spPr>
          <a:xfrm>
            <a:off x="8933040" y="0"/>
            <a:ext cx="1378440" cy="1427400"/>
          </a:xfrm>
          <a:prstGeom prst="rect">
            <a:avLst/>
          </a:prstGeom>
          <a:ln w="0">
            <a:noFill/>
          </a:ln>
        </p:spPr>
      </p:pic>
      <p:pic>
        <p:nvPicPr>
          <p:cNvPr id="292" name="图片 2"/>
          <p:cNvPicPr/>
          <p:nvPr/>
        </p:nvPicPr>
        <p:blipFill>
          <a:blip r:embed="rId6"/>
          <a:srcRect t="10754"/>
          <a:stretch>
            <a:fillRect/>
          </a:stretch>
        </p:blipFill>
        <p:spPr>
          <a:xfrm>
            <a:off x="8476200" y="0"/>
            <a:ext cx="589680" cy="1017000"/>
          </a:xfrm>
          <a:prstGeom prst="rect">
            <a:avLst/>
          </a:prstGeom>
          <a:ln w="0">
            <a:noFill/>
          </a:ln>
        </p:spPr>
      </p:pic>
      <p:pic>
        <p:nvPicPr>
          <p:cNvPr id="29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89"/>
                                        </p:tgtEl>
                                        <p:attrNameLst>
                                          <p:attrName>style.visibility</p:attrName>
                                        </p:attrNameLst>
                                      </p:cBhvr>
                                      <p:to>
                                        <p:strVal val="visible"/>
                                      </p:to>
                                    </p:set>
                                    <p:animEffect transition="in" filter="wipe(left)">
                                      <p:cBhvr additive="repl">
                                        <p:cTn id="7" dur="500"/>
                                        <p:tgtEl>
                                          <p:spTgt spid="28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90"/>
                                        </p:tgtEl>
                                        <p:attrNameLst>
                                          <p:attrName>style.visibility</p:attrName>
                                        </p:attrNameLst>
                                      </p:cBhvr>
                                      <p:to>
                                        <p:strVal val="visible"/>
                                      </p:to>
                                    </p:set>
                                    <p:animEffect transition="in" filter="wipe(left)">
                                      <p:cBhvr additive="repl">
                                        <p:cTn id="10" dur="500"/>
                                        <p:tgtEl>
                                          <p:spTgt spid="29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91"/>
                                        </p:tgtEl>
                                        <p:attrNameLst>
                                          <p:attrName>style.visibility</p:attrName>
                                        </p:attrNameLst>
                                      </p:cBhvr>
                                      <p:to>
                                        <p:strVal val="visible"/>
                                      </p:to>
                                    </p:set>
                                    <p:animEffect transition="in" filter="wipe(left)">
                                      <p:cBhvr additive="repl">
                                        <p:cTn id="13" dur="500"/>
                                        <p:tgtEl>
                                          <p:spTgt spid="29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92"/>
                                        </p:tgtEl>
                                        <p:attrNameLst>
                                          <p:attrName>style.visibility</p:attrName>
                                        </p:attrNameLst>
                                      </p:cBhvr>
                                      <p:to>
                                        <p:strVal val="visible"/>
                                      </p:to>
                                    </p:set>
                                    <p:animEffect transition="in" filter="wipe(left)">
                                      <p:cBhvr additive="repl">
                                        <p:cTn id="16" dur="500"/>
                                        <p:tgtEl>
                                          <p:spTgt spid="29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93"/>
                                        </p:tgtEl>
                                        <p:attrNameLst>
                                          <p:attrName>style.visibility</p:attrName>
                                        </p:attrNameLst>
                                      </p:cBhvr>
                                      <p:to>
                                        <p:strVal val="visible"/>
                                      </p:to>
                                    </p:set>
                                    <p:animEffect transition="in" filter="wipe(left)">
                                      <p:cBhvr additive="repl">
                                        <p:cTn id="19" dur="500"/>
                                        <p:tgtEl>
                                          <p:spTgt spid="2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94" name="组合 26"/>
          <p:cNvGrpSpPr/>
          <p:nvPr/>
        </p:nvGrpSpPr>
        <p:grpSpPr>
          <a:xfrm>
            <a:off x="360" y="0"/>
            <a:ext cx="12191040" cy="6858000"/>
            <a:chOff x="360" y="0"/>
            <a:chExt cx="12191040" cy="6858000"/>
          </a:xfrm>
        </p:grpSpPr>
        <p:pic>
          <p:nvPicPr>
            <p:cNvPr id="29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9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9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培养学生的自主学习能力</a:t>
            </a:r>
            <a:endParaRPr lang="en-US" sz="3600" b="0" strike="noStrike" spc="-1">
              <a:solidFill>
                <a:schemeClr val="dk1"/>
              </a:solidFill>
              <a:latin typeface="Arial"/>
            </a:endParaRPr>
          </a:p>
        </p:txBody>
      </p:sp>
      <p:sp>
        <p:nvSpPr>
          <p:cNvPr id="29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引导学生自觉地参与学习过程，培养主动学习的意识和能力。</a:t>
            </a:r>
            <a:endParaRPr lang="en-US" sz="1600" b="0" strike="noStrike" spc="-1">
              <a:solidFill>
                <a:srgbClr val="000000"/>
              </a:solidFill>
              <a:latin typeface="Arial"/>
            </a:endParaRPr>
          </a:p>
        </p:txBody>
      </p:sp>
      <p:sp>
        <p:nvSpPr>
          <p:cNvPr id="29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主动学习</a:t>
            </a:r>
            <a:endParaRPr lang="en-US" sz="2000" b="0" strike="noStrike" spc="-1">
              <a:solidFill>
                <a:srgbClr val="000000"/>
              </a:solidFill>
              <a:latin typeface="Arial"/>
            </a:endParaRPr>
          </a:p>
        </p:txBody>
      </p:sp>
      <p:sp>
        <p:nvSpPr>
          <p:cNvPr id="30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帮助学生合理安排学习时间，培养独立学习的能力和习惯。</a:t>
            </a:r>
            <a:endParaRPr lang="en-US" sz="1600" b="0" strike="noStrike" spc="-1">
              <a:solidFill>
                <a:srgbClr val="000000"/>
              </a:solidFill>
              <a:latin typeface="Arial"/>
            </a:endParaRPr>
          </a:p>
        </p:txBody>
      </p:sp>
      <p:sp>
        <p:nvSpPr>
          <p:cNvPr id="30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自主安排学习时间</a:t>
            </a:r>
            <a:endParaRPr lang="en-US" sz="2000" b="0" strike="noStrike" spc="-1">
              <a:solidFill>
                <a:srgbClr val="000000"/>
              </a:solidFill>
              <a:latin typeface="Arial"/>
            </a:endParaRPr>
          </a:p>
        </p:txBody>
      </p:sp>
      <p:sp>
        <p:nvSpPr>
          <p:cNvPr id="30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鼓励学生总结学习内容，培养整合知识的能力和自主学习的习惯。</a:t>
            </a:r>
            <a:endParaRPr lang="en-US" sz="1600" b="0" strike="noStrike" spc="-1">
              <a:solidFill>
                <a:srgbClr val="000000"/>
              </a:solidFill>
              <a:latin typeface="Arial"/>
            </a:endParaRPr>
          </a:p>
        </p:txBody>
      </p:sp>
      <p:sp>
        <p:nvSpPr>
          <p:cNvPr id="30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学会总结归纳</a:t>
            </a:r>
            <a:endParaRPr lang="en-US" sz="2000" b="0" strike="noStrike" spc="-1">
              <a:solidFill>
                <a:srgbClr val="000000"/>
              </a:solidFill>
              <a:latin typeface="Arial"/>
            </a:endParaRPr>
          </a:p>
        </p:txBody>
      </p:sp>
      <p:sp>
        <p:nvSpPr>
          <p:cNvPr id="30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0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培养学生的课外学习兴趣</a:t>
            </a:r>
            <a:endParaRPr lang="en-US" sz="3600" b="0" strike="noStrike" spc="-1">
              <a:solidFill>
                <a:schemeClr val="dk1"/>
              </a:solidFill>
              <a:latin typeface="Arial"/>
            </a:endParaRPr>
          </a:p>
        </p:txBody>
      </p:sp>
      <p:sp>
        <p:nvSpPr>
          <p:cNvPr id="30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鼓励学生积极参与课外活动，拓展视野，培养兴趣和爱好。</a:t>
            </a:r>
            <a:endParaRPr lang="en-US" sz="1600" b="0" strike="noStrike" spc="-1">
              <a:solidFill>
                <a:srgbClr val="000000"/>
              </a:solidFill>
              <a:latin typeface="Arial"/>
            </a:endParaRPr>
          </a:p>
        </p:txBody>
      </p:sp>
      <p:sp>
        <p:nvSpPr>
          <p:cNvPr id="30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参与课外活动</a:t>
            </a:r>
            <a:endParaRPr lang="en-US" sz="2000" b="0" strike="noStrike" spc="-1">
              <a:solidFill>
                <a:srgbClr val="000000"/>
              </a:solidFill>
              <a:latin typeface="Arial"/>
            </a:endParaRPr>
          </a:p>
        </p:txBody>
      </p:sp>
      <p:sp>
        <p:nvSpPr>
          <p:cNvPr id="3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安排学生参观博物馆等文化场所，激发对知识的兴趣和探索欲。</a:t>
            </a:r>
            <a:endParaRPr lang="en-US" sz="1600" b="0" strike="noStrike" spc="-1">
              <a:solidFill>
                <a:srgbClr val="000000"/>
              </a:solidFill>
              <a:latin typeface="Arial"/>
            </a:endParaRPr>
          </a:p>
        </p:txBody>
      </p:sp>
      <p:sp>
        <p:nvSpPr>
          <p:cNvPr id="3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参观博物馆</a:t>
            </a:r>
            <a:endParaRPr lang="en-US" sz="2000" b="0" strike="noStrike" spc="-1">
              <a:solidFill>
                <a:srgbClr val="000000"/>
              </a:solidFill>
              <a:latin typeface="Arial"/>
            </a:endParaRPr>
          </a:p>
        </p:txBody>
      </p:sp>
      <p:sp>
        <p:nvSpPr>
          <p:cNvPr id="3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推荐学生阅读各类书籍，拓展知识面，增加学习的乐趣。</a:t>
            </a:r>
            <a:endParaRPr lang="en-US" sz="1600" b="0" strike="noStrike" spc="-1">
              <a:solidFill>
                <a:srgbClr val="000000"/>
              </a:solidFill>
              <a:latin typeface="Arial"/>
            </a:endParaRPr>
          </a:p>
        </p:txBody>
      </p:sp>
      <p:sp>
        <p:nvSpPr>
          <p:cNvPr id="3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阅读拓展知识</a:t>
            </a:r>
            <a:endParaRPr lang="en-US" sz="2000" b="0" strike="noStrike" spc="-1">
              <a:solidFill>
                <a:srgbClr val="000000"/>
              </a:solidFill>
              <a:latin typeface="Arial"/>
            </a:endParaRPr>
          </a:p>
        </p:txBody>
      </p:sp>
      <p:pic>
        <p:nvPicPr>
          <p:cNvPr id="316" name="图片 4"/>
          <p:cNvPicPr/>
          <p:nvPr/>
        </p:nvPicPr>
        <p:blipFill>
          <a:blip r:embed="rId2"/>
          <a:stretch>
            <a:fillRect/>
          </a:stretch>
        </p:blipFill>
        <p:spPr>
          <a:xfrm>
            <a:off x="6135480" y="1175400"/>
            <a:ext cx="5381640" cy="5381640"/>
          </a:xfrm>
          <a:prstGeom prst="rect">
            <a:avLst/>
          </a:prstGeom>
          <a:ln w="0">
            <a:noFill/>
          </a:ln>
        </p:spPr>
      </p:pic>
      <p:pic>
        <p:nvPicPr>
          <p:cNvPr id="317" name="图片 22"/>
          <p:cNvPicPr/>
          <p:nvPr/>
        </p:nvPicPr>
        <p:blipFill>
          <a:blip r:embed="rId3"/>
          <a:srcRect l="19237" t="10197"/>
          <a:stretch>
            <a:fillRect/>
          </a:stretch>
        </p:blipFill>
        <p:spPr>
          <a:xfrm>
            <a:off x="0" y="0"/>
            <a:ext cx="514440" cy="929880"/>
          </a:xfrm>
          <a:prstGeom prst="rect">
            <a:avLst/>
          </a:prstGeom>
          <a:ln w="0">
            <a:noFill/>
          </a:ln>
        </p:spPr>
      </p:pic>
      <p:pic>
        <p:nvPicPr>
          <p:cNvPr id="318" name="图片 23"/>
          <p:cNvPicPr/>
          <p:nvPr/>
        </p:nvPicPr>
        <p:blipFill>
          <a:blip r:embed="rId4"/>
          <a:srcRect l="55284"/>
          <a:stretch>
            <a:fillRect/>
          </a:stretch>
        </p:blipFill>
        <p:spPr>
          <a:xfrm>
            <a:off x="0" y="625680"/>
            <a:ext cx="426600" cy="1140840"/>
          </a:xfrm>
          <a:prstGeom prst="rect">
            <a:avLst/>
          </a:prstGeom>
          <a:ln w="0">
            <a:noFill/>
          </a:ln>
        </p:spPr>
      </p:pic>
      <p:pic>
        <p:nvPicPr>
          <p:cNvPr id="319" name="图片 7"/>
          <p:cNvPicPr/>
          <p:nvPr/>
        </p:nvPicPr>
        <p:blipFill>
          <a:blip r:embed="rId5"/>
          <a:srcRect t="23379" r="-3045"/>
          <a:stretch>
            <a:fillRect/>
          </a:stretch>
        </p:blipFill>
        <p:spPr>
          <a:xfrm>
            <a:off x="8933040" y="0"/>
            <a:ext cx="1378440" cy="1427400"/>
          </a:xfrm>
          <a:prstGeom prst="rect">
            <a:avLst/>
          </a:prstGeom>
          <a:ln w="0">
            <a:noFill/>
          </a:ln>
        </p:spPr>
      </p:pic>
      <p:pic>
        <p:nvPicPr>
          <p:cNvPr id="320" name="图片 6"/>
          <p:cNvPicPr/>
          <p:nvPr/>
        </p:nvPicPr>
        <p:blipFill>
          <a:blip r:embed="rId6"/>
          <a:srcRect t="10754"/>
          <a:stretch>
            <a:fillRect/>
          </a:stretch>
        </p:blipFill>
        <p:spPr>
          <a:xfrm>
            <a:off x="8476200" y="0"/>
            <a:ext cx="589680" cy="1017000"/>
          </a:xfrm>
          <a:prstGeom prst="rect">
            <a:avLst/>
          </a:prstGeom>
          <a:ln w="0">
            <a:noFill/>
          </a:ln>
        </p:spPr>
      </p:pic>
      <p:pic>
        <p:nvPicPr>
          <p:cNvPr id="32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17"/>
                                        </p:tgtEl>
                                        <p:attrNameLst>
                                          <p:attrName>style.visibility</p:attrName>
                                        </p:attrNameLst>
                                      </p:cBhvr>
                                      <p:to>
                                        <p:strVal val="visible"/>
                                      </p:to>
                                    </p:set>
                                    <p:animEffect transition="in" filter="wipe(left)">
                                      <p:cBhvr additive="repl">
                                        <p:cTn id="7" dur="500"/>
                                        <p:tgtEl>
                                          <p:spTgt spid="31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18"/>
                                        </p:tgtEl>
                                        <p:attrNameLst>
                                          <p:attrName>style.visibility</p:attrName>
                                        </p:attrNameLst>
                                      </p:cBhvr>
                                      <p:to>
                                        <p:strVal val="visible"/>
                                      </p:to>
                                    </p:set>
                                    <p:animEffect transition="in" filter="wipe(left)">
                                      <p:cBhvr additive="repl">
                                        <p:cTn id="10" dur="500"/>
                                        <p:tgtEl>
                                          <p:spTgt spid="31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19"/>
                                        </p:tgtEl>
                                        <p:attrNameLst>
                                          <p:attrName>style.visibility</p:attrName>
                                        </p:attrNameLst>
                                      </p:cBhvr>
                                      <p:to>
                                        <p:strVal val="visible"/>
                                      </p:to>
                                    </p:set>
                                    <p:animEffect transition="in" filter="wipe(left)">
                                      <p:cBhvr additive="repl">
                                        <p:cTn id="13" dur="500"/>
                                        <p:tgtEl>
                                          <p:spTgt spid="31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20"/>
                                        </p:tgtEl>
                                        <p:attrNameLst>
                                          <p:attrName>style.visibility</p:attrName>
                                        </p:attrNameLst>
                                      </p:cBhvr>
                                      <p:to>
                                        <p:strVal val="visible"/>
                                      </p:to>
                                    </p:set>
                                    <p:animEffect transition="in" filter="wipe(left)">
                                      <p:cBhvr additive="repl">
                                        <p:cTn id="16" dur="500"/>
                                        <p:tgtEl>
                                          <p:spTgt spid="32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21"/>
                                        </p:tgtEl>
                                        <p:attrNameLst>
                                          <p:attrName>style.visibility</p:attrName>
                                        </p:attrNameLst>
                                      </p:cBhvr>
                                      <p:to>
                                        <p:strVal val="visible"/>
                                      </p:to>
                                    </p:set>
                                    <p:animEffect transition="in" filter="wipe(left)">
                                      <p:cBhvr additive="repl">
                                        <p:cTn id="19" dur="500"/>
                                        <p:tgtEl>
                                          <p:spTgt spid="3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https://d.book118.com/657136050011006055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22</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如何培养学生对学习的热忱和追求</vt:lpstr>
      <vt:lpstr>目录</vt:lpstr>
      <vt:lpstr>第1章 如何培养学生对学习的热忱和追求</vt:lpstr>
      <vt:lpstr> </vt:lpstr>
      <vt:lpstr>为什么重视学生的学习热忱</vt:lpstr>
      <vt:lpstr>学生学习热忱的影响</vt:lpstr>
      <vt:lpstr>激发学生学习热忱的方法</vt:lpstr>
      <vt:lpstr>学习热忱培养策略比较</vt:lpstr>
      <vt:lpstr>结语</vt:lpstr>
      <vt:lpstr>第2章 激发学生学习兴趣的方法</vt:lpstr>
      <vt:lpstr> </vt:lpstr>
      <vt:lpstr>提供个性化学习资源</vt:lpstr>
      <vt:lpstr>培养学生的学习动力</vt:lpstr>
      <vt:lpstr>促进学生的学习成就</vt:lpstr>
      <vt:lpstr> </vt:lpstr>
      <vt:lpstr>比较不同的学习方法</vt:lpstr>
      <vt:lpstr>学习兴趣的培养</vt:lpstr>
      <vt:lpstr>第3章 培养学生的学习习惯</vt:lpstr>
      <vt:lpstr> </vt:lpstr>
      <vt:lpstr>培养学生的自主学习能力</vt:lpstr>
      <vt:lpstr>培养学生的课外学习兴趣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2024-09-29T14:28:33.449</cp:lastPrinted>
  <dcterms:created xsi:type="dcterms:W3CDTF">2024-09-29T06:28:33Z</dcterms:created>
  <dcterms:modified xsi:type="dcterms:W3CDTF">2024-09-29T06:28:35Z</dcterms:modified>
</cp:coreProperties>
</file>