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3AD9A-5A90-4BEE-97D5-37582A295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EF875-5750-4D92-A50B-A0F01C085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317F4-E904-4E40-B924-CD519B6D3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8B3B5E-1BB5-4351-AC2C-707CEAAB5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F8880E-AF03-4D16-8D89-53536672FE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B4F698-6164-4146-BAD5-7445BA2DF8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29203-35EE-497D-914A-5EA3A70A86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30D32-F75C-4B8B-84D0-FF0A14068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D46DD-BB88-4182-BE47-99A1B8FF12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BA4F5-6C9D-4E4F-AD2D-8B1B3420C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5365C-11B6-4C35-8C39-95611D2A7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61012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505655"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4400" b="1">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《血管活性药物静脉输注护理》</a:t>
            </a:r>
            <a:r>
              <a:rPr lang="en-US" sz="4400"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团体标准解读</a:t>
            </a:r>
            <a:r>
              <a:rPr lang="en-US" altLang="zh-CN" sz="4400"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PPT</a:t>
            </a:r>
            <a:endParaRPr lang="en-US" sz="1000">
              <a:effectLst>
                <a:outerShdw blurRad="38100" dist="38100" dir="2700000" algn="tl">
                  <a:srgbClr val="000000">
                    <a:alpha val="43137"/>
                  </a:srgbClr>
                </a:outerShdw>
              </a:effectLst>
            </a:endParaRPr>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alpha val="100000"/>
                  </a:srgbClr>
                </a:solidFill>
                <a:latin typeface="Microsoft Yahei"/>
                <a:ea typeface="Microsoft Yahei"/>
                <a:cs typeface="Microsoft Yahei"/>
              </a:rPr>
              <a:t>汇报人</a:t>
            </a:r>
            <a:r>
              <a:rPr lang="en-US" sz="2025" err="1" smtClean="0">
                <a:solidFill>
                  <a:srgbClr val="FFFFFF">
                    <a:alpha val="100000"/>
                  </a:srgbClr>
                </a:solidFill>
                <a:latin typeface="Microsoft Yahei"/>
                <a:ea typeface="Microsoft Yahei"/>
                <a:cs typeface="Microsoft Yahei"/>
              </a:rPr>
              <a:t>：</a:t>
            </a:r>
            <a:r>
              <a:rPr lang="en-US" altLang="zh-CN" sz="2025" err="1" smtClean="0">
                <a:solidFill>
                  <a:srgbClr val="FFFFFF">
                    <a:alpha val="100000"/>
                  </a:srgbClr>
                </a:solidFill>
                <a:latin typeface="Microsoft Yahei"/>
                <a:ea typeface="Microsoft Yahei"/>
                <a:cs typeface="Microsoft Yahei"/>
              </a:rPr>
              <a:t>XXX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no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err="1">
                  <a:solidFill>
                    <a:srgbClr val="FFFFFF">
                      <a:alpha val="100000"/>
                    </a:srgbClr>
                  </a:solidFill>
                  <a:latin typeface="Microsoft Yahei"/>
                  <a:ea typeface="Microsoft Yahei"/>
                  <a:cs typeface="Microsoft Yahei"/>
                </a:rPr>
                <a:t>目录</a:t>
              </a:r>
              <a:endParaRPr lang="en-US" sz="6075">
                <a:solidFill>
                  <a:srgbClr val="FFFFFF">
                    <a:alpha val="100000"/>
                  </a:srgbClr>
                </a:solidFill>
                <a:latin typeface="Microsoft Yahei"/>
                <a:ea typeface="Microsoft Yahei"/>
                <a:cs typeface="Microsoft Yahei"/>
              </a:endParaRP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err="1" smtClean="0">
                <a:solidFill>
                  <a:srgbClr val="2C3F55">
                    <a:alpha val="100000"/>
                  </a:srgbClr>
                </a:solidFill>
                <a:latin typeface="Microsoft Yahei"/>
                <a:ea typeface="Microsoft Yahei"/>
                <a:cs typeface="Microsoft Yahei"/>
              </a:rPr>
              <a:t>引言</a:t>
            </a:r>
            <a:endParaRPr lang="en-US"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sz="2400" b="1" err="1">
                <a:solidFill>
                  <a:srgbClr val="2C3F55">
                    <a:alpha val="100000"/>
                  </a:srgbClr>
                </a:solidFill>
                <a:latin typeface="Microsoft Yahei"/>
                <a:ea typeface="Microsoft Yahei"/>
                <a:cs typeface="Microsoft Yahei"/>
              </a:rPr>
              <a:t>血管活性药物概述</a:t>
            </a:r>
            <a:endParaRPr lang="en-US"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sz="2400" b="1" err="1">
                <a:solidFill>
                  <a:srgbClr val="2C3F55">
                    <a:alpha val="100000"/>
                  </a:srgbClr>
                </a:solidFill>
                <a:latin typeface="Microsoft Yahei"/>
                <a:ea typeface="Microsoft Yahei"/>
                <a:cs typeface="Microsoft Yahei"/>
              </a:rPr>
              <a:t>静脉输注护理基础</a:t>
            </a:r>
            <a:endParaRPr lang="en-US"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sz="2400" b="1" err="1" smtClean="0">
                <a:solidFill>
                  <a:srgbClr val="2C3F55">
                    <a:alpha val="100000"/>
                  </a:srgbClr>
                </a:solidFill>
                <a:latin typeface="Microsoft Yahei"/>
                <a:ea typeface="Microsoft Yahei"/>
                <a:cs typeface="Microsoft Yahei"/>
              </a:rPr>
              <a:t>血管活性药物静脉输注的特殊性</a:t>
            </a:r>
            <a:endParaRPr lang="en-US" sz="2400" b="1" smtClean="0">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defRPr/>
            </a:pPr>
            <a:r>
              <a:rPr lang="en-US" altLang="zh-CN" sz="2400" b="1" err="1">
                <a:solidFill>
                  <a:srgbClr val="2C3F55">
                    <a:alpha val="100000"/>
                  </a:srgbClr>
                </a:solidFill>
                <a:latin typeface="Microsoft Yahei"/>
                <a:ea typeface="Microsoft Yahei"/>
                <a:cs typeface="Microsoft Yahei"/>
              </a:rPr>
              <a:t>团体标准解读</a:t>
            </a:r>
            <a:endParaRPr lang="en-US" altLang="zh-CN" sz="1100"/>
          </a:p>
          <a:p>
            <a:pPr marL="203200" lvl="0" indent="-203200">
              <a:lnSpc>
                <a:spcPct val="150000"/>
              </a:lnSpc>
              <a:spcBef>
                <a:spcPts val="450"/>
              </a:spcBef>
              <a:buFont typeface="Arial"/>
              <a:buChar char="•"/>
            </a:pPr>
            <a:r>
              <a:rPr lang="en-US" altLang="zh-CN" sz="2400" b="1" err="1">
                <a:solidFill>
                  <a:srgbClr val="2C3F55">
                    <a:alpha val="100000"/>
                  </a:srgbClr>
                </a:solidFill>
                <a:latin typeface="Microsoft Yahei"/>
                <a:ea typeface="Microsoft Yahei"/>
                <a:cs typeface="Microsoft Yahei"/>
              </a:rPr>
              <a:t>血管活性药物静脉输注的护理实践</a:t>
            </a:r>
            <a:endParaRPr lang="en-US" altLang="zh-CN"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altLang="zh-CN" sz="2400" b="1" err="1">
                <a:solidFill>
                  <a:srgbClr val="2C3F55">
                    <a:alpha val="100000"/>
                  </a:srgbClr>
                </a:solidFill>
                <a:latin typeface="Microsoft Yahei"/>
                <a:ea typeface="Microsoft Yahei"/>
                <a:cs typeface="Microsoft Yahei"/>
              </a:rPr>
              <a:t>常见问题与解决方案</a:t>
            </a:r>
            <a:endParaRPr lang="en-US" altLang="zh-CN"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altLang="zh-CN" sz="2400" b="1" err="1" smtClean="0">
                <a:solidFill>
                  <a:srgbClr val="2C3F55">
                    <a:alpha val="100000"/>
                  </a:srgbClr>
                </a:solidFill>
                <a:latin typeface="Microsoft Yahei"/>
                <a:ea typeface="Microsoft Yahei"/>
                <a:cs typeface="Microsoft Yahei"/>
              </a:rPr>
              <a:t>总结与展望</a:t>
            </a:r>
            <a:endParaRPr lang="en-US" altLang="zh-CN" sz="2400" b="1">
              <a:solidFill>
                <a:srgbClr val="2C3F55">
                  <a:alpha val="100000"/>
                </a:srgbClr>
              </a:solidFill>
              <a:latin typeface="Microsoft Yahei"/>
              <a:ea typeface="Microsoft Yahei"/>
              <a:cs typeface="Microsoft Ya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3006404"/>
            <a:ext cx="1851477" cy="965649"/>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smtClean="0">
                <a:solidFill>
                  <a:srgbClr val="FFFFFF">
                    <a:alpha val="100000"/>
                  </a:srgbClr>
                </a:solidFill>
                <a:latin typeface="Microsoft Yahei"/>
                <a:ea typeface="Microsoft Yahei"/>
                <a:cs typeface="Microsoft Yahei"/>
              </a:rPr>
              <a:t>01</a:t>
            </a:r>
            <a:endParaRPr lang="en-US" sz="5775" b="1">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明确血管活性药物静脉输注护理的重要性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血管活性药物广泛应用于临床，其输注过程中的护理质量直接关系到患者的治疗效果和安全性。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统一护理操作规范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由于缺乏统一的护理标准，不同医院和护理人员在血管活性药物静脉输注的护理操作上存在差异，这增加了患者的风险和医疗纠纷的可能性。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提升护理质量和患者满意度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通过制定和实施团体标准，可以规范护理人员的操作行为，提高护理质量和患者满意度。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1555" b="21555"/>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8325" b="1832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提供统一的护理操作指南</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团体标准为护理人员提供了明确的、统一的护理操作指南，有助于减少操作差异和错误。</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保障患者安全和治疗效果</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规范的护理操作可以降低血管活性药物输注过程中的风险，保障患者的安全和治疗效果。</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促进医院管理和医疗质量提升</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团体标准的实施可以促进医院管理的规范化和医疗质量的提升，提高医院的竞争力。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团体标准的重要性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解读重点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重点在于明确血管活性药物静脉输注的护理原则、操作规范、注意事项等，以及针对特殊情况的护理措施。同时，对团体标准中的关键术语、定义和具体要求进行了详细解释和说明。</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解读范围</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本标准解读涵盖了血管活性药物静脉输注护理的各个方面，包括护理前评估、护理操作、护理后观察等。</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解读的范围和重点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血管活性药物概述</a:t>
            </a:r>
            <a:endParaRPr lang="en-US" sz="1100"/>
          </a:p>
        </p:txBody>
      </p:sp>
      <p:sp>
        <p:nvSpPr>
          <p:cNvPr id="3" name="TextBox 3"/>
          <p:cNvSpPr txBox="1"/>
          <p:nvPr/>
        </p:nvSpPr>
        <p:spPr>
          <a:xfrm>
            <a:off x="1381415" y="3006404"/>
            <a:ext cx="1851477" cy="965649"/>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smtClean="0">
                <a:solidFill>
                  <a:srgbClr val="FFFFFF">
                    <a:alpha val="100000"/>
                  </a:srgbClr>
                </a:solidFill>
                <a:latin typeface="Microsoft Yahei"/>
                <a:ea typeface="Microsoft Yahei"/>
                <a:cs typeface="Microsoft Yahei"/>
              </a:rPr>
              <a:t>02</a:t>
            </a:r>
            <a:endParaRPr lang="en-US" sz="5775" b="1">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30" r="10430"/>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血管活性药物是指通过调节血管舒缩状态，改变血管功能和改善微循环血流灌注而达到抗休克目的的药物。</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主要包括血管收缩剂、血管扩张剂以及正性肌力药物等。</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3662" r="3662"/>
          <a:stretch>
            <a:fillRect/>
          </a:stretch>
        </p:blipFill>
        <p:spPr>
          <a:xfrm>
            <a:off x="6907441" y="1792193"/>
            <a:ext cx="4502197"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血管收缩剂</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通过激动血管平滑肌上的相应受体，引起血管收缩，从而升高血压，改善重要脏器的血液灌注。</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血管扩张剂</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通过扩张血管，降低外周阻力，减轻心脏后负荷，增加心排血量，改善微循环。</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正性肌力药物</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增强心肌收缩力，增加心排血量，改善组织器官的血流灌注。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药理作用及机制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血管活性药物主要用于治疗休克、心力衰竭、心律失常等心血管疾病，也用于改善微循环障碍。</a:t>
            </a:r>
            <a:endParaRPr lang="en-US" sz="1100"/>
          </a:p>
          <a:p>
            <a:pPr>
              <a:lnSpc>
                <a:spcPct val="150000"/>
              </a:lnSpc>
              <a:spcBef>
                <a:spcPts val="375"/>
              </a:spcBef>
            </a:pP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使用血管活性药物时，应严格掌握适应症和禁忌症，根据病情选择合适的药物种类和剂量。同时，应密切监测患者的生命体征和药物反应，及时调整治疗方案。在输注过程中，应注意控制输液速度和量，避免发生不良反应。</a:t>
            </a:r>
            <a:endParaRPr lang="en-US" sz="1100"/>
          </a:p>
          <a:p>
            <a:endParaRPr lang="en-US" sz="1100"/>
          </a:p>
          <a:p>
            <a:pPr>
              <a:lnSpc>
                <a:spcPct val="150000"/>
              </a:lnSpc>
              <a:spcBef>
                <a:spcPts val="375"/>
              </a:spcBef>
            </a:pPr>
            <a:endParaRPr lang="en-US" sz="1100"/>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临床应用</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注意事项</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静脉输注护理基础</a:t>
            </a:r>
            <a:endParaRPr lang="en-US" sz="1100"/>
          </a:p>
        </p:txBody>
      </p:sp>
      <p:sp>
        <p:nvSpPr>
          <p:cNvPr id="3" name="TextBox 3"/>
          <p:cNvSpPr txBox="1"/>
          <p:nvPr/>
        </p:nvSpPr>
        <p:spPr>
          <a:xfrm>
            <a:off x="1381415" y="3006404"/>
            <a:ext cx="1851477" cy="965649"/>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smtClean="0">
                <a:solidFill>
                  <a:srgbClr val="FFFFFF">
                    <a:alpha val="100000"/>
                  </a:srgbClr>
                </a:solidFill>
                <a:latin typeface="Microsoft Yahei"/>
                <a:ea typeface="Microsoft Yahei"/>
                <a:cs typeface="Microsoft Yahei"/>
              </a:rPr>
              <a:t>03</a:t>
            </a:r>
            <a:endParaRPr lang="en-US" sz="5775" b="1">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静脉输注是利用大气压和液体静压原理将大量无菌液体、电解质、药物等由静脉输入体内的方法。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静脉输注的目的是为了纠正人体水、电解质及酸碱平衡失调，补充营养，供给热能，输入药物，治疗疾病，增加血容量，维持血压，利尿消肿等。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静脉输注的定义与目的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静脉输注适用于各种原因引起的大出血、休克、严重烧伤等病人，以及不能经口进食或口服给药不便、药物不易被胃肠道吸收或具有刺激性等情况。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禁忌症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对于有严重心肺功能不全、严重肝肾功能障碍、血液病、严重感染等病人，应谨慎使用静脉输注。同时，对于某些特殊药物，如高渗溶液、刺激性强的药物等，也应注意使用禁忌。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静脉输注的适应症与禁忌症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操作流程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静脉输注的操作流程包括评估病人、准备用物、核对解释、选择静脉、消毒皮肤、穿刺注药、观察反应、固定针头、调节滴速、整理用物等步骤。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操作规范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静脉输注过程中，应严格遵守无菌操作原则，注意药物的配伍禁忌，合理安排输液顺序，控制输液速度和量，密切观察病人的反应，及时处理输液故障和并发症。同时，对于特殊病人和特殊药物，应制定针对性的护理计划和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静脉输注的操作流程与规范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血管活性药物静脉输注的特殊性</a:t>
            </a:r>
            <a:endParaRPr lang="en-US" sz="1100"/>
          </a:p>
        </p:txBody>
      </p:sp>
      <p:sp>
        <p:nvSpPr>
          <p:cNvPr id="3" name="TextBox 3"/>
          <p:cNvSpPr txBox="1"/>
          <p:nvPr/>
        </p:nvSpPr>
        <p:spPr>
          <a:xfrm>
            <a:off x="1381415" y="3006404"/>
            <a:ext cx="1851477" cy="965649"/>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smtClean="0">
                <a:solidFill>
                  <a:srgbClr val="FFFFFF">
                    <a:alpha val="100000"/>
                  </a:srgbClr>
                </a:solidFill>
                <a:latin typeface="Microsoft Yahei"/>
                <a:ea typeface="Microsoft Yahei"/>
                <a:cs typeface="Microsoft Yahei"/>
              </a:rPr>
              <a:t>04</a:t>
            </a:r>
            <a:endParaRPr lang="en-US" sz="5775" b="1">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258" b="1125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药物性质对输注的影响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药物的物理化学性质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药物的溶解性、酸碱度、渗透压等特性会影响其在静脉中的稳定性和与血管壁的相互作用。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药物的药理作用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血管活性药物具有收缩或舒张血管的作用，输注过程中需要密切监测患者的血流动力学变化。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药物的配伍禁忌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某些血管活性药物与其他药物存在配伍禁忌，混合输注可能导致药物失效或产生不良反应。</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不同年龄和体重的患者对药物的反应和耐受性存在差异，需要根据个体情况调整输注速度和剂量。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患者的年龄和体重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患者的血压、心率、心输出量等血流动力学指标是调整血管活性药物输注的重要依据。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患者的血流动力学状态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肝肾功能不全患者药物的代谢和排泄可能受到影响，需要特别注意药物的选择和剂量调整。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患者的肝肾功能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患者状况对输注的影响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https://d.book118.com/657161012024006043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2024-09-16T20:50:40.615</cp:lastPrinted>
  <dcterms:created xsi:type="dcterms:W3CDTF">2024-09-16T12:50:40Z</dcterms:created>
  <dcterms:modified xsi:type="dcterms:W3CDTF">2024-09-16T12:50:42Z</dcterms:modified>
</cp:coreProperties>
</file>