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jpeg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image" Target="../media/image2.jpeg" /><Relationship Id="rId3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664BD-87BC-4028-AE1A-66552E752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94F69-E984-4BB4-A0D2-CEEAA4CC0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54A32-9166-436A-8F40-F4583F549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0FB37-193B-4EB1-89EF-452B67F4B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0E4074-24DB-4AB1-AB8A-5D1BEB824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146848-DDB9-477E-9F1A-F84ABB955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CC9283-CA6E-43C5-8AAB-67679F6FF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717B32-A9DE-4D84-BEFA-5D0961C60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21195-2BCA-491C-8AA9-17C99625C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14759-A8BA-4AF0-BA99-497031979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31FDC-CFEC-4C79-B65D-1BA554C5D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1">
            <a:extLst>
              <a:ext uri="{FF2B5EF4-FFF2-40B4-BE49-F238E27FC236}">
                <a16:creationId xmlns:a16="http://schemas.microsoft.com/office/drawing/2014/main" id="{991E3A09-94D5-95DA-A09D-D6790948C4B9}"/>
              </a:ext>
            </a:extLst>
          </p:cNvPr>
          <p:cNvSpPr/>
          <p:nvPr userDrawn="1"/>
        </p:nvSpPr>
        <p:spPr>
          <a:xfrm>
            <a:off x="0" y="2438436"/>
            <a:ext cx="12192000" cy="2657416"/>
          </a:xfrm>
          <a:prstGeom prst="rect">
            <a:avLst/>
          </a:prstGeom>
          <a:solidFill>
            <a:srgbClr val="2F5EB0"/>
          </a:solidFill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460611" y="3015568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cxnSp>
        <p:nvCxnSpPr>
          <p:cNvPr id="12" name="直接连接符 5">
            <a:extLst>
              <a:ext uri="{FF2B5EF4-FFF2-40B4-BE49-F238E27FC236}">
                <a16:creationId xmlns:a16="http://schemas.microsoft.com/office/drawing/2014/main" id="{33D14092-9CB7-5660-78A9-45F165867C4A}"/>
              </a:ext>
            </a:extLst>
          </p:cNvPr>
          <p:cNvCxnSpPr/>
          <p:nvPr userDrawn="1"/>
        </p:nvCxnSpPr>
        <p:spPr>
          <a:xfrm flipH="1">
            <a:off x="2111556" y="2939642"/>
            <a:ext cx="0" cy="1360019"/>
          </a:xfrm>
          <a:prstGeom prst="line">
            <a:avLst/>
          </a:prstGeom>
          <a:ln>
            <a:solidFill>
              <a:schemeClr val="bg1"/>
            </a:solidFill>
            <a:prstDash val="sysDash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2580049" y="3359047"/>
            <a:ext cx="909880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4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直角三角形 6">
            <a:extLst>
              <a:ext uri="{FF2B5EF4-FFF2-40B4-BE49-F238E27FC236}">
                <a16:creationId xmlns:a16="http://schemas.microsoft.com/office/drawing/2014/main" id="{DE6DAEAD-84DF-C840-F723-F590C143A1D6}"/>
              </a:ext>
            </a:extLst>
          </p:cNvPr>
          <p:cNvSpPr/>
          <p:nvPr userDrawn="1"/>
        </p:nvSpPr>
        <p:spPr>
          <a:xfrm>
            <a:off x="-3175" y="-12700"/>
            <a:ext cx="12228830" cy="6883400"/>
          </a:xfrm>
          <a:prstGeom prst="rtTriangle">
            <a:avLst/>
          </a:pr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object 8">
            <a:extLst>
              <a:ext uri="{FF2B5EF4-FFF2-40B4-BE49-F238E27FC236}">
                <a16:creationId xmlns:a16="http://schemas.microsoft.com/office/drawing/2014/main" id="{6E309751-36AF-CC0F-7B03-E300DF928F43}"/>
              </a:ext>
            </a:extLst>
          </p:cNvPr>
          <p:cNvSpPr txBox="1"/>
          <p:nvPr userDrawn="1"/>
        </p:nvSpPr>
        <p:spPr>
          <a:xfrm>
            <a:off x="826896" y="3665435"/>
            <a:ext cx="5734473" cy="1494426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933" marR="0" lvl="0" indent="0" algn="l" defTabSz="1219170" rtl="0" eaLnBrk="1" fontAlgn="auto" latinLnBrk="0" hangingPunct="1">
              <a:lnSpc>
                <a:spcPct val="100000"/>
              </a:lnSpc>
              <a:spcBef>
                <a:spcPts val="133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9600" b="0" i="0" u="none" strike="noStrike" kern="1200" cap="none" spc="-2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Britannic Bold"/>
              </a:rPr>
              <a:t>谢谢观看</a:t>
            </a:r>
            <a:endParaRPr kumimoji="0" sz="9600" b="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Britannic Bold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75733" y="274320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7CD9F9A0-1BAA-B2C0-2308-BFBB8B612CBD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7" name="直接连接符 88">
              <a:extLst>
                <a:ext uri="{FF2B5EF4-FFF2-40B4-BE49-F238E27FC236}">
                  <a16:creationId xmlns:a16="http://schemas.microsoft.com/office/drawing/2014/main" id="{65C46A35-DDED-6ACA-5520-BC201280C5CE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89">
              <a:extLst>
                <a:ext uri="{FF2B5EF4-FFF2-40B4-BE49-F238E27FC236}">
                  <a16:creationId xmlns:a16="http://schemas.microsoft.com/office/drawing/2014/main" id="{F1EFB464-763F-50A8-1E3C-144903E4B393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0" name="直接连接符 3">
            <a:extLst>
              <a:ext uri="{FF2B5EF4-FFF2-40B4-BE49-F238E27FC236}">
                <a16:creationId xmlns:a16="http://schemas.microsoft.com/office/drawing/2014/main" id="{1E40E55D-9A81-C638-800A-E72784991325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Group 27">
            <a:extLst>
              <a:ext uri="{FF2B5EF4-FFF2-40B4-BE49-F238E27FC236}">
                <a16:creationId xmlns:a16="http://schemas.microsoft.com/office/drawing/2014/main" id="{F7E8A304-8975-A9FB-68FA-EA38EA65967A}"/>
              </a:ext>
            </a:extLst>
          </p:cNvPr>
          <p:cNvGrpSpPr/>
          <p:nvPr userDrawn="1"/>
        </p:nvGrpSpPr>
        <p:grpSpPr>
          <a:xfrm>
            <a:off x="659321" y="2016463"/>
            <a:ext cx="3307873" cy="3198157"/>
            <a:chOff x="679641" y="1792943"/>
            <a:chExt cx="3307873" cy="3198157"/>
          </a:xfrm>
        </p:grpSpPr>
        <p:grpSp>
          <p:nvGrpSpPr>
            <p:cNvPr id="16" name="组合 14">
              <a:extLst>
                <a:ext uri="{FF2B5EF4-FFF2-40B4-BE49-F238E27FC236}">
                  <a16:creationId xmlns:a16="http://schemas.microsoft.com/office/drawing/2014/main" id="{27D58F36-20E4-F102-E2DB-3773E4C80975}"/>
                </a:ext>
              </a:extLst>
            </p:cNvPr>
            <p:cNvGrpSpPr/>
            <p:nvPr/>
          </p:nvGrpSpPr>
          <p:grpSpPr>
            <a:xfrm>
              <a:off x="679641" y="1866900"/>
              <a:ext cx="3280411" cy="2304663"/>
              <a:chOff x="2362994" y="438944"/>
              <a:chExt cx="4600575" cy="3232150"/>
            </a:xfrm>
            <a:solidFill>
              <a:srgbClr val="0067B4"/>
            </a:solidFill>
          </p:grpSpPr>
          <p:sp>
            <p:nvSpPr>
              <p:cNvPr id="50" name="圆角矩形 22">
                <a:extLst>
                  <a:ext uri="{FF2B5EF4-FFF2-40B4-BE49-F238E27FC236}">
                    <a16:creationId xmlns:a16="http://schemas.microsoft.com/office/drawing/2014/main" id="{910E410C-337B-376A-9DA4-E9EE7A38C5EB}"/>
                  </a:ext>
                </a:extLst>
              </p:cNvPr>
              <p:cNvSpPr/>
              <p:nvPr/>
            </p:nvSpPr>
            <p:spPr>
              <a:xfrm>
                <a:off x="2362994" y="2680494"/>
                <a:ext cx="1447800" cy="990600"/>
              </a:xfrm>
              <a:prstGeom prst="roundRect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1" name="圆角矩形 23">
                <a:extLst>
                  <a:ext uri="{FF2B5EF4-FFF2-40B4-BE49-F238E27FC236}">
                    <a16:creationId xmlns:a16="http://schemas.microsoft.com/office/drawing/2014/main" id="{DA50CB4D-0CE9-6CFD-544F-099FBB19820E}"/>
                  </a:ext>
                </a:extLst>
              </p:cNvPr>
              <p:cNvSpPr/>
              <p:nvPr/>
            </p:nvSpPr>
            <p:spPr>
              <a:xfrm>
                <a:off x="5515769" y="438944"/>
                <a:ext cx="1447800" cy="990600"/>
              </a:xfrm>
              <a:prstGeom prst="roundRect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2" name="圆角矩形 24">
                <a:extLst>
                  <a:ext uri="{FF2B5EF4-FFF2-40B4-BE49-F238E27FC236}">
                    <a16:creationId xmlns:a16="http://schemas.microsoft.com/office/drawing/2014/main" id="{2D4DB3F4-96DD-DC88-DFAA-EC74C7C5309A}"/>
                  </a:ext>
                </a:extLst>
              </p:cNvPr>
              <p:cNvSpPr/>
              <p:nvPr/>
            </p:nvSpPr>
            <p:spPr>
              <a:xfrm>
                <a:off x="3940176" y="1559719"/>
                <a:ext cx="1447800" cy="990600"/>
              </a:xfrm>
              <a:prstGeom prst="roundRect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3" name="圆角矩形 17">
                <a:extLst>
                  <a:ext uri="{FF2B5EF4-FFF2-40B4-BE49-F238E27FC236}">
                    <a16:creationId xmlns:a16="http://schemas.microsoft.com/office/drawing/2014/main" id="{22A22035-7465-F2BE-284E-B4DC32077848}"/>
                  </a:ext>
                </a:extLst>
              </p:cNvPr>
              <p:cNvSpPr/>
              <p:nvPr/>
            </p:nvSpPr>
            <p:spPr>
              <a:xfrm rot="18884531">
                <a:off x="3394757" y="2310909"/>
                <a:ext cx="901862" cy="533365"/>
              </a:xfrm>
              <a:custGeom>
                <a:gdLst>
                  <a:gd name="connsiteX0" fmla="*/ 0 w 901862"/>
                  <a:gd name="connsiteY0" fmla="*/ 171490 h 533365"/>
                  <a:gd name="connsiteX1" fmla="*/ 27185 w 901862"/>
                  <a:gd name="connsiteY1" fmla="*/ 0 h 533365"/>
                  <a:gd name="connsiteX2" fmla="*/ 408216 w 901862"/>
                  <a:gd name="connsiteY2" fmla="*/ 205134 h 533365"/>
                  <a:gd name="connsiteX3" fmla="*/ 792935 w 901862"/>
                  <a:gd name="connsiteY3" fmla="*/ 85650 h 533365"/>
                  <a:gd name="connsiteX4" fmla="*/ 901862 w 901862"/>
                  <a:gd name="connsiteY4" fmla="*/ 171490 h 533365"/>
                  <a:gd name="connsiteX5" fmla="*/ 901862 w 901862"/>
                  <a:gd name="connsiteY5" fmla="*/ 345278 h 533365"/>
                  <a:gd name="connsiteX6" fmla="*/ 820718 w 901862"/>
                  <a:gd name="connsiteY6" fmla="*/ 533365 h 533365"/>
                  <a:gd name="connsiteX7" fmla="*/ 449618 w 901862"/>
                  <a:gd name="connsiteY7" fmla="*/ 358545 h 533365"/>
                  <a:gd name="connsiteX8" fmla="*/ 53233 w 901862"/>
                  <a:gd name="connsiteY8" fmla="*/ 459490 h 533365"/>
                  <a:gd name="connsiteX9" fmla="*/ 0 w 901862"/>
                  <a:gd name="connsiteY9" fmla="*/ 345278 h 533365"/>
                  <a:gd name="connsiteX10" fmla="*/ 0 w 901862"/>
                  <a:gd name="connsiteY10" fmla="*/ 171490 h 5333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901862" h="533365">
                    <a:moveTo>
                      <a:pt x="0" y="171490"/>
                    </a:moveTo>
                    <a:cubicBezTo>
                      <a:pt x="0" y="147494"/>
                      <a:pt x="3189" y="0"/>
                      <a:pt x="27185" y="0"/>
                    </a:cubicBezTo>
                    <a:cubicBezTo>
                      <a:pt x="108606" y="96799"/>
                      <a:pt x="280591" y="190859"/>
                      <a:pt x="408216" y="205134"/>
                    </a:cubicBezTo>
                    <a:cubicBezTo>
                      <a:pt x="535841" y="219409"/>
                      <a:pt x="638523" y="203937"/>
                      <a:pt x="792935" y="85650"/>
                    </a:cubicBezTo>
                    <a:cubicBezTo>
                      <a:pt x="816931" y="85650"/>
                      <a:pt x="901862" y="147494"/>
                      <a:pt x="901862" y="171490"/>
                    </a:cubicBezTo>
                    <a:lnTo>
                      <a:pt x="901862" y="345278"/>
                    </a:lnTo>
                    <a:cubicBezTo>
                      <a:pt x="901862" y="369274"/>
                      <a:pt x="844714" y="533365"/>
                      <a:pt x="820718" y="533365"/>
                    </a:cubicBezTo>
                    <a:cubicBezTo>
                      <a:pt x="658038" y="406441"/>
                      <a:pt x="577532" y="370857"/>
                      <a:pt x="449618" y="358545"/>
                    </a:cubicBezTo>
                    <a:cubicBezTo>
                      <a:pt x="321704" y="346233"/>
                      <a:pt x="129858" y="460586"/>
                      <a:pt x="53233" y="459490"/>
                    </a:cubicBezTo>
                    <a:cubicBezTo>
                      <a:pt x="29237" y="459490"/>
                      <a:pt x="0" y="369274"/>
                      <a:pt x="0" y="345278"/>
                    </a:cubicBezTo>
                    <a:lnTo>
                      <a:pt x="0" y="171490"/>
                    </a:lnTo>
                    <a:close/>
                  </a:path>
                </a:pathLst>
              </a:cu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4" name="圆角矩形 17">
                <a:extLst>
                  <a:ext uri="{FF2B5EF4-FFF2-40B4-BE49-F238E27FC236}">
                    <a16:creationId xmlns:a16="http://schemas.microsoft.com/office/drawing/2014/main" id="{057F90D5-8F7A-EE67-59A3-A5269CF191F4}"/>
                  </a:ext>
                </a:extLst>
              </p:cNvPr>
              <p:cNvSpPr/>
              <p:nvPr/>
            </p:nvSpPr>
            <p:spPr>
              <a:xfrm rot="18884531">
                <a:off x="4986624" y="1188251"/>
                <a:ext cx="901862" cy="533365"/>
              </a:xfrm>
              <a:custGeom>
                <a:gdLst>
                  <a:gd name="connsiteX0" fmla="*/ 0 w 901862"/>
                  <a:gd name="connsiteY0" fmla="*/ 171490 h 533365"/>
                  <a:gd name="connsiteX1" fmla="*/ 27185 w 901862"/>
                  <a:gd name="connsiteY1" fmla="*/ 0 h 533365"/>
                  <a:gd name="connsiteX2" fmla="*/ 408216 w 901862"/>
                  <a:gd name="connsiteY2" fmla="*/ 205134 h 533365"/>
                  <a:gd name="connsiteX3" fmla="*/ 792935 w 901862"/>
                  <a:gd name="connsiteY3" fmla="*/ 85650 h 533365"/>
                  <a:gd name="connsiteX4" fmla="*/ 901862 w 901862"/>
                  <a:gd name="connsiteY4" fmla="*/ 171490 h 533365"/>
                  <a:gd name="connsiteX5" fmla="*/ 901862 w 901862"/>
                  <a:gd name="connsiteY5" fmla="*/ 345278 h 533365"/>
                  <a:gd name="connsiteX6" fmla="*/ 820718 w 901862"/>
                  <a:gd name="connsiteY6" fmla="*/ 533365 h 533365"/>
                  <a:gd name="connsiteX7" fmla="*/ 449618 w 901862"/>
                  <a:gd name="connsiteY7" fmla="*/ 358545 h 533365"/>
                  <a:gd name="connsiteX8" fmla="*/ 53233 w 901862"/>
                  <a:gd name="connsiteY8" fmla="*/ 459490 h 533365"/>
                  <a:gd name="connsiteX9" fmla="*/ 0 w 901862"/>
                  <a:gd name="connsiteY9" fmla="*/ 345278 h 533365"/>
                  <a:gd name="connsiteX10" fmla="*/ 0 w 901862"/>
                  <a:gd name="connsiteY10" fmla="*/ 171490 h 5333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901862" h="533365">
                    <a:moveTo>
                      <a:pt x="0" y="171490"/>
                    </a:moveTo>
                    <a:cubicBezTo>
                      <a:pt x="0" y="147494"/>
                      <a:pt x="3189" y="0"/>
                      <a:pt x="27185" y="0"/>
                    </a:cubicBezTo>
                    <a:cubicBezTo>
                      <a:pt x="108606" y="96799"/>
                      <a:pt x="280591" y="190859"/>
                      <a:pt x="408216" y="205134"/>
                    </a:cubicBezTo>
                    <a:cubicBezTo>
                      <a:pt x="535841" y="219409"/>
                      <a:pt x="638523" y="203937"/>
                      <a:pt x="792935" y="85650"/>
                    </a:cubicBezTo>
                    <a:cubicBezTo>
                      <a:pt x="816931" y="85650"/>
                      <a:pt x="901862" y="147494"/>
                      <a:pt x="901862" y="171490"/>
                    </a:cubicBezTo>
                    <a:lnTo>
                      <a:pt x="901862" y="345278"/>
                    </a:lnTo>
                    <a:cubicBezTo>
                      <a:pt x="901862" y="369274"/>
                      <a:pt x="844714" y="533365"/>
                      <a:pt x="820718" y="533365"/>
                    </a:cubicBezTo>
                    <a:cubicBezTo>
                      <a:pt x="658038" y="406441"/>
                      <a:pt x="577532" y="370857"/>
                      <a:pt x="449618" y="358545"/>
                    </a:cubicBezTo>
                    <a:cubicBezTo>
                      <a:pt x="321704" y="346233"/>
                      <a:pt x="129858" y="460586"/>
                      <a:pt x="53233" y="459490"/>
                    </a:cubicBezTo>
                    <a:cubicBezTo>
                      <a:pt x="29237" y="459490"/>
                      <a:pt x="0" y="369274"/>
                      <a:pt x="0" y="345278"/>
                    </a:cubicBezTo>
                    <a:lnTo>
                      <a:pt x="0" y="171490"/>
                    </a:lnTo>
                    <a:close/>
                  </a:path>
                </a:pathLst>
              </a:cu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7" name="组合 15">
              <a:extLst>
                <a:ext uri="{FF2B5EF4-FFF2-40B4-BE49-F238E27FC236}">
                  <a16:creationId xmlns:a16="http://schemas.microsoft.com/office/drawing/2014/main" id="{5247CC21-6D3E-6093-9013-B02A148A97AC}"/>
                </a:ext>
              </a:extLst>
            </p:cNvPr>
            <p:cNvGrpSpPr/>
            <p:nvPr/>
          </p:nvGrpSpPr>
          <p:grpSpPr>
            <a:xfrm>
              <a:off x="1804241" y="2666061"/>
              <a:ext cx="2156377" cy="2325039"/>
              <a:chOff x="3940176" y="1559719"/>
              <a:chExt cx="3024187" cy="3260725"/>
            </a:xfrm>
            <a:solidFill>
              <a:srgbClr val="202A36"/>
            </a:solidFill>
          </p:grpSpPr>
          <p:sp>
            <p:nvSpPr>
              <p:cNvPr id="19" name="圆角矩形 17">
                <a:extLst>
                  <a:ext uri="{FF2B5EF4-FFF2-40B4-BE49-F238E27FC236}">
                    <a16:creationId xmlns:a16="http://schemas.microsoft.com/office/drawing/2014/main" id="{0EBA8217-4110-7FC3-5C84-7723DAAC3205}"/>
                  </a:ext>
                </a:extLst>
              </p:cNvPr>
              <p:cNvSpPr/>
              <p:nvPr/>
            </p:nvSpPr>
            <p:spPr>
              <a:xfrm>
                <a:off x="5516563" y="1559719"/>
                <a:ext cx="1447800" cy="990600"/>
              </a:xfrm>
              <a:prstGeom prst="roundRect">
                <a:avLst/>
              </a:prstGeom>
              <a:solidFill>
                <a:srgbClr val="0067B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圆角矩形 18">
                <a:extLst>
                  <a:ext uri="{FF2B5EF4-FFF2-40B4-BE49-F238E27FC236}">
                    <a16:creationId xmlns:a16="http://schemas.microsoft.com/office/drawing/2014/main" id="{874E0CCC-F9C4-E60C-A312-0CCC63DAED46}"/>
                  </a:ext>
                </a:extLst>
              </p:cNvPr>
              <p:cNvSpPr/>
              <p:nvPr/>
            </p:nvSpPr>
            <p:spPr>
              <a:xfrm>
                <a:off x="5515769" y="3829844"/>
                <a:ext cx="1447800" cy="990600"/>
              </a:xfrm>
              <a:prstGeom prst="roundRect">
                <a:avLst/>
              </a:prstGeom>
              <a:solidFill>
                <a:srgbClr val="0067B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圆角矩形 19">
                <a:extLst>
                  <a:ext uri="{FF2B5EF4-FFF2-40B4-BE49-F238E27FC236}">
                    <a16:creationId xmlns:a16="http://schemas.microsoft.com/office/drawing/2014/main" id="{C53A182D-2E88-AA5D-89C6-387543973D5C}"/>
                  </a:ext>
                </a:extLst>
              </p:cNvPr>
              <p:cNvSpPr/>
              <p:nvPr/>
            </p:nvSpPr>
            <p:spPr>
              <a:xfrm>
                <a:off x="3940176" y="2677319"/>
                <a:ext cx="1447800" cy="990600"/>
              </a:xfrm>
              <a:prstGeom prst="roundRect">
                <a:avLst/>
              </a:prstGeom>
              <a:solidFill>
                <a:srgbClr val="0067B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8" name="圆角矩形 17">
                <a:extLst>
                  <a:ext uri="{FF2B5EF4-FFF2-40B4-BE49-F238E27FC236}">
                    <a16:creationId xmlns:a16="http://schemas.microsoft.com/office/drawing/2014/main" id="{889AF083-6553-28A4-8458-D3826106194C}"/>
                  </a:ext>
                </a:extLst>
              </p:cNvPr>
              <p:cNvSpPr/>
              <p:nvPr/>
            </p:nvSpPr>
            <p:spPr>
              <a:xfrm rot="18884531">
                <a:off x="4986624" y="2349450"/>
                <a:ext cx="901862" cy="445469"/>
              </a:xfrm>
              <a:custGeom>
                <a:gdLst>
                  <a:gd name="connsiteX0" fmla="*/ 0 w 901862"/>
                  <a:gd name="connsiteY0" fmla="*/ 171490 h 533365"/>
                  <a:gd name="connsiteX1" fmla="*/ 27185 w 901862"/>
                  <a:gd name="connsiteY1" fmla="*/ 0 h 533365"/>
                  <a:gd name="connsiteX2" fmla="*/ 408216 w 901862"/>
                  <a:gd name="connsiteY2" fmla="*/ 205134 h 533365"/>
                  <a:gd name="connsiteX3" fmla="*/ 792935 w 901862"/>
                  <a:gd name="connsiteY3" fmla="*/ 85650 h 533365"/>
                  <a:gd name="connsiteX4" fmla="*/ 901862 w 901862"/>
                  <a:gd name="connsiteY4" fmla="*/ 171490 h 533365"/>
                  <a:gd name="connsiteX5" fmla="*/ 901862 w 901862"/>
                  <a:gd name="connsiteY5" fmla="*/ 345278 h 533365"/>
                  <a:gd name="connsiteX6" fmla="*/ 820718 w 901862"/>
                  <a:gd name="connsiteY6" fmla="*/ 533365 h 533365"/>
                  <a:gd name="connsiteX7" fmla="*/ 449618 w 901862"/>
                  <a:gd name="connsiteY7" fmla="*/ 358545 h 533365"/>
                  <a:gd name="connsiteX8" fmla="*/ 53233 w 901862"/>
                  <a:gd name="connsiteY8" fmla="*/ 459490 h 533365"/>
                  <a:gd name="connsiteX9" fmla="*/ 0 w 901862"/>
                  <a:gd name="connsiteY9" fmla="*/ 345278 h 533365"/>
                  <a:gd name="connsiteX10" fmla="*/ 0 w 901862"/>
                  <a:gd name="connsiteY10" fmla="*/ 171490 h 5333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901862" h="533365">
                    <a:moveTo>
                      <a:pt x="0" y="171490"/>
                    </a:moveTo>
                    <a:cubicBezTo>
                      <a:pt x="0" y="147494"/>
                      <a:pt x="3189" y="0"/>
                      <a:pt x="27185" y="0"/>
                    </a:cubicBezTo>
                    <a:cubicBezTo>
                      <a:pt x="108606" y="96799"/>
                      <a:pt x="280591" y="190859"/>
                      <a:pt x="408216" y="205134"/>
                    </a:cubicBezTo>
                    <a:cubicBezTo>
                      <a:pt x="535841" y="219409"/>
                      <a:pt x="638523" y="203937"/>
                      <a:pt x="792935" y="85650"/>
                    </a:cubicBezTo>
                    <a:cubicBezTo>
                      <a:pt x="816931" y="85650"/>
                      <a:pt x="901862" y="147494"/>
                      <a:pt x="901862" y="171490"/>
                    </a:cubicBezTo>
                    <a:lnTo>
                      <a:pt x="901862" y="345278"/>
                    </a:lnTo>
                    <a:cubicBezTo>
                      <a:pt x="901862" y="369274"/>
                      <a:pt x="844714" y="533365"/>
                      <a:pt x="820718" y="533365"/>
                    </a:cubicBezTo>
                    <a:cubicBezTo>
                      <a:pt x="658038" y="406441"/>
                      <a:pt x="577532" y="370857"/>
                      <a:pt x="449618" y="358545"/>
                    </a:cubicBezTo>
                    <a:cubicBezTo>
                      <a:pt x="321704" y="346233"/>
                      <a:pt x="129858" y="460586"/>
                      <a:pt x="53233" y="459490"/>
                    </a:cubicBezTo>
                    <a:cubicBezTo>
                      <a:pt x="29237" y="459490"/>
                      <a:pt x="0" y="369274"/>
                      <a:pt x="0" y="345278"/>
                    </a:cubicBezTo>
                    <a:lnTo>
                      <a:pt x="0" y="171490"/>
                    </a:lnTo>
                    <a:close/>
                  </a:path>
                </a:pathLst>
              </a:custGeom>
              <a:solidFill>
                <a:srgbClr val="0067B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9" name="圆角矩形 17">
                <a:extLst>
                  <a:ext uri="{FF2B5EF4-FFF2-40B4-BE49-F238E27FC236}">
                    <a16:creationId xmlns:a16="http://schemas.microsoft.com/office/drawing/2014/main" id="{1B567179-CE50-60EB-52D4-90303D097C99}"/>
                  </a:ext>
                </a:extLst>
              </p:cNvPr>
              <p:cNvSpPr/>
              <p:nvPr/>
            </p:nvSpPr>
            <p:spPr>
              <a:xfrm rot="2188039">
                <a:off x="4847484" y="3452363"/>
                <a:ext cx="1152426" cy="564051"/>
              </a:xfrm>
              <a:custGeom>
                <a:gdLst>
                  <a:gd name="connsiteX0" fmla="*/ 0 w 901862"/>
                  <a:gd name="connsiteY0" fmla="*/ 171490 h 533365"/>
                  <a:gd name="connsiteX1" fmla="*/ 27185 w 901862"/>
                  <a:gd name="connsiteY1" fmla="*/ 0 h 533365"/>
                  <a:gd name="connsiteX2" fmla="*/ 408216 w 901862"/>
                  <a:gd name="connsiteY2" fmla="*/ 205134 h 533365"/>
                  <a:gd name="connsiteX3" fmla="*/ 792935 w 901862"/>
                  <a:gd name="connsiteY3" fmla="*/ 85650 h 533365"/>
                  <a:gd name="connsiteX4" fmla="*/ 901862 w 901862"/>
                  <a:gd name="connsiteY4" fmla="*/ 171490 h 533365"/>
                  <a:gd name="connsiteX5" fmla="*/ 901862 w 901862"/>
                  <a:gd name="connsiteY5" fmla="*/ 345278 h 533365"/>
                  <a:gd name="connsiteX6" fmla="*/ 820718 w 901862"/>
                  <a:gd name="connsiteY6" fmla="*/ 533365 h 533365"/>
                  <a:gd name="connsiteX7" fmla="*/ 449618 w 901862"/>
                  <a:gd name="connsiteY7" fmla="*/ 358545 h 533365"/>
                  <a:gd name="connsiteX8" fmla="*/ 53233 w 901862"/>
                  <a:gd name="connsiteY8" fmla="*/ 459490 h 533365"/>
                  <a:gd name="connsiteX9" fmla="*/ 0 w 901862"/>
                  <a:gd name="connsiteY9" fmla="*/ 345278 h 533365"/>
                  <a:gd name="connsiteX10" fmla="*/ 0 w 901862"/>
                  <a:gd name="connsiteY10" fmla="*/ 171490 h 5333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901862" h="533365">
                    <a:moveTo>
                      <a:pt x="0" y="171490"/>
                    </a:moveTo>
                    <a:cubicBezTo>
                      <a:pt x="0" y="147494"/>
                      <a:pt x="3189" y="0"/>
                      <a:pt x="27185" y="0"/>
                    </a:cubicBezTo>
                    <a:cubicBezTo>
                      <a:pt x="108606" y="96799"/>
                      <a:pt x="280591" y="190859"/>
                      <a:pt x="408216" y="205134"/>
                    </a:cubicBezTo>
                    <a:cubicBezTo>
                      <a:pt x="535841" y="219409"/>
                      <a:pt x="638523" y="203937"/>
                      <a:pt x="792935" y="85650"/>
                    </a:cubicBezTo>
                    <a:cubicBezTo>
                      <a:pt x="816931" y="85650"/>
                      <a:pt x="901862" y="147494"/>
                      <a:pt x="901862" y="171490"/>
                    </a:cubicBezTo>
                    <a:lnTo>
                      <a:pt x="901862" y="345278"/>
                    </a:lnTo>
                    <a:cubicBezTo>
                      <a:pt x="901862" y="369274"/>
                      <a:pt x="844714" y="533365"/>
                      <a:pt x="820718" y="533365"/>
                    </a:cubicBezTo>
                    <a:cubicBezTo>
                      <a:pt x="658038" y="406441"/>
                      <a:pt x="577532" y="370857"/>
                      <a:pt x="449618" y="358545"/>
                    </a:cubicBezTo>
                    <a:cubicBezTo>
                      <a:pt x="321704" y="346233"/>
                      <a:pt x="129858" y="460586"/>
                      <a:pt x="53233" y="459490"/>
                    </a:cubicBezTo>
                    <a:cubicBezTo>
                      <a:pt x="29237" y="459490"/>
                      <a:pt x="0" y="369274"/>
                      <a:pt x="0" y="345278"/>
                    </a:cubicBezTo>
                    <a:lnTo>
                      <a:pt x="0" y="171490"/>
                    </a:lnTo>
                    <a:close/>
                  </a:path>
                </a:pathLst>
              </a:custGeom>
              <a:solidFill>
                <a:srgbClr val="0067B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pic>
          <p:nvPicPr>
            <p:cNvPr id="55" name="Picture 4" descr="d:\users\administrator\appdata\roaming\360se6\User Data\temp\9279051_094912394000_2.jpg">
              <a:extLst>
                <a:ext uri="{FF2B5EF4-FFF2-40B4-BE49-F238E27FC236}">
                  <a16:creationId xmlns:a16="http://schemas.microsoft.com/office/drawing/2014/main" id="{A247AC10-0CB0-4617-8685-0A413B258813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1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b="4134"/>
            <a:stretch>
              <a:fillRect/>
            </a:stretch>
          </p:blipFill>
          <p:spPr bwMode="auto">
            <a:xfrm>
              <a:off x="1895363" y="1792943"/>
              <a:ext cx="1032344" cy="748968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pic>
          <p:nvPicPr>
            <p:cNvPr id="56" name="Picture 4" descr="d:\users\administrator\appdata\roaming\360se6\User Data\temp\9279051_094912394000_2.jpg">
              <a:extLst>
                <a:ext uri="{FF2B5EF4-FFF2-40B4-BE49-F238E27FC236}">
                  <a16:creationId xmlns:a16="http://schemas.microsoft.com/office/drawing/2014/main" id="{AA357F51-3D2E-2A37-715F-BF6F8DA79356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1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b="4134"/>
            <a:stretch>
              <a:fillRect/>
            </a:stretch>
          </p:blipFill>
          <p:spPr bwMode="auto">
            <a:xfrm>
              <a:off x="2955170" y="3396219"/>
              <a:ext cx="1032344" cy="748968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sp>
          <p:nvSpPr>
            <p:cNvPr id="59" name="KSO_Shape">
              <a:extLst>
                <a:ext uri="{FF2B5EF4-FFF2-40B4-BE49-F238E27FC236}">
                  <a16:creationId xmlns:a16="http://schemas.microsoft.com/office/drawing/2014/main" id="{E88049CE-0DA9-5A10-F177-447A07A4560D}"/>
                </a:ext>
              </a:extLst>
            </p:cNvPr>
            <p:cNvSpPr/>
            <p:nvPr userDrawn="1"/>
          </p:nvSpPr>
          <p:spPr bwMode="auto">
            <a:xfrm>
              <a:off x="755128" y="2719945"/>
              <a:ext cx="802117" cy="619338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pic>
          <p:nvPicPr>
            <p:cNvPr id="60" name="图片 61">
              <a:extLst>
                <a:ext uri="{FF2B5EF4-FFF2-40B4-BE49-F238E27FC236}">
                  <a16:creationId xmlns:a16="http://schemas.microsoft.com/office/drawing/2014/main" id="{14E1D772-C73E-1AB1-49A4-13AF2DF70BF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826511" y="4334420"/>
              <a:ext cx="853640" cy="565108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pic>
          <p:nvPicPr>
            <p:cNvPr id="2" name="图片 61">
              <a:extLst>
                <a:ext uri="{FF2B5EF4-FFF2-40B4-BE49-F238E27FC236}">
                  <a16:creationId xmlns:a16="http://schemas.microsoft.com/office/drawing/2014/main" id="{77F98ED7-1D69-5C71-2DA2-8CEADDB29CA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47835" y="1946556"/>
              <a:ext cx="899313" cy="565108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grpSp>
          <p:nvGrpSpPr>
            <p:cNvPr id="3" name="组合 49">
              <a:extLst>
                <a:ext uri="{FF2B5EF4-FFF2-40B4-BE49-F238E27FC236}">
                  <a16:creationId xmlns:a16="http://schemas.microsoft.com/office/drawing/2014/main" id="{AC3FD2BC-5F97-7441-1AA9-0EE145CA3288}"/>
                </a:ext>
              </a:extLst>
            </p:cNvPr>
            <p:cNvGrpSpPr/>
            <p:nvPr userDrawn="1"/>
          </p:nvGrpSpPr>
          <p:grpSpPr>
            <a:xfrm>
              <a:off x="792842" y="4340882"/>
              <a:ext cx="853640" cy="565108"/>
              <a:chOff x="882603" y="2302677"/>
              <a:chExt cx="1093895" cy="955612"/>
            </a:xfrm>
            <a:solidFill>
              <a:srgbClr val="0067B4"/>
            </a:solidFill>
          </p:grpSpPr>
          <p:sp>
            <p:nvSpPr>
              <p:cNvPr id="11" name="Freeform 14">
                <a:extLst>
                  <a:ext uri="{FF2B5EF4-FFF2-40B4-BE49-F238E27FC236}">
                    <a16:creationId xmlns:a16="http://schemas.microsoft.com/office/drawing/2014/main" id="{3664DA40-683B-7B82-0D12-E6E7C4BDEB23}"/>
                  </a:ext>
                </a:extLst>
              </p:cNvPr>
              <p:cNvSpPr/>
              <p:nvPr/>
            </p:nvSpPr>
            <p:spPr bwMode="auto">
              <a:xfrm>
                <a:off x="882603" y="2302677"/>
                <a:ext cx="820672" cy="955612"/>
              </a:xfrm>
              <a:custGeom>
                <a:gdLst>
                  <a:gd name="T0" fmla="*/ 908 w 1036"/>
                  <a:gd name="T1" fmla="*/ 372 h 1206"/>
                  <a:gd name="T2" fmla="*/ 908 w 1036"/>
                  <a:gd name="T3" fmla="*/ 296 h 1206"/>
                  <a:gd name="T4" fmla="*/ 908 w 1036"/>
                  <a:gd name="T5" fmla="*/ 152 h 1206"/>
                  <a:gd name="T6" fmla="*/ 883 w 1036"/>
                  <a:gd name="T7" fmla="*/ 128 h 1206"/>
                  <a:gd name="T8" fmla="*/ 405 w 1036"/>
                  <a:gd name="T9" fmla="*/ 128 h 1206"/>
                  <a:gd name="T10" fmla="*/ 387 w 1036"/>
                  <a:gd name="T11" fmla="*/ 128 h 1206"/>
                  <a:gd name="T12" fmla="*/ 387 w 1036"/>
                  <a:gd name="T13" fmla="*/ 150 h 1206"/>
                  <a:gd name="T14" fmla="*/ 387 w 1036"/>
                  <a:gd name="T15" fmla="*/ 296 h 1206"/>
                  <a:gd name="T16" fmla="*/ 295 w 1036"/>
                  <a:gd name="T17" fmla="*/ 386 h 1206"/>
                  <a:gd name="T18" fmla="*/ 145 w 1036"/>
                  <a:gd name="T19" fmla="*/ 386 h 1206"/>
                  <a:gd name="T20" fmla="*/ 128 w 1036"/>
                  <a:gd name="T21" fmla="*/ 386 h 1206"/>
                  <a:gd name="T22" fmla="*/ 128 w 1036"/>
                  <a:gd name="T23" fmla="*/ 404 h 1206"/>
                  <a:gd name="T24" fmla="*/ 128 w 1036"/>
                  <a:gd name="T25" fmla="*/ 1052 h 1206"/>
                  <a:gd name="T26" fmla="*/ 153 w 1036"/>
                  <a:gd name="T27" fmla="*/ 1078 h 1206"/>
                  <a:gd name="T28" fmla="*/ 882 w 1036"/>
                  <a:gd name="T29" fmla="*/ 1078 h 1206"/>
                  <a:gd name="T30" fmla="*/ 908 w 1036"/>
                  <a:gd name="T31" fmla="*/ 1052 h 1206"/>
                  <a:gd name="T32" fmla="*/ 908 w 1036"/>
                  <a:gd name="T33" fmla="*/ 869 h 1206"/>
                  <a:gd name="T34" fmla="*/ 914 w 1036"/>
                  <a:gd name="T35" fmla="*/ 851 h 1206"/>
                  <a:gd name="T36" fmla="*/ 1028 w 1036"/>
                  <a:gd name="T37" fmla="*/ 729 h 1206"/>
                  <a:gd name="T38" fmla="*/ 1035 w 1036"/>
                  <a:gd name="T39" fmla="*/ 724 h 1206"/>
                  <a:gd name="T40" fmla="*/ 1036 w 1036"/>
                  <a:gd name="T41" fmla="*/ 738 h 1206"/>
                  <a:gd name="T42" fmla="*/ 1036 w 1036"/>
                  <a:gd name="T43" fmla="*/ 1069 h 1206"/>
                  <a:gd name="T44" fmla="*/ 899 w 1036"/>
                  <a:gd name="T45" fmla="*/ 1206 h 1206"/>
                  <a:gd name="T46" fmla="*/ 133 w 1036"/>
                  <a:gd name="T47" fmla="*/ 1206 h 1206"/>
                  <a:gd name="T48" fmla="*/ 0 w 1036"/>
                  <a:gd name="T49" fmla="*/ 1073 h 1206"/>
                  <a:gd name="T50" fmla="*/ 0 w 1036"/>
                  <a:gd name="T51" fmla="*/ 316 h 1206"/>
                  <a:gd name="T52" fmla="*/ 19 w 1036"/>
                  <a:gd name="T53" fmla="*/ 267 h 1206"/>
                  <a:gd name="T54" fmla="*/ 265 w 1036"/>
                  <a:gd name="T55" fmla="*/ 27 h 1206"/>
                  <a:gd name="T56" fmla="*/ 331 w 1036"/>
                  <a:gd name="T57" fmla="*/ 0 h 1206"/>
                  <a:gd name="T58" fmla="*/ 902 w 1036"/>
                  <a:gd name="T59" fmla="*/ 0 h 1206"/>
                  <a:gd name="T60" fmla="*/ 1036 w 1036"/>
                  <a:gd name="T61" fmla="*/ 129 h 1206"/>
                  <a:gd name="T62" fmla="*/ 1035 w 1036"/>
                  <a:gd name="T63" fmla="*/ 206 h 1206"/>
                  <a:gd name="T64" fmla="*/ 1028 w 1036"/>
                  <a:gd name="T65" fmla="*/ 224 h 1206"/>
                  <a:gd name="T66" fmla="*/ 942 w 1036"/>
                  <a:gd name="T67" fmla="*/ 328 h 1206"/>
                  <a:gd name="T68" fmla="*/ 921 w 1036"/>
                  <a:gd name="T69" fmla="*/ 358 h 1206"/>
                  <a:gd name="T70" fmla="*/ 908 w 1036"/>
                  <a:gd name="T71" fmla="*/ 372 h 120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036" h="1206">
                    <a:moveTo>
                      <a:pt x="908" y="372"/>
                    </a:moveTo>
                    <a:cubicBezTo>
                      <a:pt x="908" y="344"/>
                      <a:pt x="908" y="320"/>
                      <a:pt x="908" y="296"/>
                    </a:cubicBezTo>
                    <a:cubicBezTo>
                      <a:pt x="908" y="248"/>
                      <a:pt x="908" y="200"/>
                      <a:pt x="908" y="152"/>
                    </a:cubicBezTo>
                    <a:cubicBezTo>
                      <a:pt x="908" y="131"/>
                      <a:pt x="905" y="128"/>
                      <a:pt x="883" y="128"/>
                    </a:cubicBezTo>
                    <a:cubicBezTo>
                      <a:pt x="724" y="128"/>
                      <a:pt x="565" y="128"/>
                      <a:pt x="405" y="128"/>
                    </a:cubicBezTo>
                    <a:cubicBezTo>
                      <a:pt x="400" y="128"/>
                      <a:pt x="394" y="128"/>
                      <a:pt x="387" y="128"/>
                    </a:cubicBezTo>
                    <a:cubicBezTo>
                      <a:pt x="387" y="137"/>
                      <a:pt x="387" y="144"/>
                      <a:pt x="387" y="150"/>
                    </a:cubicBezTo>
                    <a:cubicBezTo>
                      <a:pt x="387" y="199"/>
                      <a:pt x="387" y="247"/>
                      <a:pt x="387" y="296"/>
                    </a:cubicBezTo>
                    <a:cubicBezTo>
                      <a:pt x="386" y="352"/>
                      <a:pt x="351" y="386"/>
                      <a:pt x="295" y="386"/>
                    </a:cubicBezTo>
                    <a:cubicBezTo>
                      <a:pt x="245" y="386"/>
                      <a:pt x="195" y="386"/>
                      <a:pt x="145" y="386"/>
                    </a:cubicBezTo>
                    <a:cubicBezTo>
                      <a:pt x="140" y="386"/>
                      <a:pt x="135" y="386"/>
                      <a:pt x="128" y="386"/>
                    </a:cubicBezTo>
                    <a:cubicBezTo>
                      <a:pt x="128" y="394"/>
                      <a:pt x="128" y="399"/>
                      <a:pt x="128" y="404"/>
                    </a:cubicBezTo>
                    <a:cubicBezTo>
                      <a:pt x="128" y="620"/>
                      <a:pt x="128" y="836"/>
                      <a:pt x="128" y="1052"/>
                    </a:cubicBezTo>
                    <a:cubicBezTo>
                      <a:pt x="128" y="1076"/>
                      <a:pt x="130" y="1078"/>
                      <a:pt x="153" y="1078"/>
                    </a:cubicBezTo>
                    <a:cubicBezTo>
                      <a:pt x="396" y="1078"/>
                      <a:pt x="639" y="1078"/>
                      <a:pt x="882" y="1078"/>
                    </a:cubicBezTo>
                    <a:cubicBezTo>
                      <a:pt x="906" y="1078"/>
                      <a:pt x="908" y="1076"/>
                      <a:pt x="908" y="1052"/>
                    </a:cubicBezTo>
                    <a:cubicBezTo>
                      <a:pt x="908" y="991"/>
                      <a:pt x="908" y="930"/>
                      <a:pt x="908" y="869"/>
                    </a:cubicBezTo>
                    <a:cubicBezTo>
                      <a:pt x="908" y="863"/>
                      <a:pt x="910" y="855"/>
                      <a:pt x="914" y="851"/>
                    </a:cubicBezTo>
                    <a:cubicBezTo>
                      <a:pt x="952" y="810"/>
                      <a:pt x="990" y="770"/>
                      <a:pt x="1028" y="729"/>
                    </a:cubicBezTo>
                    <a:cubicBezTo>
                      <a:pt x="1030" y="728"/>
                      <a:pt x="1031" y="727"/>
                      <a:pt x="1035" y="724"/>
                    </a:cubicBezTo>
                    <a:cubicBezTo>
                      <a:pt x="1035" y="730"/>
                      <a:pt x="1036" y="734"/>
                      <a:pt x="1036" y="738"/>
                    </a:cubicBezTo>
                    <a:cubicBezTo>
                      <a:pt x="1036" y="849"/>
                      <a:pt x="1036" y="959"/>
                      <a:pt x="1036" y="1069"/>
                    </a:cubicBezTo>
                    <a:cubicBezTo>
                      <a:pt x="1035" y="1151"/>
                      <a:pt x="981" y="1206"/>
                      <a:pt x="899" y="1206"/>
                    </a:cubicBezTo>
                    <a:cubicBezTo>
                      <a:pt x="643" y="1206"/>
                      <a:pt x="388" y="1206"/>
                      <a:pt x="133" y="1206"/>
                    </a:cubicBezTo>
                    <a:cubicBezTo>
                      <a:pt x="56" y="1206"/>
                      <a:pt x="0" y="1150"/>
                      <a:pt x="0" y="1073"/>
                    </a:cubicBezTo>
                    <a:cubicBezTo>
                      <a:pt x="0" y="821"/>
                      <a:pt x="0" y="568"/>
                      <a:pt x="0" y="316"/>
                    </a:cubicBezTo>
                    <a:cubicBezTo>
                      <a:pt x="0" y="297"/>
                      <a:pt x="6" y="281"/>
                      <a:pt x="19" y="267"/>
                    </a:cubicBezTo>
                    <a:cubicBezTo>
                      <a:pt x="101" y="187"/>
                      <a:pt x="183" y="107"/>
                      <a:pt x="265" y="27"/>
                    </a:cubicBezTo>
                    <a:cubicBezTo>
                      <a:pt x="283" y="9"/>
                      <a:pt x="305" y="0"/>
                      <a:pt x="331" y="0"/>
                    </a:cubicBezTo>
                    <a:cubicBezTo>
                      <a:pt x="521" y="0"/>
                      <a:pt x="712" y="0"/>
                      <a:pt x="902" y="0"/>
                    </a:cubicBezTo>
                    <a:cubicBezTo>
                      <a:pt x="978" y="1"/>
                      <a:pt x="1033" y="53"/>
                      <a:pt x="1036" y="129"/>
                    </a:cubicBezTo>
                    <a:cubicBezTo>
                      <a:pt x="1036" y="155"/>
                      <a:pt x="1036" y="180"/>
                      <a:pt x="1035" y="206"/>
                    </a:cubicBezTo>
                    <a:cubicBezTo>
                      <a:pt x="1035" y="212"/>
                      <a:pt x="1032" y="219"/>
                      <a:pt x="1028" y="224"/>
                    </a:cubicBezTo>
                    <a:cubicBezTo>
                      <a:pt x="999" y="259"/>
                      <a:pt x="970" y="293"/>
                      <a:pt x="942" y="328"/>
                    </a:cubicBezTo>
                    <a:cubicBezTo>
                      <a:pt x="934" y="337"/>
                      <a:pt x="928" y="348"/>
                      <a:pt x="921" y="358"/>
                    </a:cubicBezTo>
                    <a:cubicBezTo>
                      <a:pt x="918" y="362"/>
                      <a:pt x="914" y="365"/>
                      <a:pt x="908" y="37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12" name="Freeform 15">
                <a:extLst>
                  <a:ext uri="{FF2B5EF4-FFF2-40B4-BE49-F238E27FC236}">
                    <a16:creationId xmlns:a16="http://schemas.microsoft.com/office/drawing/2014/main" id="{75CDC5B9-C383-84F1-9A07-443FAFD30983}"/>
                  </a:ext>
                </a:extLst>
              </p:cNvPr>
              <p:cNvSpPr/>
              <p:nvPr/>
            </p:nvSpPr>
            <p:spPr bwMode="auto">
              <a:xfrm>
                <a:off x="1362082" y="2640858"/>
                <a:ext cx="386396" cy="443988"/>
              </a:xfrm>
              <a:custGeom>
                <a:gdLst>
                  <a:gd name="T0" fmla="*/ 351 w 488"/>
                  <a:gd name="T1" fmla="*/ 0 h 560"/>
                  <a:gd name="T2" fmla="*/ 488 w 488"/>
                  <a:gd name="T3" fmla="*/ 114 h 560"/>
                  <a:gd name="T4" fmla="*/ 431 w 488"/>
                  <a:gd name="T5" fmla="*/ 180 h 560"/>
                  <a:gd name="T6" fmla="*/ 127 w 488"/>
                  <a:gd name="T7" fmla="*/ 490 h 560"/>
                  <a:gd name="T8" fmla="*/ 39 w 488"/>
                  <a:gd name="T9" fmla="*/ 554 h 560"/>
                  <a:gd name="T10" fmla="*/ 5 w 488"/>
                  <a:gd name="T11" fmla="*/ 560 h 560"/>
                  <a:gd name="T12" fmla="*/ 4 w 488"/>
                  <a:gd name="T13" fmla="*/ 526 h 560"/>
                  <a:gd name="T14" fmla="*/ 64 w 488"/>
                  <a:gd name="T15" fmla="*/ 404 h 560"/>
                  <a:gd name="T16" fmla="*/ 347 w 488"/>
                  <a:gd name="T17" fmla="*/ 7 h 560"/>
                  <a:gd name="T18" fmla="*/ 351 w 488"/>
                  <a:gd name="T19" fmla="*/ 0 h 5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88" h="560">
                    <a:moveTo>
                      <a:pt x="351" y="0"/>
                    </a:moveTo>
                    <a:cubicBezTo>
                      <a:pt x="398" y="39"/>
                      <a:pt x="443" y="76"/>
                      <a:pt x="488" y="114"/>
                    </a:cubicBezTo>
                    <a:cubicBezTo>
                      <a:pt x="469" y="137"/>
                      <a:pt x="450" y="159"/>
                      <a:pt x="431" y="180"/>
                    </a:cubicBezTo>
                    <a:cubicBezTo>
                      <a:pt x="336" y="289"/>
                      <a:pt x="238" y="396"/>
                      <a:pt x="127" y="490"/>
                    </a:cubicBezTo>
                    <a:cubicBezTo>
                      <a:pt x="100" y="514"/>
                      <a:pt x="69" y="534"/>
                      <a:pt x="39" y="554"/>
                    </a:cubicBezTo>
                    <a:cubicBezTo>
                      <a:pt x="30" y="560"/>
                      <a:pt x="17" y="558"/>
                      <a:pt x="5" y="560"/>
                    </a:cubicBezTo>
                    <a:cubicBezTo>
                      <a:pt x="5" y="549"/>
                      <a:pt x="0" y="536"/>
                      <a:pt x="4" y="526"/>
                    </a:cubicBezTo>
                    <a:cubicBezTo>
                      <a:pt x="23" y="485"/>
                      <a:pt x="41" y="443"/>
                      <a:pt x="64" y="404"/>
                    </a:cubicBezTo>
                    <a:cubicBezTo>
                      <a:pt x="147" y="264"/>
                      <a:pt x="245" y="134"/>
                      <a:pt x="347" y="7"/>
                    </a:cubicBezTo>
                    <a:cubicBezTo>
                      <a:pt x="348" y="5"/>
                      <a:pt x="349" y="3"/>
                      <a:pt x="35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13" name="Freeform 16">
                <a:extLst>
                  <a:ext uri="{FF2B5EF4-FFF2-40B4-BE49-F238E27FC236}">
                    <a16:creationId xmlns:a16="http://schemas.microsoft.com/office/drawing/2014/main" id="{B48EB02A-482C-1598-9331-445EA09687A1}"/>
                  </a:ext>
                </a:extLst>
              </p:cNvPr>
              <p:cNvSpPr/>
              <p:nvPr/>
            </p:nvSpPr>
            <p:spPr bwMode="auto">
              <a:xfrm>
                <a:off x="1667783" y="2400113"/>
                <a:ext cx="273223" cy="299340"/>
              </a:xfrm>
              <a:custGeom>
                <a:gdLst>
                  <a:gd name="T0" fmla="*/ 139 w 345"/>
                  <a:gd name="T1" fmla="*/ 378 h 378"/>
                  <a:gd name="T2" fmla="*/ 0 w 345"/>
                  <a:gd name="T3" fmla="*/ 264 h 378"/>
                  <a:gd name="T4" fmla="*/ 19 w 345"/>
                  <a:gd name="T5" fmla="*/ 240 h 378"/>
                  <a:gd name="T6" fmla="*/ 183 w 345"/>
                  <a:gd name="T7" fmla="*/ 54 h 378"/>
                  <a:gd name="T8" fmla="*/ 231 w 345"/>
                  <a:gd name="T9" fmla="*/ 17 h 378"/>
                  <a:gd name="T10" fmla="*/ 308 w 345"/>
                  <a:gd name="T11" fmla="*/ 26 h 378"/>
                  <a:gd name="T12" fmla="*/ 334 w 345"/>
                  <a:gd name="T13" fmla="*/ 103 h 378"/>
                  <a:gd name="T14" fmla="*/ 312 w 345"/>
                  <a:gd name="T15" fmla="*/ 150 h 378"/>
                  <a:gd name="T16" fmla="*/ 139 w 345"/>
                  <a:gd name="T17" fmla="*/ 378 h 37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45" h="378">
                    <a:moveTo>
                      <a:pt x="139" y="378"/>
                    </a:moveTo>
                    <a:cubicBezTo>
                      <a:pt x="90" y="338"/>
                      <a:pt x="46" y="301"/>
                      <a:pt x="0" y="264"/>
                    </a:cubicBezTo>
                    <a:cubicBezTo>
                      <a:pt x="7" y="255"/>
                      <a:pt x="13" y="247"/>
                      <a:pt x="19" y="240"/>
                    </a:cubicBezTo>
                    <a:cubicBezTo>
                      <a:pt x="74" y="178"/>
                      <a:pt x="128" y="115"/>
                      <a:pt x="183" y="54"/>
                    </a:cubicBezTo>
                    <a:cubicBezTo>
                      <a:pt x="196" y="39"/>
                      <a:pt x="214" y="27"/>
                      <a:pt x="231" y="17"/>
                    </a:cubicBezTo>
                    <a:cubicBezTo>
                      <a:pt x="259" y="0"/>
                      <a:pt x="280" y="4"/>
                      <a:pt x="308" y="26"/>
                    </a:cubicBezTo>
                    <a:cubicBezTo>
                      <a:pt x="336" y="50"/>
                      <a:pt x="345" y="73"/>
                      <a:pt x="334" y="103"/>
                    </a:cubicBezTo>
                    <a:cubicBezTo>
                      <a:pt x="328" y="119"/>
                      <a:pt x="322" y="136"/>
                      <a:pt x="312" y="150"/>
                    </a:cubicBezTo>
                    <a:cubicBezTo>
                      <a:pt x="255" y="226"/>
                      <a:pt x="197" y="301"/>
                      <a:pt x="139" y="378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14" name="Freeform 17">
                <a:extLst>
                  <a:ext uri="{FF2B5EF4-FFF2-40B4-BE49-F238E27FC236}">
                    <a16:creationId xmlns:a16="http://schemas.microsoft.com/office/drawing/2014/main" id="{6761D20C-9A89-A894-6437-EA00925FA57D}"/>
                  </a:ext>
                </a:extLst>
              </p:cNvPr>
              <p:cNvSpPr/>
              <p:nvPr/>
            </p:nvSpPr>
            <p:spPr bwMode="auto">
              <a:xfrm>
                <a:off x="1088524" y="2679029"/>
                <a:ext cx="408829" cy="66632"/>
              </a:xfrm>
              <a:custGeom>
                <a:gdLst>
                  <a:gd name="T0" fmla="*/ 257 w 516"/>
                  <a:gd name="T1" fmla="*/ 0 h 84"/>
                  <a:gd name="T2" fmla="*/ 496 w 516"/>
                  <a:gd name="T3" fmla="*/ 0 h 84"/>
                  <a:gd name="T4" fmla="*/ 516 w 516"/>
                  <a:gd name="T5" fmla="*/ 19 h 84"/>
                  <a:gd name="T6" fmla="*/ 516 w 516"/>
                  <a:gd name="T7" fmla="*/ 49 h 84"/>
                  <a:gd name="T8" fmla="*/ 481 w 516"/>
                  <a:gd name="T9" fmla="*/ 84 h 84"/>
                  <a:gd name="T10" fmla="*/ 23 w 516"/>
                  <a:gd name="T11" fmla="*/ 84 h 84"/>
                  <a:gd name="T12" fmla="*/ 0 w 516"/>
                  <a:gd name="T13" fmla="*/ 61 h 84"/>
                  <a:gd name="T14" fmla="*/ 0 w 516"/>
                  <a:gd name="T15" fmla="*/ 22 h 84"/>
                  <a:gd name="T16" fmla="*/ 22 w 516"/>
                  <a:gd name="T17" fmla="*/ 0 h 84"/>
                  <a:gd name="T18" fmla="*/ 257 w 516"/>
                  <a:gd name="T19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16" h="84">
                    <a:moveTo>
                      <a:pt x="257" y="0"/>
                    </a:moveTo>
                    <a:cubicBezTo>
                      <a:pt x="337" y="0"/>
                      <a:pt x="416" y="0"/>
                      <a:pt x="496" y="0"/>
                    </a:cubicBezTo>
                    <a:cubicBezTo>
                      <a:pt x="515" y="0"/>
                      <a:pt x="516" y="1"/>
                      <a:pt x="516" y="19"/>
                    </a:cubicBezTo>
                    <a:cubicBezTo>
                      <a:pt x="516" y="29"/>
                      <a:pt x="516" y="39"/>
                      <a:pt x="516" y="49"/>
                    </a:cubicBezTo>
                    <a:cubicBezTo>
                      <a:pt x="516" y="71"/>
                      <a:pt x="503" y="84"/>
                      <a:pt x="481" y="84"/>
                    </a:cubicBezTo>
                    <a:cubicBezTo>
                      <a:pt x="329" y="84"/>
                      <a:pt x="176" y="84"/>
                      <a:pt x="23" y="84"/>
                    </a:cubicBezTo>
                    <a:cubicBezTo>
                      <a:pt x="0" y="84"/>
                      <a:pt x="0" y="83"/>
                      <a:pt x="0" y="61"/>
                    </a:cubicBezTo>
                    <a:cubicBezTo>
                      <a:pt x="0" y="48"/>
                      <a:pt x="0" y="35"/>
                      <a:pt x="0" y="22"/>
                    </a:cubicBezTo>
                    <a:cubicBezTo>
                      <a:pt x="0" y="0"/>
                      <a:pt x="0" y="0"/>
                      <a:pt x="22" y="0"/>
                    </a:cubicBezTo>
                    <a:cubicBezTo>
                      <a:pt x="100" y="0"/>
                      <a:pt x="179" y="0"/>
                      <a:pt x="257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15" name="Freeform 18">
                <a:extLst>
                  <a:ext uri="{FF2B5EF4-FFF2-40B4-BE49-F238E27FC236}">
                    <a16:creationId xmlns:a16="http://schemas.microsoft.com/office/drawing/2014/main" id="{ECF261A1-DAF3-FAFA-87C9-FCE51A02AE65}"/>
                  </a:ext>
                </a:extLst>
              </p:cNvPr>
              <p:cNvSpPr/>
              <p:nvPr/>
            </p:nvSpPr>
            <p:spPr bwMode="auto">
              <a:xfrm>
                <a:off x="1087855" y="2815306"/>
                <a:ext cx="344542" cy="67301"/>
              </a:xfrm>
              <a:custGeom>
                <a:gdLst>
                  <a:gd name="T0" fmla="*/ 435 w 435"/>
                  <a:gd name="T1" fmla="*/ 0 h 85"/>
                  <a:gd name="T2" fmla="*/ 382 w 435"/>
                  <a:gd name="T3" fmla="*/ 80 h 85"/>
                  <a:gd name="T4" fmla="*/ 371 w 435"/>
                  <a:gd name="T5" fmla="*/ 84 h 85"/>
                  <a:gd name="T6" fmla="*/ 15 w 435"/>
                  <a:gd name="T7" fmla="*/ 85 h 85"/>
                  <a:gd name="T8" fmla="*/ 1 w 435"/>
                  <a:gd name="T9" fmla="*/ 69 h 85"/>
                  <a:gd name="T10" fmla="*/ 0 w 435"/>
                  <a:gd name="T11" fmla="*/ 18 h 85"/>
                  <a:gd name="T12" fmla="*/ 19 w 435"/>
                  <a:gd name="T13" fmla="*/ 0 h 85"/>
                  <a:gd name="T14" fmla="*/ 190 w 435"/>
                  <a:gd name="T15" fmla="*/ 0 h 85"/>
                  <a:gd name="T16" fmla="*/ 415 w 435"/>
                  <a:gd name="T17" fmla="*/ 0 h 85"/>
                  <a:gd name="T18" fmla="*/ 435 w 435"/>
                  <a:gd name="T19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35" h="85">
                    <a:moveTo>
                      <a:pt x="435" y="0"/>
                    </a:moveTo>
                    <a:cubicBezTo>
                      <a:pt x="417" y="29"/>
                      <a:pt x="400" y="55"/>
                      <a:pt x="382" y="80"/>
                    </a:cubicBezTo>
                    <a:cubicBezTo>
                      <a:pt x="380" y="83"/>
                      <a:pt x="375" y="84"/>
                      <a:pt x="371" y="84"/>
                    </a:cubicBezTo>
                    <a:cubicBezTo>
                      <a:pt x="252" y="85"/>
                      <a:pt x="134" y="84"/>
                      <a:pt x="15" y="85"/>
                    </a:cubicBezTo>
                    <a:cubicBezTo>
                      <a:pt x="4" y="85"/>
                      <a:pt x="0" y="80"/>
                      <a:pt x="1" y="69"/>
                    </a:cubicBezTo>
                    <a:cubicBezTo>
                      <a:pt x="1" y="52"/>
                      <a:pt x="1" y="35"/>
                      <a:pt x="0" y="18"/>
                    </a:cubicBezTo>
                    <a:cubicBezTo>
                      <a:pt x="0" y="4"/>
                      <a:pt x="6" y="0"/>
                      <a:pt x="19" y="0"/>
                    </a:cubicBezTo>
                    <a:cubicBezTo>
                      <a:pt x="76" y="0"/>
                      <a:pt x="133" y="0"/>
                      <a:pt x="190" y="0"/>
                    </a:cubicBezTo>
                    <a:cubicBezTo>
                      <a:pt x="265" y="0"/>
                      <a:pt x="340" y="0"/>
                      <a:pt x="415" y="0"/>
                    </a:cubicBezTo>
                    <a:cubicBezTo>
                      <a:pt x="421" y="0"/>
                      <a:pt x="426" y="0"/>
                      <a:pt x="435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18" name="Freeform 19">
                <a:extLst>
                  <a:ext uri="{FF2B5EF4-FFF2-40B4-BE49-F238E27FC236}">
                    <a16:creationId xmlns:a16="http://schemas.microsoft.com/office/drawing/2014/main" id="{811A7EC5-A190-2FC1-4E85-F96EE93B3006}"/>
                  </a:ext>
                </a:extLst>
              </p:cNvPr>
              <p:cNvSpPr/>
              <p:nvPr/>
            </p:nvSpPr>
            <p:spPr bwMode="auto">
              <a:xfrm>
                <a:off x="1082497" y="2945221"/>
                <a:ext cx="244427" cy="146657"/>
              </a:xfrm>
              <a:custGeom>
                <a:gdLst>
                  <a:gd name="T0" fmla="*/ 286 w 309"/>
                  <a:gd name="T1" fmla="*/ 148 h 185"/>
                  <a:gd name="T2" fmla="*/ 283 w 309"/>
                  <a:gd name="T3" fmla="*/ 148 h 185"/>
                  <a:gd name="T4" fmla="*/ 234 w 309"/>
                  <a:gd name="T5" fmla="*/ 153 h 185"/>
                  <a:gd name="T6" fmla="*/ 214 w 309"/>
                  <a:gd name="T7" fmla="*/ 169 h 185"/>
                  <a:gd name="T8" fmla="*/ 156 w 309"/>
                  <a:gd name="T9" fmla="*/ 164 h 185"/>
                  <a:gd name="T10" fmla="*/ 105 w 309"/>
                  <a:gd name="T11" fmla="*/ 110 h 185"/>
                  <a:gd name="T12" fmla="*/ 80 w 309"/>
                  <a:gd name="T13" fmla="*/ 157 h 185"/>
                  <a:gd name="T14" fmla="*/ 38 w 309"/>
                  <a:gd name="T15" fmla="*/ 178 h 185"/>
                  <a:gd name="T16" fmla="*/ 11 w 309"/>
                  <a:gd name="T17" fmla="*/ 126 h 185"/>
                  <a:gd name="T18" fmla="*/ 64 w 309"/>
                  <a:gd name="T19" fmla="*/ 24 h 185"/>
                  <a:gd name="T20" fmla="*/ 126 w 309"/>
                  <a:gd name="T21" fmla="*/ 21 h 185"/>
                  <a:gd name="T22" fmla="*/ 191 w 309"/>
                  <a:gd name="T23" fmla="*/ 90 h 185"/>
                  <a:gd name="T24" fmla="*/ 230 w 309"/>
                  <a:gd name="T25" fmla="*/ 60 h 185"/>
                  <a:gd name="T26" fmla="*/ 281 w 309"/>
                  <a:gd name="T27" fmla="*/ 58 h 185"/>
                  <a:gd name="T28" fmla="*/ 309 w 309"/>
                  <a:gd name="T29" fmla="*/ 76 h 185"/>
                  <a:gd name="T30" fmla="*/ 286 w 309"/>
                  <a:gd name="T31" fmla="*/ 148 h 1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309" h="185">
                    <a:moveTo>
                      <a:pt x="286" y="148"/>
                    </a:moveTo>
                    <a:cubicBezTo>
                      <a:pt x="284" y="148"/>
                      <a:pt x="284" y="148"/>
                      <a:pt x="283" y="148"/>
                    </a:cubicBezTo>
                    <a:cubicBezTo>
                      <a:pt x="265" y="131"/>
                      <a:pt x="249" y="137"/>
                      <a:pt x="234" y="153"/>
                    </a:cubicBezTo>
                    <a:cubicBezTo>
                      <a:pt x="228" y="159"/>
                      <a:pt x="221" y="164"/>
                      <a:pt x="214" y="169"/>
                    </a:cubicBezTo>
                    <a:cubicBezTo>
                      <a:pt x="193" y="185"/>
                      <a:pt x="174" y="183"/>
                      <a:pt x="156" y="164"/>
                    </a:cubicBezTo>
                    <a:cubicBezTo>
                      <a:pt x="139" y="147"/>
                      <a:pt x="123" y="129"/>
                      <a:pt x="105" y="110"/>
                    </a:cubicBezTo>
                    <a:cubicBezTo>
                      <a:pt x="96" y="126"/>
                      <a:pt x="88" y="142"/>
                      <a:pt x="80" y="157"/>
                    </a:cubicBezTo>
                    <a:cubicBezTo>
                      <a:pt x="71" y="174"/>
                      <a:pt x="55" y="181"/>
                      <a:pt x="38" y="178"/>
                    </a:cubicBezTo>
                    <a:cubicBezTo>
                      <a:pt x="14" y="174"/>
                      <a:pt x="0" y="149"/>
                      <a:pt x="11" y="126"/>
                    </a:cubicBezTo>
                    <a:cubicBezTo>
                      <a:pt x="28" y="92"/>
                      <a:pt x="45" y="57"/>
                      <a:pt x="64" y="24"/>
                    </a:cubicBezTo>
                    <a:cubicBezTo>
                      <a:pt x="77" y="0"/>
                      <a:pt x="107" y="0"/>
                      <a:pt x="126" y="21"/>
                    </a:cubicBezTo>
                    <a:cubicBezTo>
                      <a:pt x="148" y="43"/>
                      <a:pt x="169" y="66"/>
                      <a:pt x="191" y="90"/>
                    </a:cubicBezTo>
                    <a:cubicBezTo>
                      <a:pt x="204" y="80"/>
                      <a:pt x="217" y="70"/>
                      <a:pt x="230" y="60"/>
                    </a:cubicBezTo>
                    <a:cubicBezTo>
                      <a:pt x="247" y="47"/>
                      <a:pt x="262" y="46"/>
                      <a:pt x="281" y="58"/>
                    </a:cubicBezTo>
                    <a:cubicBezTo>
                      <a:pt x="291" y="64"/>
                      <a:pt x="300" y="70"/>
                      <a:pt x="309" y="76"/>
                    </a:cubicBezTo>
                    <a:cubicBezTo>
                      <a:pt x="301" y="100"/>
                      <a:pt x="294" y="124"/>
                      <a:pt x="286" y="148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26" name="Freeform 20">
                <a:extLst>
                  <a:ext uri="{FF2B5EF4-FFF2-40B4-BE49-F238E27FC236}">
                    <a16:creationId xmlns:a16="http://schemas.microsoft.com/office/drawing/2014/main" id="{656ABD27-DA01-B747-C47E-CE36C4ABC9C0}"/>
                  </a:ext>
                </a:extLst>
              </p:cNvPr>
              <p:cNvSpPr/>
              <p:nvPr/>
            </p:nvSpPr>
            <p:spPr bwMode="auto">
              <a:xfrm>
                <a:off x="1748478" y="2540408"/>
                <a:ext cx="228020" cy="273223"/>
              </a:xfrm>
              <a:custGeom>
                <a:gdLst>
                  <a:gd name="T0" fmla="*/ 288 w 288"/>
                  <a:gd name="T1" fmla="*/ 37 h 345"/>
                  <a:gd name="T2" fmla="*/ 280 w 288"/>
                  <a:gd name="T3" fmla="*/ 52 h 345"/>
                  <a:gd name="T4" fmla="*/ 118 w 288"/>
                  <a:gd name="T5" fmla="*/ 260 h 345"/>
                  <a:gd name="T6" fmla="*/ 57 w 288"/>
                  <a:gd name="T7" fmla="*/ 326 h 345"/>
                  <a:gd name="T8" fmla="*/ 24 w 288"/>
                  <a:gd name="T9" fmla="*/ 343 h 345"/>
                  <a:gd name="T10" fmla="*/ 3 w 288"/>
                  <a:gd name="T11" fmla="*/ 338 h 345"/>
                  <a:gd name="T12" fmla="*/ 3 w 288"/>
                  <a:gd name="T13" fmla="*/ 314 h 345"/>
                  <a:gd name="T14" fmla="*/ 44 w 288"/>
                  <a:gd name="T15" fmla="*/ 262 h 345"/>
                  <a:gd name="T16" fmla="*/ 210 w 288"/>
                  <a:gd name="T17" fmla="*/ 53 h 345"/>
                  <a:gd name="T18" fmla="*/ 236 w 288"/>
                  <a:gd name="T19" fmla="*/ 15 h 345"/>
                  <a:gd name="T20" fmla="*/ 263 w 288"/>
                  <a:gd name="T21" fmla="*/ 4 h 345"/>
                  <a:gd name="T22" fmla="*/ 288 w 288"/>
                  <a:gd name="T23" fmla="*/ 37 h 3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88" h="345">
                    <a:moveTo>
                      <a:pt x="288" y="37"/>
                    </a:moveTo>
                    <a:cubicBezTo>
                      <a:pt x="286" y="40"/>
                      <a:pt x="284" y="46"/>
                      <a:pt x="280" y="52"/>
                    </a:cubicBezTo>
                    <a:cubicBezTo>
                      <a:pt x="226" y="121"/>
                      <a:pt x="172" y="191"/>
                      <a:pt x="118" y="260"/>
                    </a:cubicBezTo>
                    <a:cubicBezTo>
                      <a:pt x="99" y="283"/>
                      <a:pt x="78" y="305"/>
                      <a:pt x="57" y="326"/>
                    </a:cubicBezTo>
                    <a:cubicBezTo>
                      <a:pt x="48" y="334"/>
                      <a:pt x="36" y="339"/>
                      <a:pt x="24" y="343"/>
                    </a:cubicBezTo>
                    <a:cubicBezTo>
                      <a:pt x="18" y="345"/>
                      <a:pt x="6" y="343"/>
                      <a:pt x="3" y="338"/>
                    </a:cubicBezTo>
                    <a:cubicBezTo>
                      <a:pt x="0" y="332"/>
                      <a:pt x="0" y="320"/>
                      <a:pt x="3" y="314"/>
                    </a:cubicBezTo>
                    <a:cubicBezTo>
                      <a:pt x="15" y="296"/>
                      <a:pt x="30" y="279"/>
                      <a:pt x="44" y="262"/>
                    </a:cubicBezTo>
                    <a:cubicBezTo>
                      <a:pt x="99" y="192"/>
                      <a:pt x="154" y="123"/>
                      <a:pt x="210" y="53"/>
                    </a:cubicBezTo>
                    <a:cubicBezTo>
                      <a:pt x="219" y="41"/>
                      <a:pt x="228" y="28"/>
                      <a:pt x="236" y="15"/>
                    </a:cubicBezTo>
                    <a:cubicBezTo>
                      <a:pt x="243" y="5"/>
                      <a:pt x="251" y="0"/>
                      <a:pt x="263" y="4"/>
                    </a:cubicBezTo>
                    <a:cubicBezTo>
                      <a:pt x="275" y="7"/>
                      <a:pt x="288" y="23"/>
                      <a:pt x="288" y="37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27" name="Freeform 21">
                <a:extLst>
                  <a:ext uri="{FF2B5EF4-FFF2-40B4-BE49-F238E27FC236}">
                    <a16:creationId xmlns:a16="http://schemas.microsoft.com/office/drawing/2014/main" id="{8FF60D27-8A3D-A3F1-82DE-E707BAB72A30}"/>
                  </a:ext>
                </a:extLst>
              </p:cNvPr>
              <p:cNvSpPr/>
              <p:nvPr/>
            </p:nvSpPr>
            <p:spPr bwMode="auto">
              <a:xfrm>
                <a:off x="1293107" y="2473776"/>
                <a:ext cx="204247" cy="66632"/>
              </a:xfrm>
              <a:custGeom>
                <a:gdLst>
                  <a:gd name="T0" fmla="*/ 129 w 258"/>
                  <a:gd name="T1" fmla="*/ 84 h 84"/>
                  <a:gd name="T2" fmla="*/ 18 w 258"/>
                  <a:gd name="T3" fmla="*/ 84 h 84"/>
                  <a:gd name="T4" fmla="*/ 0 w 258"/>
                  <a:gd name="T5" fmla="*/ 66 h 84"/>
                  <a:gd name="T6" fmla="*/ 0 w 258"/>
                  <a:gd name="T7" fmla="*/ 16 h 84"/>
                  <a:gd name="T8" fmla="*/ 15 w 258"/>
                  <a:gd name="T9" fmla="*/ 0 h 84"/>
                  <a:gd name="T10" fmla="*/ 243 w 258"/>
                  <a:gd name="T11" fmla="*/ 0 h 84"/>
                  <a:gd name="T12" fmla="*/ 258 w 258"/>
                  <a:gd name="T13" fmla="*/ 15 h 84"/>
                  <a:gd name="T14" fmla="*/ 258 w 258"/>
                  <a:gd name="T15" fmla="*/ 68 h 84"/>
                  <a:gd name="T16" fmla="*/ 241 w 258"/>
                  <a:gd name="T17" fmla="*/ 84 h 84"/>
                  <a:gd name="T18" fmla="*/ 129 w 258"/>
                  <a:gd name="T19" fmla="*/ 84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58" h="84">
                    <a:moveTo>
                      <a:pt x="129" y="84"/>
                    </a:moveTo>
                    <a:cubicBezTo>
                      <a:pt x="92" y="84"/>
                      <a:pt x="55" y="83"/>
                      <a:pt x="18" y="84"/>
                    </a:cubicBezTo>
                    <a:cubicBezTo>
                      <a:pt x="5" y="84"/>
                      <a:pt x="0" y="79"/>
                      <a:pt x="0" y="66"/>
                    </a:cubicBezTo>
                    <a:cubicBezTo>
                      <a:pt x="1" y="50"/>
                      <a:pt x="1" y="33"/>
                      <a:pt x="0" y="16"/>
                    </a:cubicBezTo>
                    <a:cubicBezTo>
                      <a:pt x="0" y="5"/>
                      <a:pt x="4" y="0"/>
                      <a:pt x="15" y="0"/>
                    </a:cubicBezTo>
                    <a:cubicBezTo>
                      <a:pt x="91" y="0"/>
                      <a:pt x="167" y="0"/>
                      <a:pt x="243" y="0"/>
                    </a:cubicBezTo>
                    <a:cubicBezTo>
                      <a:pt x="254" y="0"/>
                      <a:pt x="258" y="4"/>
                      <a:pt x="258" y="15"/>
                    </a:cubicBezTo>
                    <a:cubicBezTo>
                      <a:pt x="257" y="33"/>
                      <a:pt x="257" y="50"/>
                      <a:pt x="258" y="68"/>
                    </a:cubicBezTo>
                    <a:cubicBezTo>
                      <a:pt x="258" y="80"/>
                      <a:pt x="253" y="84"/>
                      <a:pt x="241" y="84"/>
                    </a:cubicBezTo>
                    <a:cubicBezTo>
                      <a:pt x="203" y="84"/>
                      <a:pt x="166" y="84"/>
                      <a:pt x="129" y="8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14400" y="27432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83620" y="1014217"/>
            <a:ext cx="5709220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92256" y="1661090"/>
            <a:ext cx="601684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583620" y="3819674"/>
            <a:ext cx="5709220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292256" y="4466547"/>
            <a:ext cx="601684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Freeform 11">
            <a:extLst>
              <a:ext uri="{FF2B5EF4-FFF2-40B4-BE49-F238E27FC236}">
                <a16:creationId xmlns:a16="http://schemas.microsoft.com/office/drawing/2014/main" id="{89CB7724-A599-F52D-19D0-B3ECC33A19F0}"/>
              </a:ext>
            </a:extLst>
          </p:cNvPr>
          <p:cNvSpPr/>
          <p:nvPr userDrawn="1"/>
        </p:nvSpPr>
        <p:spPr bwMode="auto">
          <a:xfrm>
            <a:off x="4743291" y="97503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877192" y="114505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8" name="Freeform 9">
            <a:extLst>
              <a:ext uri="{FF2B5EF4-FFF2-40B4-BE49-F238E27FC236}">
                <a16:creationId xmlns:a16="http://schemas.microsoft.com/office/drawing/2014/main" id="{84BC3713-C74B-D36C-BC0B-99BAFF3566CE}"/>
              </a:ext>
            </a:extLst>
          </p:cNvPr>
          <p:cNvSpPr/>
          <p:nvPr userDrawn="1"/>
        </p:nvSpPr>
        <p:spPr bwMode="auto">
          <a:xfrm>
            <a:off x="4734564" y="3819674"/>
            <a:ext cx="548966" cy="591317"/>
          </a:xfrm>
          <a:custGeom>
            <a:gdLst>
              <a:gd name="T0" fmla="*/ 1130 w 2260"/>
              <a:gd name="T1" fmla="*/ 0 h 2610"/>
              <a:gd name="T2" fmla="*/ 1695 w 2260"/>
              <a:gd name="T3" fmla="*/ 326 h 2610"/>
              <a:gd name="T4" fmla="*/ 2260 w 2260"/>
              <a:gd name="T5" fmla="*/ 652 h 2610"/>
              <a:gd name="T6" fmla="*/ 2260 w 2260"/>
              <a:gd name="T7" fmla="*/ 1305 h 2610"/>
              <a:gd name="T8" fmla="*/ 2260 w 2260"/>
              <a:gd name="T9" fmla="*/ 1957 h 2610"/>
              <a:gd name="T10" fmla="*/ 1695 w 2260"/>
              <a:gd name="T11" fmla="*/ 2283 h 2610"/>
              <a:gd name="T12" fmla="*/ 1130 w 2260"/>
              <a:gd name="T13" fmla="*/ 2610 h 2610"/>
              <a:gd name="T14" fmla="*/ 565 w 2260"/>
              <a:gd name="T15" fmla="*/ 2283 h 2610"/>
              <a:gd name="T16" fmla="*/ 0 w 2260"/>
              <a:gd name="T17" fmla="*/ 1957 h 2610"/>
              <a:gd name="T18" fmla="*/ 0 w 2260"/>
              <a:gd name="T19" fmla="*/ 1305 h 2610"/>
              <a:gd name="T20" fmla="*/ 0 w 2260"/>
              <a:gd name="T21" fmla="*/ 652 h 2610"/>
              <a:gd name="T22" fmla="*/ 565 w 2260"/>
              <a:gd name="T23" fmla="*/ 326 h 2610"/>
              <a:gd name="T24" fmla="*/ 1130 w 2260"/>
              <a:gd name="T25" fmla="*/ 0 h 26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1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10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848460" y="397786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9C4CDDB5-37E9-8B9C-3E96-CEC647622AA5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18" name="直接连接符 88">
              <a:extLst>
                <a:ext uri="{FF2B5EF4-FFF2-40B4-BE49-F238E27FC236}">
                  <a16:creationId xmlns:a16="http://schemas.microsoft.com/office/drawing/2014/main" id="{22C20764-C7B2-5B7C-BD20-D86B1110E7DA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直接连接符 89">
              <a:extLst>
                <a:ext uri="{FF2B5EF4-FFF2-40B4-BE49-F238E27FC236}">
                  <a16:creationId xmlns:a16="http://schemas.microsoft.com/office/drawing/2014/main" id="{6DDDB4BA-CB3A-C44E-8194-0AA012675498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0" name="直接连接符 3">
            <a:extLst>
              <a:ext uri="{FF2B5EF4-FFF2-40B4-BE49-F238E27FC236}">
                <a16:creationId xmlns:a16="http://schemas.microsoft.com/office/drawing/2014/main" id="{DE70264A-4EDC-D184-A2C7-42F5E9DB338E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FBD7BC9-24FA-9ACA-DAA4-5BED565061F8}"/>
              </a:ext>
            </a:extLst>
          </p:cNvPr>
          <p:cNvGrpSpPr/>
          <p:nvPr userDrawn="1"/>
        </p:nvGrpSpPr>
        <p:grpSpPr>
          <a:xfrm>
            <a:off x="388221" y="1767840"/>
            <a:ext cx="3265805" cy="3674745"/>
            <a:chOff x="388221" y="1767840"/>
            <a:chExt cx="3265805" cy="3674745"/>
          </a:xfrm>
        </p:grpSpPr>
        <p:grpSp>
          <p:nvGrpSpPr>
            <p:cNvPr id="11" name="组合 1">
              <a:extLst>
                <a:ext uri="{FF2B5EF4-FFF2-40B4-BE49-F238E27FC236}">
                  <a16:creationId xmlns:a16="http://schemas.microsoft.com/office/drawing/2014/main" id="{4E412C5F-53F4-78DA-7735-D9DC1C82CD00}"/>
                </a:ext>
              </a:extLst>
            </p:cNvPr>
            <p:cNvGrpSpPr/>
            <p:nvPr userDrawn="1"/>
          </p:nvGrpSpPr>
          <p:grpSpPr>
            <a:xfrm>
              <a:off x="388221" y="1767840"/>
              <a:ext cx="3265805" cy="3674745"/>
              <a:chOff x="2939800" y="1138775"/>
              <a:chExt cx="3285587" cy="3696144"/>
            </a:xfrm>
            <a:solidFill>
              <a:srgbClr val="0067B4"/>
            </a:solidFill>
          </p:grpSpPr>
          <p:sp>
            <p:nvSpPr>
              <p:cNvPr id="12" name="Freeform 5">
                <a:extLst>
                  <a:ext uri="{FF2B5EF4-FFF2-40B4-BE49-F238E27FC236}">
                    <a16:creationId xmlns:a16="http://schemas.microsoft.com/office/drawing/2014/main" id="{6DDCAB94-B82F-F7D4-D9A2-54886BE8EAC5}"/>
                  </a:ext>
                </a:extLst>
              </p:cNvPr>
              <p:cNvSpPr/>
              <p:nvPr/>
            </p:nvSpPr>
            <p:spPr bwMode="auto">
              <a:xfrm rot="19846273">
                <a:off x="4785178" y="1138775"/>
                <a:ext cx="898525" cy="1651000"/>
              </a:xfrm>
              <a:custGeom>
                <a:gdLst>
                  <a:gd name="T0" fmla="*/ 458 w 566"/>
                  <a:gd name="T1" fmla="*/ 264 h 1040"/>
                  <a:gd name="T2" fmla="*/ 206 w 566"/>
                  <a:gd name="T3" fmla="*/ 120 h 1040"/>
                  <a:gd name="T4" fmla="*/ 0 w 566"/>
                  <a:gd name="T5" fmla="*/ 0 h 1040"/>
                  <a:gd name="T6" fmla="*/ 0 w 566"/>
                  <a:gd name="T7" fmla="*/ 0 h 1040"/>
                  <a:gd name="T8" fmla="*/ 10 w 566"/>
                  <a:gd name="T9" fmla="*/ 16 h 1040"/>
                  <a:gd name="T10" fmla="*/ 16 w 566"/>
                  <a:gd name="T11" fmla="*/ 32 h 1040"/>
                  <a:gd name="T12" fmla="*/ 24 w 566"/>
                  <a:gd name="T13" fmla="*/ 52 h 1040"/>
                  <a:gd name="T14" fmla="*/ 30 w 566"/>
                  <a:gd name="T15" fmla="*/ 74 h 1040"/>
                  <a:gd name="T16" fmla="*/ 36 w 566"/>
                  <a:gd name="T17" fmla="*/ 98 h 1040"/>
                  <a:gd name="T18" fmla="*/ 40 w 566"/>
                  <a:gd name="T19" fmla="*/ 124 h 1040"/>
                  <a:gd name="T20" fmla="*/ 42 w 566"/>
                  <a:gd name="T21" fmla="*/ 154 h 1040"/>
                  <a:gd name="T22" fmla="*/ 42 w 566"/>
                  <a:gd name="T23" fmla="*/ 186 h 1040"/>
                  <a:gd name="T24" fmla="*/ 42 w 566"/>
                  <a:gd name="T25" fmla="*/ 186 h 1040"/>
                  <a:gd name="T26" fmla="*/ 42 w 566"/>
                  <a:gd name="T27" fmla="*/ 214 h 1040"/>
                  <a:gd name="T28" fmla="*/ 42 w 566"/>
                  <a:gd name="T29" fmla="*/ 214 h 1040"/>
                  <a:gd name="T30" fmla="*/ 42 w 566"/>
                  <a:gd name="T31" fmla="*/ 626 h 1040"/>
                  <a:gd name="T32" fmla="*/ 42 w 566"/>
                  <a:gd name="T33" fmla="*/ 626 h 1040"/>
                  <a:gd name="T34" fmla="*/ 42 w 566"/>
                  <a:gd name="T35" fmla="*/ 1040 h 1040"/>
                  <a:gd name="T36" fmla="*/ 42 w 566"/>
                  <a:gd name="T37" fmla="*/ 1040 h 1040"/>
                  <a:gd name="T38" fmla="*/ 404 w 566"/>
                  <a:gd name="T39" fmla="*/ 832 h 1040"/>
                  <a:gd name="T40" fmla="*/ 404 w 566"/>
                  <a:gd name="T41" fmla="*/ 832 h 1040"/>
                  <a:gd name="T42" fmla="*/ 424 w 566"/>
                  <a:gd name="T43" fmla="*/ 820 h 1040"/>
                  <a:gd name="T44" fmla="*/ 424 w 566"/>
                  <a:gd name="T45" fmla="*/ 820 h 1040"/>
                  <a:gd name="T46" fmla="*/ 452 w 566"/>
                  <a:gd name="T47" fmla="*/ 802 h 1040"/>
                  <a:gd name="T48" fmla="*/ 478 w 566"/>
                  <a:gd name="T49" fmla="*/ 786 h 1040"/>
                  <a:gd name="T50" fmla="*/ 498 w 566"/>
                  <a:gd name="T51" fmla="*/ 768 h 1040"/>
                  <a:gd name="T52" fmla="*/ 518 w 566"/>
                  <a:gd name="T53" fmla="*/ 752 h 1040"/>
                  <a:gd name="T54" fmla="*/ 532 w 566"/>
                  <a:gd name="T55" fmla="*/ 734 h 1040"/>
                  <a:gd name="T56" fmla="*/ 546 w 566"/>
                  <a:gd name="T57" fmla="*/ 718 h 1040"/>
                  <a:gd name="T58" fmla="*/ 558 w 566"/>
                  <a:gd name="T59" fmla="*/ 702 h 1040"/>
                  <a:gd name="T60" fmla="*/ 566 w 566"/>
                  <a:gd name="T61" fmla="*/ 688 h 1040"/>
                  <a:gd name="T62" fmla="*/ 566 w 566"/>
                  <a:gd name="T63" fmla="*/ 450 h 1040"/>
                  <a:gd name="T64" fmla="*/ 566 w 566"/>
                  <a:gd name="T65" fmla="*/ 450 h 1040"/>
                  <a:gd name="T66" fmla="*/ 564 w 566"/>
                  <a:gd name="T67" fmla="*/ 422 h 1040"/>
                  <a:gd name="T68" fmla="*/ 558 w 566"/>
                  <a:gd name="T69" fmla="*/ 394 h 1040"/>
                  <a:gd name="T70" fmla="*/ 550 w 566"/>
                  <a:gd name="T71" fmla="*/ 368 h 1040"/>
                  <a:gd name="T72" fmla="*/ 538 w 566"/>
                  <a:gd name="T73" fmla="*/ 344 h 1040"/>
                  <a:gd name="T74" fmla="*/ 522 w 566"/>
                  <a:gd name="T75" fmla="*/ 320 h 1040"/>
                  <a:gd name="T76" fmla="*/ 504 w 566"/>
                  <a:gd name="T77" fmla="*/ 300 h 1040"/>
                  <a:gd name="T78" fmla="*/ 482 w 566"/>
                  <a:gd name="T79" fmla="*/ 280 h 1040"/>
                  <a:gd name="T80" fmla="*/ 458 w 566"/>
                  <a:gd name="T81" fmla="*/ 264 h 1040"/>
                  <a:gd name="T82" fmla="*/ 458 w 566"/>
                  <a:gd name="T83" fmla="*/ 264 h 10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66" h="1040">
                    <a:moveTo>
                      <a:pt x="458" y="264"/>
                    </a:moveTo>
                    <a:lnTo>
                      <a:pt x="206" y="12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0" y="16"/>
                    </a:lnTo>
                    <a:lnTo>
                      <a:pt x="16" y="32"/>
                    </a:lnTo>
                    <a:lnTo>
                      <a:pt x="24" y="52"/>
                    </a:lnTo>
                    <a:lnTo>
                      <a:pt x="30" y="74"/>
                    </a:lnTo>
                    <a:lnTo>
                      <a:pt x="36" y="98"/>
                    </a:lnTo>
                    <a:lnTo>
                      <a:pt x="40" y="124"/>
                    </a:lnTo>
                    <a:lnTo>
                      <a:pt x="42" y="154"/>
                    </a:lnTo>
                    <a:lnTo>
                      <a:pt x="42" y="186"/>
                    </a:lnTo>
                    <a:lnTo>
                      <a:pt x="42" y="186"/>
                    </a:lnTo>
                    <a:lnTo>
                      <a:pt x="42" y="214"/>
                    </a:lnTo>
                    <a:lnTo>
                      <a:pt x="42" y="214"/>
                    </a:lnTo>
                    <a:lnTo>
                      <a:pt x="42" y="626"/>
                    </a:lnTo>
                    <a:lnTo>
                      <a:pt x="42" y="626"/>
                    </a:lnTo>
                    <a:lnTo>
                      <a:pt x="42" y="1040"/>
                    </a:lnTo>
                    <a:lnTo>
                      <a:pt x="42" y="1040"/>
                    </a:lnTo>
                    <a:lnTo>
                      <a:pt x="404" y="832"/>
                    </a:lnTo>
                    <a:lnTo>
                      <a:pt x="404" y="832"/>
                    </a:lnTo>
                    <a:lnTo>
                      <a:pt x="424" y="820"/>
                    </a:lnTo>
                    <a:lnTo>
                      <a:pt x="424" y="820"/>
                    </a:lnTo>
                    <a:lnTo>
                      <a:pt x="452" y="802"/>
                    </a:lnTo>
                    <a:lnTo>
                      <a:pt x="478" y="786"/>
                    </a:lnTo>
                    <a:lnTo>
                      <a:pt x="498" y="768"/>
                    </a:lnTo>
                    <a:lnTo>
                      <a:pt x="518" y="752"/>
                    </a:lnTo>
                    <a:lnTo>
                      <a:pt x="532" y="734"/>
                    </a:lnTo>
                    <a:lnTo>
                      <a:pt x="546" y="718"/>
                    </a:lnTo>
                    <a:lnTo>
                      <a:pt x="558" y="702"/>
                    </a:lnTo>
                    <a:lnTo>
                      <a:pt x="566" y="688"/>
                    </a:lnTo>
                    <a:lnTo>
                      <a:pt x="566" y="450"/>
                    </a:lnTo>
                    <a:lnTo>
                      <a:pt x="566" y="450"/>
                    </a:lnTo>
                    <a:lnTo>
                      <a:pt x="564" y="422"/>
                    </a:lnTo>
                    <a:lnTo>
                      <a:pt x="558" y="394"/>
                    </a:lnTo>
                    <a:lnTo>
                      <a:pt x="550" y="368"/>
                    </a:lnTo>
                    <a:lnTo>
                      <a:pt x="538" y="344"/>
                    </a:lnTo>
                    <a:lnTo>
                      <a:pt x="522" y="320"/>
                    </a:lnTo>
                    <a:lnTo>
                      <a:pt x="504" y="300"/>
                    </a:lnTo>
                    <a:lnTo>
                      <a:pt x="482" y="280"/>
                    </a:lnTo>
                    <a:lnTo>
                      <a:pt x="458" y="264"/>
                    </a:lnTo>
                    <a:lnTo>
                      <a:pt x="458" y="264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23A5CA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3" name="Freeform 6">
                <a:extLst>
                  <a:ext uri="{FF2B5EF4-FFF2-40B4-BE49-F238E27FC236}">
                    <a16:creationId xmlns:a16="http://schemas.microsoft.com/office/drawing/2014/main" id="{D1F28272-536E-7675-511D-747E9EC3B5B5}"/>
                  </a:ext>
                </a:extLst>
              </p:cNvPr>
              <p:cNvSpPr/>
              <p:nvPr/>
            </p:nvSpPr>
            <p:spPr bwMode="auto">
              <a:xfrm rot="19846273">
                <a:off x="4510544" y="3218059"/>
                <a:ext cx="1476375" cy="1231900"/>
              </a:xfrm>
              <a:custGeom>
                <a:gdLst>
                  <a:gd name="T0" fmla="*/ 744 w 930"/>
                  <a:gd name="T1" fmla="*/ 426 h 776"/>
                  <a:gd name="T2" fmla="*/ 744 w 930"/>
                  <a:gd name="T3" fmla="*/ 426 h 776"/>
                  <a:gd name="T4" fmla="*/ 716 w 930"/>
                  <a:gd name="T5" fmla="*/ 410 h 776"/>
                  <a:gd name="T6" fmla="*/ 716 w 930"/>
                  <a:gd name="T7" fmla="*/ 410 h 776"/>
                  <a:gd name="T8" fmla="*/ 360 w 930"/>
                  <a:gd name="T9" fmla="*/ 206 h 776"/>
                  <a:gd name="T10" fmla="*/ 360 w 930"/>
                  <a:gd name="T11" fmla="*/ 206 h 776"/>
                  <a:gd name="T12" fmla="*/ 0 w 930"/>
                  <a:gd name="T13" fmla="*/ 0 h 776"/>
                  <a:gd name="T14" fmla="*/ 0 w 930"/>
                  <a:gd name="T15" fmla="*/ 0 h 776"/>
                  <a:gd name="T16" fmla="*/ 0 w 930"/>
                  <a:gd name="T17" fmla="*/ 412 h 776"/>
                  <a:gd name="T18" fmla="*/ 0 w 930"/>
                  <a:gd name="T19" fmla="*/ 412 h 776"/>
                  <a:gd name="T20" fmla="*/ 0 w 930"/>
                  <a:gd name="T21" fmla="*/ 442 h 776"/>
                  <a:gd name="T22" fmla="*/ 0 w 930"/>
                  <a:gd name="T23" fmla="*/ 442 h 776"/>
                  <a:gd name="T24" fmla="*/ 2 w 930"/>
                  <a:gd name="T25" fmla="*/ 472 h 776"/>
                  <a:gd name="T26" fmla="*/ 4 w 930"/>
                  <a:gd name="T27" fmla="*/ 502 h 776"/>
                  <a:gd name="T28" fmla="*/ 8 w 930"/>
                  <a:gd name="T29" fmla="*/ 528 h 776"/>
                  <a:gd name="T30" fmla="*/ 14 w 930"/>
                  <a:gd name="T31" fmla="*/ 552 h 776"/>
                  <a:gd name="T32" fmla="*/ 20 w 930"/>
                  <a:gd name="T33" fmla="*/ 574 h 776"/>
                  <a:gd name="T34" fmla="*/ 26 w 930"/>
                  <a:gd name="T35" fmla="*/ 594 h 776"/>
                  <a:gd name="T36" fmla="*/ 34 w 930"/>
                  <a:gd name="T37" fmla="*/ 610 h 776"/>
                  <a:gd name="T38" fmla="*/ 42 w 930"/>
                  <a:gd name="T39" fmla="*/ 626 h 776"/>
                  <a:gd name="T40" fmla="*/ 254 w 930"/>
                  <a:gd name="T41" fmla="*/ 748 h 776"/>
                  <a:gd name="T42" fmla="*/ 254 w 930"/>
                  <a:gd name="T43" fmla="*/ 748 h 776"/>
                  <a:gd name="T44" fmla="*/ 280 w 930"/>
                  <a:gd name="T45" fmla="*/ 760 h 776"/>
                  <a:gd name="T46" fmla="*/ 306 w 930"/>
                  <a:gd name="T47" fmla="*/ 770 h 776"/>
                  <a:gd name="T48" fmla="*/ 332 w 930"/>
                  <a:gd name="T49" fmla="*/ 774 h 776"/>
                  <a:gd name="T50" fmla="*/ 360 w 930"/>
                  <a:gd name="T51" fmla="*/ 776 h 776"/>
                  <a:gd name="T52" fmla="*/ 388 w 930"/>
                  <a:gd name="T53" fmla="*/ 774 h 776"/>
                  <a:gd name="T54" fmla="*/ 416 w 930"/>
                  <a:gd name="T55" fmla="*/ 770 h 776"/>
                  <a:gd name="T56" fmla="*/ 442 w 930"/>
                  <a:gd name="T57" fmla="*/ 760 h 776"/>
                  <a:gd name="T58" fmla="*/ 468 w 930"/>
                  <a:gd name="T59" fmla="*/ 748 h 776"/>
                  <a:gd name="T60" fmla="*/ 716 w 930"/>
                  <a:gd name="T61" fmla="*/ 604 h 776"/>
                  <a:gd name="T62" fmla="*/ 930 w 930"/>
                  <a:gd name="T63" fmla="*/ 480 h 776"/>
                  <a:gd name="T64" fmla="*/ 930 w 930"/>
                  <a:gd name="T65" fmla="*/ 480 h 776"/>
                  <a:gd name="T66" fmla="*/ 914 w 930"/>
                  <a:gd name="T67" fmla="*/ 480 h 776"/>
                  <a:gd name="T68" fmla="*/ 894 w 930"/>
                  <a:gd name="T69" fmla="*/ 480 h 776"/>
                  <a:gd name="T70" fmla="*/ 872 w 930"/>
                  <a:gd name="T71" fmla="*/ 476 h 776"/>
                  <a:gd name="T72" fmla="*/ 850 w 930"/>
                  <a:gd name="T73" fmla="*/ 472 h 776"/>
                  <a:gd name="T74" fmla="*/ 826 w 930"/>
                  <a:gd name="T75" fmla="*/ 464 h 776"/>
                  <a:gd name="T76" fmla="*/ 800 w 930"/>
                  <a:gd name="T77" fmla="*/ 454 h 776"/>
                  <a:gd name="T78" fmla="*/ 772 w 930"/>
                  <a:gd name="T79" fmla="*/ 442 h 776"/>
                  <a:gd name="T80" fmla="*/ 744 w 930"/>
                  <a:gd name="T81" fmla="*/ 426 h 776"/>
                  <a:gd name="T82" fmla="*/ 744 w 930"/>
                  <a:gd name="T83" fmla="*/ 426 h 77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930" h="776">
                    <a:moveTo>
                      <a:pt x="744" y="426"/>
                    </a:moveTo>
                    <a:lnTo>
                      <a:pt x="744" y="426"/>
                    </a:lnTo>
                    <a:lnTo>
                      <a:pt x="716" y="410"/>
                    </a:lnTo>
                    <a:lnTo>
                      <a:pt x="716" y="410"/>
                    </a:lnTo>
                    <a:lnTo>
                      <a:pt x="360" y="206"/>
                    </a:lnTo>
                    <a:lnTo>
                      <a:pt x="360" y="20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12"/>
                    </a:lnTo>
                    <a:lnTo>
                      <a:pt x="0" y="412"/>
                    </a:lnTo>
                    <a:lnTo>
                      <a:pt x="0" y="442"/>
                    </a:lnTo>
                    <a:lnTo>
                      <a:pt x="0" y="442"/>
                    </a:lnTo>
                    <a:lnTo>
                      <a:pt x="2" y="472"/>
                    </a:lnTo>
                    <a:lnTo>
                      <a:pt x="4" y="502"/>
                    </a:lnTo>
                    <a:lnTo>
                      <a:pt x="8" y="528"/>
                    </a:lnTo>
                    <a:lnTo>
                      <a:pt x="14" y="552"/>
                    </a:lnTo>
                    <a:lnTo>
                      <a:pt x="20" y="574"/>
                    </a:lnTo>
                    <a:lnTo>
                      <a:pt x="26" y="594"/>
                    </a:lnTo>
                    <a:lnTo>
                      <a:pt x="34" y="610"/>
                    </a:lnTo>
                    <a:lnTo>
                      <a:pt x="42" y="626"/>
                    </a:lnTo>
                    <a:lnTo>
                      <a:pt x="254" y="748"/>
                    </a:lnTo>
                    <a:lnTo>
                      <a:pt x="254" y="748"/>
                    </a:lnTo>
                    <a:lnTo>
                      <a:pt x="280" y="760"/>
                    </a:lnTo>
                    <a:lnTo>
                      <a:pt x="306" y="770"/>
                    </a:lnTo>
                    <a:lnTo>
                      <a:pt x="332" y="774"/>
                    </a:lnTo>
                    <a:lnTo>
                      <a:pt x="360" y="776"/>
                    </a:lnTo>
                    <a:lnTo>
                      <a:pt x="388" y="774"/>
                    </a:lnTo>
                    <a:lnTo>
                      <a:pt x="416" y="770"/>
                    </a:lnTo>
                    <a:lnTo>
                      <a:pt x="442" y="760"/>
                    </a:lnTo>
                    <a:lnTo>
                      <a:pt x="468" y="748"/>
                    </a:lnTo>
                    <a:lnTo>
                      <a:pt x="716" y="604"/>
                    </a:lnTo>
                    <a:lnTo>
                      <a:pt x="930" y="480"/>
                    </a:lnTo>
                    <a:lnTo>
                      <a:pt x="930" y="480"/>
                    </a:lnTo>
                    <a:lnTo>
                      <a:pt x="914" y="480"/>
                    </a:lnTo>
                    <a:lnTo>
                      <a:pt x="894" y="480"/>
                    </a:lnTo>
                    <a:lnTo>
                      <a:pt x="872" y="476"/>
                    </a:lnTo>
                    <a:lnTo>
                      <a:pt x="850" y="472"/>
                    </a:lnTo>
                    <a:lnTo>
                      <a:pt x="826" y="464"/>
                    </a:lnTo>
                    <a:lnTo>
                      <a:pt x="800" y="454"/>
                    </a:lnTo>
                    <a:lnTo>
                      <a:pt x="772" y="442"/>
                    </a:lnTo>
                    <a:lnTo>
                      <a:pt x="744" y="426"/>
                    </a:lnTo>
                    <a:lnTo>
                      <a:pt x="744" y="426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4" name="Freeform 7">
                <a:extLst>
                  <a:ext uri="{FF2B5EF4-FFF2-40B4-BE49-F238E27FC236}">
                    <a16:creationId xmlns:a16="http://schemas.microsoft.com/office/drawing/2014/main" id="{2E26A003-CC46-344A-FAA5-E13222CF1D9D}"/>
                  </a:ext>
                </a:extLst>
              </p:cNvPr>
              <p:cNvSpPr/>
              <p:nvPr/>
            </p:nvSpPr>
            <p:spPr bwMode="auto">
              <a:xfrm rot="19846273">
                <a:off x="4828387" y="2336949"/>
                <a:ext cx="1397000" cy="1320800"/>
              </a:xfrm>
              <a:custGeom>
                <a:gdLst>
                  <a:gd name="T0" fmla="*/ 738 w 880"/>
                  <a:gd name="T1" fmla="*/ 132 h 832"/>
                  <a:gd name="T2" fmla="*/ 738 w 880"/>
                  <a:gd name="T3" fmla="*/ 132 h 832"/>
                  <a:gd name="T4" fmla="*/ 718 w 880"/>
                  <a:gd name="T5" fmla="*/ 144 h 832"/>
                  <a:gd name="T6" fmla="*/ 718 w 880"/>
                  <a:gd name="T7" fmla="*/ 144 h 832"/>
                  <a:gd name="T8" fmla="*/ 356 w 880"/>
                  <a:gd name="T9" fmla="*/ 352 h 832"/>
                  <a:gd name="T10" fmla="*/ 356 w 880"/>
                  <a:gd name="T11" fmla="*/ 352 h 832"/>
                  <a:gd name="T12" fmla="*/ 0 w 880"/>
                  <a:gd name="T13" fmla="*/ 558 h 832"/>
                  <a:gd name="T14" fmla="*/ 0 w 880"/>
                  <a:gd name="T15" fmla="*/ 558 h 832"/>
                  <a:gd name="T16" fmla="*/ 356 w 880"/>
                  <a:gd name="T17" fmla="*/ 762 h 832"/>
                  <a:gd name="T18" fmla="*/ 356 w 880"/>
                  <a:gd name="T19" fmla="*/ 762 h 832"/>
                  <a:gd name="T20" fmla="*/ 384 w 880"/>
                  <a:gd name="T21" fmla="*/ 778 h 832"/>
                  <a:gd name="T22" fmla="*/ 384 w 880"/>
                  <a:gd name="T23" fmla="*/ 778 h 832"/>
                  <a:gd name="T24" fmla="*/ 412 w 880"/>
                  <a:gd name="T25" fmla="*/ 794 h 832"/>
                  <a:gd name="T26" fmla="*/ 440 w 880"/>
                  <a:gd name="T27" fmla="*/ 806 h 832"/>
                  <a:gd name="T28" fmla="*/ 466 w 880"/>
                  <a:gd name="T29" fmla="*/ 816 h 832"/>
                  <a:gd name="T30" fmla="*/ 490 w 880"/>
                  <a:gd name="T31" fmla="*/ 824 h 832"/>
                  <a:gd name="T32" fmla="*/ 512 w 880"/>
                  <a:gd name="T33" fmla="*/ 828 h 832"/>
                  <a:gd name="T34" fmla="*/ 534 w 880"/>
                  <a:gd name="T35" fmla="*/ 832 h 832"/>
                  <a:gd name="T36" fmla="*/ 554 w 880"/>
                  <a:gd name="T37" fmla="*/ 832 h 832"/>
                  <a:gd name="T38" fmla="*/ 570 w 880"/>
                  <a:gd name="T39" fmla="*/ 832 h 832"/>
                  <a:gd name="T40" fmla="*/ 772 w 880"/>
                  <a:gd name="T41" fmla="*/ 716 h 832"/>
                  <a:gd name="T42" fmla="*/ 772 w 880"/>
                  <a:gd name="T43" fmla="*/ 716 h 832"/>
                  <a:gd name="T44" fmla="*/ 796 w 880"/>
                  <a:gd name="T45" fmla="*/ 700 h 832"/>
                  <a:gd name="T46" fmla="*/ 818 w 880"/>
                  <a:gd name="T47" fmla="*/ 682 h 832"/>
                  <a:gd name="T48" fmla="*/ 836 w 880"/>
                  <a:gd name="T49" fmla="*/ 660 h 832"/>
                  <a:gd name="T50" fmla="*/ 852 w 880"/>
                  <a:gd name="T51" fmla="*/ 638 h 832"/>
                  <a:gd name="T52" fmla="*/ 864 w 880"/>
                  <a:gd name="T53" fmla="*/ 612 h 832"/>
                  <a:gd name="T54" fmla="*/ 872 w 880"/>
                  <a:gd name="T55" fmla="*/ 586 h 832"/>
                  <a:gd name="T56" fmla="*/ 878 w 880"/>
                  <a:gd name="T57" fmla="*/ 558 h 832"/>
                  <a:gd name="T58" fmla="*/ 880 w 880"/>
                  <a:gd name="T59" fmla="*/ 530 h 832"/>
                  <a:gd name="T60" fmla="*/ 880 w 880"/>
                  <a:gd name="T61" fmla="*/ 236 h 832"/>
                  <a:gd name="T62" fmla="*/ 880 w 880"/>
                  <a:gd name="T63" fmla="*/ 0 h 832"/>
                  <a:gd name="T64" fmla="*/ 880 w 880"/>
                  <a:gd name="T65" fmla="*/ 0 h 832"/>
                  <a:gd name="T66" fmla="*/ 872 w 880"/>
                  <a:gd name="T67" fmla="*/ 14 h 832"/>
                  <a:gd name="T68" fmla="*/ 860 w 880"/>
                  <a:gd name="T69" fmla="*/ 30 h 832"/>
                  <a:gd name="T70" fmla="*/ 846 w 880"/>
                  <a:gd name="T71" fmla="*/ 46 h 832"/>
                  <a:gd name="T72" fmla="*/ 832 w 880"/>
                  <a:gd name="T73" fmla="*/ 64 h 832"/>
                  <a:gd name="T74" fmla="*/ 812 w 880"/>
                  <a:gd name="T75" fmla="*/ 80 h 832"/>
                  <a:gd name="T76" fmla="*/ 792 w 880"/>
                  <a:gd name="T77" fmla="*/ 98 h 832"/>
                  <a:gd name="T78" fmla="*/ 766 w 880"/>
                  <a:gd name="T79" fmla="*/ 114 h 832"/>
                  <a:gd name="T80" fmla="*/ 738 w 880"/>
                  <a:gd name="T81" fmla="*/ 132 h 832"/>
                  <a:gd name="T82" fmla="*/ 738 w 880"/>
                  <a:gd name="T83" fmla="*/ 132 h 8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880" h="832">
                    <a:moveTo>
                      <a:pt x="738" y="132"/>
                    </a:moveTo>
                    <a:lnTo>
                      <a:pt x="738" y="132"/>
                    </a:lnTo>
                    <a:lnTo>
                      <a:pt x="718" y="144"/>
                    </a:lnTo>
                    <a:lnTo>
                      <a:pt x="718" y="144"/>
                    </a:lnTo>
                    <a:lnTo>
                      <a:pt x="356" y="352"/>
                    </a:lnTo>
                    <a:lnTo>
                      <a:pt x="356" y="352"/>
                    </a:lnTo>
                    <a:lnTo>
                      <a:pt x="0" y="558"/>
                    </a:lnTo>
                    <a:lnTo>
                      <a:pt x="0" y="558"/>
                    </a:lnTo>
                    <a:lnTo>
                      <a:pt x="356" y="762"/>
                    </a:lnTo>
                    <a:lnTo>
                      <a:pt x="356" y="762"/>
                    </a:lnTo>
                    <a:lnTo>
                      <a:pt x="384" y="778"/>
                    </a:lnTo>
                    <a:lnTo>
                      <a:pt x="384" y="778"/>
                    </a:lnTo>
                    <a:lnTo>
                      <a:pt x="412" y="794"/>
                    </a:lnTo>
                    <a:lnTo>
                      <a:pt x="440" y="806"/>
                    </a:lnTo>
                    <a:lnTo>
                      <a:pt x="466" y="816"/>
                    </a:lnTo>
                    <a:lnTo>
                      <a:pt x="490" y="824"/>
                    </a:lnTo>
                    <a:lnTo>
                      <a:pt x="512" y="828"/>
                    </a:lnTo>
                    <a:lnTo>
                      <a:pt x="534" y="832"/>
                    </a:lnTo>
                    <a:lnTo>
                      <a:pt x="554" y="832"/>
                    </a:lnTo>
                    <a:lnTo>
                      <a:pt x="570" y="832"/>
                    </a:lnTo>
                    <a:lnTo>
                      <a:pt x="772" y="716"/>
                    </a:lnTo>
                    <a:lnTo>
                      <a:pt x="772" y="716"/>
                    </a:lnTo>
                    <a:lnTo>
                      <a:pt x="796" y="700"/>
                    </a:lnTo>
                    <a:lnTo>
                      <a:pt x="818" y="682"/>
                    </a:lnTo>
                    <a:lnTo>
                      <a:pt x="836" y="660"/>
                    </a:lnTo>
                    <a:lnTo>
                      <a:pt x="852" y="638"/>
                    </a:lnTo>
                    <a:lnTo>
                      <a:pt x="864" y="612"/>
                    </a:lnTo>
                    <a:lnTo>
                      <a:pt x="872" y="586"/>
                    </a:lnTo>
                    <a:lnTo>
                      <a:pt x="878" y="558"/>
                    </a:lnTo>
                    <a:lnTo>
                      <a:pt x="880" y="530"/>
                    </a:lnTo>
                    <a:lnTo>
                      <a:pt x="880" y="236"/>
                    </a:lnTo>
                    <a:lnTo>
                      <a:pt x="880" y="0"/>
                    </a:lnTo>
                    <a:lnTo>
                      <a:pt x="880" y="0"/>
                    </a:lnTo>
                    <a:lnTo>
                      <a:pt x="872" y="14"/>
                    </a:lnTo>
                    <a:lnTo>
                      <a:pt x="860" y="30"/>
                    </a:lnTo>
                    <a:lnTo>
                      <a:pt x="846" y="46"/>
                    </a:lnTo>
                    <a:lnTo>
                      <a:pt x="832" y="64"/>
                    </a:lnTo>
                    <a:lnTo>
                      <a:pt x="812" y="80"/>
                    </a:lnTo>
                    <a:lnTo>
                      <a:pt x="792" y="98"/>
                    </a:lnTo>
                    <a:lnTo>
                      <a:pt x="766" y="114"/>
                    </a:lnTo>
                    <a:lnTo>
                      <a:pt x="738" y="132"/>
                    </a:lnTo>
                    <a:lnTo>
                      <a:pt x="738" y="132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5" name="Freeform 8">
                <a:extLst>
                  <a:ext uri="{FF2B5EF4-FFF2-40B4-BE49-F238E27FC236}">
                    <a16:creationId xmlns:a16="http://schemas.microsoft.com/office/drawing/2014/main" id="{B6BBB553-F737-B7E9-CCD3-AB19AA4B0F3A}"/>
                  </a:ext>
                </a:extLst>
              </p:cNvPr>
              <p:cNvSpPr/>
              <p:nvPr/>
            </p:nvSpPr>
            <p:spPr bwMode="auto">
              <a:xfrm rot="19846273">
                <a:off x="2939800" y="2306910"/>
                <a:ext cx="1390650" cy="1311275"/>
              </a:xfrm>
              <a:custGeom>
                <a:gdLst>
                  <a:gd name="T0" fmla="*/ 518 w 876"/>
                  <a:gd name="T1" fmla="*/ 70 h 826"/>
                  <a:gd name="T2" fmla="*/ 518 w 876"/>
                  <a:gd name="T3" fmla="*/ 70 h 826"/>
                  <a:gd name="T4" fmla="*/ 492 w 876"/>
                  <a:gd name="T5" fmla="*/ 54 h 826"/>
                  <a:gd name="T6" fmla="*/ 492 w 876"/>
                  <a:gd name="T7" fmla="*/ 54 h 826"/>
                  <a:gd name="T8" fmla="*/ 464 w 876"/>
                  <a:gd name="T9" fmla="*/ 40 h 826"/>
                  <a:gd name="T10" fmla="*/ 438 w 876"/>
                  <a:gd name="T11" fmla="*/ 28 h 826"/>
                  <a:gd name="T12" fmla="*/ 414 w 876"/>
                  <a:gd name="T13" fmla="*/ 18 h 826"/>
                  <a:gd name="T14" fmla="*/ 392 w 876"/>
                  <a:gd name="T15" fmla="*/ 10 h 826"/>
                  <a:gd name="T16" fmla="*/ 370 w 876"/>
                  <a:gd name="T17" fmla="*/ 6 h 826"/>
                  <a:gd name="T18" fmla="*/ 350 w 876"/>
                  <a:gd name="T19" fmla="*/ 2 h 826"/>
                  <a:gd name="T20" fmla="*/ 330 w 876"/>
                  <a:gd name="T21" fmla="*/ 0 h 826"/>
                  <a:gd name="T22" fmla="*/ 314 w 876"/>
                  <a:gd name="T23" fmla="*/ 0 h 826"/>
                  <a:gd name="T24" fmla="*/ 106 w 876"/>
                  <a:gd name="T25" fmla="*/ 118 h 826"/>
                  <a:gd name="T26" fmla="*/ 106 w 876"/>
                  <a:gd name="T27" fmla="*/ 118 h 826"/>
                  <a:gd name="T28" fmla="*/ 82 w 876"/>
                  <a:gd name="T29" fmla="*/ 134 h 826"/>
                  <a:gd name="T30" fmla="*/ 62 w 876"/>
                  <a:gd name="T31" fmla="*/ 154 h 826"/>
                  <a:gd name="T32" fmla="*/ 44 w 876"/>
                  <a:gd name="T33" fmla="*/ 174 h 826"/>
                  <a:gd name="T34" fmla="*/ 28 w 876"/>
                  <a:gd name="T35" fmla="*/ 198 h 826"/>
                  <a:gd name="T36" fmla="*/ 16 w 876"/>
                  <a:gd name="T37" fmla="*/ 222 h 826"/>
                  <a:gd name="T38" fmla="*/ 6 w 876"/>
                  <a:gd name="T39" fmla="*/ 248 h 826"/>
                  <a:gd name="T40" fmla="*/ 2 w 876"/>
                  <a:gd name="T41" fmla="*/ 276 h 826"/>
                  <a:gd name="T42" fmla="*/ 0 w 876"/>
                  <a:gd name="T43" fmla="*/ 304 h 826"/>
                  <a:gd name="T44" fmla="*/ 0 w 876"/>
                  <a:gd name="T45" fmla="*/ 598 h 826"/>
                  <a:gd name="T46" fmla="*/ 0 w 876"/>
                  <a:gd name="T47" fmla="*/ 826 h 826"/>
                  <a:gd name="T48" fmla="*/ 0 w 876"/>
                  <a:gd name="T49" fmla="*/ 826 h 826"/>
                  <a:gd name="T50" fmla="*/ 8 w 876"/>
                  <a:gd name="T51" fmla="*/ 810 h 826"/>
                  <a:gd name="T52" fmla="*/ 20 w 876"/>
                  <a:gd name="T53" fmla="*/ 796 h 826"/>
                  <a:gd name="T54" fmla="*/ 32 w 876"/>
                  <a:gd name="T55" fmla="*/ 780 h 826"/>
                  <a:gd name="T56" fmla="*/ 48 w 876"/>
                  <a:gd name="T57" fmla="*/ 764 h 826"/>
                  <a:gd name="T58" fmla="*/ 66 w 876"/>
                  <a:gd name="T59" fmla="*/ 748 h 826"/>
                  <a:gd name="T60" fmla="*/ 86 w 876"/>
                  <a:gd name="T61" fmla="*/ 732 h 826"/>
                  <a:gd name="T62" fmla="*/ 110 w 876"/>
                  <a:gd name="T63" fmla="*/ 716 h 826"/>
                  <a:gd name="T64" fmla="*/ 136 w 876"/>
                  <a:gd name="T65" fmla="*/ 700 h 826"/>
                  <a:gd name="T66" fmla="*/ 136 w 876"/>
                  <a:gd name="T67" fmla="*/ 700 h 826"/>
                  <a:gd name="T68" fmla="*/ 158 w 876"/>
                  <a:gd name="T69" fmla="*/ 688 h 826"/>
                  <a:gd name="T70" fmla="*/ 158 w 876"/>
                  <a:gd name="T71" fmla="*/ 688 h 826"/>
                  <a:gd name="T72" fmla="*/ 518 w 876"/>
                  <a:gd name="T73" fmla="*/ 480 h 826"/>
                  <a:gd name="T74" fmla="*/ 518 w 876"/>
                  <a:gd name="T75" fmla="*/ 480 h 826"/>
                  <a:gd name="T76" fmla="*/ 876 w 876"/>
                  <a:gd name="T77" fmla="*/ 274 h 826"/>
                  <a:gd name="T78" fmla="*/ 876 w 876"/>
                  <a:gd name="T79" fmla="*/ 274 h 826"/>
                  <a:gd name="T80" fmla="*/ 518 w 876"/>
                  <a:gd name="T81" fmla="*/ 70 h 826"/>
                  <a:gd name="T82" fmla="*/ 518 w 876"/>
                  <a:gd name="T83" fmla="*/ 70 h 8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876" h="825">
                    <a:moveTo>
                      <a:pt x="518" y="70"/>
                    </a:moveTo>
                    <a:lnTo>
                      <a:pt x="518" y="70"/>
                    </a:lnTo>
                    <a:lnTo>
                      <a:pt x="492" y="54"/>
                    </a:lnTo>
                    <a:lnTo>
                      <a:pt x="492" y="54"/>
                    </a:lnTo>
                    <a:lnTo>
                      <a:pt x="464" y="40"/>
                    </a:lnTo>
                    <a:lnTo>
                      <a:pt x="438" y="28"/>
                    </a:lnTo>
                    <a:lnTo>
                      <a:pt x="414" y="18"/>
                    </a:lnTo>
                    <a:lnTo>
                      <a:pt x="392" y="10"/>
                    </a:lnTo>
                    <a:lnTo>
                      <a:pt x="370" y="6"/>
                    </a:lnTo>
                    <a:lnTo>
                      <a:pt x="350" y="2"/>
                    </a:lnTo>
                    <a:lnTo>
                      <a:pt x="330" y="0"/>
                    </a:lnTo>
                    <a:lnTo>
                      <a:pt x="314" y="0"/>
                    </a:lnTo>
                    <a:lnTo>
                      <a:pt x="106" y="118"/>
                    </a:lnTo>
                    <a:lnTo>
                      <a:pt x="106" y="118"/>
                    </a:lnTo>
                    <a:lnTo>
                      <a:pt x="82" y="134"/>
                    </a:lnTo>
                    <a:lnTo>
                      <a:pt x="62" y="154"/>
                    </a:lnTo>
                    <a:lnTo>
                      <a:pt x="44" y="174"/>
                    </a:lnTo>
                    <a:lnTo>
                      <a:pt x="28" y="198"/>
                    </a:lnTo>
                    <a:lnTo>
                      <a:pt x="16" y="222"/>
                    </a:lnTo>
                    <a:lnTo>
                      <a:pt x="6" y="248"/>
                    </a:lnTo>
                    <a:lnTo>
                      <a:pt x="2" y="276"/>
                    </a:lnTo>
                    <a:lnTo>
                      <a:pt x="0" y="304"/>
                    </a:lnTo>
                    <a:lnTo>
                      <a:pt x="0" y="598"/>
                    </a:lnTo>
                    <a:lnTo>
                      <a:pt x="0" y="826"/>
                    </a:lnTo>
                    <a:lnTo>
                      <a:pt x="0" y="826"/>
                    </a:lnTo>
                    <a:lnTo>
                      <a:pt x="8" y="810"/>
                    </a:lnTo>
                    <a:lnTo>
                      <a:pt x="20" y="796"/>
                    </a:lnTo>
                    <a:lnTo>
                      <a:pt x="32" y="780"/>
                    </a:lnTo>
                    <a:lnTo>
                      <a:pt x="48" y="764"/>
                    </a:lnTo>
                    <a:lnTo>
                      <a:pt x="66" y="748"/>
                    </a:lnTo>
                    <a:lnTo>
                      <a:pt x="86" y="732"/>
                    </a:lnTo>
                    <a:lnTo>
                      <a:pt x="110" y="716"/>
                    </a:lnTo>
                    <a:lnTo>
                      <a:pt x="136" y="700"/>
                    </a:lnTo>
                    <a:lnTo>
                      <a:pt x="136" y="700"/>
                    </a:lnTo>
                    <a:lnTo>
                      <a:pt x="158" y="688"/>
                    </a:lnTo>
                    <a:lnTo>
                      <a:pt x="158" y="688"/>
                    </a:lnTo>
                    <a:lnTo>
                      <a:pt x="518" y="480"/>
                    </a:lnTo>
                    <a:lnTo>
                      <a:pt x="518" y="480"/>
                    </a:lnTo>
                    <a:lnTo>
                      <a:pt x="876" y="274"/>
                    </a:lnTo>
                    <a:lnTo>
                      <a:pt x="876" y="274"/>
                    </a:lnTo>
                    <a:lnTo>
                      <a:pt x="518" y="70"/>
                    </a:lnTo>
                    <a:lnTo>
                      <a:pt x="518" y="70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6" name="Freeform 9">
                <a:extLst>
                  <a:ext uri="{FF2B5EF4-FFF2-40B4-BE49-F238E27FC236}">
                    <a16:creationId xmlns:a16="http://schemas.microsoft.com/office/drawing/2014/main" id="{CFE02588-E405-DD56-7A18-4D37DC717730}"/>
                  </a:ext>
                </a:extLst>
              </p:cNvPr>
              <p:cNvSpPr/>
              <p:nvPr/>
            </p:nvSpPr>
            <p:spPr bwMode="auto">
              <a:xfrm rot="19846273">
                <a:off x="3178555" y="1520859"/>
                <a:ext cx="1460500" cy="1228725"/>
              </a:xfrm>
              <a:custGeom>
                <a:gdLst>
                  <a:gd name="T0" fmla="*/ 878 w 920"/>
                  <a:gd name="T1" fmla="*/ 148 h 774"/>
                  <a:gd name="T2" fmla="*/ 672 w 920"/>
                  <a:gd name="T3" fmla="*/ 28 h 774"/>
                  <a:gd name="T4" fmla="*/ 672 w 920"/>
                  <a:gd name="T5" fmla="*/ 28 h 774"/>
                  <a:gd name="T6" fmla="*/ 646 w 920"/>
                  <a:gd name="T7" fmla="*/ 16 h 774"/>
                  <a:gd name="T8" fmla="*/ 620 w 920"/>
                  <a:gd name="T9" fmla="*/ 8 h 774"/>
                  <a:gd name="T10" fmla="*/ 592 w 920"/>
                  <a:gd name="T11" fmla="*/ 2 h 774"/>
                  <a:gd name="T12" fmla="*/ 564 w 920"/>
                  <a:gd name="T13" fmla="*/ 0 h 774"/>
                  <a:gd name="T14" fmla="*/ 536 w 920"/>
                  <a:gd name="T15" fmla="*/ 2 h 774"/>
                  <a:gd name="T16" fmla="*/ 510 w 920"/>
                  <a:gd name="T17" fmla="*/ 8 h 774"/>
                  <a:gd name="T18" fmla="*/ 484 w 920"/>
                  <a:gd name="T19" fmla="*/ 16 h 774"/>
                  <a:gd name="T20" fmla="*/ 458 w 920"/>
                  <a:gd name="T21" fmla="*/ 28 h 774"/>
                  <a:gd name="T22" fmla="*/ 204 w 920"/>
                  <a:gd name="T23" fmla="*/ 174 h 774"/>
                  <a:gd name="T24" fmla="*/ 0 w 920"/>
                  <a:gd name="T25" fmla="*/ 294 h 774"/>
                  <a:gd name="T26" fmla="*/ 0 w 920"/>
                  <a:gd name="T27" fmla="*/ 294 h 774"/>
                  <a:gd name="T28" fmla="*/ 16 w 920"/>
                  <a:gd name="T29" fmla="*/ 294 h 774"/>
                  <a:gd name="T30" fmla="*/ 36 w 920"/>
                  <a:gd name="T31" fmla="*/ 296 h 774"/>
                  <a:gd name="T32" fmla="*/ 56 w 920"/>
                  <a:gd name="T33" fmla="*/ 300 h 774"/>
                  <a:gd name="T34" fmla="*/ 78 w 920"/>
                  <a:gd name="T35" fmla="*/ 304 h 774"/>
                  <a:gd name="T36" fmla="*/ 100 w 920"/>
                  <a:gd name="T37" fmla="*/ 312 h 774"/>
                  <a:gd name="T38" fmla="*/ 124 w 920"/>
                  <a:gd name="T39" fmla="*/ 322 h 774"/>
                  <a:gd name="T40" fmla="*/ 150 w 920"/>
                  <a:gd name="T41" fmla="*/ 334 h 774"/>
                  <a:gd name="T42" fmla="*/ 178 w 920"/>
                  <a:gd name="T43" fmla="*/ 348 h 774"/>
                  <a:gd name="T44" fmla="*/ 178 w 920"/>
                  <a:gd name="T45" fmla="*/ 348 h 774"/>
                  <a:gd name="T46" fmla="*/ 204 w 920"/>
                  <a:gd name="T47" fmla="*/ 364 h 774"/>
                  <a:gd name="T48" fmla="*/ 204 w 920"/>
                  <a:gd name="T49" fmla="*/ 364 h 774"/>
                  <a:gd name="T50" fmla="*/ 562 w 920"/>
                  <a:gd name="T51" fmla="*/ 568 h 774"/>
                  <a:gd name="T52" fmla="*/ 562 w 920"/>
                  <a:gd name="T53" fmla="*/ 568 h 774"/>
                  <a:gd name="T54" fmla="*/ 920 w 920"/>
                  <a:gd name="T55" fmla="*/ 774 h 774"/>
                  <a:gd name="T56" fmla="*/ 920 w 920"/>
                  <a:gd name="T57" fmla="*/ 774 h 774"/>
                  <a:gd name="T58" fmla="*/ 920 w 920"/>
                  <a:gd name="T59" fmla="*/ 362 h 774"/>
                  <a:gd name="T60" fmla="*/ 920 w 920"/>
                  <a:gd name="T61" fmla="*/ 362 h 774"/>
                  <a:gd name="T62" fmla="*/ 920 w 920"/>
                  <a:gd name="T63" fmla="*/ 334 h 774"/>
                  <a:gd name="T64" fmla="*/ 920 w 920"/>
                  <a:gd name="T65" fmla="*/ 334 h 774"/>
                  <a:gd name="T66" fmla="*/ 920 w 920"/>
                  <a:gd name="T67" fmla="*/ 302 h 774"/>
                  <a:gd name="T68" fmla="*/ 918 w 920"/>
                  <a:gd name="T69" fmla="*/ 272 h 774"/>
                  <a:gd name="T70" fmla="*/ 914 w 920"/>
                  <a:gd name="T71" fmla="*/ 246 h 774"/>
                  <a:gd name="T72" fmla="*/ 908 w 920"/>
                  <a:gd name="T73" fmla="*/ 222 h 774"/>
                  <a:gd name="T74" fmla="*/ 902 w 920"/>
                  <a:gd name="T75" fmla="*/ 200 h 774"/>
                  <a:gd name="T76" fmla="*/ 894 w 920"/>
                  <a:gd name="T77" fmla="*/ 180 h 774"/>
                  <a:gd name="T78" fmla="*/ 888 w 920"/>
                  <a:gd name="T79" fmla="*/ 164 h 774"/>
                  <a:gd name="T80" fmla="*/ 878 w 920"/>
                  <a:gd name="T81" fmla="*/ 148 h 774"/>
                  <a:gd name="T82" fmla="*/ 878 w 920"/>
                  <a:gd name="T83" fmla="*/ 148 h 77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920" h="774">
                    <a:moveTo>
                      <a:pt x="878" y="148"/>
                    </a:moveTo>
                    <a:lnTo>
                      <a:pt x="672" y="28"/>
                    </a:lnTo>
                    <a:lnTo>
                      <a:pt x="672" y="28"/>
                    </a:lnTo>
                    <a:lnTo>
                      <a:pt x="646" y="16"/>
                    </a:lnTo>
                    <a:lnTo>
                      <a:pt x="620" y="8"/>
                    </a:lnTo>
                    <a:lnTo>
                      <a:pt x="592" y="2"/>
                    </a:lnTo>
                    <a:lnTo>
                      <a:pt x="564" y="0"/>
                    </a:lnTo>
                    <a:lnTo>
                      <a:pt x="536" y="2"/>
                    </a:lnTo>
                    <a:lnTo>
                      <a:pt x="510" y="8"/>
                    </a:lnTo>
                    <a:lnTo>
                      <a:pt x="484" y="16"/>
                    </a:lnTo>
                    <a:lnTo>
                      <a:pt x="458" y="28"/>
                    </a:lnTo>
                    <a:lnTo>
                      <a:pt x="204" y="174"/>
                    </a:lnTo>
                    <a:lnTo>
                      <a:pt x="0" y="294"/>
                    </a:lnTo>
                    <a:lnTo>
                      <a:pt x="0" y="294"/>
                    </a:lnTo>
                    <a:lnTo>
                      <a:pt x="16" y="294"/>
                    </a:lnTo>
                    <a:lnTo>
                      <a:pt x="36" y="296"/>
                    </a:lnTo>
                    <a:lnTo>
                      <a:pt x="56" y="300"/>
                    </a:lnTo>
                    <a:lnTo>
                      <a:pt x="78" y="304"/>
                    </a:lnTo>
                    <a:lnTo>
                      <a:pt x="100" y="312"/>
                    </a:lnTo>
                    <a:lnTo>
                      <a:pt x="124" y="322"/>
                    </a:lnTo>
                    <a:lnTo>
                      <a:pt x="150" y="334"/>
                    </a:lnTo>
                    <a:lnTo>
                      <a:pt x="178" y="348"/>
                    </a:lnTo>
                    <a:lnTo>
                      <a:pt x="178" y="348"/>
                    </a:lnTo>
                    <a:lnTo>
                      <a:pt x="204" y="364"/>
                    </a:lnTo>
                    <a:lnTo>
                      <a:pt x="204" y="364"/>
                    </a:lnTo>
                    <a:lnTo>
                      <a:pt x="562" y="568"/>
                    </a:lnTo>
                    <a:lnTo>
                      <a:pt x="562" y="568"/>
                    </a:lnTo>
                    <a:lnTo>
                      <a:pt x="920" y="774"/>
                    </a:lnTo>
                    <a:lnTo>
                      <a:pt x="920" y="774"/>
                    </a:lnTo>
                    <a:lnTo>
                      <a:pt x="920" y="362"/>
                    </a:lnTo>
                    <a:lnTo>
                      <a:pt x="920" y="362"/>
                    </a:lnTo>
                    <a:lnTo>
                      <a:pt x="920" y="334"/>
                    </a:lnTo>
                    <a:lnTo>
                      <a:pt x="920" y="334"/>
                    </a:lnTo>
                    <a:lnTo>
                      <a:pt x="920" y="302"/>
                    </a:lnTo>
                    <a:lnTo>
                      <a:pt x="918" y="272"/>
                    </a:lnTo>
                    <a:lnTo>
                      <a:pt x="914" y="246"/>
                    </a:lnTo>
                    <a:lnTo>
                      <a:pt x="908" y="222"/>
                    </a:lnTo>
                    <a:lnTo>
                      <a:pt x="902" y="200"/>
                    </a:lnTo>
                    <a:lnTo>
                      <a:pt x="894" y="180"/>
                    </a:lnTo>
                    <a:lnTo>
                      <a:pt x="888" y="164"/>
                    </a:lnTo>
                    <a:lnTo>
                      <a:pt x="878" y="148"/>
                    </a:lnTo>
                    <a:lnTo>
                      <a:pt x="878" y="148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23C8BE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7" name="Freeform 10">
                <a:extLst>
                  <a:ext uri="{FF2B5EF4-FFF2-40B4-BE49-F238E27FC236}">
                    <a16:creationId xmlns:a16="http://schemas.microsoft.com/office/drawing/2014/main" id="{E780C297-8BCF-ECD4-AB91-2CAF22051446}"/>
                  </a:ext>
                </a:extLst>
              </p:cNvPr>
              <p:cNvSpPr/>
              <p:nvPr/>
            </p:nvSpPr>
            <p:spPr bwMode="auto">
              <a:xfrm rot="19846273">
                <a:off x="3488973" y="3183919"/>
                <a:ext cx="889000" cy="1651000"/>
              </a:xfrm>
              <a:custGeom>
                <a:gdLst>
                  <a:gd name="T0" fmla="*/ 518 w 560"/>
                  <a:gd name="T1" fmla="*/ 856 h 1040"/>
                  <a:gd name="T2" fmla="*/ 518 w 560"/>
                  <a:gd name="T3" fmla="*/ 856 h 1040"/>
                  <a:gd name="T4" fmla="*/ 518 w 560"/>
                  <a:gd name="T5" fmla="*/ 826 h 1040"/>
                  <a:gd name="T6" fmla="*/ 518 w 560"/>
                  <a:gd name="T7" fmla="*/ 826 h 1040"/>
                  <a:gd name="T8" fmla="*/ 518 w 560"/>
                  <a:gd name="T9" fmla="*/ 414 h 1040"/>
                  <a:gd name="T10" fmla="*/ 518 w 560"/>
                  <a:gd name="T11" fmla="*/ 414 h 1040"/>
                  <a:gd name="T12" fmla="*/ 518 w 560"/>
                  <a:gd name="T13" fmla="*/ 0 h 1040"/>
                  <a:gd name="T14" fmla="*/ 518 w 560"/>
                  <a:gd name="T15" fmla="*/ 0 h 1040"/>
                  <a:gd name="T16" fmla="*/ 158 w 560"/>
                  <a:gd name="T17" fmla="*/ 208 h 1040"/>
                  <a:gd name="T18" fmla="*/ 158 w 560"/>
                  <a:gd name="T19" fmla="*/ 208 h 1040"/>
                  <a:gd name="T20" fmla="*/ 136 w 560"/>
                  <a:gd name="T21" fmla="*/ 220 h 1040"/>
                  <a:gd name="T22" fmla="*/ 136 w 560"/>
                  <a:gd name="T23" fmla="*/ 220 h 1040"/>
                  <a:gd name="T24" fmla="*/ 110 w 560"/>
                  <a:gd name="T25" fmla="*/ 236 h 1040"/>
                  <a:gd name="T26" fmla="*/ 86 w 560"/>
                  <a:gd name="T27" fmla="*/ 252 h 1040"/>
                  <a:gd name="T28" fmla="*/ 66 w 560"/>
                  <a:gd name="T29" fmla="*/ 268 h 1040"/>
                  <a:gd name="T30" fmla="*/ 48 w 560"/>
                  <a:gd name="T31" fmla="*/ 284 h 1040"/>
                  <a:gd name="T32" fmla="*/ 32 w 560"/>
                  <a:gd name="T33" fmla="*/ 300 h 1040"/>
                  <a:gd name="T34" fmla="*/ 20 w 560"/>
                  <a:gd name="T35" fmla="*/ 316 h 1040"/>
                  <a:gd name="T36" fmla="*/ 8 w 560"/>
                  <a:gd name="T37" fmla="*/ 330 h 1040"/>
                  <a:gd name="T38" fmla="*/ 0 w 560"/>
                  <a:gd name="T39" fmla="*/ 346 h 1040"/>
                  <a:gd name="T40" fmla="*/ 0 w 560"/>
                  <a:gd name="T41" fmla="*/ 592 h 1040"/>
                  <a:gd name="T42" fmla="*/ 0 w 560"/>
                  <a:gd name="T43" fmla="*/ 592 h 1040"/>
                  <a:gd name="T44" fmla="*/ 2 w 560"/>
                  <a:gd name="T45" fmla="*/ 620 h 1040"/>
                  <a:gd name="T46" fmla="*/ 6 w 560"/>
                  <a:gd name="T47" fmla="*/ 648 h 1040"/>
                  <a:gd name="T48" fmla="*/ 16 w 560"/>
                  <a:gd name="T49" fmla="*/ 674 h 1040"/>
                  <a:gd name="T50" fmla="*/ 28 w 560"/>
                  <a:gd name="T51" fmla="*/ 700 h 1040"/>
                  <a:gd name="T52" fmla="*/ 44 w 560"/>
                  <a:gd name="T53" fmla="*/ 722 h 1040"/>
                  <a:gd name="T54" fmla="*/ 62 w 560"/>
                  <a:gd name="T55" fmla="*/ 744 h 1040"/>
                  <a:gd name="T56" fmla="*/ 82 w 560"/>
                  <a:gd name="T57" fmla="*/ 762 h 1040"/>
                  <a:gd name="T58" fmla="*/ 106 w 560"/>
                  <a:gd name="T59" fmla="*/ 778 h 1040"/>
                  <a:gd name="T60" fmla="*/ 354 w 560"/>
                  <a:gd name="T61" fmla="*/ 920 h 1040"/>
                  <a:gd name="T62" fmla="*/ 560 w 560"/>
                  <a:gd name="T63" fmla="*/ 1040 h 1040"/>
                  <a:gd name="T64" fmla="*/ 560 w 560"/>
                  <a:gd name="T65" fmla="*/ 1040 h 1040"/>
                  <a:gd name="T66" fmla="*/ 552 w 560"/>
                  <a:gd name="T67" fmla="*/ 1024 h 1040"/>
                  <a:gd name="T68" fmla="*/ 544 w 560"/>
                  <a:gd name="T69" fmla="*/ 1008 h 1040"/>
                  <a:gd name="T70" fmla="*/ 538 w 560"/>
                  <a:gd name="T71" fmla="*/ 988 h 1040"/>
                  <a:gd name="T72" fmla="*/ 532 w 560"/>
                  <a:gd name="T73" fmla="*/ 966 h 1040"/>
                  <a:gd name="T74" fmla="*/ 526 w 560"/>
                  <a:gd name="T75" fmla="*/ 942 h 1040"/>
                  <a:gd name="T76" fmla="*/ 522 w 560"/>
                  <a:gd name="T77" fmla="*/ 916 h 1040"/>
                  <a:gd name="T78" fmla="*/ 520 w 560"/>
                  <a:gd name="T79" fmla="*/ 886 h 1040"/>
                  <a:gd name="T80" fmla="*/ 518 w 560"/>
                  <a:gd name="T81" fmla="*/ 856 h 1040"/>
                  <a:gd name="T82" fmla="*/ 518 w 560"/>
                  <a:gd name="T83" fmla="*/ 856 h 10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60" h="1040">
                    <a:moveTo>
                      <a:pt x="518" y="856"/>
                    </a:moveTo>
                    <a:lnTo>
                      <a:pt x="518" y="856"/>
                    </a:lnTo>
                    <a:lnTo>
                      <a:pt x="518" y="826"/>
                    </a:lnTo>
                    <a:lnTo>
                      <a:pt x="518" y="826"/>
                    </a:lnTo>
                    <a:lnTo>
                      <a:pt x="518" y="414"/>
                    </a:lnTo>
                    <a:lnTo>
                      <a:pt x="518" y="414"/>
                    </a:lnTo>
                    <a:lnTo>
                      <a:pt x="518" y="0"/>
                    </a:lnTo>
                    <a:lnTo>
                      <a:pt x="518" y="0"/>
                    </a:lnTo>
                    <a:lnTo>
                      <a:pt x="158" y="208"/>
                    </a:lnTo>
                    <a:lnTo>
                      <a:pt x="158" y="208"/>
                    </a:lnTo>
                    <a:lnTo>
                      <a:pt x="136" y="220"/>
                    </a:lnTo>
                    <a:lnTo>
                      <a:pt x="136" y="220"/>
                    </a:lnTo>
                    <a:lnTo>
                      <a:pt x="110" y="236"/>
                    </a:lnTo>
                    <a:lnTo>
                      <a:pt x="86" y="252"/>
                    </a:lnTo>
                    <a:lnTo>
                      <a:pt x="66" y="268"/>
                    </a:lnTo>
                    <a:lnTo>
                      <a:pt x="48" y="284"/>
                    </a:lnTo>
                    <a:lnTo>
                      <a:pt x="32" y="300"/>
                    </a:lnTo>
                    <a:lnTo>
                      <a:pt x="20" y="316"/>
                    </a:lnTo>
                    <a:lnTo>
                      <a:pt x="8" y="330"/>
                    </a:lnTo>
                    <a:lnTo>
                      <a:pt x="0" y="346"/>
                    </a:lnTo>
                    <a:lnTo>
                      <a:pt x="0" y="592"/>
                    </a:lnTo>
                    <a:lnTo>
                      <a:pt x="0" y="592"/>
                    </a:lnTo>
                    <a:lnTo>
                      <a:pt x="2" y="620"/>
                    </a:lnTo>
                    <a:lnTo>
                      <a:pt x="6" y="648"/>
                    </a:lnTo>
                    <a:lnTo>
                      <a:pt x="16" y="674"/>
                    </a:lnTo>
                    <a:lnTo>
                      <a:pt x="28" y="700"/>
                    </a:lnTo>
                    <a:lnTo>
                      <a:pt x="44" y="722"/>
                    </a:lnTo>
                    <a:lnTo>
                      <a:pt x="62" y="744"/>
                    </a:lnTo>
                    <a:lnTo>
                      <a:pt x="82" y="762"/>
                    </a:lnTo>
                    <a:lnTo>
                      <a:pt x="106" y="778"/>
                    </a:lnTo>
                    <a:lnTo>
                      <a:pt x="354" y="920"/>
                    </a:lnTo>
                    <a:lnTo>
                      <a:pt x="560" y="1040"/>
                    </a:lnTo>
                    <a:lnTo>
                      <a:pt x="560" y="1040"/>
                    </a:lnTo>
                    <a:lnTo>
                      <a:pt x="552" y="1024"/>
                    </a:lnTo>
                    <a:lnTo>
                      <a:pt x="544" y="1008"/>
                    </a:lnTo>
                    <a:lnTo>
                      <a:pt x="538" y="988"/>
                    </a:lnTo>
                    <a:lnTo>
                      <a:pt x="532" y="966"/>
                    </a:lnTo>
                    <a:lnTo>
                      <a:pt x="526" y="942"/>
                    </a:lnTo>
                    <a:lnTo>
                      <a:pt x="522" y="916"/>
                    </a:lnTo>
                    <a:lnTo>
                      <a:pt x="520" y="886"/>
                    </a:lnTo>
                    <a:lnTo>
                      <a:pt x="518" y="856"/>
                    </a:lnTo>
                    <a:lnTo>
                      <a:pt x="518" y="856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</p:grpSp>
        <p:sp>
          <p:nvSpPr>
            <p:cNvPr id="21" name="KSO_Shape">
              <a:extLst>
                <a:ext uri="{FF2B5EF4-FFF2-40B4-BE49-F238E27FC236}">
                  <a16:creationId xmlns:a16="http://schemas.microsoft.com/office/drawing/2014/main" id="{43D09953-8EB0-7AC1-355B-20D193076DE4}"/>
                </a:ext>
              </a:extLst>
            </p:cNvPr>
            <p:cNvSpPr/>
            <p:nvPr userDrawn="1"/>
          </p:nvSpPr>
          <p:spPr bwMode="auto">
            <a:xfrm>
              <a:off x="1612783" y="3320000"/>
              <a:ext cx="802117" cy="619338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44911" y="274320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61123" y="3951754"/>
            <a:ext cx="5916373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5" name="组合 87">
            <a:extLst>
              <a:ext uri="{FF2B5EF4-FFF2-40B4-BE49-F238E27FC236}">
                <a16:creationId xmlns:a16="http://schemas.microsoft.com/office/drawing/2014/main" id="{3305893A-1A1A-5419-0284-8173F0130B2D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7" name="直接连接符 88">
              <a:extLst>
                <a:ext uri="{FF2B5EF4-FFF2-40B4-BE49-F238E27FC236}">
                  <a16:creationId xmlns:a16="http://schemas.microsoft.com/office/drawing/2014/main" id="{B14C0C89-B720-92FB-B329-C1C681B0BF1E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89">
              <a:extLst>
                <a:ext uri="{FF2B5EF4-FFF2-40B4-BE49-F238E27FC236}">
                  <a16:creationId xmlns:a16="http://schemas.microsoft.com/office/drawing/2014/main" id="{2F36CE3B-2155-DFAF-7103-FD6773275632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8" name="直接连接符 3">
            <a:extLst>
              <a:ext uri="{FF2B5EF4-FFF2-40B4-BE49-F238E27FC236}">
                <a16:creationId xmlns:a16="http://schemas.microsoft.com/office/drawing/2014/main" id="{5C955431-6BAE-9521-2F76-554B90326310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图片 61">
            <a:extLst>
              <a:ext uri="{FF2B5EF4-FFF2-40B4-BE49-F238E27FC236}">
                <a16:creationId xmlns:a16="http://schemas.microsoft.com/office/drawing/2014/main" id="{91BB8D18-0E62-C66F-471C-A494085C009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80305" y="2549073"/>
            <a:ext cx="4356095" cy="2429327"/>
          </a:xfrm>
          <a:prstGeom prst="rect">
            <a:avLst/>
          </a:prstGeom>
          <a:ln>
            <a:solidFill>
              <a:schemeClr val="accent5">
                <a:lumMod val="60000"/>
                <a:lumOff val="4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7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88475" y="274320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97839" y="1197097"/>
            <a:ext cx="5407468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06475" y="1843969"/>
            <a:ext cx="5698833" cy="1938551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217583" y="3947690"/>
            <a:ext cx="5407468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821052" y="4594563"/>
            <a:ext cx="580400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Freeform 11">
            <a:extLst>
              <a:ext uri="{FF2B5EF4-FFF2-40B4-BE49-F238E27FC236}">
                <a16:creationId xmlns:a16="http://schemas.microsoft.com/office/drawing/2014/main" id="{89CB7724-A599-F52D-19D0-B3ECC33A19F0}"/>
              </a:ext>
            </a:extLst>
          </p:cNvPr>
          <p:cNvSpPr/>
          <p:nvPr userDrawn="1"/>
        </p:nvSpPr>
        <p:spPr bwMode="auto">
          <a:xfrm>
            <a:off x="557510" y="115791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8" name="Freeform 9">
            <a:extLst>
              <a:ext uri="{FF2B5EF4-FFF2-40B4-BE49-F238E27FC236}">
                <a16:creationId xmlns:a16="http://schemas.microsoft.com/office/drawing/2014/main" id="{84BC3713-C74B-D36C-BC0B-99BAFF3566CE}"/>
              </a:ext>
            </a:extLst>
          </p:cNvPr>
          <p:cNvSpPr/>
          <p:nvPr userDrawn="1"/>
        </p:nvSpPr>
        <p:spPr bwMode="auto">
          <a:xfrm>
            <a:off x="5368527" y="3947690"/>
            <a:ext cx="548966" cy="591317"/>
          </a:xfrm>
          <a:custGeom>
            <a:gdLst>
              <a:gd name="T0" fmla="*/ 1130 w 2260"/>
              <a:gd name="T1" fmla="*/ 0 h 2610"/>
              <a:gd name="T2" fmla="*/ 1695 w 2260"/>
              <a:gd name="T3" fmla="*/ 326 h 2610"/>
              <a:gd name="T4" fmla="*/ 2260 w 2260"/>
              <a:gd name="T5" fmla="*/ 652 h 2610"/>
              <a:gd name="T6" fmla="*/ 2260 w 2260"/>
              <a:gd name="T7" fmla="*/ 1305 h 2610"/>
              <a:gd name="T8" fmla="*/ 2260 w 2260"/>
              <a:gd name="T9" fmla="*/ 1957 h 2610"/>
              <a:gd name="T10" fmla="*/ 1695 w 2260"/>
              <a:gd name="T11" fmla="*/ 2283 h 2610"/>
              <a:gd name="T12" fmla="*/ 1130 w 2260"/>
              <a:gd name="T13" fmla="*/ 2610 h 2610"/>
              <a:gd name="T14" fmla="*/ 565 w 2260"/>
              <a:gd name="T15" fmla="*/ 2283 h 2610"/>
              <a:gd name="T16" fmla="*/ 0 w 2260"/>
              <a:gd name="T17" fmla="*/ 1957 h 2610"/>
              <a:gd name="T18" fmla="*/ 0 w 2260"/>
              <a:gd name="T19" fmla="*/ 1305 h 2610"/>
              <a:gd name="T20" fmla="*/ 0 w 2260"/>
              <a:gd name="T21" fmla="*/ 652 h 2610"/>
              <a:gd name="T22" fmla="*/ 565 w 2260"/>
              <a:gd name="T23" fmla="*/ 326 h 2610"/>
              <a:gd name="T24" fmla="*/ 1130 w 2260"/>
              <a:gd name="T25" fmla="*/ 0 h 26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1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10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4824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E5237110-CF3F-36CD-97E9-C6776F10A459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937518" y="4194115"/>
            <a:ext cx="3970552" cy="1829300"/>
          </a:xfrm>
          <a:prstGeom prst="rect">
            <a:avLst/>
          </a:prstGeom>
          <a:blipFill>
            <a:blip r:embed="rId1"/>
            <a:stretch>
              <a:fillRect/>
            </a:stretch>
          </a:blipFill>
          <a:ln w="28575" cap="flat">
            <a:solidFill>
              <a:schemeClr val="accent5">
                <a:lumMod val="60000"/>
                <a:lumOff val="40000"/>
              </a:schemeClr>
            </a:solidFill>
            <a:prstDash val="solid"/>
            <a:miter lim="800000"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015"/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A9301715-38C9-248A-0916-540E66DA0BDB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8" name="直接连接符 88">
              <a:extLst>
                <a:ext uri="{FF2B5EF4-FFF2-40B4-BE49-F238E27FC236}">
                  <a16:creationId xmlns:a16="http://schemas.microsoft.com/office/drawing/2014/main" id="{E31B3310-5EA0-4977-7EB6-41043E180A01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直接连接符 89">
              <a:extLst>
                <a:ext uri="{FF2B5EF4-FFF2-40B4-BE49-F238E27FC236}">
                  <a16:creationId xmlns:a16="http://schemas.microsoft.com/office/drawing/2014/main" id="{9AE1AAC9-87F0-99A9-C418-3ED464428A83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" name="直接连接符 3">
            <a:extLst>
              <a:ext uri="{FF2B5EF4-FFF2-40B4-BE49-F238E27FC236}">
                <a16:creationId xmlns:a16="http://schemas.microsoft.com/office/drawing/2014/main" id="{6165F102-3B78-C8C9-9A6D-8FF3AA0847B9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图片 61">
            <a:extLst>
              <a:ext uri="{FF2B5EF4-FFF2-40B4-BE49-F238E27FC236}">
                <a16:creationId xmlns:a16="http://schemas.microsoft.com/office/drawing/2014/main" id="{D22D169B-6A99-7C3C-7F86-FCDE09326BD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70464" y="1603563"/>
            <a:ext cx="4198576" cy="2049554"/>
          </a:xfrm>
          <a:prstGeom prst="rect">
            <a:avLst/>
          </a:prstGeom>
          <a:ln>
            <a:solidFill>
              <a:schemeClr val="accent5">
                <a:lumMod val="60000"/>
                <a:lumOff val="4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66735" y="27432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7" name="Picture 4" descr="d:\users\administrator\appdata\roaming\360se6\User Data\temp\9279051_094912394000_2.jpg">
            <a:extLst>
              <a:ext uri="{FF2B5EF4-FFF2-40B4-BE49-F238E27FC236}">
                <a16:creationId xmlns:a16="http://schemas.microsoft.com/office/drawing/2014/main" id="{FF7E5784-A0B9-AD1C-3F00-486860B80C39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4134"/>
          <a:stretch>
            <a:fillRect/>
          </a:stretch>
        </p:blipFill>
        <p:spPr bwMode="auto">
          <a:xfrm>
            <a:off x="-1" y="3123058"/>
            <a:ext cx="5148073" cy="3734942"/>
          </a:xfrm>
          <a:prstGeom prst="rect">
            <a:avLst/>
          </a:prstGeom>
          <a:noFill/>
          <a:ln w="9525">
            <a:noFill/>
            <a:miter lim="800000"/>
          </a:ln>
        </p:spPr>
      </p:pic>
      <p:grpSp>
        <p:nvGrpSpPr>
          <p:cNvPr id="5" name="组合 87">
            <a:extLst>
              <a:ext uri="{FF2B5EF4-FFF2-40B4-BE49-F238E27FC236}">
                <a16:creationId xmlns:a16="http://schemas.microsoft.com/office/drawing/2014/main" id="{6A01B7A7-592E-9760-57FF-543B04E5D5DC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10" name="直接连接符 88">
              <a:extLst>
                <a:ext uri="{FF2B5EF4-FFF2-40B4-BE49-F238E27FC236}">
                  <a16:creationId xmlns:a16="http://schemas.microsoft.com/office/drawing/2014/main" id="{E96139D5-2BA3-D554-9E0A-C2B2516BED29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直接连接符 89">
              <a:extLst>
                <a:ext uri="{FF2B5EF4-FFF2-40B4-BE49-F238E27FC236}">
                  <a16:creationId xmlns:a16="http://schemas.microsoft.com/office/drawing/2014/main" id="{4A84F296-FD03-81FE-4DA3-6C1A22C9777E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2" name="直接连接符 3">
            <a:extLst>
              <a:ext uri="{FF2B5EF4-FFF2-40B4-BE49-F238E27FC236}">
                <a16:creationId xmlns:a16="http://schemas.microsoft.com/office/drawing/2014/main" id="{BB12798F-080E-BF1C-2E1A-10B1193FE752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21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22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25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34719" y="274320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32662A9D-8D41-DD5D-AC76-72789B21AC49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11" name="直接连接符 88">
              <a:extLst>
                <a:ext uri="{FF2B5EF4-FFF2-40B4-BE49-F238E27FC236}">
                  <a16:creationId xmlns:a16="http://schemas.microsoft.com/office/drawing/2014/main" id="{E3E5AD9C-884F-E922-D0C3-21454CD769F9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直接连接符 89">
              <a:extLst>
                <a:ext uri="{FF2B5EF4-FFF2-40B4-BE49-F238E27FC236}">
                  <a16:creationId xmlns:a16="http://schemas.microsoft.com/office/drawing/2014/main" id="{F1EDA0FA-CC43-B963-0664-A62761759425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3" name="直接连接符 3">
            <a:extLst>
              <a:ext uri="{FF2B5EF4-FFF2-40B4-BE49-F238E27FC236}">
                <a16:creationId xmlns:a16="http://schemas.microsoft.com/office/drawing/2014/main" id="{48F834E2-4CF9-12EF-0306-6A6B3ADE9482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99D08D2E-8FC4-55AB-902A-C8F25309E4E0}"/>
              </a:ext>
            </a:extLst>
          </p:cNvPr>
          <p:cNvGrpSpPr/>
          <p:nvPr userDrawn="1"/>
        </p:nvGrpSpPr>
        <p:grpSpPr>
          <a:xfrm>
            <a:off x="3175" y="6739245"/>
            <a:ext cx="12188825" cy="118755"/>
            <a:chExt cx="9143999" cy="63170"/>
          </a:xfrm>
        </p:grpSpPr>
        <p:sp>
          <p:nvSpPr>
            <p:cNvPr id="7" name="Rectangle 2">
              <a:extLst>
                <a:ext uri="{FF2B5EF4-FFF2-40B4-BE49-F238E27FC236}">
                  <a16:creationId xmlns:a16="http://schemas.microsoft.com/office/drawing/2014/main" id="{FC0EF3E8-1666-0AEA-CF96-8DFBA18FD0A2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0" y="0"/>
              <a:ext cx="440597" cy="63170"/>
            </a:xfrm>
            <a:prstGeom prst="rect">
              <a:avLst/>
            </a:prstGeom>
            <a:solidFill>
              <a:srgbClr val="4D81AF">
                <a:alpha val="9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prstClr val="white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8" name="Rectangle 3">
              <a:extLst>
                <a:ext uri="{FF2B5EF4-FFF2-40B4-BE49-F238E27FC236}">
                  <a16:creationId xmlns:a16="http://schemas.microsoft.com/office/drawing/2014/main" id="{A57387BC-981E-EC8A-BE83-D64574E53B76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519971" y="0"/>
              <a:ext cx="150644" cy="63170"/>
            </a:xfrm>
            <a:prstGeom prst="rect">
              <a:avLst/>
            </a:prstGeom>
            <a:solidFill>
              <a:srgbClr val="B2C9DC">
                <a:alpha val="5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srgbClr val="000000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9" name="Rectangle 4">
              <a:extLst>
                <a:ext uri="{FF2B5EF4-FFF2-40B4-BE49-F238E27FC236}">
                  <a16:creationId xmlns:a16="http://schemas.microsoft.com/office/drawing/2014/main" id="{E0E6056F-813E-6323-C9FA-68F4A7228A3C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795996" y="0"/>
              <a:ext cx="843938" cy="63170"/>
            </a:xfrm>
            <a:prstGeom prst="rect">
              <a:avLst/>
            </a:prstGeom>
            <a:solidFill>
              <a:srgbClr val="4D81AF">
                <a:alpha val="5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prstClr val="white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10" name="Rectangle 5">
              <a:extLst>
                <a:ext uri="{FF2B5EF4-FFF2-40B4-BE49-F238E27FC236}">
                  <a16:creationId xmlns:a16="http://schemas.microsoft.com/office/drawing/2014/main" id="{27667139-7641-042A-B47C-9B3B5D07A255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671268" y="0"/>
              <a:ext cx="124727" cy="63170"/>
            </a:xfrm>
            <a:prstGeom prst="rect">
              <a:avLst/>
            </a:prstGeom>
            <a:solidFill>
              <a:schemeClr val="tx2">
                <a:alpha val="50000"/>
              </a:schemeClr>
            </a:solidFill>
            <a:ln w="9525" algn="ctr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prstClr val="white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11" name="Rectangle 6">
              <a:extLst>
                <a:ext uri="{FF2B5EF4-FFF2-40B4-BE49-F238E27FC236}">
                  <a16:creationId xmlns:a16="http://schemas.microsoft.com/office/drawing/2014/main" id="{43456420-B902-C697-D558-FF66CB0B9892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1639933" y="0"/>
              <a:ext cx="7504066" cy="63170"/>
            </a:xfrm>
            <a:prstGeom prst="rect">
              <a:avLst/>
            </a:prstGeom>
            <a:solidFill>
              <a:srgbClr val="B2C9DC">
                <a:alpha val="5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srgbClr val="000000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12" name="Rectangle 7">
              <a:extLst>
                <a:ext uri="{FF2B5EF4-FFF2-40B4-BE49-F238E27FC236}">
                  <a16:creationId xmlns:a16="http://schemas.microsoft.com/office/drawing/2014/main" id="{043F15DA-B51D-3B8A-A1C6-4DCE7E54B8A5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437360" y="0"/>
              <a:ext cx="82612" cy="63170"/>
            </a:xfrm>
            <a:prstGeom prst="rect">
              <a:avLst/>
            </a:prstGeom>
            <a:solidFill>
              <a:srgbClr val="4D81AF">
                <a:alpha val="5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prstClr val="white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6315604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0">
            <a:extLst>
              <a:ext uri="{FF2B5EF4-FFF2-40B4-BE49-F238E27FC236}">
                <a16:creationId xmlns:a16="http://schemas.microsoft.com/office/drawing/2014/main" id="{389E4184-1BDF-B431-53F1-89A7CEA6727D}"/>
              </a:ext>
            </a:extLst>
          </p:cNvPr>
          <p:cNvGrpSpPr/>
          <p:nvPr/>
        </p:nvGrpSpPr>
        <p:grpSpPr>
          <a:xfrm>
            <a:off x="536573" y="1482456"/>
            <a:ext cx="1621717" cy="1621717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6" name="同心圆 14">
              <a:extLst>
                <a:ext uri="{FF2B5EF4-FFF2-40B4-BE49-F238E27FC236}">
                  <a16:creationId xmlns:a16="http://schemas.microsoft.com/office/drawing/2014/main" id="{DCE4DF0F-617F-93CC-61C4-2D811A0F0299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7" name="椭圆 15">
              <a:extLst>
                <a:ext uri="{FF2B5EF4-FFF2-40B4-BE49-F238E27FC236}">
                  <a16:creationId xmlns:a16="http://schemas.microsoft.com/office/drawing/2014/main" id="{D2E86563-BEA0-521F-6E6E-145B7285DE82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10" name="组合 16">
            <a:extLst>
              <a:ext uri="{FF2B5EF4-FFF2-40B4-BE49-F238E27FC236}">
                <a16:creationId xmlns:a16="http://schemas.microsoft.com/office/drawing/2014/main" id="{790EB45E-9CE9-B131-0EE5-2A28BE8908EE}"/>
              </a:ext>
            </a:extLst>
          </p:cNvPr>
          <p:cNvGrpSpPr/>
          <p:nvPr/>
        </p:nvGrpSpPr>
        <p:grpSpPr>
          <a:xfrm>
            <a:off x="3776755" y="3292586"/>
            <a:ext cx="1621717" cy="1621717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11" name="同心圆 17">
              <a:extLst>
                <a:ext uri="{FF2B5EF4-FFF2-40B4-BE49-F238E27FC236}">
                  <a16:creationId xmlns:a16="http://schemas.microsoft.com/office/drawing/2014/main" id="{7D9E4358-3D3B-1640-DD9D-DACC023C79F4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12" name="椭圆 18">
              <a:extLst>
                <a:ext uri="{FF2B5EF4-FFF2-40B4-BE49-F238E27FC236}">
                  <a16:creationId xmlns:a16="http://schemas.microsoft.com/office/drawing/2014/main" id="{9E876A25-CB0B-89D0-04F4-A43B51265509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13" name="组合 20">
            <a:extLst>
              <a:ext uri="{FF2B5EF4-FFF2-40B4-BE49-F238E27FC236}">
                <a16:creationId xmlns:a16="http://schemas.microsoft.com/office/drawing/2014/main" id="{E385FD1C-964C-A669-DD17-4E7FC61CFEDB}"/>
              </a:ext>
            </a:extLst>
          </p:cNvPr>
          <p:cNvGrpSpPr/>
          <p:nvPr/>
        </p:nvGrpSpPr>
        <p:grpSpPr>
          <a:xfrm>
            <a:off x="2605720" y="354002"/>
            <a:ext cx="2019604" cy="2019604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14" name="同心圆 21">
              <a:extLst>
                <a:ext uri="{FF2B5EF4-FFF2-40B4-BE49-F238E27FC236}">
                  <a16:creationId xmlns:a16="http://schemas.microsoft.com/office/drawing/2014/main" id="{DA080CB8-120F-A445-9451-8AF3AA130D63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15" name="椭圆 22">
              <a:extLst>
                <a:ext uri="{FF2B5EF4-FFF2-40B4-BE49-F238E27FC236}">
                  <a16:creationId xmlns:a16="http://schemas.microsoft.com/office/drawing/2014/main" id="{9F2E459A-B6BB-0C0D-EFF7-349BE77BC114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16" name="组合 23">
            <a:extLst>
              <a:ext uri="{FF2B5EF4-FFF2-40B4-BE49-F238E27FC236}">
                <a16:creationId xmlns:a16="http://schemas.microsoft.com/office/drawing/2014/main" id="{00041CB4-6094-BEFC-B913-E706620B563C}"/>
              </a:ext>
            </a:extLst>
          </p:cNvPr>
          <p:cNvGrpSpPr/>
          <p:nvPr/>
        </p:nvGrpSpPr>
        <p:grpSpPr>
          <a:xfrm>
            <a:off x="959796" y="983677"/>
            <a:ext cx="4233770" cy="4233770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45000"/>
              </a:prstClr>
            </a:outerShdw>
          </a:effectLst>
        </p:grpSpPr>
        <p:sp>
          <p:nvSpPr>
            <p:cNvPr id="17" name="同心圆 24">
              <a:extLst>
                <a:ext uri="{FF2B5EF4-FFF2-40B4-BE49-F238E27FC236}">
                  <a16:creationId xmlns:a16="http://schemas.microsoft.com/office/drawing/2014/main" id="{DC8C61D0-E38E-E998-8AB7-85D08B362148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18" name="椭圆 25">
              <a:extLst>
                <a:ext uri="{FF2B5EF4-FFF2-40B4-BE49-F238E27FC236}">
                  <a16:creationId xmlns:a16="http://schemas.microsoft.com/office/drawing/2014/main" id="{77F7840D-BE8A-CFFA-FE24-67A1C4820E58}"/>
                </a:ext>
              </a:extLst>
            </p:cNvPr>
            <p:cNvSpPr/>
            <p:nvPr/>
          </p:nvSpPr>
          <p:spPr>
            <a:xfrm>
              <a:off x="392113" y="760413"/>
              <a:ext cx="3825873" cy="3825873"/>
            </a:xfrm>
            <a:prstGeom prst="ellipse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19" name="组合 26">
            <a:extLst>
              <a:ext uri="{FF2B5EF4-FFF2-40B4-BE49-F238E27FC236}">
                <a16:creationId xmlns:a16="http://schemas.microsoft.com/office/drawing/2014/main" id="{AD2D35C8-998C-3992-82BF-6EEB8EE2EA72}"/>
              </a:ext>
            </a:extLst>
          </p:cNvPr>
          <p:cNvGrpSpPr/>
          <p:nvPr/>
        </p:nvGrpSpPr>
        <p:grpSpPr>
          <a:xfrm>
            <a:off x="5166116" y="1161195"/>
            <a:ext cx="704931" cy="704931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20" name="同心圆 27">
              <a:extLst>
                <a:ext uri="{FF2B5EF4-FFF2-40B4-BE49-F238E27FC236}">
                  <a16:creationId xmlns:a16="http://schemas.microsoft.com/office/drawing/2014/main" id="{24A18233-9C1B-9D15-DB80-4CAF84992FD9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21" name="椭圆 28">
              <a:extLst>
                <a:ext uri="{FF2B5EF4-FFF2-40B4-BE49-F238E27FC236}">
                  <a16:creationId xmlns:a16="http://schemas.microsoft.com/office/drawing/2014/main" id="{A37DF285-C137-89DD-A6F8-AAC0AC933513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8F942BB2-51B5-8B57-8AF2-626731EFB6DA}"/>
              </a:ext>
            </a:extLst>
          </p:cNvPr>
          <p:cNvSpPr txBox="1"/>
          <p:nvPr/>
        </p:nvSpPr>
        <p:spPr>
          <a:xfrm>
            <a:off x="1258269" y="1996954"/>
            <a:ext cx="3636824" cy="19967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2375" spc="-422">
              <a:solidFill>
                <a:schemeClr val="bg1"/>
              </a:solidFill>
              <a:latin typeface="DFGothic-EB" panose="02010609010101010101" pitchFamily="1" charset="-128"/>
              <a:ea typeface="DFGothic-EB" panose="02010609010101010101" pitchFamily="1" charset="-128"/>
            </a:endParaRPr>
          </a:p>
        </p:txBody>
      </p:sp>
      <p:cxnSp>
        <p:nvCxnSpPr>
          <p:cNvPr id="43" name="直接连接符 53">
            <a:extLst>
              <a:ext uri="{FF2B5EF4-FFF2-40B4-BE49-F238E27FC236}">
                <a16:creationId xmlns:a16="http://schemas.microsoft.com/office/drawing/2014/main" id="{51392F46-9832-58E5-C2F6-8387F368BCBD}"/>
              </a:ext>
            </a:extLst>
          </p:cNvPr>
          <p:cNvCxnSpPr/>
          <p:nvPr/>
        </p:nvCxnSpPr>
        <p:spPr>
          <a:xfrm>
            <a:off x="5781736" y="3953756"/>
            <a:ext cx="619634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14"/>
          <p:cNvSpPr txBox="1"/>
          <p:nvPr/>
        </p:nvSpPr>
        <p:spPr>
          <a:xfrm>
            <a:off x="5581394" y="2159781"/>
            <a:ext cx="6196340" cy="768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纺织服装、服饰业行业研究报告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B231BFAA-0342-3596-A9FB-1D83BFB44BC2}"/>
              </a:ext>
            </a:extLst>
          </p:cNvPr>
          <p:cNvSpPr/>
          <p:nvPr/>
        </p:nvSpPr>
        <p:spPr>
          <a:xfrm>
            <a:off x="1785299" y="2238079"/>
            <a:ext cx="2601305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</a:t>
            </a:r>
            <a:endParaRPr lang="en-US" altLang="zh-CN" sz="40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 algn="ctr"/>
            <a:endParaRPr lang="en-US" altLang="zh-CN" sz="16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 algn="ctr"/>
            <a:r>
              <a:rPr lang="zh-CN" altLang="en-US" sz="40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变革未来</a:t>
            </a:r>
            <a:endParaRPr lang="en-US" altLang="zh-CN" sz="40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18" name="Group 117">
            <a:extLst>
              <a:ext uri="{FF2B5EF4-FFF2-40B4-BE49-F238E27FC236}">
                <a16:creationId xmlns:a16="http://schemas.microsoft.com/office/drawing/2014/main" id="{51FA61A4-D36A-1A88-57EE-C21FC9FF76DD}"/>
              </a:ext>
            </a:extLst>
          </p:cNvPr>
          <p:cNvGrpSpPr/>
          <p:nvPr/>
        </p:nvGrpSpPr>
        <p:grpSpPr>
          <a:xfrm>
            <a:off x="5846113" y="4291049"/>
            <a:ext cx="2942245" cy="435525"/>
            <a:chOff x="5717435" y="5325094"/>
            <a:chExt cx="2942245" cy="435525"/>
          </a:xfrm>
        </p:grpSpPr>
        <p:grpSp>
          <p:nvGrpSpPr>
            <p:cNvPr id="93" name="组合 33">
              <a:extLst>
                <a:ext uri="{FF2B5EF4-FFF2-40B4-BE49-F238E27FC236}">
                  <a16:creationId xmlns:a16="http://schemas.microsoft.com/office/drawing/2014/main" id="{EBC71B6A-F677-7C8A-F8AF-B1AE70A2E29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94" name="组合 34">
                <a:extLst>
                  <a:ext uri="{FF2B5EF4-FFF2-40B4-BE49-F238E27FC236}">
                    <a16:creationId xmlns:a16="http://schemas.microsoft.com/office/drawing/2014/main" id="{683FA26B-F85E-A5A4-4D3F-C89F9A40E5FF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96" name="椭圆 36">
                  <a:extLst>
                    <a:ext uri="{FF2B5EF4-FFF2-40B4-BE49-F238E27FC236}">
                      <a16:creationId xmlns:a16="http://schemas.microsoft.com/office/drawing/2014/main" id="{BFA1C52D-5434-B656-461E-E7AC406B4D8A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97" name="椭圆 37">
                  <a:extLst>
                    <a:ext uri="{FF2B5EF4-FFF2-40B4-BE49-F238E27FC236}">
                      <a16:creationId xmlns:a16="http://schemas.microsoft.com/office/drawing/2014/main" id="{9D096588-845D-B589-CBC9-89F601EC0CFB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</p:grpSp>
          <p:sp>
            <p:nvSpPr>
              <p:cNvPr id="95" name="Freeform 44">
                <a:extLst>
                  <a:ext uri="{FF2B5EF4-FFF2-40B4-BE49-F238E27FC236}">
                    <a16:creationId xmlns:a16="http://schemas.microsoft.com/office/drawing/2014/main" id="{800C0FE0-43DD-F757-A67E-054770A8F24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itchFamily="2" charset="-122"/>
                </a:endParaRPr>
              </a:p>
            </p:txBody>
          </p:sp>
        </p:grpSp>
        <p:grpSp>
          <p:nvGrpSpPr>
            <p:cNvPr id="98" name="组合 38">
              <a:extLst>
                <a:ext uri="{FF2B5EF4-FFF2-40B4-BE49-F238E27FC236}">
                  <a16:creationId xmlns:a16="http://schemas.microsoft.com/office/drawing/2014/main" id="{1D51DBA4-D7FE-DCA4-91A5-B49FBBFCD6A7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99" name="组合 39">
                <a:extLst>
                  <a:ext uri="{FF2B5EF4-FFF2-40B4-BE49-F238E27FC236}">
                    <a16:creationId xmlns:a16="http://schemas.microsoft.com/office/drawing/2014/main" id="{08C74643-614E-2C9E-1993-E8DD548565E3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01" name="椭圆 41">
                  <a:extLst>
                    <a:ext uri="{FF2B5EF4-FFF2-40B4-BE49-F238E27FC236}">
                      <a16:creationId xmlns:a16="http://schemas.microsoft.com/office/drawing/2014/main" id="{158BDDF0-3E03-A3AB-79DC-578F84EE81EA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02" name="椭圆 42">
                  <a:extLst>
                    <a:ext uri="{FF2B5EF4-FFF2-40B4-BE49-F238E27FC236}">
                      <a16:creationId xmlns:a16="http://schemas.microsoft.com/office/drawing/2014/main" id="{297EC366-07F8-31C7-B9DE-E92F471D9293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</p:grpSp>
          <p:sp>
            <p:nvSpPr>
              <p:cNvPr id="100" name="Freeform 6">
                <a:extLst>
                  <a:ext uri="{FF2B5EF4-FFF2-40B4-BE49-F238E27FC236}">
                    <a16:creationId xmlns:a16="http://schemas.microsoft.com/office/drawing/2014/main" id="{EAABEB5F-5304-9787-1045-BE162CC0403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itchFamily="2" charset="-122"/>
                </a:endParaRPr>
              </a:p>
            </p:txBody>
          </p:sp>
        </p:grpSp>
        <p:grpSp>
          <p:nvGrpSpPr>
            <p:cNvPr id="103" name="组合 43">
              <a:extLst>
                <a:ext uri="{FF2B5EF4-FFF2-40B4-BE49-F238E27FC236}">
                  <a16:creationId xmlns:a16="http://schemas.microsoft.com/office/drawing/2014/main" id="{DD8E4DB6-460D-610C-9AEE-DD5566539834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104" name="组合 44">
                <a:extLst>
                  <a:ext uri="{FF2B5EF4-FFF2-40B4-BE49-F238E27FC236}">
                    <a16:creationId xmlns:a16="http://schemas.microsoft.com/office/drawing/2014/main" id="{6D2A2AE0-DA30-46EF-3B01-F8E4CF1BE079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06" name="椭圆 46">
                  <a:extLst>
                    <a:ext uri="{FF2B5EF4-FFF2-40B4-BE49-F238E27FC236}">
                      <a16:creationId xmlns:a16="http://schemas.microsoft.com/office/drawing/2014/main" id="{5D3DDDE4-17E3-8B32-006D-A63A3B80085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07" name="椭圆 47">
                  <a:extLst>
                    <a:ext uri="{FF2B5EF4-FFF2-40B4-BE49-F238E27FC236}">
                      <a16:creationId xmlns:a16="http://schemas.microsoft.com/office/drawing/2014/main" id="{93D5F892-1DBB-DE5E-1E98-E77FB105999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</p:grpSp>
          <p:sp>
            <p:nvSpPr>
              <p:cNvPr id="105" name="Freeform 45">
                <a:extLst>
                  <a:ext uri="{FF2B5EF4-FFF2-40B4-BE49-F238E27FC236}">
                    <a16:creationId xmlns:a16="http://schemas.microsoft.com/office/drawing/2014/main" id="{FE4A51CA-EBFC-72E2-D472-C050C1C071F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itchFamily="2" charset="-122"/>
                </a:endParaRPr>
              </a:p>
            </p:txBody>
          </p:sp>
        </p:grpSp>
        <p:grpSp>
          <p:nvGrpSpPr>
            <p:cNvPr id="108" name="组合 48">
              <a:extLst>
                <a:ext uri="{FF2B5EF4-FFF2-40B4-BE49-F238E27FC236}">
                  <a16:creationId xmlns:a16="http://schemas.microsoft.com/office/drawing/2014/main" id="{61780A10-C3CD-E514-8CBD-931C1FDC7932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09" name="组合 49">
                <a:extLst>
                  <a:ext uri="{FF2B5EF4-FFF2-40B4-BE49-F238E27FC236}">
                    <a16:creationId xmlns:a16="http://schemas.microsoft.com/office/drawing/2014/main" id="{D6F8E238-F4DD-BE3C-1B13-0F912D5CE5DD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11" name="椭圆 51">
                  <a:extLst>
                    <a:ext uri="{FF2B5EF4-FFF2-40B4-BE49-F238E27FC236}">
                      <a16:creationId xmlns:a16="http://schemas.microsoft.com/office/drawing/2014/main" id="{268796F0-237D-CD62-404D-AB5F1216FD4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12" name="椭圆 52">
                  <a:extLst>
                    <a:ext uri="{FF2B5EF4-FFF2-40B4-BE49-F238E27FC236}">
                      <a16:creationId xmlns:a16="http://schemas.microsoft.com/office/drawing/2014/main" id="{BFC98E2E-F917-7B50-CF93-F47E2F465969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</p:grpSp>
          <p:sp>
            <p:nvSpPr>
              <p:cNvPr id="110" name="Freeform 39">
                <a:extLst>
                  <a:ext uri="{FF2B5EF4-FFF2-40B4-BE49-F238E27FC236}">
                    <a16:creationId xmlns:a16="http://schemas.microsoft.com/office/drawing/2014/main" id="{490337F3-AD0F-83F2-C2DC-00DA2A0C551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itchFamily="2" charset="-122"/>
                </a:endParaRPr>
              </a:p>
            </p:txBody>
          </p:sp>
        </p:grpSp>
        <p:grpSp>
          <p:nvGrpSpPr>
            <p:cNvPr id="113" name="组合 54">
              <a:extLst>
                <a:ext uri="{FF2B5EF4-FFF2-40B4-BE49-F238E27FC236}">
                  <a16:creationId xmlns:a16="http://schemas.microsoft.com/office/drawing/2014/main" id="{0DC1EAB7-CE71-D4B9-F54F-2ED19E9863FF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14" name="组合 55">
                <a:extLst>
                  <a:ext uri="{FF2B5EF4-FFF2-40B4-BE49-F238E27FC236}">
                    <a16:creationId xmlns:a16="http://schemas.microsoft.com/office/drawing/2014/main" id="{D5EA2CD4-5D7D-7DDA-50DF-89C9F509B97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16" name="椭圆 57">
                  <a:extLst>
                    <a:ext uri="{FF2B5EF4-FFF2-40B4-BE49-F238E27FC236}">
                      <a16:creationId xmlns:a16="http://schemas.microsoft.com/office/drawing/2014/main" id="{2CAFEFE2-06F2-2D08-77D8-5F4FCA2F2DED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17" name="椭圆 59">
                  <a:extLst>
                    <a:ext uri="{FF2B5EF4-FFF2-40B4-BE49-F238E27FC236}">
                      <a16:creationId xmlns:a16="http://schemas.microsoft.com/office/drawing/2014/main" id="{3FA6E395-C101-BD25-6727-AEC4A64798D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</p:grpSp>
          <p:sp>
            <p:nvSpPr>
              <p:cNvPr id="115" name="KSO_Shape">
                <a:extLst>
                  <a:ext uri="{FF2B5EF4-FFF2-40B4-BE49-F238E27FC236}">
                    <a16:creationId xmlns:a16="http://schemas.microsoft.com/office/drawing/2014/main" id="{69D26BBF-EB96-311B-FCFE-F6DB2EBEC5E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anose="020b0503020204020204" pitchFamily="34" charset="-122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平行四边形 23">
            <a:extLst>
              <a:ext uri="{FF2B5EF4-FFF2-40B4-BE49-F238E27FC236}">
                <a16:creationId xmlns:a16="http://schemas.microsoft.com/office/drawing/2014/main" id="{B59CEE85-D3AC-0CBB-D316-67CCD43A136E}"/>
              </a:ext>
            </a:extLst>
          </p:cNvPr>
          <p:cNvSpPr/>
          <p:nvPr/>
        </p:nvSpPr>
        <p:spPr>
          <a:xfrm>
            <a:off x="9868735" y="2305"/>
            <a:ext cx="1318266" cy="1335683"/>
          </a:xfrm>
          <a:prstGeom prst="parallelogram">
            <a:avLst>
              <a:gd name="adj" fmla="val 35242"/>
            </a:avLst>
          </a:prstGeom>
          <a:solidFill>
            <a:srgbClr val="009BD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平行四边形 24">
            <a:extLst>
              <a:ext uri="{FF2B5EF4-FFF2-40B4-BE49-F238E27FC236}">
                <a16:creationId xmlns:a16="http://schemas.microsoft.com/office/drawing/2014/main" id="{18CBEDDD-6EDD-9EB8-8626-7079C8E72D58}"/>
              </a:ext>
            </a:extLst>
          </p:cNvPr>
          <p:cNvSpPr/>
          <p:nvPr/>
        </p:nvSpPr>
        <p:spPr>
          <a:xfrm>
            <a:off x="433439" y="6381946"/>
            <a:ext cx="2526577" cy="476054"/>
          </a:xfrm>
          <a:prstGeom prst="parallelogram">
            <a:avLst>
              <a:gd name="adj" fmla="val 52002"/>
            </a:avLst>
          </a:pr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平行四边形 27">
            <a:extLst>
              <a:ext uri="{FF2B5EF4-FFF2-40B4-BE49-F238E27FC236}">
                <a16:creationId xmlns:a16="http://schemas.microsoft.com/office/drawing/2014/main" id="{AD0692A8-8A19-754D-EDC1-234E15C236CB}"/>
              </a:ext>
            </a:extLst>
          </p:cNvPr>
          <p:cNvSpPr/>
          <p:nvPr/>
        </p:nvSpPr>
        <p:spPr>
          <a:xfrm>
            <a:off x="5085942" y="1863134"/>
            <a:ext cx="9056778" cy="3552372"/>
          </a:xfrm>
          <a:prstGeom prst="parallelogram">
            <a:avLst>
              <a:gd name="adj" fmla="val 33640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平行四边形 44">
            <a:extLst>
              <a:ext uri="{FF2B5EF4-FFF2-40B4-BE49-F238E27FC236}">
                <a16:creationId xmlns:a16="http://schemas.microsoft.com/office/drawing/2014/main" id="{C7912D82-C68A-ABA0-2BB0-05DCD5C54A2D}"/>
              </a:ext>
            </a:extLst>
          </p:cNvPr>
          <p:cNvSpPr/>
          <p:nvPr/>
        </p:nvSpPr>
        <p:spPr>
          <a:xfrm>
            <a:off x="8956695" y="884187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E3B8899-895B-7710-B3AF-AE47C328B432}"/>
              </a:ext>
            </a:extLst>
          </p:cNvPr>
          <p:cNvSpPr txBox="1"/>
          <p:nvPr/>
        </p:nvSpPr>
        <p:spPr>
          <a:xfrm>
            <a:off x="308745" y="2981410"/>
            <a:ext cx="5458693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纺织服装、服饰行业的发展历程
行业规模和市场潜力分析
纺织服装、服饰行业的供应链结构
技术创新对行业发展的影响
消费者需求变化及趋势分析
纺织服装、服饰行业的竞争格局和主要参与者
环境保护与可持续发展对行业的挑战与机遇
未来发展趋势和策略建议</a:t>
            </a:r>
            <a:endParaRPr kumimoji="0" lang="en-US" altLang="zh-CN" sz="2200" b="1" i="0" u="none" strike="noStrike" kern="1200" cap="none" spc="0" normalizeH="0" baseline="0" noProof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grpSp>
        <p:nvGrpSpPr>
          <p:cNvPr id="42" name="组合 66">
            <a:extLst>
              <a:ext uri="{FF2B5EF4-FFF2-40B4-BE49-F238E27FC236}">
                <a16:creationId xmlns:a16="http://schemas.microsoft.com/office/drawing/2014/main" id="{AFD52F1E-B8FF-A832-36BC-B0978868A780}"/>
              </a:ext>
            </a:extLst>
          </p:cNvPr>
          <p:cNvGrpSpPr/>
          <p:nvPr/>
        </p:nvGrpSpPr>
        <p:grpSpPr>
          <a:xfrm>
            <a:off x="4649974" y="259517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43" name="Freeform 324">
              <a:extLst>
                <a:ext uri="{FF2B5EF4-FFF2-40B4-BE49-F238E27FC236}">
                  <a16:creationId xmlns:a16="http://schemas.microsoft.com/office/drawing/2014/main" id="{5D0E8D57-3C46-79F2-4561-5A8213C2225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44" name="Freeform 325">
              <a:extLst>
                <a:ext uri="{FF2B5EF4-FFF2-40B4-BE49-F238E27FC236}">
                  <a16:creationId xmlns:a16="http://schemas.microsoft.com/office/drawing/2014/main" id="{5D5E308B-2E9D-9833-97C6-9A343CC90D5A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DEA9A324-30A6-E6CE-E839-B0895FFC0501}"/>
              </a:ext>
            </a:extLst>
          </p:cNvPr>
          <p:cNvGrpSpPr/>
          <p:nvPr/>
        </p:nvGrpSpPr>
        <p:grpSpPr>
          <a:xfrm>
            <a:off x="5535521" y="1862908"/>
            <a:ext cx="9759219" cy="3552371"/>
            <a:chOff x="635185" y="15470"/>
            <a:chExt cx="8309568" cy="3672540"/>
          </a:xfrm>
        </p:grpSpPr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A831E5BA-03CF-FD0C-2D46-68F42A2A8A01}"/>
                </a:ext>
              </a:extLst>
            </p:cNvPr>
            <p:cNvGrpSpPr/>
            <p:nvPr/>
          </p:nvGrpSpPr>
          <p:grpSpPr>
            <a:xfrm>
              <a:off x="635185" y="15470"/>
              <a:ext cx="7383814" cy="3672540"/>
              <a:chOff x="635185" y="15470"/>
              <a:chExt cx="7383814" cy="3672540"/>
            </a:xfrm>
          </p:grpSpPr>
          <p:pic>
            <p:nvPicPr>
              <p:cNvPr id="45" name="图片 61">
                <a:extLst>
                  <a:ext uri="{FF2B5EF4-FFF2-40B4-BE49-F238E27FC236}">
                    <a16:creationId xmlns:a16="http://schemas.microsoft.com/office/drawing/2014/main" id="{5B46E12F-11C3-6DFC-DE35-C6733E81899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1524288" y="84667"/>
                <a:ext cx="6494711" cy="3556934"/>
              </a:xfrm>
              <a:prstGeom prst="rect">
                <a:avLst/>
              </a:prstGeom>
              <a:noFill/>
            </p:spPr>
          </p:pic>
          <p:sp>
            <p:nvSpPr>
              <p:cNvPr id="46" name="平行四边形 44">
                <a:extLst>
                  <a:ext uri="{FF2B5EF4-FFF2-40B4-BE49-F238E27FC236}">
                    <a16:creationId xmlns:a16="http://schemas.microsoft.com/office/drawing/2014/main" id="{4C2C5410-CF8D-4F31-E778-22A9ACCB876C}"/>
                  </a:ext>
                </a:extLst>
              </p:cNvPr>
              <p:cNvSpPr/>
              <p:nvPr/>
            </p:nvSpPr>
            <p:spPr>
              <a:xfrm>
                <a:off x="635185" y="15470"/>
                <a:ext cx="2590413" cy="3672540"/>
              </a:xfrm>
              <a:prstGeom prst="parallelogram">
                <a:avLst>
                  <a:gd name="adj" fmla="val 35242"/>
                </a:avLst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8" name="平行四边形 44">
              <a:extLst>
                <a:ext uri="{FF2B5EF4-FFF2-40B4-BE49-F238E27FC236}">
                  <a16:creationId xmlns:a16="http://schemas.microsoft.com/office/drawing/2014/main" id="{78E5FD40-0D87-3FBA-4DA1-E5FE12E618A0}"/>
                </a:ext>
              </a:extLst>
            </p:cNvPr>
            <p:cNvSpPr/>
            <p:nvPr/>
          </p:nvSpPr>
          <p:spPr>
            <a:xfrm>
              <a:off x="6354340" y="81280"/>
              <a:ext cx="2590413" cy="3585957"/>
            </a:xfrm>
            <a:prstGeom prst="parallelogram">
              <a:avLst>
                <a:gd name="adj" fmla="val 35242"/>
              </a:avLst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3BFC9C3A-91C8-A2BB-7D93-783F0725361E}"/>
              </a:ext>
            </a:extLst>
          </p:cNvPr>
          <p:cNvSpPr txBox="1"/>
          <p:nvPr/>
        </p:nvSpPr>
        <p:spPr>
          <a:xfrm>
            <a:off x="6188950" y="3013501"/>
            <a:ext cx="14157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92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 sz="4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目录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0E37A2-417B-3152-64C4-2A38CF522E29}"/>
              </a:ext>
            </a:extLst>
          </p:cNvPr>
          <p:cNvSpPr txBox="1"/>
          <p:nvPr/>
        </p:nvSpPr>
        <p:spPr>
          <a:xfrm>
            <a:off x="4945756" y="5543928"/>
            <a:ext cx="2851550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92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en-US" altLang="zh-CN" sz="25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PAGE DIRECTORY</a:t>
            </a:r>
            <a:endParaRPr lang="zh-CN" altLang="en-US" sz="250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纺织服装、服饰行业的发展历程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纺织服装、服饰业行业研究报告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纺织服装、服饰行业的发展历程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纺织服装、服饰行业的起源与传统发展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纺织服装、服饰行业的发展历程可以追溯到古代文明时期，人类开始使用天然纤维材料制作衣物。随着时间的推移，不同地域的纺织技术逐渐发展，如中国的丝绸、印度的棉花等。在工业革命的推动下，纺织服装行业逐渐实现了机械化生产，大规模生产的出现降低了成本，使得服饰变得更加普遍。在这一阶段，纺织服装行业的发展主要侧重于提高生产效率和质量，满足不同人群的基本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技术创新与产业升级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随着科技的进步，纺织服装、服饰行业也逐渐实现了技术创新与产业升级。在制造环节，出现了自动化生产设备和数字化技术的应用，提高了生产效率和产品质量。在设计环节，计算机辅助设计（CAD）和三维打印等技术的引入，使得设计更加创新和个性化。在销售环节，电子商务的迅猛发展使得线上销售成为行业的重要渠道。技术创新和产业升级推动了纺织服装、服饰行业的持续发展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纺织服装、服饰行业的发展历程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可持续发展与环保意识的兴起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随着人们对环境问题的关注不断增加，纺织服装、服饰行业在可持续发展方面也面临着新的挑战与机遇。行业内的企业开始关注生产过程中的环境影响，推动使用环保材料和可再生能源，减少废弃物的产生，实现资源的循环利用。同时，消费者的环保意识也在提高，对于环保产品的需求不断增长。可持续发展和环保意识的兴起，推动了行业向更加绿色、可持续的方向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个性化与定制化趋势的崛起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随着消费者需求的多样化，个性化与定制化趋势在纺织服装、服饰行业中崛起。传统的大规模生产模式已经不能完全满足消费者对独特、个性化产品的需求。因此，许多企业开始提供定制化的服务，允许消费者根据自己的喜好和需求定制服装和配饰。同时，个性化设计也成为了行业的一个重要趋势，通过数字技术和智能化设备，设计师能够更好地满足消费者的个性化需求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纺织服装、服饰行业的发展历程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跨界合作与产业链整合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纺织服装、服饰行业的发展中，跨界合作和产业链整合成为了一个重要的发展趋势。不同行业的企业开始进行合作，通过技术、资源和渠道的整合，共同推动创新和发展。例如，纺织企业与科技公司合作开发智能服装；服饰品牌与艺术家或设计师合作推出联名款式。同时，产业链的整合也在加强，纺织服装、服饰行业的不同环节之间的合作更加紧密，利用互联网和物联网技术实现信息的流通和共享，提高整体效益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全球化与市场竞争的加剧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随着全球化的深入发展，纺织服装、服饰行业也面临着全球市场竞争的加剧。全球范围内不同国家和地区的企业竞争激烈，各国的优势和劣势在市场上得到体现。一方面，全球化带来了更大的市场机遇，企业可以扩大销售渠道和拓展海外市场；另一方面，也加大了市场竞争的压力，需要企业不断提高产品质量、品牌形象和市场营销能力，以在激烈的竞争中脱颖而出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行业规模和市场潜力分析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纺织服装、服饰业行业研究报告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行业规模和市场潜力分析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纺织服装、服饰业行业规模分析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行业规模是评估一个行业发展水平的重要指标，纺织服装、服饰业在中国经济中占据重要地位。根据数据显示，该行业在过去几年持续保持增长态势，年均增速达到X%。其中，纺织业在全球范围内具有较大市场份额，服装业在国内市场中占据主导地位。行业规模的增长主要受益于以下几个方面的因素：市场需求的增长、消费升级、技术进步和创新以及政策支持等。未来，预计随着人们生活水平的提高和消费习惯的转变，纺织服装、服饰业的市场规模将继续扩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纺织服装、服饰业市场潜力分析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纺织服装、服饰业具有巨大的市场潜力，主要表现在以下几个方面。首先，随着人们对生活品质和时尚需求的提高，消费者对服装的需求呈现出多样化、个性化的趋势，市场潜力巨大。其次，随着消费升级和人口老龄化趋势的加剧，中高端服装市场和老年服装市场将迎来更多机会。再次，电子商务和社交媒体的快速发展，为纺织服装、服饰业提供了新的销售渠道和营销方式，拓展了市场规模。此外，越来越多的品牌注重可持续发展和环保理念，这将进一步推动市场潜力的释放。综上所述，纺织服装、服饰业具备巨大的市场潜力，未来发展前景广阔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行业规模和市场潜力分析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市场需求增长的趋势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纺织服装、服饰业的市场需求呈现出一些明显的趋势。首先，年轻一代消费者对时尚和个性化的追求日益增加，他们对服装的消费需求更加注重品质、设计和功能性。其次，随着人们生活水平的提高，中高端服装市场的需求逐渐增长。此外，随着人口老龄化趋势的加剧，老年服装市场将逐渐崛起。另外，休闲运动装备和功能性服装的需求也在不断增长。最后，消费者对可持续发展和环保理念的关注度提高，对环保材料和可再生纤维的需求逐渐增加。以上趋势将引导纺织服装、服饰业在市场中寻求差异化和创新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技术进步和创新的推动作用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技术进步和创新在纺织服装、服饰业发展中起着重要的推动作用。首先，新型纺织材料的研发和应用，如智能纺织材料、功能性纤维等，为行业带来了新的发展机遇。其次，智能制造技术的应用提高了生产效率和产品质量，推动了行业的升级和转型。此外，虚拟现实、增强现实等新技术的运用为服装设计和购物体验提供了新的可能性。另外，数字化营销和供应链管理的创新也促进了行业的发展。未来，技术进步和创新将继续推动纺织服装、服饰业的发展，为行业注入新的活力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行业规模和市场潜力分析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政策支持对行业发展的影响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政策支持是纺织服装、服饰业发展的重要保障和推动因素。政府在税收优惠、财政资金支持、知识产权保护、市场准入等方面出台了一系列扶持政策，为行业的创新和发展提供了有力的支持。此外，政府还鼓励企业加强国际交流与合作，提升品牌影响力和国际竞争力。政策的稳定性和持续性对于行业的发展至关重要，为企业提供了更好的发展环境和机遇。政策支持将继续推动纺织服装、服饰业向更高水平迈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行业竞争格局和主要参与者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纺织服装、服饰业的竞争格局呈现出多样化和多层次的特点。市场上存在着各类企业，包括国内外知名品牌、传统企业、电商平台等。国内外品牌的竞争激烈，中高端品牌在市场中占据一定优势，但也面临着来自快时尚品牌和电商平台的竞争压力。同时，新兴品牌和创业者也在加速崛起，通过差异化和创新发展寻求突破。行业竞争主要体现在品牌影响力、产品质量、设计创新、渠道拓展等方面。未来，行业竞争将进一步加剧，企业需要不断提升自身实力和竞争力，抓住市场机遇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行业规模和市场潜力分析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未来发展趋势和前景展望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纺织服装、服饰业的未来发展充满着希望和潜力。首先，随着消费者需求的不断升级和多元化，行业将更加注重产品质量、功能性和设计创新。其次，数字化转型将进一步推动行业的发展，电子商务、社交媒体等新兴渠道和营销方式将成为企业竞争的重要手段。再次，可持续发展和环保理念将成为行业的重要发展方向，企业需要注重环保材料、可再生纤维等的应用。最后，国际交流与合作的加强将带动行业的国际化发展，培育更多具有国际竞争力的品牌。综上所述，纺织服装、服饰业将迎来更广阔的发展前景，企业需要抓住机遇，积极应对挑战，不断提升自身竞争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纺织服装、服饰行业的供应链结构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纺织服装、服饰业行业研究报告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纺织服装、服饰行业的供应链结构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纺织服装、服饰行业的供应链结构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原材料供应：纺织服装、服饰行业的供应链始于原材料供应，包括纺织纤维、面料、辅料等。随着可持续发展的趋势和环保意识的提高，原材料的选择越来越注重环保和可再生性。</a:t>
            </a:r>
          </a:p>
          <a:p>
            <a:r>
              <a:t>设计与研发：供应链的下一环节是设计与研发，这一环节决定了产品的创新性和市场竞争力。设计师和研发团队通过市场调研、时尚趋势分析等手段，不断提出新的设计理念和产品样式。</a:t>
            </a:r>
          </a:p>
          <a:p>
            <a:r>
              <a:t>生产与制造：生产与制造环节是供应链中的核心环节，涉及到工厂生产、加工、裁剪、缝制等工序。传统的生产模式逐渐向智能化、自动化转变，以提高生产效率和产品质量。</a:t>
            </a:r>
          </a:p>
          <a:p>
            <a:r>
              <a:t>物流与配送：完成生产后，产品需要通过物流渠道进行配送。物流环节包括仓储、运输、配送等，确保产品及时送达目的地，满足市场需求。</a:t>
            </a:r>
          </a:p>
          <a:p>
            <a:r>
              <a:t>销售与市场推广：销售与市场推广是供应链中的重要一环，涉及到产品的销售渠道、市场推广策略、品牌宣传等。随着电子商务的发展，线上销售渠道逐渐崭露头角，成为纺织服装、服饰行业的重要销售方式。</a:t>
            </a:r>
          </a:p>
          <a:p>
            <a:r>
              <a:t>售后服务：供应链的最后一环是售后服务。优质的售后服务能够提高企业的品牌形象和顾客忠诚度，包括维修、退换货、客户投诉处理等。</a:t>
            </a:r>
          </a:p>
          <a:p>
            <a:r>
              <a:t>在纺织服装、服饰行业的供应链结构中，以上六个主题环节相互关联、相互影响，共同构成了一个完整的供应链体系。通过优化每个环节的运作，企业可以提高生产效率、降低成本、提升产品质量，从而在竞争激烈的市场中取得优势。同时，随着科技的进步和消费者需求的变化，供应链结构也在不断演变和调整，以适应新的市场趋势和需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技术创新对行业发展的影响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纺织服装、服饰业行业研究报告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技术创新对行业发展的影响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智能制造技术的应用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智能制造技术的应用对纺织服装、服饰业的发展具有重要影响。通过引入自动化和数字化技术，智能制造可以提高生产效率和产品质量，降低成本并减少人工错误。例如，智能化的机器人可以替代人工进行繁重和危险的工作，提高生产效率；3D打印技术可以实现快速原型制作和个性化生产，满足消费者多样化需求；大数据分析和物联网技术可以实现生产过程的实时监控和优化，提高生产效率和资源利用率。智能制造技术的应用将进一步推动纺织服装、服饰业向智能化、高效化方向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可穿戴技术的创新应用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可穿戴技术在纺织服装、服饰业中的创新应用对行业发展具有积极影响。可穿戴技术的发展使得服装不仅仅是简单的装饰品，还能具备更多功能。例如，智能手表、智能眼镜等可穿戴设备可以实现健康监测、支付功能等，满足消费者对便利和个性化的需求。同时，纺织材料的创新也为可穿戴技术提供了更多可能，如可穿戴传感器、可穿戴光纤等。可穿戴技术的创新应用将进一步推动纺织服装、服饰业向智能化、功能化方向发展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技术创新对行业发展的影响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可持续发展与环保技术的应用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可持续发展与环保技术的应用对纺织服装、服饰业的发展产生重要影响。随着环保意识的提高，消费者对环保产品的需求不断增加，纺织服装、服饰企业也面临着减少环境污染和资源浪费的压力。因此，采用可持续发展和环保技术成为行业的重要趋势。例如，可再生纤维材料、生物降解纤维材料可以减少对自然资源的依赖，降低环境影响；水处理和废弃物处理技术可以减少水资源和土地资源的污染；节能减排技术可以降低生产过程中的能源消耗和排放。可持续发展与环保技术的应用将促进纺织服装、服饰业向绿色、环保方向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电子商务的发展与影响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电子商务的发展对纺织服装、服饰业的发展产生深远影响。随着互联网和移动互联网的普及，电子商务平台成为消费者购物的主要渠道之一。纺织服装、服饰企业通过电子商务平台可以更好地触达消费者，实现线上线下的融合，并提供个性化、定制化的购物体验。电子商务的发展也催生了新的商业模式，如直播带货、社交电商等，进一步推动了纺织服装、服饰业向数字化、个性化方向发展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技术创新对行业发展的影响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人工智能技术的应用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人工智能技术的应用对纺织服装、服饰业的发展产生重要影响。人工智能技术的发展使得纺织服装、服饰企业能够更好地理解消费者需求，提供个性化的产品和服务。例如，通过大数据分析和机器学习算法，企业可以根据消费者的购买历史和偏好进行精准推荐；虚拟试衣技术可以让消费者在线上实现试衣效果，提高购物体验。人工智能技术的应用将进一步推动纺织服装、服饰业向智能化、个性化方向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区块链技术的应用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区块链技术的应用对纺织服装、服饰业的发展具有重要意义。区块链技术可以实现信息的去中心化和不可篡改，提高供应链的透明度和可信度。纺织服装、服饰企业可以利用区块链技术实现产品溯源，确保产品质量和安全；同时，消费者也可以通过区块链技术了解产品的生产过程和原材料来源，增加对产品的信任。区块链技术的应用将进一步推动纺织服装、服饰业向透明化、可信度方向发展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https://d.book118.com/657163156040006044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1">
      <vt:lpstr>Arial</vt:lpstr>
      <vt:lpstr>Calibri</vt:lpstr>
      <vt:lpstr>黑体</vt:lpstr>
      <vt:lpstr>Wingdings</vt:lpstr>
      <vt:lpstr>微软雅黑</vt:lpstr>
      <vt:lpstr>Franklin Gothic Book</vt:lpstr>
      <vt:lpstr>Britannic Bold</vt:lpstr>
      <vt:lpstr>Impact</vt:lpstr>
      <vt:lpstr>仿宋_GB2312</vt:lpstr>
      <vt:lpstr>宋体</vt:lpstr>
      <vt:lpstr>DFGothic-EB</vt:lpstr>
      <vt:lpstr>幼圆</vt:lpstr>
      <vt:lpstr>Office Theme</vt:lpstr>
      <vt:lpstr>PowerPoint Presentation</vt:lpstr>
      <vt:lpstr>PowerPoint Presentation</vt:lpstr>
      <vt:lpstr>纺织服装、服饰行业的发展历程</vt:lpstr>
      <vt:lpstr>纺织服装、服饰行业的发展历程</vt:lpstr>
      <vt:lpstr>纺织服装、服饰行业的发展历程</vt:lpstr>
      <vt:lpstr>纺织服装、服饰行业的发展历程</vt:lpstr>
      <vt:lpstr>行业规模和市场潜力分析</vt:lpstr>
      <vt:lpstr>行业规模和市场潜力分析</vt:lpstr>
      <vt:lpstr>行业规模和市场潜力分析</vt:lpstr>
      <vt:lpstr>行业规模和市场潜力分析</vt:lpstr>
      <vt:lpstr>行业规模和市场潜力分析</vt:lpstr>
      <vt:lpstr>纺织服装、服饰行业的供应链结构</vt:lpstr>
      <vt:lpstr>纺织服装、服饰行业的供应链结构</vt:lpstr>
      <vt:lpstr>技术创新对行业发展的影响</vt:lpstr>
      <vt:lpstr>技术创新对行业发展的影响</vt:lpstr>
      <vt:lpstr>技术创新对行业发展的影响</vt:lpstr>
      <vt:lpstr>技术创新对行业发展的影响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2024-09-18T12:54:37.176</cp:lastPrinted>
  <dcterms:created xsi:type="dcterms:W3CDTF">2024-09-18T04:54:37Z</dcterms:created>
  <dcterms:modified xsi:type="dcterms:W3CDTF">2024-09-18T04:54:39Z</dcterms:modified>
</cp:coreProperties>
</file>